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9.xml" ContentType="application/vnd.openxmlformats-officedocument.presentationml.tags+xml"/>
  <Override PartName="/ppt/notesSlides/notesSlide14.xml" ContentType="application/vnd.openxmlformats-officedocument.presentationml.notesSlide+xml"/>
  <Override PartName="/ppt/tags/tag10.xml" ContentType="application/vnd.openxmlformats-officedocument.presentationml.tags+xml"/>
  <Override PartName="/ppt/notesSlides/notesSlide15.xml" ContentType="application/vnd.openxmlformats-officedocument.presentationml.notesSlide+xml"/>
  <Override PartName="/ppt/tags/tag11.xml" ContentType="application/vnd.openxmlformats-officedocument.presentationml.tags+xml"/>
  <Override PartName="/ppt/notesSlides/notesSlide16.xml" ContentType="application/vnd.openxmlformats-officedocument.presentationml.notesSlide+xml"/>
  <Override PartName="/ppt/tags/tag12.xml" ContentType="application/vnd.openxmlformats-officedocument.presentationml.tags+xml"/>
  <Override PartName="/ppt/notesSlides/notesSlide17.xml" ContentType="application/vnd.openxmlformats-officedocument.presentationml.notesSlide+xml"/>
  <Override PartName="/ppt/tags/tag13.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4.xml" ContentType="application/vnd.openxmlformats-officedocument.presentationml.tags+xml"/>
  <Override PartName="/ppt/notesSlides/notesSlide20.xml" ContentType="application/vnd.openxmlformats-officedocument.presentationml.notesSlide+xml"/>
  <Override PartName="/ppt/tags/tag15.xml" ContentType="application/vnd.openxmlformats-officedocument.presentationml.tags+xml"/>
  <Override PartName="/ppt/notesSlides/notesSlide21.xml" ContentType="application/vnd.openxmlformats-officedocument.presentationml.notesSlide+xml"/>
  <Override PartName="/ppt/tags/tag16.xml" ContentType="application/vnd.openxmlformats-officedocument.presentationml.tags+xml"/>
  <Override PartName="/ppt/notesSlides/notesSlide22.xml" ContentType="application/vnd.openxmlformats-officedocument.presentationml.notesSlide+xml"/>
  <Override PartName="/ppt/tags/tag17.xml" ContentType="application/vnd.openxmlformats-officedocument.presentationml.tags+xml"/>
  <Override PartName="/ppt/notesSlides/notesSlide23.xml" ContentType="application/vnd.openxmlformats-officedocument.presentationml.notesSlide+xml"/>
  <Override PartName="/ppt/tags/tag18.xml" ContentType="application/vnd.openxmlformats-officedocument.presentationml.tags+xml"/>
  <Override PartName="/ppt/notesSlides/notesSlide24.xml" ContentType="application/vnd.openxmlformats-officedocument.presentationml.notesSlide+xml"/>
  <Override PartName="/ppt/tags/tag19.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20.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1"/>
  </p:sldMasterIdLst>
  <p:notesMasterIdLst>
    <p:notesMasterId r:id="rId34"/>
  </p:notesMasterIdLst>
  <p:sldIdLst>
    <p:sldId id="256" r:id="rId2"/>
    <p:sldId id="1762" r:id="rId3"/>
    <p:sldId id="1758" r:id="rId4"/>
    <p:sldId id="1765" r:id="rId5"/>
    <p:sldId id="1768" r:id="rId6"/>
    <p:sldId id="1767" r:id="rId7"/>
    <p:sldId id="1769" r:id="rId8"/>
    <p:sldId id="1787" r:id="rId9"/>
    <p:sldId id="1759" r:id="rId10"/>
    <p:sldId id="1770" r:id="rId11"/>
    <p:sldId id="1771" r:id="rId12"/>
    <p:sldId id="1786" r:id="rId13"/>
    <p:sldId id="1772" r:id="rId14"/>
    <p:sldId id="1773" r:id="rId15"/>
    <p:sldId id="1774" r:id="rId16"/>
    <p:sldId id="1775" r:id="rId17"/>
    <p:sldId id="1776" r:id="rId18"/>
    <p:sldId id="1777" r:id="rId19"/>
    <p:sldId id="1760" r:id="rId20"/>
    <p:sldId id="1784" r:id="rId21"/>
    <p:sldId id="1778" r:id="rId22"/>
    <p:sldId id="1780" r:id="rId23"/>
    <p:sldId id="1779" r:id="rId24"/>
    <p:sldId id="1781" r:id="rId25"/>
    <p:sldId id="1789" r:id="rId26"/>
    <p:sldId id="1761" r:id="rId27"/>
    <p:sldId id="1764" r:id="rId28"/>
    <p:sldId id="271" r:id="rId29"/>
    <p:sldId id="1783" r:id="rId30"/>
    <p:sldId id="1790" r:id="rId31"/>
    <p:sldId id="1791" r:id="rId32"/>
    <p:sldId id="178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ples, Clea N." initials="MCN" lastIdx="2" clrIdx="0">
    <p:extLst>
      <p:ext uri="{19B8F6BF-5375-455C-9EA6-DF929625EA0E}">
        <p15:presenceInfo xmlns:p15="http://schemas.microsoft.com/office/powerpoint/2012/main" userId="S::marples1@llnl.gov::f753300a-3851-4bb1-93e0-b88b76ef1b22" providerId="AD"/>
      </p:ext>
    </p:extLst>
  </p:cmAuthor>
  <p:cmAuthor id="2" name="Mark Montague" initials="MM" lastIdx="5" clrIdx="1">
    <p:extLst>
      <p:ext uri="{19B8F6BF-5375-455C-9EA6-DF929625EA0E}">
        <p15:presenceInfo xmlns:p15="http://schemas.microsoft.com/office/powerpoint/2012/main" userId="6b8ac0a409c1837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3448"/>
    <a:srgbClr val="1B150F"/>
    <a:srgbClr val="D57362"/>
    <a:srgbClr val="F9F2ED"/>
    <a:srgbClr val="FF9164"/>
    <a:srgbClr val="FFF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p:restoredTop sz="81429"/>
  </p:normalViewPr>
  <p:slideViewPr>
    <p:cSldViewPr snapToGrid="0" snapToObjects="1">
      <p:cViewPr varScale="1">
        <p:scale>
          <a:sx n="103" d="100"/>
          <a:sy n="103" d="100"/>
        </p:scale>
        <p:origin x="2096" y="1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12C675-998D-8F4E-86A7-BD2ED8E5138C}" type="datetimeFigureOut">
              <a:rPr lang="en-US" smtClean="0"/>
              <a:t>10/31/21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FFC9D9-FF90-FA43-BB34-B33E272D4752}" type="slidenum">
              <a:rPr lang="en-US" smtClean="0"/>
              <a:t>‹#›</a:t>
            </a:fld>
            <a:endParaRPr lang="en-US"/>
          </a:p>
        </p:txBody>
      </p:sp>
    </p:spTree>
    <p:extLst>
      <p:ext uri="{BB962C8B-B14F-4D97-AF65-F5344CB8AC3E}">
        <p14:creationId xmlns:p14="http://schemas.microsoft.com/office/powerpoint/2010/main" val="3647412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Hello everyone, I am very glad to be here to share our recent work at SC twenty one.</a:t>
            </a:r>
            <a:endParaRPr lang="en-US" dirty="0"/>
          </a:p>
        </p:txBody>
      </p:sp>
      <p:sp>
        <p:nvSpPr>
          <p:cNvPr id="4" name="Slide Number Placeholder 3"/>
          <p:cNvSpPr>
            <a:spLocks noGrp="1"/>
          </p:cNvSpPr>
          <p:nvPr>
            <p:ph type="sldNum" sz="quarter" idx="5"/>
          </p:nvPr>
        </p:nvSpPr>
        <p:spPr/>
        <p:txBody>
          <a:bodyPr/>
          <a:lstStyle/>
          <a:p>
            <a:fld id="{6E0D5545-95D4-489F-B8ED-7EAFA774B567}" type="slidenum">
              <a:rPr lang="zh-CN" altLang="en-US" smtClean="0"/>
              <a:t>1</a:t>
            </a:fld>
            <a:endParaRPr lang="zh-CN" altLang="en-US"/>
          </a:p>
        </p:txBody>
      </p:sp>
    </p:spTree>
    <p:extLst>
      <p:ext uri="{BB962C8B-B14F-4D97-AF65-F5344CB8AC3E}">
        <p14:creationId xmlns:p14="http://schemas.microsoft.com/office/powerpoint/2010/main" val="4000380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a:t>We introduce Abacus, a runtime operator management system for resolving the problem mentioned above.</a:t>
            </a:r>
          </a:p>
          <a:p>
            <a:pPr marL="0" marR="0" lvl="0" indent="0" algn="l" defTabSz="914400" rtl="0" eaLnBrk="1" fontAlgn="auto" latinLnBrk="0" hangingPunct="1">
              <a:lnSpc>
                <a:spcPct val="100000"/>
              </a:lnSpc>
              <a:spcBef>
                <a:spcPts val="0"/>
              </a:spcBef>
              <a:spcAft>
                <a:spcPts val="0"/>
              </a:spcAft>
              <a:buClrTx/>
              <a:buSzTx/>
              <a:buFontTx/>
              <a:buNone/>
              <a:tabLst/>
              <a:defRPr/>
            </a:pPr>
            <a:r>
              <a:rPr lang="en-CN"/>
              <a:t>This picture presents the </a:t>
            </a:r>
            <a:r>
              <a:rPr lang="en-US" sz="1200" kern="1200">
                <a:solidFill>
                  <a:schemeClr val="tx1"/>
                </a:solidFill>
                <a:effectLst/>
                <a:latin typeface="+mn-lt"/>
                <a:ea typeface="+mn-ea"/>
                <a:cs typeface="+mn-cs"/>
              </a:rPr>
              <a:t>Layered software stack of DNN Serving.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 philosophy of Abacus is different from many prior works.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Prior workss schedule multiple DNN services for a cluster by exploiting cluster-level query routing.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On the contrary, we design and implement Abacus to manage queries in the lower framework level.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This feature makes Abacus easy to be used with existing cluster-level schedulers like Kubernetes for large-scale in-production deployment.</a:t>
            </a:r>
          </a:p>
        </p:txBody>
      </p:sp>
      <p:sp>
        <p:nvSpPr>
          <p:cNvPr id="4" name="Slide Number Placeholder 3"/>
          <p:cNvSpPr>
            <a:spLocks noGrp="1"/>
          </p:cNvSpPr>
          <p:nvPr>
            <p:ph type="sldNum" sz="quarter" idx="5"/>
          </p:nvPr>
        </p:nvSpPr>
        <p:spPr/>
        <p:txBody>
          <a:bodyPr/>
          <a:lstStyle/>
          <a:p>
            <a:fld id="{51FFC9D9-FF90-FA43-BB34-B33E272D4752}" type="slidenum">
              <a:rPr lang="en-US" smtClean="0"/>
              <a:t>10</a:t>
            </a:fld>
            <a:endParaRPr lang="en-US"/>
          </a:p>
        </p:txBody>
      </p:sp>
    </p:spTree>
    <p:extLst>
      <p:ext uri="{BB962C8B-B14F-4D97-AF65-F5344CB8AC3E}">
        <p14:creationId xmlns:p14="http://schemas.microsoft.com/office/powerpoint/2010/main" val="1984065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a:t>For conquering the non-determinism, we bring in the determined operator group in Abacus. </a:t>
            </a:r>
          </a:p>
          <a:p>
            <a:r>
              <a:rPr lang="en-CN"/>
              <a:t>An operator group consists of operators from several queries.</a:t>
            </a:r>
          </a:p>
          <a:p>
            <a:r>
              <a:rPr lang="en-CN"/>
              <a:t>It is executed exclusively without the interference of other operators.</a:t>
            </a:r>
          </a:p>
          <a:p>
            <a:r>
              <a:rPr lang="en-CN"/>
              <a:t>A operator group is deterministic and predictable.</a:t>
            </a:r>
          </a:p>
          <a:p>
            <a:endParaRPr lang="en-CN"/>
          </a:p>
          <a:p>
            <a:r>
              <a:rPr lang="en-CN"/>
              <a:t>The right figure presents the overview of the Abacus runtime system.</a:t>
            </a:r>
          </a:p>
          <a:p>
            <a:r>
              <a:rPr lang="en-CN"/>
              <a:t>It has three modules: </a:t>
            </a:r>
            <a:r>
              <a:rPr lang="en-US"/>
              <a:t>An</a:t>
            </a:r>
            <a:r>
              <a:rPr lang="en-CN"/>
              <a:t> Overlap-aware latency predictor, a headroom-based query controller, and a segmental model executor.</a:t>
            </a:r>
          </a:p>
          <a:p>
            <a:endParaRPr lang="en-CN"/>
          </a:p>
          <a:p>
            <a:r>
              <a:rPr lang="en-CN"/>
              <a:t>The</a:t>
            </a:r>
            <a:r>
              <a:rPr lang="zh-CN" altLang="en-US"/>
              <a:t> </a:t>
            </a:r>
            <a:r>
              <a:rPr lang="en-US" altLang="zh-CN"/>
              <a:t>serving process is as follows.</a:t>
            </a:r>
            <a:endParaRPr lang="en-CN"/>
          </a:p>
          <a:p>
            <a:r>
              <a:rPr lang="en-CN"/>
              <a:t>Before online serving, we first profile the involved DNN services to build the predictor.</a:t>
            </a:r>
          </a:p>
          <a:p>
            <a:endParaRPr lang="en-CN"/>
          </a:p>
          <a:p>
            <a:r>
              <a:rPr lang="en-CN"/>
              <a:t>T</a:t>
            </a:r>
            <a:r>
              <a:rPr lang="en-US"/>
              <a:t>h</a:t>
            </a:r>
            <a:r>
              <a:rPr lang="en-CN"/>
              <a:t>en the query controller accepts the queries from the upper-level load balancer. </a:t>
            </a:r>
          </a:p>
          <a:p>
            <a:endParaRPr lang="en-CN"/>
          </a:p>
          <a:p>
            <a:r>
              <a:rPr lang="en-CN"/>
              <a:t>The controller generates the operator group with the help of the predictor. </a:t>
            </a:r>
          </a:p>
          <a:p>
            <a:endParaRPr lang="en-CN"/>
          </a:p>
          <a:p>
            <a:r>
              <a:rPr lang="en-CN"/>
              <a:t>Finally, the operator group is scheduled onto the model executor for execution.</a:t>
            </a:r>
          </a:p>
        </p:txBody>
      </p:sp>
      <p:sp>
        <p:nvSpPr>
          <p:cNvPr id="4" name="Slide Number Placeholder 3"/>
          <p:cNvSpPr>
            <a:spLocks noGrp="1"/>
          </p:cNvSpPr>
          <p:nvPr>
            <p:ph type="sldNum" sz="quarter" idx="5"/>
          </p:nvPr>
        </p:nvSpPr>
        <p:spPr/>
        <p:txBody>
          <a:bodyPr/>
          <a:lstStyle/>
          <a:p>
            <a:fld id="{51FFC9D9-FF90-FA43-BB34-B33E272D4752}" type="slidenum">
              <a:rPr lang="en-US" smtClean="0"/>
              <a:t>11</a:t>
            </a:fld>
            <a:endParaRPr lang="en-US"/>
          </a:p>
        </p:txBody>
      </p:sp>
    </p:spTree>
    <p:extLst>
      <p:ext uri="{BB962C8B-B14F-4D97-AF65-F5344CB8AC3E}">
        <p14:creationId xmlns:p14="http://schemas.microsoft.com/office/powerpoint/2010/main" val="2932291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a:t>Before</a:t>
            </a:r>
            <a:r>
              <a:rPr lang="zh-CN" altLang="en-US"/>
              <a:t> </a:t>
            </a:r>
            <a:r>
              <a:rPr lang="en-US" altLang="zh-CN"/>
              <a:t>modeling</a:t>
            </a:r>
            <a:r>
              <a:rPr lang="zh-CN" altLang="en-US"/>
              <a:t> </a:t>
            </a:r>
            <a:r>
              <a:rPr lang="en-US" altLang="zh-CN"/>
              <a:t>the operator group, we still have a doubt whether the operator group is deterministic. Therefore we profile many operator groups and plot the CDF of their statistics here.</a:t>
            </a:r>
          </a:p>
          <a:p>
            <a:endParaRPr lang="en-US" altLang="zh-CN" sz="1200"/>
          </a:p>
          <a:p>
            <a:r>
              <a:rPr lang="en-US" altLang="zh-CN" sz="1200"/>
              <a:t>The average standard deviations are shorter than </a:t>
            </a:r>
            <a:r>
              <a:rPr lang="en-US" altLang="zh-CN" sz="1200" b="1"/>
              <a:t>1 𝑚𝑠. </a:t>
            </a:r>
            <a:r>
              <a:rPr lang="en-US" altLang="zh-CN" sz="1200" b="0"/>
              <a:t>It is much smaller compared with the end-to-end latency.</a:t>
            </a:r>
          </a:p>
          <a:p>
            <a:pPr marL="0" indent="0">
              <a:lnSpc>
                <a:spcPct val="120000"/>
              </a:lnSpc>
              <a:buFont typeface="Wingdings" pitchFamily="2" charset="2"/>
              <a:buNone/>
            </a:pPr>
            <a:r>
              <a:rPr lang="en-US" altLang="zh-CN" sz="1200" b="0"/>
              <a:t>Therefore, we can conclude that the operator group is deterministic and predictable.</a:t>
            </a:r>
          </a:p>
        </p:txBody>
      </p:sp>
      <p:sp>
        <p:nvSpPr>
          <p:cNvPr id="4" name="Slide Number Placeholder 3"/>
          <p:cNvSpPr>
            <a:spLocks noGrp="1"/>
          </p:cNvSpPr>
          <p:nvPr>
            <p:ph type="sldNum" sz="quarter" idx="5"/>
          </p:nvPr>
        </p:nvSpPr>
        <p:spPr/>
        <p:txBody>
          <a:bodyPr/>
          <a:lstStyle/>
          <a:p>
            <a:fld id="{51FFC9D9-FF90-FA43-BB34-B33E272D4752}" type="slidenum">
              <a:rPr lang="en-US" smtClean="0"/>
              <a:t>12</a:t>
            </a:fld>
            <a:endParaRPr lang="en-US"/>
          </a:p>
        </p:txBody>
      </p:sp>
    </p:spTree>
    <p:extLst>
      <p:ext uri="{BB962C8B-B14F-4D97-AF65-F5344CB8AC3E}">
        <p14:creationId xmlns:p14="http://schemas.microsoft.com/office/powerpoint/2010/main" val="10135617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a:t>Before introducing our predictor, let me talk about the prior prediction techniques. </a:t>
            </a:r>
          </a:p>
          <a:p>
            <a:endParaRPr lang="en-CN"/>
          </a:p>
          <a:p>
            <a:r>
              <a:rPr lang="en-CN"/>
              <a:t>Prior works are kernel-level prediction, which can be catagorized into three kinds.</a:t>
            </a:r>
            <a:r>
              <a:rPr lang="zh-CN" altLang="en-US"/>
              <a:t> </a:t>
            </a:r>
            <a:r>
              <a:rPr lang="en-US" altLang="zh-CN"/>
              <a:t>Sequential</a:t>
            </a:r>
            <a:r>
              <a:rPr lang="zh-CN" altLang="en-US"/>
              <a:t> </a:t>
            </a:r>
            <a:r>
              <a:rPr lang="en-US" altLang="zh-CN"/>
              <a:t>prediction, sync</a:t>
            </a:r>
            <a:r>
              <a:rPr lang="en-CN" altLang="zh-CN"/>
              <a:t>-based prediction and sync-free prediction.</a:t>
            </a:r>
          </a:p>
          <a:p>
            <a:endParaRPr lang="en-CN" altLang="zh-CN"/>
          </a:p>
          <a:p>
            <a:r>
              <a:rPr lang="en-CN" altLang="zh-CN"/>
              <a:t>The sequential prediction disables the kernel overlap. </a:t>
            </a:r>
          </a:p>
          <a:p>
            <a:r>
              <a:rPr lang="en-US" altLang="zh-CN"/>
              <a:t>T</a:t>
            </a:r>
            <a:r>
              <a:rPr lang="en-CN" altLang="zh-CN"/>
              <a:t>he sync-based prediction adds synchronization fence between kernel pairs, which leaves slack. </a:t>
            </a:r>
            <a:r>
              <a:rPr lang="en-US" altLang="zh-CN"/>
              <a:t>T</a:t>
            </a:r>
            <a:r>
              <a:rPr lang="en-CN" altLang="zh-CN"/>
              <a:t>he throughput is not maximized. </a:t>
            </a:r>
          </a:p>
          <a:p>
            <a:r>
              <a:rPr lang="en-CN" altLang="zh-CN"/>
              <a:t>The sync-free prediction relies on hadware metrics and is done on simulator. It is posteriori method and cannot be used in real system.</a:t>
            </a:r>
          </a:p>
          <a:p>
            <a:endParaRPr lang="en-CN" altLang="zh-CN"/>
          </a:p>
          <a:p>
            <a:r>
              <a:rPr lang="en-CN" altLang="zh-CN"/>
              <a:t>Therefore, a</a:t>
            </a:r>
            <a:r>
              <a:rPr lang="en-US" altLang="zh-CN"/>
              <a:t>l</a:t>
            </a:r>
            <a:r>
              <a:rPr lang="en-CN" altLang="zh-CN"/>
              <a:t>l these methods can not be applied to predict the latency of operator group.</a:t>
            </a:r>
            <a:endParaRPr lang="en-US" altLang="zh-CN"/>
          </a:p>
        </p:txBody>
      </p:sp>
      <p:sp>
        <p:nvSpPr>
          <p:cNvPr id="4" name="Slide Number Placeholder 3"/>
          <p:cNvSpPr>
            <a:spLocks noGrp="1"/>
          </p:cNvSpPr>
          <p:nvPr>
            <p:ph type="sldNum" sz="quarter" idx="5"/>
          </p:nvPr>
        </p:nvSpPr>
        <p:spPr/>
        <p:txBody>
          <a:bodyPr/>
          <a:lstStyle/>
          <a:p>
            <a:fld id="{51FFC9D9-FF90-FA43-BB34-B33E272D4752}" type="slidenum">
              <a:rPr lang="en-US" smtClean="0"/>
              <a:t>13</a:t>
            </a:fld>
            <a:endParaRPr lang="en-US"/>
          </a:p>
        </p:txBody>
      </p:sp>
    </p:spTree>
    <p:extLst>
      <p:ext uri="{BB962C8B-B14F-4D97-AF65-F5344CB8AC3E}">
        <p14:creationId xmlns:p14="http://schemas.microsoft.com/office/powerpoint/2010/main" val="776339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There are many operators in DNN models (e.g., 241 operators for Resnet101). A large input feature will be generated if Abacus selects the information of all operators as the input.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a:solidFill>
                  <a:schemeClr val="tx1"/>
                </a:solidFill>
                <a:effectLst/>
                <a:latin typeface="+mn-lt"/>
                <a:ea typeface="+mn-ea"/>
                <a:cs typeface="+mn-cs"/>
              </a:rPr>
              <a:t>This f</a:t>
            </a:r>
            <a:r>
              <a:rPr lang="en-US" sz="1200" kern="1200">
                <a:solidFill>
                  <a:schemeClr val="tx1"/>
                </a:solidFill>
                <a:effectLst/>
                <a:latin typeface="+mn-lt"/>
                <a:ea typeface="+mn-ea"/>
                <a:cs typeface="+mn-cs"/>
              </a:rPr>
              <a:t>igure shows an example input feature in Abacus for training a duration model for operator groups when two of the 𝑁 models co-run.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In the input feature vector, a 𝑁 -bit bitmap is used to indicate which two models co-run.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Besides, for each of the co-running models, the feature vector also indicates the start operator, the end operator, the batch size, and the sequence length.</a:t>
            </a:r>
            <a:endParaRPr lang="en-CN"/>
          </a:p>
        </p:txBody>
      </p:sp>
      <p:sp>
        <p:nvSpPr>
          <p:cNvPr id="4" name="Slide Number Placeholder 3"/>
          <p:cNvSpPr>
            <a:spLocks noGrp="1"/>
          </p:cNvSpPr>
          <p:nvPr>
            <p:ph type="sldNum" sz="quarter" idx="5"/>
          </p:nvPr>
        </p:nvSpPr>
        <p:spPr/>
        <p:txBody>
          <a:bodyPr/>
          <a:lstStyle/>
          <a:p>
            <a:fld id="{51FFC9D9-FF90-FA43-BB34-B33E272D4752}" type="slidenum">
              <a:rPr lang="en-US" smtClean="0"/>
              <a:t>14</a:t>
            </a:fld>
            <a:endParaRPr lang="en-US"/>
          </a:p>
        </p:txBody>
      </p:sp>
    </p:spTree>
    <p:extLst>
      <p:ext uri="{BB962C8B-B14F-4D97-AF65-F5344CB8AC3E}">
        <p14:creationId xmlns:p14="http://schemas.microsoft.com/office/powerpoint/2010/main" val="4268764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For collecting the latency dataset, we use 6 CV models and 1 NLP model to collect the training samples.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 sample space increases exponentially as the involved models increase.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We analyze the creation of operator groups in Abacus.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There are two principles when Abacus builds operator groups.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First of all, in an operator group, at least a query completes.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Second, a new query may be received, and its operators may be added to the current operator group.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Hence, we adopt instance-based sampling [45] to improve the sampling efficiency. </a:t>
            </a:r>
            <a:endParaRPr lang="en-US"/>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sz="1200" kern="1200">
                <a:solidFill>
                  <a:schemeClr val="tx1"/>
                </a:solidFill>
                <a:effectLst/>
                <a:latin typeface="+mn-lt"/>
                <a:ea typeface="+mn-ea"/>
                <a:cs typeface="+mn-cs"/>
              </a:rPr>
              <a:t>We first randomly choose the number of models to complete in the operator group.</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sz="1200" kern="1200">
                <a:solidFill>
                  <a:schemeClr val="tx1"/>
                </a:solidFill>
                <a:effectLst/>
                <a:latin typeface="+mn-lt"/>
                <a:ea typeface="+mn-ea"/>
                <a:cs typeface="+mn-cs"/>
              </a:rPr>
              <a:t>Then, we randomly choose the number of the newly arrived models that are processed from the first operator.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sz="1200" kern="1200">
                <a:solidFill>
                  <a:schemeClr val="tx1"/>
                </a:solidFill>
                <a:effectLst/>
                <a:latin typeface="+mn-lt"/>
                <a:ea typeface="+mn-ea"/>
                <a:cs typeface="+mn-cs"/>
              </a:rPr>
              <a:t>After the above two steps, the others are randomized.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We evaluate three widely-used prediction methods, Linear Regression, Support Vector Machines, and Multilayer Perceptron, in training the duration model. This figure reports the prediction errors. Finally, we select MLP to provide the latency prediction.</a:t>
            </a:r>
            <a:endParaRPr lang="en-US"/>
          </a:p>
        </p:txBody>
      </p:sp>
      <p:sp>
        <p:nvSpPr>
          <p:cNvPr id="4" name="Slide Number Placeholder 3"/>
          <p:cNvSpPr>
            <a:spLocks noGrp="1"/>
          </p:cNvSpPr>
          <p:nvPr>
            <p:ph type="sldNum" sz="quarter" idx="5"/>
          </p:nvPr>
        </p:nvSpPr>
        <p:spPr/>
        <p:txBody>
          <a:bodyPr/>
          <a:lstStyle/>
          <a:p>
            <a:fld id="{51FFC9D9-FF90-FA43-BB34-B33E272D4752}" type="slidenum">
              <a:rPr lang="en-US" smtClean="0"/>
              <a:t>15</a:t>
            </a:fld>
            <a:endParaRPr lang="en-US"/>
          </a:p>
        </p:txBody>
      </p:sp>
    </p:spTree>
    <p:extLst>
      <p:ext uri="{BB962C8B-B14F-4D97-AF65-F5344CB8AC3E}">
        <p14:creationId xmlns:p14="http://schemas.microsoft.com/office/powerpoint/2010/main" val="3246709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N"/>
              <a:t>For supporting the execution of the operator group, we design the segmental model executor. </a:t>
            </a:r>
          </a:p>
          <a:p>
            <a:pPr marL="0" marR="0" indent="0" algn="l" defTabSz="914400" rtl="0" eaLnBrk="1" fontAlgn="auto" latinLnBrk="0" hangingPunct="1">
              <a:lnSpc>
                <a:spcPct val="100000"/>
              </a:lnSpc>
              <a:spcBef>
                <a:spcPts val="0"/>
              </a:spcBef>
              <a:spcAft>
                <a:spcPts val="0"/>
              </a:spcAft>
              <a:buClrTx/>
              <a:buSzTx/>
              <a:buFontTx/>
              <a:buNone/>
              <a:tabLst/>
              <a:defRPr/>
            </a:pPr>
            <a:endParaRPr lang="en-CN"/>
          </a:p>
          <a:p>
            <a:pPr marL="0" marR="0" indent="0" algn="l" defTabSz="914400" rtl="0" eaLnBrk="1" fontAlgn="auto" latinLnBrk="0" hangingPunct="1">
              <a:lnSpc>
                <a:spcPct val="100000"/>
              </a:lnSpc>
              <a:spcBef>
                <a:spcPts val="0"/>
              </a:spcBef>
              <a:spcAft>
                <a:spcPts val="0"/>
              </a:spcAft>
              <a:buClrTx/>
              <a:buSzTx/>
              <a:buFontTx/>
              <a:buNone/>
              <a:tabLst/>
              <a:defRPr/>
            </a:pPr>
            <a:r>
              <a:rPr lang="en-CN"/>
              <a:t>In the model executor, each service is deployed </a:t>
            </a:r>
            <a:r>
              <a:rPr lang="en-US"/>
              <a:t>in the separate process for the purpose of privacy and avoiding the crash.</a:t>
            </a:r>
            <a:endParaRPr lang="en-CN"/>
          </a:p>
          <a:p>
            <a:pPr marL="0" marR="0" indent="0" algn="l" defTabSz="914400" rtl="0" eaLnBrk="1" fontAlgn="auto" latinLnBrk="0" hangingPunct="1">
              <a:lnSpc>
                <a:spcPct val="100000"/>
              </a:lnSpc>
              <a:spcBef>
                <a:spcPts val="0"/>
              </a:spcBef>
              <a:spcAft>
                <a:spcPts val="0"/>
              </a:spcAft>
              <a:buClrTx/>
              <a:buSzTx/>
              <a:buFontTx/>
              <a:buNone/>
              <a:tabLst/>
              <a:defRPr/>
            </a:pPr>
            <a:r>
              <a:rPr lang="en-CN"/>
              <a:t>The executor executes the operator group using MPS for enabling the overlap.</a:t>
            </a:r>
          </a:p>
          <a:p>
            <a:pPr marL="0" marR="0" indent="0" algn="l" defTabSz="914400" rtl="0" eaLnBrk="1" fontAlgn="auto" latinLnBrk="0" hangingPunct="1">
              <a:lnSpc>
                <a:spcPct val="100000"/>
              </a:lnSpc>
              <a:spcBef>
                <a:spcPts val="0"/>
              </a:spcBef>
              <a:spcAft>
                <a:spcPts val="0"/>
              </a:spcAft>
              <a:buClrTx/>
              <a:buSzTx/>
              <a:buFontTx/>
              <a:buNone/>
              <a:tabLst/>
              <a:defRPr/>
            </a:pPr>
            <a:endParaRPr lang="en-CN"/>
          </a:p>
          <a:p>
            <a:pPr marL="0" marR="0" indent="0" algn="l" defTabSz="914400" rtl="0" eaLnBrk="1" fontAlgn="auto" latinLnBrk="0" hangingPunct="1">
              <a:lnSpc>
                <a:spcPct val="100000"/>
              </a:lnSpc>
              <a:spcBef>
                <a:spcPts val="0"/>
              </a:spcBef>
              <a:spcAft>
                <a:spcPts val="0"/>
              </a:spcAft>
              <a:buClrTx/>
              <a:buSzTx/>
              <a:buFontTx/>
              <a:buNone/>
              <a:tabLst/>
              <a:defRPr/>
            </a:pPr>
            <a:r>
              <a:rPr lang="en-CN"/>
              <a:t>For each operator group, a synchronization operation is needed to guarantee the determinism.</a:t>
            </a:r>
          </a:p>
          <a:p>
            <a:pPr marL="0" marR="0" indent="0" algn="l" defTabSz="914400" rtl="0" eaLnBrk="1" fontAlgn="auto" latinLnBrk="0" hangingPunct="1">
              <a:lnSpc>
                <a:spcPct val="100000"/>
              </a:lnSpc>
              <a:spcBef>
                <a:spcPts val="0"/>
              </a:spcBef>
              <a:spcAft>
                <a:spcPts val="0"/>
              </a:spcAft>
              <a:buClrTx/>
              <a:buSzTx/>
              <a:buFontTx/>
              <a:buNone/>
              <a:tabLst/>
              <a:defRPr/>
            </a:pPr>
            <a:endParaRPr lang="en-CN"/>
          </a:p>
          <a:p>
            <a:pPr marL="0" marR="0" indent="0" algn="l" defTabSz="914400" rtl="0" eaLnBrk="1" fontAlgn="auto" latinLnBrk="0" hangingPunct="1">
              <a:lnSpc>
                <a:spcPct val="100000"/>
              </a:lnSpc>
              <a:spcBef>
                <a:spcPts val="0"/>
              </a:spcBef>
              <a:spcAft>
                <a:spcPts val="0"/>
              </a:spcAft>
              <a:buClrTx/>
              <a:buSzTx/>
              <a:buFontTx/>
              <a:buNone/>
              <a:tabLst/>
              <a:defRPr/>
            </a:pPr>
            <a:r>
              <a:rPr lang="en-CN"/>
              <a:t>The</a:t>
            </a:r>
            <a:r>
              <a:rPr lang="zh-CN" altLang="en-US"/>
              <a:t> </a:t>
            </a:r>
            <a:r>
              <a:rPr lang="en-US" altLang="zh-CN"/>
              <a:t>executor has two more features. </a:t>
            </a:r>
          </a:p>
          <a:p>
            <a:pPr marL="0" marR="0" indent="0" algn="l" defTabSz="914400" rtl="0" eaLnBrk="1" fontAlgn="auto" latinLnBrk="0" hangingPunct="1">
              <a:lnSpc>
                <a:spcPct val="100000"/>
              </a:lnSpc>
              <a:spcBef>
                <a:spcPts val="0"/>
              </a:spcBef>
              <a:spcAft>
                <a:spcPts val="0"/>
              </a:spcAft>
              <a:buClrTx/>
              <a:buSzTx/>
              <a:buFontTx/>
              <a:buNone/>
              <a:tabLst/>
              <a:defRPr/>
            </a:pPr>
            <a:r>
              <a:rPr lang="en-US"/>
              <a:t>Firstly, it loads the intermediate results from the prior scheduling round.</a:t>
            </a:r>
          </a:p>
          <a:p>
            <a:pPr marL="0" marR="0" indent="0" algn="l" defTabSz="914400" rtl="0" eaLnBrk="1" fontAlgn="auto" latinLnBrk="0" hangingPunct="1">
              <a:lnSpc>
                <a:spcPct val="100000"/>
              </a:lnSpc>
              <a:spcBef>
                <a:spcPts val="0"/>
              </a:spcBef>
              <a:spcAft>
                <a:spcPts val="0"/>
              </a:spcAft>
              <a:buClrTx/>
              <a:buSzTx/>
              <a:buFontTx/>
              <a:buNone/>
              <a:tabLst/>
              <a:defRPr/>
            </a:pPr>
            <a:r>
              <a:rPr lang="en-US"/>
              <a:t>Secondly, it saves the intermediate results for the next scheduling round.</a:t>
            </a:r>
          </a:p>
        </p:txBody>
      </p:sp>
      <p:sp>
        <p:nvSpPr>
          <p:cNvPr id="4" name="Slide Number Placeholder 3"/>
          <p:cNvSpPr>
            <a:spLocks noGrp="1"/>
          </p:cNvSpPr>
          <p:nvPr>
            <p:ph type="sldNum" sz="quarter" idx="5"/>
          </p:nvPr>
        </p:nvSpPr>
        <p:spPr/>
        <p:txBody>
          <a:bodyPr/>
          <a:lstStyle/>
          <a:p>
            <a:fld id="{51FFC9D9-FF90-FA43-BB34-B33E272D4752}" type="slidenum">
              <a:rPr lang="en-US" smtClean="0"/>
              <a:t>16</a:t>
            </a:fld>
            <a:endParaRPr lang="en-US"/>
          </a:p>
        </p:txBody>
      </p:sp>
    </p:spTree>
    <p:extLst>
      <p:ext uri="{BB962C8B-B14F-4D97-AF65-F5344CB8AC3E}">
        <p14:creationId xmlns:p14="http://schemas.microsoft.com/office/powerpoint/2010/main" val="37965858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a:t>Now, </a:t>
            </a:r>
            <a:r>
              <a:rPr lang="en-US"/>
              <a:t>I</a:t>
            </a:r>
            <a:r>
              <a:rPr lang="en-CN"/>
              <a:t> will introduce how we schedule all the co-located DNN services. Inside the query controller, we perform a headroom-based scheduling for QoS guaranteeing.</a:t>
            </a:r>
          </a:p>
          <a:p>
            <a:endParaRPr lang="en-CN"/>
          </a:p>
          <a:p>
            <a:r>
              <a:rPr lang="en-CN"/>
              <a:t>We first define the headroom. It is the time remained before the deadline arrives of a query. </a:t>
            </a:r>
          </a:p>
          <a:p>
            <a:r>
              <a:rPr lang="en-CN"/>
              <a:t>Theoretically, it can be caculated using the equation here for each query. We need to know the qos target, the queue time, the time for data transfer, the duration of completed operators.</a:t>
            </a:r>
          </a:p>
          <a:p>
            <a:endParaRPr lang="en-CN"/>
          </a:p>
          <a:p>
            <a:r>
              <a:rPr lang="en-CN"/>
              <a:t>In real system, it can be directly calculated through the second line here.</a:t>
            </a:r>
          </a:p>
          <a:p>
            <a:endParaRPr lang="en-CN"/>
          </a:p>
          <a:p>
            <a:r>
              <a:rPr lang="en-CN"/>
              <a:t>Based on the queries’ headroom, we perform a scheduling for QoS guaranteeing.</a:t>
            </a:r>
          </a:p>
          <a:p>
            <a:r>
              <a:rPr lang="en-CN"/>
              <a:t>While we schedule, we only guarantee the QoS for the query with the smallest headroom for single round.</a:t>
            </a:r>
          </a:p>
          <a:p>
            <a:r>
              <a:rPr lang="en-CN"/>
              <a:t>However in general, we guarantee the QoS for all services over time.</a:t>
            </a:r>
          </a:p>
          <a:p>
            <a:endParaRPr lang="en-CN"/>
          </a:p>
          <a:p>
            <a:r>
              <a:rPr lang="en-CN"/>
              <a:t>The process of a single scheduling round is as follows:</a:t>
            </a: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noProof="0"/>
              <a:t>W</a:t>
            </a:r>
            <a:r>
              <a:rPr lang="en-CN" noProof="0"/>
              <a:t>e first sort</a:t>
            </a:r>
            <a:r>
              <a:rPr lang="en-US" noProof="0"/>
              <a:t> all queries according to headroom in ascending order.</a:t>
            </a: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a:t>We then </a:t>
            </a:r>
            <a:r>
              <a:rPr lang="en-US" sz="1200">
                <a:solidFill>
                  <a:srgbClr val="2E3448"/>
                </a:solidFill>
              </a:rPr>
              <a:t>d</a:t>
            </a:r>
            <a:r>
              <a:rPr lang="en-US" altLang="zh-CN" sz="1200">
                <a:solidFill>
                  <a:srgbClr val="2E3448"/>
                </a:solidFill>
              </a:rPr>
              <a:t>etermine the QoS headroom for current scheduling round.</a:t>
            </a: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sz="1200">
                <a:solidFill>
                  <a:srgbClr val="2E3448"/>
                </a:solidFill>
              </a:rPr>
              <a:t>At last we search for the operator group and schedule it.</a:t>
            </a:r>
            <a:endParaRPr lang="en-US" altLang="zh-CN" sz="1200">
              <a:solidFill>
                <a:srgbClr val="2E3448"/>
              </a:solidFill>
            </a:endParaRPr>
          </a:p>
        </p:txBody>
      </p:sp>
      <p:sp>
        <p:nvSpPr>
          <p:cNvPr id="4" name="Slide Number Placeholder 3"/>
          <p:cNvSpPr>
            <a:spLocks noGrp="1"/>
          </p:cNvSpPr>
          <p:nvPr>
            <p:ph type="sldNum" sz="quarter" idx="5"/>
          </p:nvPr>
        </p:nvSpPr>
        <p:spPr/>
        <p:txBody>
          <a:bodyPr/>
          <a:lstStyle/>
          <a:p>
            <a:fld id="{51FFC9D9-FF90-FA43-BB34-B33E272D4752}" type="slidenum">
              <a:rPr lang="en-US" smtClean="0"/>
              <a:t>17</a:t>
            </a:fld>
            <a:endParaRPr lang="en-US"/>
          </a:p>
        </p:txBody>
      </p:sp>
    </p:spTree>
    <p:extLst>
      <p:ext uri="{BB962C8B-B14F-4D97-AF65-F5344CB8AC3E}">
        <p14:creationId xmlns:p14="http://schemas.microsoft.com/office/powerpoint/2010/main" val="13138521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we use a flow chart to show an example </a:t>
            </a:r>
            <a:r>
              <a:rPr lang="en-US" sz="1200" kern="1200">
                <a:solidFill>
                  <a:schemeClr val="tx1"/>
                </a:solidFill>
                <a:effectLst/>
                <a:latin typeface="+mn-lt"/>
                <a:ea typeface="+mn-ea"/>
                <a:cs typeface="+mn-cs"/>
              </a:rPr>
              <a:t>of scheduling three queries by the query controller. </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At first, q3 has the least headroom, </a:t>
            </a:r>
          </a:p>
          <a:p>
            <a:r>
              <a:rPr lang="en-US" sz="1200" kern="1200">
                <a:solidFill>
                  <a:schemeClr val="tx1"/>
                </a:solidFill>
                <a:effectLst/>
                <a:latin typeface="+mn-lt"/>
                <a:ea typeface="+mn-ea"/>
                <a:cs typeface="+mn-cs"/>
              </a:rPr>
              <a:t>Therefore, The headroom (25𝑚𝑠) of 𝑞3 is the headroom for QoS guaranteeing in this round of scheduling.</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Then the controller directly adds the operators of 𝑞3 into the operator group, and leaves the QoS headroom of 15𝑚𝑠, predicted by the latency predictor. </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Because 𝑞2’s headroom is smaller than that of 𝑞1, the controller first considers adding operators of 𝑞2 to the operator group, and only 10𝑚𝑠 of headroom is left for 𝑞1.</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After adding the first two operators of 𝑞1, none of the QoS headroom is left. </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Finally, the operator schedule group is generated and ready for execution.</a:t>
            </a:r>
          </a:p>
          <a:p>
            <a:r>
              <a:rPr lang="en-US" sz="1200" kern="1200">
                <a:solidFill>
                  <a:schemeClr val="tx1"/>
                </a:solidFill>
                <a:effectLst/>
                <a:latin typeface="+mn-lt"/>
                <a:ea typeface="+mn-ea"/>
                <a:cs typeface="+mn-cs"/>
              </a:rPr>
              <a:t>The operators of 𝑞1 that did not enter the operator group will be scheduled in the next round of headroom-based scheduling. </a:t>
            </a:r>
          </a:p>
          <a:p>
            <a:endParaRPr lang="en-US" sz="1200" kern="1200">
              <a:solidFill>
                <a:schemeClr val="tx1"/>
              </a:solidFill>
              <a:effectLst/>
              <a:latin typeface="+mn-lt"/>
              <a:ea typeface="+mn-ea"/>
              <a:cs typeface="+mn-cs"/>
            </a:endParaRPr>
          </a:p>
          <a:p>
            <a:r>
              <a:rPr lang="en-CN"/>
              <a:t>we also have optimizations while scheduling like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multi-way search for generating the operator group.</a:t>
            </a:r>
            <a:endParaRPr lang="en-CN"/>
          </a:p>
          <a:p>
            <a:r>
              <a:rPr lang="en-CN"/>
              <a:t>pipelining the scheduling and computation. </a:t>
            </a:r>
            <a:endParaRPr lang="en-US"/>
          </a:p>
        </p:txBody>
      </p:sp>
      <p:sp>
        <p:nvSpPr>
          <p:cNvPr id="4" name="Slide Number Placeholder 3"/>
          <p:cNvSpPr>
            <a:spLocks noGrp="1"/>
          </p:cNvSpPr>
          <p:nvPr>
            <p:ph type="sldNum" sz="quarter" idx="5"/>
          </p:nvPr>
        </p:nvSpPr>
        <p:spPr/>
        <p:txBody>
          <a:bodyPr/>
          <a:lstStyle/>
          <a:p>
            <a:fld id="{51FFC9D9-FF90-FA43-BB34-B33E272D4752}" type="slidenum">
              <a:rPr lang="en-US" smtClean="0"/>
              <a:t>18</a:t>
            </a:fld>
            <a:endParaRPr lang="en-US"/>
          </a:p>
        </p:txBody>
      </p:sp>
    </p:spTree>
    <p:extLst>
      <p:ext uri="{BB962C8B-B14F-4D97-AF65-F5344CB8AC3E}">
        <p14:creationId xmlns:p14="http://schemas.microsoft.com/office/powerpoint/2010/main" val="37186791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a:t>Now we will evaluate Abacus in terms of QoS guaranteeing, throughput improvement, and other aspects.</a:t>
            </a:r>
          </a:p>
        </p:txBody>
      </p:sp>
      <p:sp>
        <p:nvSpPr>
          <p:cNvPr id="4" name="Slide Number Placeholder 3"/>
          <p:cNvSpPr>
            <a:spLocks noGrp="1"/>
          </p:cNvSpPr>
          <p:nvPr>
            <p:ph type="sldNum" sz="quarter" idx="5"/>
          </p:nvPr>
        </p:nvSpPr>
        <p:spPr/>
        <p:txBody>
          <a:bodyPr/>
          <a:lstStyle/>
          <a:p>
            <a:fld id="{6E0D5545-95D4-489F-B8ED-7EAFA774B567}" type="slidenum">
              <a:rPr lang="zh-CN" altLang="en-US" smtClean="0"/>
              <a:t>19</a:t>
            </a:fld>
            <a:endParaRPr lang="zh-CN" altLang="en-US"/>
          </a:p>
        </p:txBody>
      </p:sp>
    </p:spTree>
    <p:extLst>
      <p:ext uri="{BB962C8B-B14F-4D97-AF65-F5344CB8AC3E}">
        <p14:creationId xmlns:p14="http://schemas.microsoft.com/office/powerpoint/2010/main" val="3356504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The title of our work is Enable Simultaneous DNN Services Based on Deterministic Operator Overlap and Precise Latency Prediction. This</a:t>
            </a:r>
            <a:r>
              <a:rPr lang="zh-CN" altLang="en-US" dirty="0"/>
              <a:t> </a:t>
            </a:r>
            <a:r>
              <a:rPr lang="en-US" altLang="zh-CN" dirty="0"/>
              <a:t>work</a:t>
            </a:r>
            <a:r>
              <a:rPr lang="zh-CN" altLang="en-US" dirty="0"/>
              <a:t> </a:t>
            </a:r>
            <a:r>
              <a:rPr lang="en-US" altLang="zh-CN" dirty="0"/>
              <a:t>is about co-locating multiple DNN services on a single GPU.</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I am Weihao Cui from Shanghai Jiao Tong University.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My supervisor is Prof. Quan Chen.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I am a second-year Ph.D. Student, my major is computer science, and I am interested in high-performance computing and cloud computing.</a:t>
            </a:r>
          </a:p>
          <a:p>
            <a:endParaRPr lang="en-CN"/>
          </a:p>
        </p:txBody>
      </p:sp>
      <p:sp>
        <p:nvSpPr>
          <p:cNvPr id="4" name="Slide Number Placeholder 3"/>
          <p:cNvSpPr>
            <a:spLocks noGrp="1"/>
          </p:cNvSpPr>
          <p:nvPr>
            <p:ph type="sldNum" sz="quarter" idx="5"/>
          </p:nvPr>
        </p:nvSpPr>
        <p:spPr/>
        <p:txBody>
          <a:bodyPr/>
          <a:lstStyle/>
          <a:p>
            <a:fld id="{6E0D5545-95D4-489F-B8ED-7EAFA774B567}" type="slidenum">
              <a:rPr lang="zh-CN" altLang="en-US" smtClean="0"/>
              <a:t>2</a:t>
            </a:fld>
            <a:endParaRPr lang="zh-CN" altLang="en-US"/>
          </a:p>
        </p:txBody>
      </p:sp>
    </p:spTree>
    <p:extLst>
      <p:ext uri="{BB962C8B-B14F-4D97-AF65-F5344CB8AC3E}">
        <p14:creationId xmlns:p14="http://schemas.microsoft.com/office/powerpoint/2010/main" val="41179992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a:t>This is our evaluation environment and the involved DNN models.</a:t>
            </a:r>
          </a:p>
          <a:p>
            <a:r>
              <a:rPr lang="en-CN"/>
              <a:t>The arrival time pattern satisfies the poisson distribution as many prior works. We compare Abacus with FCFS, SJF, EDF scheduling, we also compare Abacus with SOTA cluster-level solutions.</a:t>
            </a:r>
          </a:p>
        </p:txBody>
      </p:sp>
      <p:sp>
        <p:nvSpPr>
          <p:cNvPr id="4" name="Slide Number Placeholder 3"/>
          <p:cNvSpPr>
            <a:spLocks noGrp="1"/>
          </p:cNvSpPr>
          <p:nvPr>
            <p:ph type="sldNum" sz="quarter" idx="5"/>
          </p:nvPr>
        </p:nvSpPr>
        <p:spPr/>
        <p:txBody>
          <a:bodyPr/>
          <a:lstStyle/>
          <a:p>
            <a:fld id="{51FFC9D9-FF90-FA43-BB34-B33E272D4752}" type="slidenum">
              <a:rPr lang="en-US" smtClean="0"/>
              <a:t>20</a:t>
            </a:fld>
            <a:endParaRPr lang="en-US"/>
          </a:p>
        </p:txBody>
      </p:sp>
    </p:spTree>
    <p:extLst>
      <p:ext uri="{BB962C8B-B14F-4D97-AF65-F5344CB8AC3E}">
        <p14:creationId xmlns:p14="http://schemas.microsoft.com/office/powerpoint/2010/main" val="14189497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a:t>Firstly we evaluate the how Abacus ensures the QoS and improve the peak supported throughput for pair-wise co-location.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N"/>
          </a:p>
          <a:p>
            <a:pPr marL="0" marR="0" lvl="0" indent="0" algn="l" defTabSz="914400" rtl="0" eaLnBrk="1" fontAlgn="auto" latinLnBrk="0" hangingPunct="1">
              <a:lnSpc>
                <a:spcPct val="100000"/>
              </a:lnSpc>
              <a:spcBef>
                <a:spcPts val="0"/>
              </a:spcBef>
              <a:spcAft>
                <a:spcPts val="0"/>
              </a:spcAft>
              <a:buClrTx/>
              <a:buSzTx/>
              <a:buFontTx/>
              <a:buNone/>
              <a:tabLst/>
              <a:defRPr/>
            </a:pPr>
            <a:r>
              <a:rPr lang="en-CN"/>
              <a:t>For QoS guaranteeing, we report the normalized 99%-ile latency for all involved co-location pairs.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N"/>
          </a:p>
          <a:p>
            <a:pPr marL="0" marR="0" lvl="0" indent="0" algn="l" defTabSz="914400" rtl="0" eaLnBrk="1" fontAlgn="auto" latinLnBrk="0" hangingPunct="1">
              <a:lnSpc>
                <a:spcPct val="100000"/>
              </a:lnSpc>
              <a:spcBef>
                <a:spcPts val="0"/>
              </a:spcBef>
              <a:spcAft>
                <a:spcPts val="0"/>
              </a:spcAft>
              <a:buClrTx/>
              <a:buSzTx/>
              <a:buFontTx/>
              <a:buNone/>
              <a:tabLst/>
              <a:defRPr/>
            </a:pPr>
            <a:r>
              <a:rPr lang="en-CN"/>
              <a:t>While evaluating the throughput, we saturate the hardware with extremely high load and report the number of successfully processed queries as the peak throughput</a:t>
            </a:r>
          </a:p>
          <a:p>
            <a:endParaRPr lang="en-CN"/>
          </a:p>
          <a:p>
            <a:pPr marL="0" marR="0" lvl="0" indent="0" algn="l" defTabSz="914400" rtl="0" eaLnBrk="1" fontAlgn="auto" latinLnBrk="0" hangingPunct="1">
              <a:lnSpc>
                <a:spcPct val="100000"/>
              </a:lnSpc>
              <a:spcBef>
                <a:spcPts val="0"/>
              </a:spcBef>
              <a:spcAft>
                <a:spcPts val="0"/>
              </a:spcAft>
              <a:buClrTx/>
              <a:buSzTx/>
              <a:buFontTx/>
              <a:buNone/>
              <a:tabLst/>
              <a:defRPr/>
            </a:pPr>
            <a:r>
              <a:rPr lang="en-US"/>
              <a:t>Abacus </a:t>
            </a:r>
            <a:r>
              <a:rPr lang="en-US" sz="1200"/>
              <a:t>reduces the 99%-ile latency by twenty seven percentage on average, improves the peak throughput by twenty nine percentage on average..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CN"/>
          </a:p>
        </p:txBody>
      </p:sp>
      <p:sp>
        <p:nvSpPr>
          <p:cNvPr id="4" name="Slide Number Placeholder 3"/>
          <p:cNvSpPr>
            <a:spLocks noGrp="1"/>
          </p:cNvSpPr>
          <p:nvPr>
            <p:ph type="sldNum" sz="quarter" idx="5"/>
          </p:nvPr>
        </p:nvSpPr>
        <p:spPr/>
        <p:txBody>
          <a:bodyPr/>
          <a:lstStyle/>
          <a:p>
            <a:fld id="{51FFC9D9-FF90-FA43-BB34-B33E272D4752}" type="slidenum">
              <a:rPr lang="en-US" smtClean="0"/>
              <a:t>21</a:t>
            </a:fld>
            <a:endParaRPr lang="en-US"/>
          </a:p>
        </p:txBody>
      </p:sp>
    </p:spTree>
    <p:extLst>
      <p:ext uri="{BB962C8B-B14F-4D97-AF65-F5344CB8AC3E}">
        <p14:creationId xmlns:p14="http://schemas.microsoft.com/office/powerpoint/2010/main" val="21225464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a:t>Beyond pair-wise co-location, we also evaluate Abacus in triplet-wise and quadruplet-wise co-location.</a:t>
            </a:r>
          </a:p>
          <a:p>
            <a:r>
              <a:rPr lang="en-CN"/>
              <a:t>Abacus shows consistent peformance improvement. </a:t>
            </a:r>
          </a:p>
          <a:p>
            <a:endParaRPr lang="en-CN"/>
          </a:p>
          <a:p>
            <a:r>
              <a:rPr lang="en-CN"/>
              <a:t>While we increase the number of co-located models, the throughput does not reduce. T</a:t>
            </a:r>
            <a:r>
              <a:rPr lang="en-US"/>
              <a:t>h</a:t>
            </a:r>
            <a:r>
              <a:rPr lang="en-CN"/>
              <a:t>is indicates that our scheduling overhead is well controlled.</a:t>
            </a:r>
          </a:p>
        </p:txBody>
      </p:sp>
      <p:sp>
        <p:nvSpPr>
          <p:cNvPr id="4" name="Slide Number Placeholder 3"/>
          <p:cNvSpPr>
            <a:spLocks noGrp="1"/>
          </p:cNvSpPr>
          <p:nvPr>
            <p:ph type="sldNum" sz="quarter" idx="5"/>
          </p:nvPr>
        </p:nvSpPr>
        <p:spPr/>
        <p:txBody>
          <a:bodyPr/>
          <a:lstStyle/>
          <a:p>
            <a:fld id="{51FFC9D9-FF90-FA43-BB34-B33E272D4752}" type="slidenum">
              <a:rPr lang="en-US" smtClean="0"/>
              <a:t>22</a:t>
            </a:fld>
            <a:endParaRPr lang="en-US"/>
          </a:p>
        </p:txBody>
      </p:sp>
    </p:spTree>
    <p:extLst>
      <p:ext uri="{BB962C8B-B14F-4D97-AF65-F5344CB8AC3E}">
        <p14:creationId xmlns:p14="http://schemas.microsoft.com/office/powerpoint/2010/main" val="841755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N"/>
              <a:t>We also integrate Abacus with MIG. </a:t>
            </a:r>
            <a:r>
              <a:rPr lang="en-US" sz="1200" kern="1200">
                <a:solidFill>
                  <a:schemeClr val="tx1"/>
                </a:solidFill>
                <a:effectLst/>
                <a:latin typeface="+mn-lt"/>
                <a:ea typeface="+mn-ea"/>
                <a:cs typeface="+mn-cs"/>
              </a:rPr>
              <a:t>The SOTA GPU supports MIG that divides a GPU into several isolated GPU instances. </a:t>
            </a:r>
            <a:r>
              <a:rPr lang="en-US" sz="1200" strike="sngStrike" kern="1200">
                <a:solidFill>
                  <a:schemeClr val="tx1"/>
                </a:solidFill>
                <a:effectLst/>
                <a:latin typeface="+mn-lt"/>
                <a:ea typeface="+mn-ea"/>
                <a:cs typeface="+mn-cs"/>
              </a:rPr>
              <a:t>The GPU instances have separate and isolated paths through the entire memory system and other resources. </a:t>
            </a:r>
            <a:endParaRPr lang="en-US" strike="sngStrike"/>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Three GPU instance specifications used in this experiment are shown in Table.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In this experiment, we compare three cases: fully isolated, pair-wise isolated, and no isolation.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As for the full isolate case, we create four instances with MIG 1g and deploy each model onto a single instance.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As for the pair-wise isolate case, we create two instances with MIG 2g and perform the pair-wise deployment.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As for the no isolate case, we create one instance with MIG 4g and deploy the four models on this large instance.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 bottom two figures show the corresponding results. The pair-wise isolate and the no isolate case with Abacus perform better than the full isolate case. Abacus shows its flexibility.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We also can see that quadruplet-wise deployment in no isolation case shows similar performance with pair-wise deployment in pair-wise isolation case.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Pair-wise deployment is enough in most cases. The profiling of Abacus for building the latency predictor can be limited to pair-wise deployment with the help of MIG. </a:t>
            </a:r>
            <a:endParaRPr lang="en-US"/>
          </a:p>
          <a:p>
            <a:endParaRPr lang="en-CN"/>
          </a:p>
        </p:txBody>
      </p:sp>
      <p:sp>
        <p:nvSpPr>
          <p:cNvPr id="4" name="Slide Number Placeholder 3"/>
          <p:cNvSpPr>
            <a:spLocks noGrp="1"/>
          </p:cNvSpPr>
          <p:nvPr>
            <p:ph type="sldNum" sz="quarter" idx="5"/>
          </p:nvPr>
        </p:nvSpPr>
        <p:spPr/>
        <p:txBody>
          <a:bodyPr/>
          <a:lstStyle/>
          <a:p>
            <a:fld id="{51FFC9D9-FF90-FA43-BB34-B33E272D4752}" type="slidenum">
              <a:rPr lang="en-US" smtClean="0"/>
              <a:t>23</a:t>
            </a:fld>
            <a:endParaRPr lang="en-US"/>
          </a:p>
        </p:txBody>
      </p:sp>
    </p:spTree>
    <p:extLst>
      <p:ext uri="{BB962C8B-B14F-4D97-AF65-F5344CB8AC3E}">
        <p14:creationId xmlns:p14="http://schemas.microsoft.com/office/powerpoint/2010/main" val="18207230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N"/>
              <a:t>We also evaluate Abacus with ClockWork at a large scale using the MAF workload trace.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Clockwork performs EDF scheduling for accepted queries at the cluster level, and processes the queries in the manner of FCFS on every single GPU. </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We perform the experiment on a cluster with 4 nodes (each node is equipped with four Nvidia V100 GPUs).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 right figure shows the results.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Both Abacus and ClockWork provide the QoS guarantee.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However, Abacus supports higher throughput.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At the same time, Abacus has shorter 99%-ile latency and longer average latency.</a:t>
            </a:r>
            <a:endParaRPr lang="en-US"/>
          </a:p>
          <a:p>
            <a:endParaRPr lang="en-CN"/>
          </a:p>
        </p:txBody>
      </p:sp>
      <p:sp>
        <p:nvSpPr>
          <p:cNvPr id="4" name="Slide Number Placeholder 3"/>
          <p:cNvSpPr>
            <a:spLocks noGrp="1"/>
          </p:cNvSpPr>
          <p:nvPr>
            <p:ph type="sldNum" sz="quarter" idx="5"/>
          </p:nvPr>
        </p:nvSpPr>
        <p:spPr/>
        <p:txBody>
          <a:bodyPr/>
          <a:lstStyle/>
          <a:p>
            <a:fld id="{51FFC9D9-FF90-FA43-BB34-B33E272D4752}" type="slidenum">
              <a:rPr lang="en-US" smtClean="0"/>
              <a:t>24</a:t>
            </a:fld>
            <a:endParaRPr lang="en-US"/>
          </a:p>
        </p:txBody>
      </p:sp>
    </p:spTree>
    <p:extLst>
      <p:ext uri="{BB962C8B-B14F-4D97-AF65-F5344CB8AC3E}">
        <p14:creationId xmlns:p14="http://schemas.microsoft.com/office/powerpoint/2010/main" val="105419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b="0"/>
              <a:t>F</a:t>
            </a:r>
            <a:r>
              <a:rPr lang="en-US" b="0"/>
              <a:t>i</a:t>
            </a:r>
            <a:r>
              <a:rPr lang="en-CN" b="0"/>
              <a:t>nally, we analyze the overhead of Abacus. T</a:t>
            </a:r>
            <a:r>
              <a:rPr lang="en-US" b="0"/>
              <a:t>h</a:t>
            </a:r>
            <a:r>
              <a:rPr lang="en-CN" b="0"/>
              <a:t>ere are two aspects in terms of overhead.</a:t>
            </a:r>
          </a:p>
          <a:p>
            <a:endParaRPr lang="en-CN" sz="1200" b="0"/>
          </a:p>
          <a:p>
            <a:r>
              <a:rPr lang="en-CN" sz="1200" b="0"/>
              <a:t>During </a:t>
            </a:r>
            <a:r>
              <a:rPr lang="en-US" sz="1200" b="0"/>
              <a:t>offline profiling, for a pair of co-location, we sample 2,000 operator groups and run each group 100 times, done in 2 hours.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t>However, Given 𝑁 DNNs, Abacus divides them into service groups of size 𝑘. The profiling complexity is reduced to 𝑂(𝑁).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t>During online scheduling, the The model of predictor occupies some main memory (approximately 14kB).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t>With the help of multi-way search, the prediction latency is 0.26𝑚𝑠.</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t>Some global memory is also used for storing intermediate results (20MB).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a:p>
          <a:p>
            <a:endParaRPr lang="en-CN"/>
          </a:p>
          <a:p>
            <a:endParaRPr lang="en-CN"/>
          </a:p>
        </p:txBody>
      </p:sp>
      <p:sp>
        <p:nvSpPr>
          <p:cNvPr id="4" name="Slide Number Placeholder 3"/>
          <p:cNvSpPr>
            <a:spLocks noGrp="1"/>
          </p:cNvSpPr>
          <p:nvPr>
            <p:ph type="sldNum" sz="quarter" idx="5"/>
          </p:nvPr>
        </p:nvSpPr>
        <p:spPr/>
        <p:txBody>
          <a:bodyPr/>
          <a:lstStyle/>
          <a:p>
            <a:fld id="{51FFC9D9-FF90-FA43-BB34-B33E272D4752}" type="slidenum">
              <a:rPr lang="en-US" smtClean="0"/>
              <a:t>25</a:t>
            </a:fld>
            <a:endParaRPr lang="en-US"/>
          </a:p>
        </p:txBody>
      </p:sp>
    </p:spTree>
    <p:extLst>
      <p:ext uri="{BB962C8B-B14F-4D97-AF65-F5344CB8AC3E}">
        <p14:creationId xmlns:p14="http://schemas.microsoft.com/office/powerpoint/2010/main" val="22205426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a:t>Now we get to the conclusion.</a:t>
            </a:r>
          </a:p>
        </p:txBody>
      </p:sp>
      <p:sp>
        <p:nvSpPr>
          <p:cNvPr id="4" name="Slide Number Placeholder 3"/>
          <p:cNvSpPr>
            <a:spLocks noGrp="1"/>
          </p:cNvSpPr>
          <p:nvPr>
            <p:ph type="sldNum" sz="quarter" idx="5"/>
          </p:nvPr>
        </p:nvSpPr>
        <p:spPr/>
        <p:txBody>
          <a:bodyPr/>
          <a:lstStyle/>
          <a:p>
            <a:fld id="{6E0D5545-95D4-489F-B8ED-7EAFA774B567}" type="slidenum">
              <a:rPr lang="zh-CN" altLang="en-US" smtClean="0"/>
              <a:t>26</a:t>
            </a:fld>
            <a:endParaRPr lang="zh-CN" altLang="en-US"/>
          </a:p>
        </p:txBody>
      </p:sp>
    </p:spTree>
    <p:extLst>
      <p:ext uri="{BB962C8B-B14F-4D97-AF65-F5344CB8AC3E}">
        <p14:creationId xmlns:p14="http://schemas.microsoft.com/office/powerpoint/2010/main" val="2232616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a:t>Compared with sequential scheduling, Abacus improves the sytem throughput. </a:t>
            </a:r>
          </a:p>
          <a:p>
            <a:r>
              <a:rPr lang="en-CN"/>
              <a:t>Compared with the hardware isolation, Abacus also shows more flexibility. </a:t>
            </a:r>
          </a:p>
          <a:p>
            <a:r>
              <a:rPr lang="en-CN"/>
              <a:t>Abacus can be also easily integrated in popular cluster-level scheduler.</a:t>
            </a:r>
          </a:p>
          <a:p>
            <a:endParaRPr lang="en-CN"/>
          </a:p>
          <a:p>
            <a:r>
              <a:rPr lang="en-CN"/>
              <a:t>As for the future work, we will extend Abacus with cluster-level management.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Abacus relies on Kubernetes to perform cluster-level scheduling. </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Abacus should identify that what DNN models are suitable to be co-located for maximizing cluster utilization. </a:t>
            </a:r>
            <a:endParaRPr lang="en-US"/>
          </a:p>
          <a:p>
            <a:endParaRPr lang="en-CN"/>
          </a:p>
        </p:txBody>
      </p:sp>
      <p:sp>
        <p:nvSpPr>
          <p:cNvPr id="4" name="Slide Number Placeholder 3"/>
          <p:cNvSpPr>
            <a:spLocks noGrp="1"/>
          </p:cNvSpPr>
          <p:nvPr>
            <p:ph type="sldNum" sz="quarter" idx="5"/>
          </p:nvPr>
        </p:nvSpPr>
        <p:spPr/>
        <p:txBody>
          <a:bodyPr/>
          <a:lstStyle/>
          <a:p>
            <a:fld id="{51FFC9D9-FF90-FA43-BB34-B33E272D4752}" type="slidenum">
              <a:rPr lang="en-US" smtClean="0"/>
              <a:t>27</a:t>
            </a:fld>
            <a:endParaRPr lang="en-US"/>
          </a:p>
        </p:txBody>
      </p:sp>
    </p:spTree>
    <p:extLst>
      <p:ext uri="{BB962C8B-B14F-4D97-AF65-F5344CB8AC3E}">
        <p14:creationId xmlns:p14="http://schemas.microsoft.com/office/powerpoint/2010/main" val="24228618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endParaRPr lang="en-CN"/>
          </a:p>
        </p:txBody>
      </p:sp>
      <p:sp>
        <p:nvSpPr>
          <p:cNvPr id="4" name="Slide Number Placeholder 3"/>
          <p:cNvSpPr>
            <a:spLocks noGrp="1"/>
          </p:cNvSpPr>
          <p:nvPr>
            <p:ph type="sldNum" sz="quarter" idx="5"/>
          </p:nvPr>
        </p:nvSpPr>
        <p:spPr/>
        <p:txBody>
          <a:bodyPr/>
          <a:lstStyle/>
          <a:p>
            <a:fld id="{51FFC9D9-FF90-FA43-BB34-B33E272D4752}" type="slidenum">
              <a:rPr lang="en-US" smtClean="0"/>
              <a:t>28</a:t>
            </a:fld>
            <a:endParaRPr lang="en-US"/>
          </a:p>
        </p:txBody>
      </p:sp>
    </p:spTree>
    <p:extLst>
      <p:ext uri="{BB962C8B-B14F-4D97-AF65-F5344CB8AC3E}">
        <p14:creationId xmlns:p14="http://schemas.microsoft.com/office/powerpoint/2010/main" val="13915419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a:solidFill>
                  <a:schemeClr val="tx1"/>
                </a:solidFill>
                <a:effectLst/>
                <a:latin typeface="+mn-lt"/>
                <a:ea typeface="+mn-ea"/>
                <a:cs typeface="+mn-cs"/>
              </a:rPr>
              <a:t>Anybody have any questions?</a:t>
            </a:r>
            <a:endParaRPr lang="en-CN"/>
          </a:p>
        </p:txBody>
      </p:sp>
      <p:sp>
        <p:nvSpPr>
          <p:cNvPr id="4" name="Slide Number Placeholder 3"/>
          <p:cNvSpPr>
            <a:spLocks noGrp="1"/>
          </p:cNvSpPr>
          <p:nvPr>
            <p:ph type="sldNum" sz="quarter" idx="5"/>
          </p:nvPr>
        </p:nvSpPr>
        <p:spPr/>
        <p:txBody>
          <a:bodyPr/>
          <a:lstStyle/>
          <a:p>
            <a:fld id="{51FFC9D9-FF90-FA43-BB34-B33E272D4752}" type="slidenum">
              <a:rPr lang="en-US" smtClean="0"/>
              <a:t>29</a:t>
            </a:fld>
            <a:endParaRPr lang="en-US"/>
          </a:p>
        </p:txBody>
      </p:sp>
    </p:spTree>
    <p:extLst>
      <p:ext uri="{BB962C8B-B14F-4D97-AF65-F5344CB8AC3E}">
        <p14:creationId xmlns:p14="http://schemas.microsoft.com/office/powerpoint/2010/main" val="939669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N"/>
              <a:t>I will give my presentation from four sections. Let me start from t</a:t>
            </a:r>
            <a:r>
              <a:rPr lang="en-US"/>
              <a:t>he background and motivations.</a:t>
            </a:r>
            <a:endParaRPr lang="en-CN"/>
          </a:p>
        </p:txBody>
      </p:sp>
      <p:sp>
        <p:nvSpPr>
          <p:cNvPr id="4" name="Slide Number Placeholder 3"/>
          <p:cNvSpPr>
            <a:spLocks noGrp="1"/>
          </p:cNvSpPr>
          <p:nvPr>
            <p:ph type="sldNum" sz="quarter" idx="5"/>
          </p:nvPr>
        </p:nvSpPr>
        <p:spPr/>
        <p:txBody>
          <a:bodyPr/>
          <a:lstStyle/>
          <a:p>
            <a:fld id="{6E0D5545-95D4-489F-B8ED-7EAFA774B567}" type="slidenum">
              <a:rPr lang="zh-CN" altLang="en-US" smtClean="0"/>
              <a:t>3</a:t>
            </a:fld>
            <a:endParaRPr lang="zh-CN" altLang="en-US"/>
          </a:p>
        </p:txBody>
      </p:sp>
    </p:spTree>
    <p:extLst>
      <p:ext uri="{BB962C8B-B14F-4D97-AF65-F5344CB8AC3E}">
        <p14:creationId xmlns:p14="http://schemas.microsoft.com/office/powerpoint/2010/main" val="23272261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a:t>Firstly we evaluate the how Abacus ensures the QoS for pair-wise co-location.</a:t>
            </a:r>
          </a:p>
          <a:p>
            <a:endParaRPr lang="en-CN"/>
          </a:p>
          <a:p>
            <a:r>
              <a:rPr lang="en-CN"/>
              <a:t>We report the normalized 99%-ile latency and the corrsponding QoS violation ratio for all involved co-location pairs.</a:t>
            </a:r>
          </a:p>
          <a:p>
            <a:endParaRPr lang="en-CN"/>
          </a:p>
          <a:p>
            <a:pPr marL="0" marR="0" lvl="0" indent="0" algn="l" defTabSz="914400" rtl="0" eaLnBrk="1" fontAlgn="auto" latinLnBrk="0" hangingPunct="1">
              <a:lnSpc>
                <a:spcPct val="100000"/>
              </a:lnSpc>
              <a:spcBef>
                <a:spcPts val="0"/>
              </a:spcBef>
              <a:spcAft>
                <a:spcPts val="0"/>
              </a:spcAft>
              <a:buClrTx/>
              <a:buSzTx/>
              <a:buFontTx/>
              <a:buNone/>
              <a:tabLst/>
              <a:defRPr/>
            </a:pPr>
            <a:r>
              <a:rPr lang="en-CN"/>
              <a:t>Analyzing these results, we also observe that the sequential scheduling </a:t>
            </a:r>
            <a:r>
              <a:rPr lang="en-US" sz="1200" kern="1200">
                <a:solidFill>
                  <a:schemeClr val="tx1"/>
                </a:solidFill>
                <a:effectLst/>
                <a:latin typeface="+mn-lt"/>
                <a:ea typeface="+mn-ea"/>
                <a:cs typeface="+mn-cs"/>
              </a:rPr>
              <a:t>results in the most QoS violations for the pairs of Resnet152 and InceptionV3. This is because Res152 and IncepV3 have the most operators and they are small kernels.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While these operators cannot saturate the GPUs, sequential scheduling causes unnecessary queuing.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On the contrary, Abacus is effective through scheduling the adaptive operator groups. </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CN"/>
          </a:p>
        </p:txBody>
      </p:sp>
      <p:sp>
        <p:nvSpPr>
          <p:cNvPr id="4" name="Slide Number Placeholder 3"/>
          <p:cNvSpPr>
            <a:spLocks noGrp="1"/>
          </p:cNvSpPr>
          <p:nvPr>
            <p:ph type="sldNum" sz="quarter" idx="5"/>
          </p:nvPr>
        </p:nvSpPr>
        <p:spPr/>
        <p:txBody>
          <a:bodyPr/>
          <a:lstStyle/>
          <a:p>
            <a:fld id="{51FFC9D9-FF90-FA43-BB34-B33E272D4752}" type="slidenum">
              <a:rPr lang="en-US" smtClean="0"/>
              <a:t>30</a:t>
            </a:fld>
            <a:endParaRPr lang="en-US"/>
          </a:p>
        </p:txBody>
      </p:sp>
    </p:spTree>
    <p:extLst>
      <p:ext uri="{BB962C8B-B14F-4D97-AF65-F5344CB8AC3E}">
        <p14:creationId xmlns:p14="http://schemas.microsoft.com/office/powerpoint/2010/main" val="33430268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a:t>We also evaluate the peak throughput of each scheduling method.</a:t>
            </a:r>
          </a:p>
          <a:p>
            <a:r>
              <a:rPr lang="en-CN"/>
              <a:t>Here we saturate the hardware with extremely high load and report the number of successfully processed queries as the peak throughput</a:t>
            </a:r>
          </a:p>
          <a:p>
            <a:endParaRPr lang="en-CN"/>
          </a:p>
          <a:p>
            <a:r>
              <a:rPr lang="en-CN"/>
              <a:t>Abacus improves the system throughput and reduces the QoS violation both.</a:t>
            </a:r>
          </a:p>
          <a:p>
            <a:endParaRPr lang="en-CN"/>
          </a:p>
        </p:txBody>
      </p:sp>
      <p:sp>
        <p:nvSpPr>
          <p:cNvPr id="4" name="Slide Number Placeholder 3"/>
          <p:cNvSpPr>
            <a:spLocks noGrp="1"/>
          </p:cNvSpPr>
          <p:nvPr>
            <p:ph type="sldNum" sz="quarter" idx="5"/>
          </p:nvPr>
        </p:nvSpPr>
        <p:spPr/>
        <p:txBody>
          <a:bodyPr/>
          <a:lstStyle/>
          <a:p>
            <a:fld id="{51FFC9D9-FF90-FA43-BB34-B33E272D4752}" type="slidenum">
              <a:rPr lang="en-US" smtClean="0"/>
              <a:t>31</a:t>
            </a:fld>
            <a:endParaRPr lang="en-US"/>
          </a:p>
        </p:txBody>
      </p:sp>
    </p:spTree>
    <p:extLst>
      <p:ext uri="{BB962C8B-B14F-4D97-AF65-F5344CB8AC3E}">
        <p14:creationId xmlns:p14="http://schemas.microsoft.com/office/powerpoint/2010/main" val="35618789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a:p>
        </p:txBody>
      </p:sp>
      <p:sp>
        <p:nvSpPr>
          <p:cNvPr id="4" name="Slide Number Placeholder 3"/>
          <p:cNvSpPr>
            <a:spLocks noGrp="1"/>
          </p:cNvSpPr>
          <p:nvPr>
            <p:ph type="sldNum" sz="quarter" idx="5"/>
          </p:nvPr>
        </p:nvSpPr>
        <p:spPr/>
        <p:txBody>
          <a:bodyPr/>
          <a:lstStyle/>
          <a:p>
            <a:fld id="{51FFC9D9-FF90-FA43-BB34-B33E272D4752}" type="slidenum">
              <a:rPr lang="en-US" smtClean="0"/>
              <a:t>32</a:t>
            </a:fld>
            <a:endParaRPr lang="en-US"/>
          </a:p>
        </p:txBody>
      </p:sp>
    </p:spTree>
    <p:extLst>
      <p:ext uri="{BB962C8B-B14F-4D97-AF65-F5344CB8AC3E}">
        <p14:creationId xmlns:p14="http://schemas.microsoft.com/office/powerpoint/2010/main" val="1073714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N"/>
              <a:t>Nowadays, many online services are DNN based</a:t>
            </a:r>
            <a:r>
              <a:rPr lang="en-US"/>
              <a:t>, e.g., CNN for image classification, RNN for speech recognition, GNN for recommendation system</a:t>
            </a:r>
            <a:r>
              <a:rPr lang="en-CN"/>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N"/>
          </a:p>
          <a:p>
            <a:pPr marL="0" marR="0" lvl="0" indent="0" algn="l" defTabSz="914400" rtl="0" eaLnBrk="1" fontAlgn="auto" latinLnBrk="0" hangingPunct="1">
              <a:lnSpc>
                <a:spcPct val="100000"/>
              </a:lnSpc>
              <a:spcBef>
                <a:spcPts val="0"/>
              </a:spcBef>
              <a:spcAft>
                <a:spcPts val="0"/>
              </a:spcAft>
              <a:buClrTx/>
              <a:buSzTx/>
              <a:buFontTx/>
              <a:buNone/>
              <a:tabLst/>
              <a:defRPr/>
            </a:pPr>
            <a:r>
              <a:rPr lang="en-CN"/>
              <a:t>The cloud vendors are deploying DNN-based services on GPUs.</a:t>
            </a:r>
          </a:p>
          <a:p>
            <a:pPr marL="0" marR="0" lvl="0" indent="0" algn="l" defTabSz="914400" rtl="0" eaLnBrk="1" fontAlgn="auto" latinLnBrk="0" hangingPunct="1">
              <a:lnSpc>
                <a:spcPct val="100000"/>
              </a:lnSpc>
              <a:spcBef>
                <a:spcPts val="0"/>
              </a:spcBef>
              <a:spcAft>
                <a:spcPts val="0"/>
              </a:spcAft>
              <a:buClrTx/>
              <a:buSzTx/>
              <a:buFontTx/>
              <a:buNone/>
              <a:tabLst/>
              <a:defRPr/>
            </a:pPr>
            <a:r>
              <a:rPr lang="en-CN"/>
              <a:t>DNN serving systems like Triton, Clipper are also proposed to process the DNN queries.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Because</a:t>
            </a:r>
            <a:r>
              <a:rPr lang="zh-CN" altLang="en-US" sz="1200" kern="1200">
                <a:solidFill>
                  <a:schemeClr val="tx1"/>
                </a:solidFill>
                <a:effectLst/>
                <a:latin typeface="+mn-lt"/>
                <a:ea typeface="+mn-ea"/>
                <a:cs typeface="+mn-cs"/>
              </a:rPr>
              <a:t> </a:t>
            </a:r>
            <a:r>
              <a:rPr lang="en-US" sz="1200" kern="1200">
                <a:solidFill>
                  <a:schemeClr val="tx1"/>
                </a:solidFill>
                <a:effectLst/>
                <a:latin typeface="+mn-lt"/>
                <a:ea typeface="+mn-ea"/>
                <a:cs typeface="+mn-cs"/>
              </a:rPr>
              <a:t>DNN</a:t>
            </a:r>
            <a:r>
              <a:rPr lang="zh-CN" altLang="en-US" sz="1200" kern="1200">
                <a:solidFill>
                  <a:schemeClr val="tx1"/>
                </a:solidFill>
                <a:effectLst/>
                <a:latin typeface="+mn-lt"/>
                <a:ea typeface="+mn-ea"/>
                <a:cs typeface="+mn-cs"/>
              </a:rPr>
              <a:t> </a:t>
            </a:r>
            <a:r>
              <a:rPr lang="en-US" altLang="zh-CN" sz="1200" kern="1200">
                <a:solidFill>
                  <a:schemeClr val="tx1"/>
                </a:solidFill>
                <a:effectLst/>
                <a:latin typeface="+mn-lt"/>
                <a:ea typeface="+mn-ea"/>
                <a:cs typeface="+mn-cs"/>
              </a:rPr>
              <a:t>requires high computing capability, the cluster is equipped with GPUs to support the deployment. </a:t>
            </a: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N"/>
          </a:p>
          <a:p>
            <a:pPr marL="0" marR="0" lvl="0" indent="0" algn="l" defTabSz="914400" rtl="0" eaLnBrk="1" fontAlgn="auto" latinLnBrk="0" hangingPunct="1">
              <a:lnSpc>
                <a:spcPct val="100000"/>
              </a:lnSpc>
              <a:spcBef>
                <a:spcPts val="0"/>
              </a:spcBef>
              <a:spcAft>
                <a:spcPts val="0"/>
              </a:spcAft>
              <a:buClrTx/>
              <a:buSzTx/>
              <a:buFontTx/>
              <a:buNone/>
              <a:tabLst/>
              <a:defRPr/>
            </a:pPr>
            <a:r>
              <a:rPr lang="en-CN"/>
              <a:t>When processing a DNN query on GPUs, we are executing a DNN model.</a:t>
            </a:r>
          </a:p>
          <a:p>
            <a:pPr marL="0" marR="0" lvl="0" indent="0" algn="l" defTabSz="914400" rtl="0" eaLnBrk="1" fontAlgn="auto" latinLnBrk="0" hangingPunct="1">
              <a:lnSpc>
                <a:spcPct val="100000"/>
              </a:lnSpc>
              <a:spcBef>
                <a:spcPts val="0"/>
              </a:spcBef>
              <a:spcAft>
                <a:spcPts val="0"/>
              </a:spcAft>
              <a:buClrTx/>
              <a:buSzTx/>
              <a:buFontTx/>
              <a:buNone/>
              <a:tabLst/>
              <a:defRPr/>
            </a:pPr>
            <a:r>
              <a:rPr lang="en-CN"/>
              <a:t>Commonly, a DNN model is </a:t>
            </a:r>
            <a:r>
              <a:rPr lang="en-US" sz="1200" kern="1200">
                <a:solidFill>
                  <a:schemeClr val="tx1"/>
                </a:solidFill>
                <a:effectLst/>
                <a:latin typeface="+mn-lt"/>
                <a:ea typeface="+mn-ea"/>
                <a:cs typeface="+mn-cs"/>
              </a:rPr>
              <a:t>expressed to be a data flow graph.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Instead of invoking a single huge function, the DNN query is processed by executing a series of operators sequentially.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 execution order is the topological order of the original DFG.</a:t>
            </a:r>
          </a:p>
        </p:txBody>
      </p:sp>
      <p:sp>
        <p:nvSpPr>
          <p:cNvPr id="4" name="Slide Number Placeholder 3"/>
          <p:cNvSpPr>
            <a:spLocks noGrp="1"/>
          </p:cNvSpPr>
          <p:nvPr>
            <p:ph type="sldNum" sz="quarter" idx="5"/>
          </p:nvPr>
        </p:nvSpPr>
        <p:spPr/>
        <p:txBody>
          <a:bodyPr/>
          <a:lstStyle/>
          <a:p>
            <a:fld id="{51FFC9D9-FF90-FA43-BB34-B33E272D4752}" type="slidenum">
              <a:rPr lang="en-US" smtClean="0"/>
              <a:t>4</a:t>
            </a:fld>
            <a:endParaRPr lang="en-US"/>
          </a:p>
        </p:txBody>
      </p:sp>
    </p:spTree>
    <p:extLst>
      <p:ext uri="{BB962C8B-B14F-4D97-AF65-F5344CB8AC3E}">
        <p14:creationId xmlns:p14="http://schemas.microsoft.com/office/powerpoint/2010/main" val="2275011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a:t>We already know GPUs are used for providing high computation demand. </a:t>
            </a:r>
          </a:p>
          <a:p>
            <a:endParaRPr lang="en-CN"/>
          </a:p>
          <a:p>
            <a:r>
              <a:rPr lang="en-CN"/>
              <a:t>Here we can see the peak performance of the new Nvidia GPU Ampere one hundred in the table.</a:t>
            </a:r>
          </a:p>
          <a:p>
            <a:endParaRPr lang="en-CN"/>
          </a:p>
          <a:p>
            <a:r>
              <a:rPr lang="en-CN"/>
              <a:t>Its computing capability is much higher than a CPU.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N"/>
          </a:p>
          <a:p>
            <a:pPr marL="0" marR="0" lvl="0" indent="0" algn="l" defTabSz="914400" rtl="0" eaLnBrk="1" fontAlgn="auto" latinLnBrk="0" hangingPunct="1">
              <a:lnSpc>
                <a:spcPct val="100000"/>
              </a:lnSpc>
              <a:spcBef>
                <a:spcPts val="0"/>
              </a:spcBef>
              <a:spcAft>
                <a:spcPts val="0"/>
              </a:spcAft>
              <a:buClrTx/>
              <a:buSzTx/>
              <a:buFontTx/>
              <a:buNone/>
              <a:tabLst/>
              <a:defRPr/>
            </a:pPr>
            <a:r>
              <a:rPr lang="en-CN"/>
              <a:t>However, at the same time, in a real-world trace , the workload fluctuates over time. </a:t>
            </a:r>
            <a:r>
              <a:rPr lang="en-US" sz="1200" kern="1200">
                <a:solidFill>
                  <a:schemeClr val="tx1"/>
                </a:solidFill>
                <a:effectLst/>
                <a:latin typeface="+mn-lt"/>
                <a:ea typeface="+mn-ea"/>
                <a:cs typeface="+mn-cs"/>
              </a:rPr>
              <a:t>GPUs will suffer from low utilization while the load is low.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Therefore, in many prior works like prema, nexus, clockwork, </a:t>
            </a:r>
            <a:r>
              <a:rPr lang="en-US" altLang="zh-CN" sz="1200" kern="1200">
                <a:solidFill>
                  <a:schemeClr val="tx1"/>
                </a:solidFill>
                <a:effectLst/>
                <a:latin typeface="+mn-lt"/>
                <a:ea typeface="+mn-ea"/>
                <a:cs typeface="+mn-cs"/>
              </a:rPr>
              <a:t>while the single service cannot saturate the hardware,</a:t>
            </a:r>
            <a:r>
              <a:rPr lang="en-US" sz="1200" kern="1200">
                <a:solidFill>
                  <a:schemeClr val="tx1"/>
                </a:solidFill>
                <a:effectLst/>
                <a:latin typeface="+mn-lt"/>
                <a:ea typeface="+mn-ea"/>
                <a:cs typeface="+mn-cs"/>
              </a:rPr>
              <a:t> </a:t>
            </a:r>
            <a:r>
              <a:rPr lang="en-US" altLang="zh-CN" sz="1200" kern="1200">
                <a:solidFill>
                  <a:schemeClr val="tx1"/>
                </a:solidFill>
                <a:effectLst/>
                <a:latin typeface="+mn-lt"/>
                <a:ea typeface="+mn-ea"/>
                <a:cs typeface="+mn-cs"/>
              </a:rPr>
              <a:t>multiple DNN services are </a:t>
            </a:r>
            <a:r>
              <a:rPr lang="en-US" sz="1200" kern="1200">
                <a:solidFill>
                  <a:schemeClr val="tx1"/>
                </a:solidFill>
                <a:effectLst/>
                <a:latin typeface="+mn-lt"/>
                <a:ea typeface="+mn-ea"/>
                <a:cs typeface="+mn-cs"/>
              </a:rPr>
              <a:t>co</a:t>
            </a:r>
            <a:r>
              <a:rPr lang="en-US" altLang="zh-CN" sz="1200" kern="1200">
                <a:solidFill>
                  <a:schemeClr val="tx1"/>
                </a:solidFill>
                <a:effectLst/>
                <a:latin typeface="+mn-lt"/>
                <a:ea typeface="+mn-ea"/>
                <a:cs typeface="+mn-cs"/>
              </a:rPr>
              <a:t>-located on single GPU to improve the throughput.</a:t>
            </a:r>
            <a:endParaRPr lang="en-CN"/>
          </a:p>
          <a:p>
            <a:endParaRPr lang="en-CN"/>
          </a:p>
          <a:p>
            <a:r>
              <a:rPr lang="en-CN"/>
              <a:t>Here the trace in the right figure is from Microsoft Azure Functions. Later, we will also use this to evaluate our design at large scale.</a:t>
            </a:r>
          </a:p>
          <a:p>
            <a:r>
              <a:rPr lang="en-CN"/>
              <a:t> </a:t>
            </a:r>
          </a:p>
        </p:txBody>
      </p:sp>
      <p:sp>
        <p:nvSpPr>
          <p:cNvPr id="4" name="Slide Number Placeholder 3"/>
          <p:cNvSpPr>
            <a:spLocks noGrp="1"/>
          </p:cNvSpPr>
          <p:nvPr>
            <p:ph type="sldNum" sz="quarter" idx="5"/>
          </p:nvPr>
        </p:nvSpPr>
        <p:spPr/>
        <p:txBody>
          <a:bodyPr/>
          <a:lstStyle/>
          <a:p>
            <a:fld id="{51FFC9D9-FF90-FA43-BB34-B33E272D4752}" type="slidenum">
              <a:rPr lang="en-US" smtClean="0"/>
              <a:t>5</a:t>
            </a:fld>
            <a:endParaRPr lang="en-US"/>
          </a:p>
        </p:txBody>
      </p:sp>
    </p:spTree>
    <p:extLst>
      <p:ext uri="{BB962C8B-B14F-4D97-AF65-F5344CB8AC3E}">
        <p14:creationId xmlns:p14="http://schemas.microsoft.com/office/powerpoint/2010/main" val="4015626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N"/>
              <a:t>The</a:t>
            </a:r>
            <a:r>
              <a:rPr lang="zh-CN" altLang="en-US"/>
              <a:t> </a:t>
            </a:r>
            <a:r>
              <a:rPr lang="en-CN" altLang="zh-CN"/>
              <a:t>p</a:t>
            </a:r>
            <a:r>
              <a:rPr lang="en-CN"/>
              <a:t>rior</a:t>
            </a:r>
            <a:r>
              <a:rPr lang="zh-CN" altLang="en-US"/>
              <a:t> </a:t>
            </a:r>
            <a:r>
              <a:rPr lang="en-US" altLang="zh-CN"/>
              <a:t>works</a:t>
            </a:r>
            <a:r>
              <a:rPr lang="zh-CN" altLang="en-US"/>
              <a:t> </a:t>
            </a:r>
            <a:r>
              <a:rPr lang="en-US" altLang="zh-CN"/>
              <a:t>have already </a:t>
            </a:r>
            <a:r>
              <a:rPr lang="en-US" sz="1200" kern="1200">
                <a:solidFill>
                  <a:schemeClr val="tx1"/>
                </a:solidFill>
                <a:effectLst/>
                <a:latin typeface="+mn-lt"/>
                <a:ea typeface="+mn-ea"/>
                <a:cs typeface="+mn-cs"/>
              </a:rPr>
              <a:t>deployed multiple services on a GPU.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However, their runtime serving system sequentially processes the operators of the user queries.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Then the operators are executed in (FCFS),  (SJF), or (EDF) manner.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In this case, the operators are actually not overlapped at all.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In our work, we try to be more</a:t>
            </a:r>
            <a:r>
              <a:rPr lang="zh-CN" altLang="en-US" sz="1200" kern="1200">
                <a:solidFill>
                  <a:schemeClr val="tx1"/>
                </a:solidFill>
                <a:effectLst/>
                <a:latin typeface="+mn-lt"/>
                <a:ea typeface="+mn-ea"/>
                <a:cs typeface="+mn-cs"/>
              </a:rPr>
              <a:t> </a:t>
            </a:r>
            <a:r>
              <a:rPr lang="en-US" altLang="zh-CN" sz="1200" kern="1200">
                <a:solidFill>
                  <a:schemeClr val="tx1"/>
                </a:solidFill>
                <a:effectLst/>
                <a:latin typeface="+mn-lt"/>
                <a:ea typeface="+mn-ea"/>
                <a:cs typeface="+mn-cs"/>
              </a:rPr>
              <a:t>radical. We process queries simultaneously and enable the operator overlap.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a:solidFill>
                  <a:schemeClr val="tx1"/>
                </a:solidFill>
                <a:effectLst/>
                <a:latin typeface="+mn-lt"/>
                <a:ea typeface="+mn-ea"/>
                <a:cs typeface="+mn-cs"/>
              </a:rPr>
              <a:t>Before achieving the goal, we first wanna dig out why prior works do not maximize the throughput in this way.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Therefore, we conduct a simple co-location experiment on a single GPU with MPS enabled. MPS is a technique provided by nvidia for sharing a gpu between multiple processes spatially.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In this experiment, we run a DNN service with Resnet one hundred and fifity two with six DNN services on an Nvidia A one hundred GPU. We report the CDF </a:t>
            </a:r>
            <a:r>
              <a:rPr lang="en-US" altLang="zh-CN" sz="1200" b="0" i="0" u="none" strike="noStrike" kern="1200">
                <a:solidFill>
                  <a:schemeClr val="tx1"/>
                </a:solidFill>
                <a:effectLst/>
                <a:latin typeface="+mn-lt"/>
                <a:ea typeface="+mn-ea"/>
                <a:cs typeface="+mn-cs"/>
              </a:rPr>
              <a:t>of </a:t>
            </a:r>
            <a:r>
              <a:rPr lang="en-US" sz="1200" kern="1200">
                <a:solidFill>
                  <a:schemeClr val="tx1"/>
                </a:solidFill>
                <a:effectLst/>
                <a:latin typeface="+mn-lt"/>
                <a:ea typeface="+mn-ea"/>
                <a:cs typeface="+mn-cs"/>
              </a:rPr>
              <a:t>latency in this figure.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As we can see in the figure, while the solo-run latency is twenty four milliseconds, the latencies range from twenty four milliseconds to more than two hundred and fourty one milliseconds.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 latency increase of different co-location pairs is unstable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If we set the QoS target to 100 milliseconds.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Many queries suffer from QoS violation.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Furthermore taking the unstable workload into consideration, the non-determinism of latency will cause more QoS violation.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Hence it is not safe to directly run multiple DNN services on a GPU using MPS. The </a:t>
            </a:r>
            <a:r>
              <a:rPr lang="en-US"/>
              <a:t>Latency Increase is tolerable while serving, however non-determinism matters.</a:t>
            </a:r>
          </a:p>
        </p:txBody>
      </p:sp>
      <p:sp>
        <p:nvSpPr>
          <p:cNvPr id="4" name="Slide Number Placeholder 3"/>
          <p:cNvSpPr>
            <a:spLocks noGrp="1"/>
          </p:cNvSpPr>
          <p:nvPr>
            <p:ph type="sldNum" sz="quarter" idx="5"/>
          </p:nvPr>
        </p:nvSpPr>
        <p:spPr/>
        <p:txBody>
          <a:bodyPr/>
          <a:lstStyle/>
          <a:p>
            <a:fld id="{51FFC9D9-FF90-FA43-BB34-B33E272D4752}" type="slidenum">
              <a:rPr lang="en-US" smtClean="0"/>
              <a:t>6</a:t>
            </a:fld>
            <a:endParaRPr lang="en-US"/>
          </a:p>
        </p:txBody>
      </p:sp>
    </p:spTree>
    <p:extLst>
      <p:ext uri="{BB962C8B-B14F-4D97-AF65-F5344CB8AC3E}">
        <p14:creationId xmlns:p14="http://schemas.microsoft.com/office/powerpoint/2010/main" val="744259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a:t>What are the root causes of non-determinism?</a:t>
            </a:r>
          </a:p>
          <a:p>
            <a:r>
              <a:rPr lang="en-CN"/>
              <a:t>We characterize the co-location through MPS on GPU and summarize as follows:</a:t>
            </a:r>
          </a:p>
          <a:p>
            <a:endParaRPr lang="en-CN"/>
          </a:p>
          <a:p>
            <a:pPr marL="0" marR="0" lvl="0" indent="0" algn="l" defTabSz="914400" rtl="0" eaLnBrk="1" fontAlgn="auto" latinLnBrk="0" hangingPunct="1">
              <a:lnSpc>
                <a:spcPct val="100000"/>
              </a:lnSpc>
              <a:spcBef>
                <a:spcPts val="0"/>
              </a:spcBef>
              <a:spcAft>
                <a:spcPts val="0"/>
              </a:spcAft>
              <a:buClrTx/>
              <a:buSzTx/>
              <a:buFontTx/>
              <a:buNone/>
              <a:tabLst/>
              <a:defRPr/>
            </a:pPr>
            <a:r>
              <a:rPr lang="en-CN" altLang="zh-CN" sz="1200">
                <a:solidFill>
                  <a:srgbClr val="2E3448"/>
                </a:solidFill>
                <a:ea typeface="Microsoft YaHei" panose="020B0503020204020204" pitchFamily="34" charset="-122"/>
                <a:cs typeface="Times New Roman" panose="02020603050405020304" pitchFamily="18" charset="0"/>
              </a:rPr>
              <a:t>Firstly</a:t>
            </a:r>
            <a:r>
              <a:rPr lang="en-US" altLang="zh-CN" sz="1200">
                <a:solidFill>
                  <a:srgbClr val="2E3448"/>
                </a:solidFill>
                <a:ea typeface="Microsoft YaHei" panose="020B0503020204020204" pitchFamily="34" charset="-122"/>
                <a:cs typeface="Times New Roman" panose="02020603050405020304" pitchFamily="18" charset="0"/>
              </a:rPr>
              <a:t>, </a:t>
            </a:r>
            <a:r>
              <a:rPr lang="en-US" altLang="zh-CN" sz="1200" b="1" dirty="0">
                <a:solidFill>
                  <a:schemeClr val="accent1">
                    <a:lumMod val="50000"/>
                  </a:schemeClr>
                </a:solidFill>
                <a:ea typeface="Microsoft YaHei" panose="020B0503020204020204" pitchFamily="34" charset="-122"/>
                <a:cs typeface="Times New Roman" panose="02020603050405020304" pitchFamily="18" charset="0"/>
              </a:rPr>
              <a:t>No strict</a:t>
            </a:r>
            <a:r>
              <a:rPr lang="zh-CN" altLang="en-US" sz="1200" b="1" dirty="0">
                <a:solidFill>
                  <a:schemeClr val="accent1">
                    <a:lumMod val="50000"/>
                  </a:schemeClr>
                </a:solidFill>
                <a:ea typeface="Microsoft YaHei" panose="020B0503020204020204" pitchFamily="34" charset="-122"/>
                <a:cs typeface="Times New Roman" panose="02020603050405020304" pitchFamily="18" charset="0"/>
              </a:rPr>
              <a:t> </a:t>
            </a:r>
            <a:r>
              <a:rPr lang="en-US" altLang="zh-CN" sz="1200" b="1" dirty="0">
                <a:solidFill>
                  <a:schemeClr val="accent1">
                    <a:lumMod val="50000"/>
                  </a:schemeClr>
                </a:solidFill>
                <a:ea typeface="Microsoft YaHei" panose="020B0503020204020204" pitchFamily="34" charset="-122"/>
                <a:cs typeface="Times New Roman" panose="02020603050405020304" pitchFamily="18" charset="0"/>
              </a:rPr>
              <a:t>and efficient</a:t>
            </a:r>
            <a:r>
              <a:rPr lang="zh-CN" altLang="en-US" sz="1200" b="1" dirty="0">
                <a:solidFill>
                  <a:schemeClr val="accent1">
                    <a:lumMod val="50000"/>
                  </a:schemeClr>
                </a:solidFill>
                <a:ea typeface="Microsoft YaHei" panose="020B0503020204020204" pitchFamily="34" charset="-122"/>
                <a:cs typeface="Times New Roman" panose="02020603050405020304" pitchFamily="18" charset="0"/>
              </a:rPr>
              <a:t> </a:t>
            </a:r>
            <a:r>
              <a:rPr lang="en-US" altLang="zh-CN" sz="1200" b="1" dirty="0">
                <a:solidFill>
                  <a:schemeClr val="accent1">
                    <a:lumMod val="50000"/>
                  </a:schemeClr>
                </a:solidFill>
                <a:ea typeface="Microsoft YaHei" panose="020B0503020204020204" pitchFamily="34" charset="-122"/>
                <a:cs typeface="Times New Roman" panose="02020603050405020304" pitchFamily="18" charset="0"/>
              </a:rPr>
              <a:t>isolation</a:t>
            </a:r>
            <a:r>
              <a:rPr lang="zh-CN" altLang="en-US" sz="1200" b="1" dirty="0">
                <a:solidFill>
                  <a:schemeClr val="accent1">
                    <a:lumMod val="50000"/>
                  </a:schemeClr>
                </a:solidFill>
                <a:ea typeface="Microsoft YaHei" panose="020B0503020204020204" pitchFamily="34" charset="-122"/>
                <a:cs typeface="Times New Roman" panose="02020603050405020304" pitchFamily="18" charset="0"/>
              </a:rPr>
              <a:t> </a:t>
            </a:r>
            <a:r>
              <a:rPr lang="en-US" altLang="zh-CN" sz="1200" dirty="0">
                <a:solidFill>
                  <a:srgbClr val="2E3448"/>
                </a:solidFill>
                <a:ea typeface="Microsoft YaHei" panose="020B0503020204020204" pitchFamily="34" charset="-122"/>
                <a:cs typeface="Times New Roman" panose="02020603050405020304" pitchFamily="18" charset="0"/>
              </a:rPr>
              <a:t>techniques.</a:t>
            </a:r>
          </a:p>
          <a:p>
            <a:r>
              <a:rPr lang="en-US" altLang="zh-CN" sz="1200" dirty="0">
                <a:solidFill>
                  <a:srgbClr val="2E3448"/>
                </a:solidFill>
                <a:ea typeface="Microsoft YaHei" panose="020B0503020204020204" pitchFamily="34" charset="-122"/>
                <a:cs typeface="Times New Roman" panose="02020603050405020304" pitchFamily="18" charset="0"/>
              </a:rPr>
              <a:t>On CPU intel provides tools like intel-cmt-cat for isolating computation resources. </a:t>
            </a:r>
          </a:p>
          <a:p>
            <a:r>
              <a:rPr lang="en-US" altLang="zh-CN" sz="1200" dirty="0">
                <a:solidFill>
                  <a:srgbClr val="2E3448"/>
                </a:solidFill>
                <a:ea typeface="Microsoft YaHei" panose="020B0503020204020204" pitchFamily="34" charset="-122"/>
                <a:cs typeface="Times New Roman" panose="02020603050405020304" pitchFamily="18" charset="0"/>
              </a:rPr>
              <a:t>Hardware resources can be easily and quickly managed through tools like cgroup in linux.</a:t>
            </a:r>
          </a:p>
          <a:p>
            <a:r>
              <a:rPr lang="en-US" altLang="zh-CN" sz="1200" dirty="0">
                <a:solidFill>
                  <a:srgbClr val="2E3448"/>
                </a:solidFill>
                <a:ea typeface="Microsoft YaHei" panose="020B0503020204020204" pitchFamily="34" charset="-122"/>
                <a:cs typeface="Times New Roman" panose="02020603050405020304" pitchFamily="18" charset="0"/>
              </a:rPr>
              <a:t>On GPU, tools provided by NVIDIA such as MPS, MIG</a:t>
            </a:r>
          </a:p>
          <a:p>
            <a:r>
              <a:rPr lang="en-US" altLang="zh-CN" sz="1200" dirty="0">
                <a:solidFill>
                  <a:srgbClr val="2E3448"/>
                </a:solidFill>
                <a:ea typeface="Microsoft YaHei" panose="020B0503020204020204" pitchFamily="34" charset="-122"/>
                <a:cs typeface="Times New Roman" panose="02020603050405020304" pitchFamily="18" charset="0"/>
              </a:rPr>
              <a:t> they all require to wipe out the running program before reconfiguring the hardware resources.</a:t>
            </a:r>
          </a:p>
          <a:p>
            <a:pPr marL="0" indent="0">
              <a:lnSpc>
                <a:spcPct val="120000"/>
              </a:lnSpc>
              <a:buFontTx/>
              <a:buNone/>
            </a:pPr>
            <a:endParaRPr lang="en-US" altLang="zh-CN" sz="1200" dirty="0">
              <a:solidFill>
                <a:srgbClr val="2E3448"/>
              </a:solidFill>
              <a:ea typeface="Microsoft YaHei" panose="020B0503020204020204" pitchFamily="34" charset="-122"/>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lang="en-US" altLang="zh-CN" sz="1200" dirty="0">
                <a:solidFill>
                  <a:srgbClr val="2E3448"/>
                </a:solidFill>
                <a:ea typeface="Microsoft YaHei" panose="020B0503020204020204" pitchFamily="34" charset="-122"/>
                <a:cs typeface="Times New Roman" panose="02020603050405020304" pitchFamily="18" charset="0"/>
              </a:rPr>
              <a:t>Secondly, </a:t>
            </a:r>
            <a:r>
              <a:rPr lang="en-US" altLang="zh-CN" sz="1200" b="1" dirty="0">
                <a:solidFill>
                  <a:schemeClr val="accent1">
                    <a:lumMod val="50000"/>
                  </a:schemeClr>
                </a:solidFill>
                <a:ea typeface="Microsoft YaHei" panose="020B0503020204020204" pitchFamily="34" charset="-122"/>
                <a:cs typeface="Times New Roman" panose="02020603050405020304" pitchFamily="18" charset="0"/>
              </a:rPr>
              <a:t>No perception</a:t>
            </a:r>
            <a:r>
              <a:rPr lang="zh-CN" altLang="en-US" sz="1200" dirty="0">
                <a:solidFill>
                  <a:srgbClr val="2E3448"/>
                </a:solidFill>
                <a:ea typeface="Microsoft YaHei" panose="020B0503020204020204" pitchFamily="34" charset="-122"/>
                <a:cs typeface="Times New Roman" panose="02020603050405020304" pitchFamily="18" charset="0"/>
              </a:rPr>
              <a:t> </a:t>
            </a:r>
            <a:r>
              <a:rPr lang="en-US" altLang="zh-CN" sz="1200" dirty="0">
                <a:solidFill>
                  <a:srgbClr val="2E3448"/>
                </a:solidFill>
                <a:ea typeface="Microsoft YaHei" panose="020B0503020204020204" pitchFamily="34" charset="-122"/>
                <a:cs typeface="Times New Roman" panose="02020603050405020304" pitchFamily="18" charset="0"/>
              </a:rPr>
              <a:t>between</a:t>
            </a:r>
            <a:r>
              <a:rPr lang="zh-CN" altLang="en-US" sz="1200" dirty="0">
                <a:solidFill>
                  <a:srgbClr val="2E3448"/>
                </a:solidFill>
                <a:ea typeface="Microsoft YaHei" panose="020B0503020204020204" pitchFamily="34" charset="-122"/>
                <a:cs typeface="Times New Roman" panose="02020603050405020304" pitchFamily="18" charset="0"/>
              </a:rPr>
              <a:t> </a:t>
            </a:r>
            <a:r>
              <a:rPr lang="en-US" altLang="zh-CN" sz="1200" dirty="0">
                <a:solidFill>
                  <a:srgbClr val="2E3448"/>
                </a:solidFill>
                <a:ea typeface="Microsoft YaHei" panose="020B0503020204020204" pitchFamily="34" charset="-122"/>
                <a:cs typeface="Times New Roman" panose="02020603050405020304" pitchFamily="18" charset="0"/>
              </a:rPr>
              <a:t>co-located services</a:t>
            </a:r>
            <a:r>
              <a:rPr lang="en-US"/>
              <a:t>.</a:t>
            </a:r>
            <a:endParaRPr lang="en-US" altLang="zh-CN" sz="1200" dirty="0">
              <a:solidFill>
                <a:srgbClr val="2E3448"/>
              </a:solidFill>
              <a:ea typeface="Microsoft YaHei" panose="020B0503020204020204" pitchFamily="34" charset="-122"/>
              <a:cs typeface="Times New Roman" panose="02020603050405020304" pitchFamily="18" charset="0"/>
            </a:endParaRPr>
          </a:p>
          <a:p>
            <a:pPr marL="0" indent="0">
              <a:lnSpc>
                <a:spcPct val="120000"/>
              </a:lnSpc>
              <a:buFontTx/>
              <a:buNone/>
            </a:pPr>
            <a:r>
              <a:rPr lang="en-US" altLang="zh-CN" sz="1200" dirty="0">
                <a:solidFill>
                  <a:srgbClr val="2E3448"/>
                </a:solidFill>
                <a:ea typeface="Microsoft YaHei" panose="020B0503020204020204" pitchFamily="34" charset="-122"/>
                <a:cs typeface="Times New Roman" panose="02020603050405020304" pitchFamily="18" charset="0"/>
              </a:rPr>
              <a:t>Services deployed by kubernetes are scheduled i</a:t>
            </a:r>
            <a:r>
              <a:rPr lang="en-US"/>
              <a:t>ndependently. </a:t>
            </a:r>
            <a:endParaRPr lang="en-US" altLang="zh-CN" sz="1200" dirty="0">
              <a:solidFill>
                <a:srgbClr val="2E3448"/>
              </a:solidFill>
              <a:ea typeface="Microsoft YaHei" panose="020B0503020204020204" pitchFamily="34" charset="-122"/>
              <a:cs typeface="Times New Roman" panose="02020603050405020304" pitchFamily="18" charset="0"/>
            </a:endParaRPr>
          </a:p>
          <a:p>
            <a:pPr marL="0" indent="0">
              <a:lnSpc>
                <a:spcPct val="120000"/>
              </a:lnSpc>
              <a:buFontTx/>
              <a:buNone/>
            </a:pPr>
            <a:endParaRPr lang="en-US" altLang="zh-CN" sz="1200" dirty="0">
              <a:solidFill>
                <a:srgbClr val="2E3448"/>
              </a:solidFill>
              <a:ea typeface="Microsoft YaHei" panose="020B0503020204020204" pitchFamily="34" charset="-122"/>
              <a:cs typeface="Times New Roman" panose="02020603050405020304" pitchFamily="18" charset="0"/>
            </a:endParaRPr>
          </a:p>
          <a:p>
            <a:pPr marL="0" indent="0">
              <a:lnSpc>
                <a:spcPct val="120000"/>
              </a:lnSpc>
              <a:buFontTx/>
              <a:buNone/>
            </a:pPr>
            <a:r>
              <a:rPr lang="en-US" altLang="zh-CN" sz="1200" dirty="0">
                <a:solidFill>
                  <a:srgbClr val="2E3448"/>
                </a:solidFill>
                <a:ea typeface="Microsoft YaHei" panose="020B0503020204020204" pitchFamily="34" charset="-122"/>
                <a:cs typeface="Times New Roman" panose="02020603050405020304" pitchFamily="18" charset="0"/>
              </a:rPr>
              <a:t>Thirdly, the workload of services </a:t>
            </a:r>
            <a:r>
              <a:rPr lang="en-US"/>
              <a:t>varies over time in production</a:t>
            </a:r>
            <a:r>
              <a:rPr lang="en-US" altLang="zh-CN"/>
              <a:t>. </a:t>
            </a:r>
          </a:p>
          <a:p>
            <a:pPr marL="0" indent="0">
              <a:lnSpc>
                <a:spcPct val="120000"/>
              </a:lnSpc>
              <a:buFontTx/>
              <a:buNone/>
            </a:pPr>
            <a:r>
              <a:rPr lang="en-US" altLang="zh-CN"/>
              <a:t>The Interference between co-located services is not determined.</a:t>
            </a:r>
            <a:endParaRPr lang="en-US" altLang="zh-CN" sz="1200" dirty="0">
              <a:solidFill>
                <a:srgbClr val="2E3448"/>
              </a:solidFill>
              <a:ea typeface="Microsoft YaHei" panose="020B0503020204020204" pitchFamily="34" charset="-122"/>
              <a:cs typeface="Times New Roman" panose="02020603050405020304" pitchFamily="18" charset="0"/>
            </a:endParaRPr>
          </a:p>
          <a:p>
            <a:endParaRPr lang="en-CN"/>
          </a:p>
          <a:p>
            <a:r>
              <a:rPr lang="en-CN"/>
              <a:t>To be more specific, we take a pair-wise co-location as an example as shown in the figure.</a:t>
            </a:r>
          </a:p>
          <a:p>
            <a:r>
              <a:rPr lang="en-CN"/>
              <a:t>The non-determinism of a query comes from three aspects: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r>
              <a:rPr lang="en-US"/>
              <a:t>F</a:t>
            </a:r>
            <a:r>
              <a:rPr lang="en-CN"/>
              <a:t>irstly, </a:t>
            </a:r>
            <a:r>
              <a:rPr lang="en-US" sz="1200" kern="1200">
                <a:solidFill>
                  <a:schemeClr val="tx1"/>
                </a:solidFill>
                <a:effectLst/>
                <a:latin typeface="+mn-lt"/>
                <a:ea typeface="+mn-ea"/>
                <a:cs typeface="+mn-cs"/>
              </a:rPr>
              <a:t>Queries have different queuing time. </a:t>
            </a:r>
          </a:p>
          <a:p>
            <a:r>
              <a:rPr lang="en-US" sz="1200" kern="1200">
                <a:solidFill>
                  <a:schemeClr val="tx1"/>
                </a:solidFill>
                <a:effectLst/>
                <a:latin typeface="+mn-lt"/>
                <a:ea typeface="+mn-ea"/>
                <a:cs typeface="+mn-cs"/>
              </a:rPr>
              <a:t>The query may queue up for the hardware resources or contend for PCI-E, NVLink to transfer data. </a:t>
            </a:r>
          </a:p>
          <a:p>
            <a:r>
              <a:rPr lang="en-US" sz="1200" kern="1200">
                <a:solidFill>
                  <a:schemeClr val="tx1"/>
                </a:solidFill>
                <a:effectLst/>
                <a:latin typeface="+mn-lt"/>
                <a:ea typeface="+mn-ea"/>
                <a:cs typeface="+mn-cs"/>
              </a:rPr>
              <a:t>The queuing time and data transfer time are affected by loads of the simultaneous DNN services. </a:t>
            </a:r>
          </a:p>
          <a:p>
            <a:r>
              <a:rPr lang="en-US" sz="1200" kern="1200">
                <a:solidFill>
                  <a:schemeClr val="tx1"/>
                </a:solidFill>
                <a:effectLst/>
                <a:latin typeface="+mn-lt"/>
                <a:ea typeface="+mn-ea"/>
                <a:cs typeface="+mn-cs"/>
              </a:rPr>
              <a:t>When the load is high, the queuing and data transfer time is longer. </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solidFill>
                <a:srgbClr val="2E3448"/>
              </a:solidFill>
            </a:endParaRPr>
          </a:p>
          <a:p>
            <a:r>
              <a:rPr lang="en-US" sz="1200" kern="1200">
                <a:solidFill>
                  <a:schemeClr val="tx1"/>
                </a:solidFill>
                <a:effectLst/>
                <a:latin typeface="+mn-lt"/>
                <a:ea typeface="+mn-ea"/>
                <a:cs typeface="+mn-cs"/>
              </a:rPr>
              <a:t>Queries have different inputs and batch sizes. </a:t>
            </a:r>
          </a:p>
          <a:p>
            <a:r>
              <a:rPr lang="en-US" sz="1200" kern="1200">
                <a:solidFill>
                  <a:schemeClr val="tx1"/>
                </a:solidFill>
                <a:effectLst/>
                <a:latin typeface="+mn-lt"/>
                <a:ea typeface="+mn-ea"/>
                <a:cs typeface="+mn-cs"/>
              </a:rPr>
              <a:t>The input size determines the processing time of a query, and DNN services often accept queries with inputs of different sizes. </a:t>
            </a:r>
          </a:p>
          <a:p>
            <a:r>
              <a:rPr lang="en-US" sz="1200" kern="1200">
                <a:solidFill>
                  <a:schemeClr val="tx1"/>
                </a:solidFill>
                <a:effectLst/>
                <a:latin typeface="+mn-lt"/>
                <a:ea typeface="+mn-ea"/>
                <a:cs typeface="+mn-cs"/>
              </a:rPr>
              <a:t>For instance, the input image can be of different resolutions for Service-A, and the sequence length also varies for Service-B. </a:t>
            </a:r>
          </a:p>
          <a:p>
            <a:r>
              <a:rPr lang="en-US" sz="1200" kern="1200">
                <a:solidFill>
                  <a:schemeClr val="tx1"/>
                </a:solidFill>
                <a:effectLst/>
                <a:latin typeface="+mn-lt"/>
                <a:ea typeface="+mn-ea"/>
                <a:cs typeface="+mn-cs"/>
              </a:rPr>
              <a:t>Besides, the batch size of query processing is determined by the upper-level load balancer at runtime. </a:t>
            </a:r>
          </a:p>
          <a:p>
            <a:r>
              <a:rPr lang="en-US" sz="1200" kern="1200">
                <a:solidFill>
                  <a:schemeClr val="tx1"/>
                </a:solidFill>
                <a:effectLst/>
                <a:latin typeface="+mn-lt"/>
                <a:ea typeface="+mn-ea"/>
                <a:cs typeface="+mn-cs"/>
              </a:rPr>
              <a:t>Both different inputs and batch sizes result in different processing time. </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CN"/>
          </a:p>
          <a:p>
            <a:pPr marL="0" marR="0" lvl="0" indent="0" algn="l" defTabSz="914400" rtl="0" eaLnBrk="1" fontAlgn="auto" latinLnBrk="0" hangingPunct="1">
              <a:lnSpc>
                <a:spcPct val="100000"/>
              </a:lnSpc>
              <a:spcBef>
                <a:spcPts val="0"/>
              </a:spcBef>
              <a:spcAft>
                <a:spcPts val="0"/>
              </a:spcAft>
              <a:buClrTx/>
              <a:buSzTx/>
              <a:buFontTx/>
              <a:buNone/>
              <a:tabLst/>
              <a:defRPr/>
            </a:pPr>
            <a:r>
              <a:rPr lang="en-CN"/>
              <a:t>Thirdly, </a:t>
            </a:r>
            <a:r>
              <a:rPr lang="en-US" sz="1200" kern="1200">
                <a:solidFill>
                  <a:schemeClr val="tx1"/>
                </a:solidFill>
                <a:effectLst/>
                <a:latin typeface="+mn-lt"/>
                <a:ea typeface="+mn-ea"/>
                <a:cs typeface="+mn-cs"/>
              </a:rPr>
              <a:t>Concurrent queries have non-deterministic overlap.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As shown in the figure The operators 1-5 of the current query of Service-A are overlapped with the operators 2-6 of the current query of Service-B.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 overlap increases the response latencies, as the overlapped operators share and contend for the resources in the GPU.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However, previous and later queries may have totally different overlaps, because queries arrive in irregular time intervals.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 non-deterministic overlap results in the different latency increases of the queries. </a:t>
            </a:r>
            <a:endParaRPr lang="en-US" sz="140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solidFill>
                <a:srgbClr val="2E3448"/>
              </a:solidFill>
            </a:endParaRPr>
          </a:p>
        </p:txBody>
      </p:sp>
      <p:sp>
        <p:nvSpPr>
          <p:cNvPr id="4" name="Slide Number Placeholder 3"/>
          <p:cNvSpPr>
            <a:spLocks noGrp="1"/>
          </p:cNvSpPr>
          <p:nvPr>
            <p:ph type="sldNum" sz="quarter" idx="5"/>
          </p:nvPr>
        </p:nvSpPr>
        <p:spPr/>
        <p:txBody>
          <a:bodyPr/>
          <a:lstStyle/>
          <a:p>
            <a:fld id="{51FFC9D9-FF90-FA43-BB34-B33E272D4752}" type="slidenum">
              <a:rPr lang="en-US" smtClean="0"/>
              <a:t>7</a:t>
            </a:fld>
            <a:endParaRPr lang="en-US"/>
          </a:p>
        </p:txBody>
      </p:sp>
    </p:spTree>
    <p:extLst>
      <p:ext uri="{BB962C8B-B14F-4D97-AF65-F5344CB8AC3E}">
        <p14:creationId xmlns:p14="http://schemas.microsoft.com/office/powerpoint/2010/main" val="2995418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a:t>Therefore, if we want to </a:t>
            </a:r>
            <a:r>
              <a:rPr kumimoji="1" lang="en-US" dirty="0">
                <a:ea typeface="Microsoft YaHei" panose="020B0503020204020204" pitchFamily="34" charset="-122"/>
              </a:rPr>
              <a:t>r</a:t>
            </a:r>
            <a:r>
              <a:rPr kumimoji="1" lang="en-US" altLang="zh-CN" dirty="0">
                <a:ea typeface="Microsoft YaHei" panose="020B0503020204020204" pitchFamily="34" charset="-122"/>
              </a:rPr>
              <a:t>un Operators simultaneously and predict Latency Precisely in our work.</a:t>
            </a:r>
          </a:p>
          <a:p>
            <a:r>
              <a:rPr kumimoji="1" lang="en-US" dirty="0">
                <a:ea typeface="Microsoft YaHei" panose="020B0503020204020204" pitchFamily="34" charset="-122"/>
              </a:rPr>
              <a:t>We have three challenges</a:t>
            </a:r>
          </a:p>
          <a:p>
            <a:endParaRPr kumimoji="1" lang="en-US" dirty="0">
              <a:ea typeface="Microsoft YaHei" panose="020B0503020204020204" pitchFamily="34" charset="-122"/>
            </a:endParaRPr>
          </a:p>
          <a:p>
            <a:pPr marL="0" indent="0">
              <a:lnSpc>
                <a:spcPct val="400000"/>
              </a:lnSpc>
              <a:buFontTx/>
              <a:buNone/>
            </a:pPr>
            <a:r>
              <a:rPr lang="en-US" sz="1200">
                <a:solidFill>
                  <a:srgbClr val="2E3448"/>
                </a:solidFill>
              </a:rPr>
              <a:t>operator overlap deterministic? </a:t>
            </a:r>
          </a:p>
          <a:p>
            <a:pPr marL="0" indent="0">
              <a:lnSpc>
                <a:spcPct val="400000"/>
              </a:lnSpc>
              <a:buFontTx/>
              <a:buNone/>
            </a:pPr>
            <a:r>
              <a:rPr lang="en-US" sz="1200" kern="1200">
                <a:solidFill>
                  <a:schemeClr val="tx1"/>
                </a:solidFill>
                <a:effectLst/>
                <a:latin typeface="+mn-lt"/>
                <a:ea typeface="+mn-ea"/>
                <a:cs typeface="+mn-cs"/>
              </a:rPr>
              <a:t>A mechanism is required to configure the operator co-location at runtime instead of allowing the operators to overlap randomly. </a:t>
            </a:r>
          </a:p>
          <a:p>
            <a:pPr marL="0" indent="0">
              <a:lnSpc>
                <a:spcPct val="400000"/>
              </a:lnSpc>
              <a:buFontTx/>
              <a:buNone/>
            </a:pPr>
            <a:r>
              <a:rPr lang="en-US" sz="1200" kern="1200">
                <a:solidFill>
                  <a:schemeClr val="tx1"/>
                </a:solidFill>
                <a:effectLst/>
                <a:latin typeface="+mn-lt"/>
                <a:ea typeface="+mn-ea"/>
                <a:cs typeface="+mn-cs"/>
              </a:rPr>
              <a:t>In this way, we are able to control the response latencies of the queries for QoS. </a:t>
            </a:r>
          </a:p>
          <a:p>
            <a:pPr marL="0" indent="0">
              <a:lnSpc>
                <a:spcPct val="400000"/>
              </a:lnSpc>
              <a:buFontTx/>
              <a:buNone/>
            </a:pPr>
            <a:endParaRPr lang="en-US" sz="1200">
              <a:solidFill>
                <a:srgbClr val="2E3448"/>
              </a:solidFill>
            </a:endParaRPr>
          </a:p>
          <a:p>
            <a:pPr marL="0" indent="0">
              <a:lnSpc>
                <a:spcPct val="400000"/>
              </a:lnSpc>
              <a:buFontTx/>
              <a:buNone/>
            </a:pPr>
            <a:r>
              <a:rPr lang="en-US" sz="1200">
                <a:solidFill>
                  <a:srgbClr val="2E3448"/>
                </a:solidFill>
              </a:rPr>
              <a:t>How to predict the latency increase due to the overlap? </a:t>
            </a:r>
          </a:p>
          <a:p>
            <a:pPr marL="0" indent="0">
              <a:lnSpc>
                <a:spcPct val="400000"/>
              </a:lnSpc>
              <a:buFontTx/>
              <a:buNone/>
            </a:pPr>
            <a:r>
              <a:rPr lang="en-US" sz="1200" kern="1200">
                <a:solidFill>
                  <a:schemeClr val="tx1"/>
                </a:solidFill>
                <a:effectLst/>
                <a:latin typeface="+mn-lt"/>
                <a:ea typeface="+mn-ea"/>
                <a:cs typeface="+mn-cs"/>
              </a:rPr>
              <a:t>The operators that run simultaneously contend for shared resources (e.g., global memory bandwidth on GPU)</a:t>
            </a:r>
          </a:p>
          <a:p>
            <a:pPr marL="0" indent="0">
              <a:lnSpc>
                <a:spcPct val="400000"/>
              </a:lnSpc>
              <a:buFontTx/>
              <a:buNone/>
            </a:pPr>
            <a:r>
              <a:rPr lang="en-US" sz="1200" kern="1200">
                <a:solidFill>
                  <a:schemeClr val="tx1"/>
                </a:solidFill>
                <a:effectLst/>
                <a:latin typeface="+mn-lt"/>
                <a:ea typeface="+mn-ea"/>
                <a:cs typeface="+mn-cs"/>
              </a:rPr>
              <a:t> but they have different sensitivities to the contention </a:t>
            </a:r>
          </a:p>
          <a:p>
            <a:pPr marL="0" indent="0">
              <a:lnSpc>
                <a:spcPct val="400000"/>
              </a:lnSpc>
              <a:buFontTx/>
              <a:buNone/>
            </a:pPr>
            <a:endParaRPr lang="en-US" sz="1200">
              <a:solidFill>
                <a:srgbClr val="2E3448"/>
              </a:solidFill>
            </a:endParaRPr>
          </a:p>
          <a:p>
            <a:pPr marL="0" indent="0">
              <a:lnSpc>
                <a:spcPct val="400000"/>
              </a:lnSpc>
              <a:buFontTx/>
              <a:buNone/>
            </a:pPr>
            <a:r>
              <a:rPr lang="en-US" sz="1200">
                <a:solidFill>
                  <a:srgbClr val="2E3448"/>
                </a:solidFill>
              </a:rPr>
              <a:t>How to guarantee the QoS of all the simultaneous DNN services?</a:t>
            </a:r>
          </a:p>
          <a:p>
            <a:pPr marL="0" indent="0">
              <a:lnSpc>
                <a:spcPct val="400000"/>
              </a:lnSpc>
              <a:buFontTx/>
              <a:buNone/>
            </a:pPr>
            <a:r>
              <a:rPr lang="en-US" sz="1200" kern="1200">
                <a:solidFill>
                  <a:schemeClr val="tx1"/>
                </a:solidFill>
                <a:effectLst/>
                <a:latin typeface="+mn-lt"/>
                <a:ea typeface="+mn-ea"/>
                <a:cs typeface="+mn-cs"/>
              </a:rPr>
              <a:t>All the user queries of the simultaneous DNN services have QoS requirements.</a:t>
            </a:r>
          </a:p>
          <a:p>
            <a:pPr marL="0" indent="0">
              <a:lnSpc>
                <a:spcPct val="400000"/>
              </a:lnSpc>
              <a:buFontTx/>
              <a:buNone/>
            </a:pPr>
            <a:r>
              <a:rPr lang="en-US" sz="1200" kern="1200">
                <a:solidFill>
                  <a:schemeClr val="tx1"/>
                </a:solidFill>
                <a:effectLst/>
                <a:latin typeface="+mn-lt"/>
                <a:ea typeface="+mn-ea"/>
                <a:cs typeface="+mn-cs"/>
              </a:rPr>
              <a:t>A low overhead online scheduling policy is required to carefully manage the operators of all the queries to ensure the QoS of all the services. </a:t>
            </a:r>
            <a:endParaRPr lang="en-US"/>
          </a:p>
        </p:txBody>
      </p:sp>
      <p:sp>
        <p:nvSpPr>
          <p:cNvPr id="4" name="Slide Number Placeholder 3"/>
          <p:cNvSpPr>
            <a:spLocks noGrp="1"/>
          </p:cNvSpPr>
          <p:nvPr>
            <p:ph type="sldNum" sz="quarter" idx="5"/>
          </p:nvPr>
        </p:nvSpPr>
        <p:spPr/>
        <p:txBody>
          <a:bodyPr/>
          <a:lstStyle/>
          <a:p>
            <a:fld id="{51FFC9D9-FF90-FA43-BB34-B33E272D4752}" type="slidenum">
              <a:rPr lang="en-US" smtClean="0"/>
              <a:t>8</a:t>
            </a:fld>
            <a:endParaRPr lang="en-US"/>
          </a:p>
        </p:txBody>
      </p:sp>
    </p:spTree>
    <p:extLst>
      <p:ext uri="{BB962C8B-B14F-4D97-AF65-F5344CB8AC3E}">
        <p14:creationId xmlns:p14="http://schemas.microsoft.com/office/powerpoint/2010/main" val="2179884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a:t>Now, I will talk about our methodology, and how we resolve the three challenges.</a:t>
            </a:r>
          </a:p>
        </p:txBody>
      </p:sp>
      <p:sp>
        <p:nvSpPr>
          <p:cNvPr id="4" name="Slide Number Placeholder 3"/>
          <p:cNvSpPr>
            <a:spLocks noGrp="1"/>
          </p:cNvSpPr>
          <p:nvPr>
            <p:ph type="sldNum" sz="quarter" idx="5"/>
          </p:nvPr>
        </p:nvSpPr>
        <p:spPr/>
        <p:txBody>
          <a:bodyPr/>
          <a:lstStyle/>
          <a:p>
            <a:fld id="{6E0D5545-95D4-489F-B8ED-7EAFA774B567}" type="slidenum">
              <a:rPr lang="zh-CN" altLang="en-US" smtClean="0"/>
              <a:t>9</a:t>
            </a:fld>
            <a:endParaRPr lang="zh-CN" altLang="en-US"/>
          </a:p>
        </p:txBody>
      </p:sp>
    </p:spTree>
    <p:extLst>
      <p:ext uri="{BB962C8B-B14F-4D97-AF65-F5344CB8AC3E}">
        <p14:creationId xmlns:p14="http://schemas.microsoft.com/office/powerpoint/2010/main" val="41813299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3E8B2B7-EDA8-854C-9879-1E27B76C6279}"/>
              </a:ext>
            </a:extLst>
          </p:cNvPr>
          <p:cNvSpPr>
            <a:spLocks noGrp="1"/>
          </p:cNvSpPr>
          <p:nvPr>
            <p:ph type="ctrTitle"/>
          </p:nvPr>
        </p:nvSpPr>
        <p:spPr>
          <a:xfrm>
            <a:off x="6656410" y="4441905"/>
            <a:ext cx="4183413" cy="965530"/>
          </a:xfrm>
        </p:spPr>
        <p:txBody>
          <a:bodyPr anchor="b">
            <a:normAutofit/>
          </a:bodyPr>
          <a:lstStyle>
            <a:lvl1pPr algn="l">
              <a:defRPr sz="2400" b="1" i="0" baseline="0">
                <a:solidFill>
                  <a:srgbClr val="F9F2ED"/>
                </a:solidFill>
              </a:defRPr>
            </a:lvl1pPr>
          </a:lstStyle>
          <a:p>
            <a:r>
              <a:rPr lang="en-US"/>
              <a:t>Click to edit Master title style</a:t>
            </a:r>
            <a:endParaRPr lang="en-US" dirty="0"/>
          </a:p>
        </p:txBody>
      </p:sp>
      <p:sp>
        <p:nvSpPr>
          <p:cNvPr id="8" name="Subtitle 2">
            <a:extLst>
              <a:ext uri="{FF2B5EF4-FFF2-40B4-BE49-F238E27FC236}">
                <a16:creationId xmlns:a16="http://schemas.microsoft.com/office/drawing/2014/main" id="{3D2509A1-366F-5C4F-B110-C8EEAC2AE4E9}"/>
              </a:ext>
            </a:extLst>
          </p:cNvPr>
          <p:cNvSpPr>
            <a:spLocks noGrp="1"/>
          </p:cNvSpPr>
          <p:nvPr>
            <p:ph type="subTitle" idx="1"/>
          </p:nvPr>
        </p:nvSpPr>
        <p:spPr>
          <a:xfrm>
            <a:off x="6656410" y="5449514"/>
            <a:ext cx="4183413" cy="449262"/>
          </a:xfrm>
        </p:spPr>
        <p:txBody>
          <a:bodyPr>
            <a:normAutofit/>
          </a:bodyPr>
          <a:lstStyle>
            <a:lvl1pPr marL="0" indent="0" algn="l">
              <a:buNone/>
              <a:defRPr sz="1600" baseline="0">
                <a:solidFill>
                  <a:srgbClr val="F9F2E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08176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ext Slide">
    <p:bg>
      <p:bgPr>
        <a:solidFill>
          <a:srgbClr val="F9F2ED">
            <a:alpha val="57000"/>
          </a:srgbClr>
        </a:solidFill>
        <a:effectLst/>
      </p:bgPr>
    </p:bg>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7556EA58-CE62-A14C-A748-18BD6A9BCF5A}"/>
              </a:ext>
            </a:extLst>
          </p:cNvPr>
          <p:cNvSpPr>
            <a:spLocks noGrp="1"/>
          </p:cNvSpPr>
          <p:nvPr>
            <p:ph idx="1"/>
          </p:nvPr>
        </p:nvSpPr>
        <p:spPr>
          <a:xfrm>
            <a:off x="838200" y="1717675"/>
            <a:ext cx="10515600" cy="4459289"/>
          </a:xfrm>
        </p:spPr>
        <p:txBody>
          <a:bodyPr/>
          <a:lstStyle>
            <a:lvl1pPr>
              <a:defRPr sz="2200" baseline="0"/>
            </a:lvl1pPr>
            <a:lvl2pPr>
              <a:defRPr sz="2000" baseline="0"/>
            </a:lvl2pPr>
            <a:lvl3pPr>
              <a:defRPr sz="1800" baseline="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itle 22">
            <a:extLst>
              <a:ext uri="{FF2B5EF4-FFF2-40B4-BE49-F238E27FC236}">
                <a16:creationId xmlns:a16="http://schemas.microsoft.com/office/drawing/2014/main" id="{316EBF12-E194-2946-A340-DE2CA119DA6C}"/>
              </a:ext>
            </a:extLst>
          </p:cNvPr>
          <p:cNvSpPr>
            <a:spLocks noGrp="1"/>
          </p:cNvSpPr>
          <p:nvPr>
            <p:ph type="title"/>
          </p:nvPr>
        </p:nvSpPr>
        <p:spPr>
          <a:xfrm>
            <a:off x="838200" y="963612"/>
            <a:ext cx="10515600" cy="476251"/>
          </a:xfrm>
        </p:spPr>
        <p:txBody>
          <a:bodyPr/>
          <a:lstStyle/>
          <a:p>
            <a:r>
              <a:rPr lang="en-US"/>
              <a:t>Click to edit Master title style</a:t>
            </a:r>
          </a:p>
        </p:txBody>
      </p:sp>
      <p:pic>
        <p:nvPicPr>
          <p:cNvPr id="27" name="Picture 26">
            <a:extLst>
              <a:ext uri="{FF2B5EF4-FFF2-40B4-BE49-F238E27FC236}">
                <a16:creationId xmlns:a16="http://schemas.microsoft.com/office/drawing/2014/main" id="{C3220641-CC8E-6D48-8C14-9B98F26DA5DF}"/>
              </a:ext>
            </a:extLst>
          </p:cNvPr>
          <p:cNvPicPr>
            <a:picLocks noChangeAspect="1"/>
          </p:cNvPicPr>
          <p:nvPr/>
        </p:nvPicPr>
        <p:blipFill>
          <a:blip r:embed="rId2"/>
          <a:stretch>
            <a:fillRect/>
          </a:stretch>
        </p:blipFill>
        <p:spPr>
          <a:xfrm>
            <a:off x="0" y="0"/>
            <a:ext cx="12192000" cy="685800"/>
          </a:xfrm>
          <a:prstGeom prst="rect">
            <a:avLst/>
          </a:prstGeom>
        </p:spPr>
      </p:pic>
      <p:pic>
        <p:nvPicPr>
          <p:cNvPr id="5" name="Picture 4">
            <a:extLst>
              <a:ext uri="{FF2B5EF4-FFF2-40B4-BE49-F238E27FC236}">
                <a16:creationId xmlns:a16="http://schemas.microsoft.com/office/drawing/2014/main" id="{7CEDFF7B-0ADA-BC43-B656-470E4BFFA8B0}"/>
              </a:ext>
            </a:extLst>
          </p:cNvPr>
          <p:cNvPicPr>
            <a:picLocks noChangeAspect="1"/>
          </p:cNvPicPr>
          <p:nvPr userDrawn="1"/>
        </p:nvPicPr>
        <p:blipFill>
          <a:blip r:embed="rId2"/>
          <a:stretch>
            <a:fillRect/>
          </a:stretch>
        </p:blipFill>
        <p:spPr>
          <a:xfrm>
            <a:off x="0" y="0"/>
            <a:ext cx="12192000" cy="685800"/>
          </a:xfrm>
          <a:prstGeom prst="rect">
            <a:avLst/>
          </a:prstGeom>
        </p:spPr>
      </p:pic>
    </p:spTree>
    <p:extLst>
      <p:ext uri="{BB962C8B-B14F-4D97-AF65-F5344CB8AC3E}">
        <p14:creationId xmlns:p14="http://schemas.microsoft.com/office/powerpoint/2010/main" val="4272636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2735516"/>
            <a:ext cx="7321549" cy="1826960"/>
          </a:xfrm>
        </p:spPr>
        <p:txBody>
          <a:bodyPr anchor="b">
            <a:normAutofit/>
          </a:bodyPr>
          <a:lstStyle>
            <a:lvl1pPr>
              <a:defRPr sz="3200" baseline="0">
                <a:solidFill>
                  <a:srgbClr val="ECE4DA"/>
                </a:solidFill>
              </a:defRPr>
            </a:lvl1pPr>
          </a:lstStyle>
          <a:p>
            <a:r>
              <a:rPr lang="en-US" dirty="0"/>
              <a:t>Click to edit Master title style</a:t>
            </a:r>
          </a:p>
        </p:txBody>
      </p:sp>
      <p:sp>
        <p:nvSpPr>
          <p:cNvPr id="3" name="Text Placeholder 2"/>
          <p:cNvSpPr>
            <a:spLocks noGrp="1"/>
          </p:cNvSpPr>
          <p:nvPr>
            <p:ph type="body" idx="1"/>
          </p:nvPr>
        </p:nvSpPr>
        <p:spPr>
          <a:xfrm>
            <a:off x="831852" y="4589464"/>
            <a:ext cx="7321549" cy="1500187"/>
          </a:xfrm>
        </p:spPr>
        <p:txBody>
          <a:bodyPr>
            <a:normAutofit/>
          </a:bodyPr>
          <a:lstStyle>
            <a:lvl1pPr marL="0" indent="0">
              <a:buNone/>
              <a:defRPr sz="2133" baseline="0">
                <a:solidFill>
                  <a:srgbClr val="ECE4DA"/>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187C93F-99C9-E741-B555-BE1D49D36462}" type="datetimeFigureOut">
              <a:rPr lang="en-US" smtClean="0"/>
              <a:t>10/31/21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BA06C4-DED5-B445-98FA-62023581D134}" type="slidenum">
              <a:rPr lang="en-US" smtClean="0"/>
              <a:t>‹#›</a:t>
            </a:fld>
            <a:endParaRPr lang="en-US"/>
          </a:p>
        </p:txBody>
      </p:sp>
    </p:spTree>
    <p:extLst>
      <p:ext uri="{BB962C8B-B14F-4D97-AF65-F5344CB8AC3E}">
        <p14:creationId xmlns:p14="http://schemas.microsoft.com/office/powerpoint/2010/main" val="1192454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ext Slide">
    <p:bg>
      <p:bgPr>
        <a:solidFill>
          <a:srgbClr val="F9F2ED">
            <a:alpha val="57000"/>
          </a:srgbClr>
        </a:solidFill>
        <a:effectLst/>
      </p:bgPr>
    </p:bg>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C3220641-CC8E-6D48-8C14-9B98F26DA5DF}"/>
              </a:ext>
            </a:extLst>
          </p:cNvPr>
          <p:cNvPicPr>
            <a:picLocks noChangeAspect="1"/>
          </p:cNvPicPr>
          <p:nvPr/>
        </p:nvPicPr>
        <p:blipFill>
          <a:blip r:embed="rId2"/>
          <a:stretch>
            <a:fillRect/>
          </a:stretch>
        </p:blipFill>
        <p:spPr>
          <a:xfrm>
            <a:off x="0" y="0"/>
            <a:ext cx="12192000" cy="685800"/>
          </a:xfrm>
          <a:prstGeom prst="rect">
            <a:avLst/>
          </a:prstGeom>
        </p:spPr>
      </p:pic>
      <p:pic>
        <p:nvPicPr>
          <p:cNvPr id="5" name="Picture 4">
            <a:extLst>
              <a:ext uri="{FF2B5EF4-FFF2-40B4-BE49-F238E27FC236}">
                <a16:creationId xmlns:a16="http://schemas.microsoft.com/office/drawing/2014/main" id="{7CEDFF7B-0ADA-BC43-B656-470E4BFFA8B0}"/>
              </a:ext>
            </a:extLst>
          </p:cNvPr>
          <p:cNvPicPr>
            <a:picLocks noChangeAspect="1"/>
          </p:cNvPicPr>
          <p:nvPr userDrawn="1"/>
        </p:nvPicPr>
        <p:blipFill>
          <a:blip r:embed="rId2"/>
          <a:stretch>
            <a:fillRect/>
          </a:stretch>
        </p:blipFill>
        <p:spPr>
          <a:xfrm>
            <a:off x="0" y="0"/>
            <a:ext cx="12192000" cy="685800"/>
          </a:xfrm>
          <a:prstGeom prst="rect">
            <a:avLst/>
          </a:prstGeom>
        </p:spPr>
      </p:pic>
      <p:sp>
        <p:nvSpPr>
          <p:cNvPr id="6" name="平行四边形 18">
            <a:extLst>
              <a:ext uri="{FF2B5EF4-FFF2-40B4-BE49-F238E27FC236}">
                <a16:creationId xmlns:a16="http://schemas.microsoft.com/office/drawing/2014/main" id="{C58E5528-356F-1A47-9095-3E88B1F38919}"/>
              </a:ext>
            </a:extLst>
          </p:cNvPr>
          <p:cNvSpPr/>
          <p:nvPr userDrawn="1"/>
        </p:nvSpPr>
        <p:spPr>
          <a:xfrm>
            <a:off x="517" y="682909"/>
            <a:ext cx="12191483" cy="432000"/>
          </a:xfrm>
          <a:prstGeom prst="parallelogram">
            <a:avLst>
              <a:gd name="adj" fmla="val 0"/>
            </a:avLst>
          </a:prstGeom>
          <a:solidFill>
            <a:srgbClr val="73585E">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pic>
        <p:nvPicPr>
          <p:cNvPr id="7" name="图片 19" descr="图片包含 户外, 标牌, 黑色&#10;&#10;自动生成的说明">
            <a:extLst>
              <a:ext uri="{FF2B5EF4-FFF2-40B4-BE49-F238E27FC236}">
                <a16:creationId xmlns:a16="http://schemas.microsoft.com/office/drawing/2014/main" id="{54AFA51F-4E9C-4C4A-9EFD-F3CB038479A4}"/>
              </a:ext>
            </a:extLst>
          </p:cNvPr>
          <p:cNvPicPr>
            <a:picLocks noChangeAspect="1"/>
          </p:cNvPicPr>
          <p:nvPr userDrawn="1"/>
        </p:nvPicPr>
        <p:blipFill>
          <a:blip r:embed="rId3">
            <a:extLst>
              <a:ext uri="{BEBA8EAE-BF5A-486C-A8C5-ECC9F3942E4B}">
                <a14:imgProps xmlns:a14="http://schemas.microsoft.com/office/drawing/2010/main">
                  <a14:imgLayer r:embed="rId4">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54710" y="719927"/>
            <a:ext cx="360000" cy="359999"/>
          </a:xfrm>
          <a:prstGeom prst="rect">
            <a:avLst/>
          </a:prstGeom>
          <a:noFill/>
        </p:spPr>
      </p:pic>
      <p:sp>
        <p:nvSpPr>
          <p:cNvPr id="8" name="文本占位符 31">
            <a:extLst>
              <a:ext uri="{FF2B5EF4-FFF2-40B4-BE49-F238E27FC236}">
                <a16:creationId xmlns:a16="http://schemas.microsoft.com/office/drawing/2014/main" id="{1EADFF8F-79DA-AC44-9561-BFA74610AF47}"/>
              </a:ext>
            </a:extLst>
          </p:cNvPr>
          <p:cNvSpPr>
            <a:spLocks noGrp="1"/>
          </p:cNvSpPr>
          <p:nvPr>
            <p:ph type="body" sz="quarter" idx="14"/>
          </p:nvPr>
        </p:nvSpPr>
        <p:spPr>
          <a:xfrm>
            <a:off x="493874" y="684000"/>
            <a:ext cx="10622774" cy="432000"/>
          </a:xfrm>
          <a:prstGeom prst="rect">
            <a:avLst/>
          </a:prstGeom>
        </p:spPr>
        <p:txBody>
          <a:bodyPr anchor="ctr"/>
          <a:lstStyle>
            <a:lvl1pPr marL="0" indent="0" algn="l">
              <a:lnSpc>
                <a:spcPct val="100000"/>
              </a:lnSpc>
              <a:buNone/>
              <a:defRPr sz="2800" b="1">
                <a:solidFill>
                  <a:schemeClr val="bg1"/>
                </a:solidFill>
              </a:defRPr>
            </a:lvl1pPr>
          </a:lstStyle>
          <a:p>
            <a:pPr lvl="0"/>
            <a:endParaRPr lang="zh-CN" altLang="en-US" dirty="0"/>
          </a:p>
        </p:txBody>
      </p:sp>
      <p:sp>
        <p:nvSpPr>
          <p:cNvPr id="9" name="平行四边形 10">
            <a:extLst>
              <a:ext uri="{FF2B5EF4-FFF2-40B4-BE49-F238E27FC236}">
                <a16:creationId xmlns:a16="http://schemas.microsoft.com/office/drawing/2014/main" id="{E57ADFFB-76D9-A843-A7C6-2B23BEBA6481}"/>
              </a:ext>
            </a:extLst>
          </p:cNvPr>
          <p:cNvSpPr/>
          <p:nvPr userDrawn="1"/>
        </p:nvSpPr>
        <p:spPr>
          <a:xfrm>
            <a:off x="11428836" y="722654"/>
            <a:ext cx="324000" cy="180000"/>
          </a:xfrm>
          <a:prstGeom prst="parallelogram">
            <a:avLst>
              <a:gd name="adj" fmla="val 444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sp>
        <p:nvSpPr>
          <p:cNvPr id="10" name="平行四边形 11">
            <a:extLst>
              <a:ext uri="{FF2B5EF4-FFF2-40B4-BE49-F238E27FC236}">
                <a16:creationId xmlns:a16="http://schemas.microsoft.com/office/drawing/2014/main" id="{DF6A41DC-3319-FB41-8464-2BDAE72457D7}"/>
              </a:ext>
            </a:extLst>
          </p:cNvPr>
          <p:cNvSpPr/>
          <p:nvPr userDrawn="1"/>
        </p:nvSpPr>
        <p:spPr>
          <a:xfrm>
            <a:off x="11116648" y="898054"/>
            <a:ext cx="324000" cy="180000"/>
          </a:xfrm>
          <a:prstGeom prst="parallelogram">
            <a:avLst>
              <a:gd name="adj" fmla="val 444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spTree>
    <p:extLst>
      <p:ext uri="{BB962C8B-B14F-4D97-AF65-F5344CB8AC3E}">
        <p14:creationId xmlns:p14="http://schemas.microsoft.com/office/powerpoint/2010/main" val="27852011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F2ED">
            <a:alpha val="56863"/>
          </a:srgb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4F14CB-EC9A-FC4A-AA54-FFF3C6C6E1D9}"/>
              </a:ext>
            </a:extLst>
          </p:cNvPr>
          <p:cNvSpPr>
            <a:spLocks noGrp="1"/>
          </p:cNvSpPr>
          <p:nvPr>
            <p:ph type="title"/>
          </p:nvPr>
        </p:nvSpPr>
        <p:spPr>
          <a:xfrm>
            <a:off x="838200" y="681037"/>
            <a:ext cx="10515600" cy="47625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2222B31-56FD-0649-A555-844BA87C3EA4}"/>
              </a:ext>
            </a:extLst>
          </p:cNvPr>
          <p:cNvSpPr>
            <a:spLocks noGrp="1"/>
          </p:cNvSpPr>
          <p:nvPr>
            <p:ph type="body" idx="1"/>
          </p:nvPr>
        </p:nvSpPr>
        <p:spPr>
          <a:xfrm>
            <a:off x="838200" y="1543050"/>
            <a:ext cx="10515600" cy="46339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655D291-5558-564A-9A00-49528D28D1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rgbClr val="D57362"/>
                </a:solidFill>
              </a:defRPr>
            </a:lvl1pPr>
          </a:lstStyle>
          <a:p>
            <a:fld id="{AD813D80-47A2-244F-8487-912EC163C270}" type="datetimeFigureOut">
              <a:rPr lang="en-US" smtClean="0"/>
              <a:pPr/>
              <a:t>10/31/21</a:t>
            </a:fld>
            <a:endParaRPr lang="en-US" dirty="0"/>
          </a:p>
        </p:txBody>
      </p:sp>
      <p:sp>
        <p:nvSpPr>
          <p:cNvPr id="6" name="Slide Number Placeholder 5">
            <a:extLst>
              <a:ext uri="{FF2B5EF4-FFF2-40B4-BE49-F238E27FC236}">
                <a16:creationId xmlns:a16="http://schemas.microsoft.com/office/drawing/2014/main" id="{FE7CDEE8-E598-9B45-83B3-87E7469E63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D57362"/>
                </a:solidFill>
              </a:defRPr>
            </a:lvl1pPr>
          </a:lstStyle>
          <a:p>
            <a:fld id="{5A0FE759-F4CF-4A43-A4BB-56374B35B4F7}" type="slidenum">
              <a:rPr lang="en-US" smtClean="0"/>
              <a:pPr/>
              <a:t>‹#›</a:t>
            </a:fld>
            <a:endParaRPr lang="en-US" dirty="0"/>
          </a:p>
        </p:txBody>
      </p:sp>
      <p:sp>
        <p:nvSpPr>
          <p:cNvPr id="10" name="Footer Placeholder 9">
            <a:extLst>
              <a:ext uri="{FF2B5EF4-FFF2-40B4-BE49-F238E27FC236}">
                <a16:creationId xmlns:a16="http://schemas.microsoft.com/office/drawing/2014/main" id="{71E71466-2310-B84E-B50F-985D122552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D57362"/>
                </a:solidFill>
              </a:defRPr>
            </a:lvl1pPr>
          </a:lstStyle>
          <a:p>
            <a:endParaRPr lang="en-US" dirty="0"/>
          </a:p>
        </p:txBody>
      </p:sp>
    </p:spTree>
    <p:extLst>
      <p:ext uri="{BB962C8B-B14F-4D97-AF65-F5344CB8AC3E}">
        <p14:creationId xmlns:p14="http://schemas.microsoft.com/office/powerpoint/2010/main" val="672637068"/>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Lst>
  <p:txStyles>
    <p:titleStyle>
      <a:lvl1pPr algn="l" defTabSz="914400" rtl="0" eaLnBrk="1" latinLnBrk="0" hangingPunct="1">
        <a:lnSpc>
          <a:spcPct val="90000"/>
        </a:lnSpc>
        <a:spcBef>
          <a:spcPct val="0"/>
        </a:spcBef>
        <a:buNone/>
        <a:defRPr sz="2400" b="1" i="0" kern="1200" baseline="0">
          <a:solidFill>
            <a:srgbClr val="2E3448"/>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baseline="0">
          <a:solidFill>
            <a:srgbClr val="2E344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2E3448"/>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2E3448"/>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E3448"/>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E344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file:////Users/toddszymanski/Documents/01%20Work/SC21/title%20slide/sc21_back_02.png"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6.xml"/><Relationship Id="rId4" Type="http://schemas.openxmlformats.org/officeDocument/2006/relationships/image" Target="../media/image24.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7.xml"/><Relationship Id="rId5" Type="http://schemas.openxmlformats.org/officeDocument/2006/relationships/image" Target="../media/image26.emf"/><Relationship Id="rId4" Type="http://schemas.openxmlformats.org/officeDocument/2006/relationships/image" Target="../media/image25.e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8.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9.xml"/><Relationship Id="rId4" Type="http://schemas.openxmlformats.org/officeDocument/2006/relationships/image" Target="../media/image29.e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image" Target="../media/image32.png"/><Relationship Id="rId5" Type="http://schemas.openxmlformats.org/officeDocument/2006/relationships/image" Target="../media/image31.emf"/><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1.xml"/><Relationship Id="rId4" Type="http://schemas.openxmlformats.org/officeDocument/2006/relationships/image" Target="../media/image33.e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13.xml"/><Relationship Id="rId4" Type="http://schemas.openxmlformats.org/officeDocument/2006/relationships/image" Target="../media/image34.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15.xml"/><Relationship Id="rId5" Type="http://schemas.openxmlformats.org/officeDocument/2006/relationships/image" Target="../media/image36.emf"/><Relationship Id="rId4" Type="http://schemas.openxmlformats.org/officeDocument/2006/relationships/image" Target="../media/image35.e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16.xml"/><Relationship Id="rId5" Type="http://schemas.openxmlformats.org/officeDocument/2006/relationships/image" Target="../media/image38.emf"/><Relationship Id="rId4" Type="http://schemas.openxmlformats.org/officeDocument/2006/relationships/image" Target="../media/image37.e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17.xml"/><Relationship Id="rId5" Type="http://schemas.openxmlformats.org/officeDocument/2006/relationships/image" Target="../media/image40.emf"/><Relationship Id="rId4" Type="http://schemas.openxmlformats.org/officeDocument/2006/relationships/image" Target="../media/image39.em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18.xml"/><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microsoft.com/office/2007/relationships/hdphoto" Target="../media/hdphoto3.wdp"/><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8" Type="http://schemas.openxmlformats.org/officeDocument/2006/relationships/image" Target="../media/image13.tiff"/><Relationship Id="rId13" Type="http://schemas.openxmlformats.org/officeDocument/2006/relationships/image" Target="../media/image18.emf"/><Relationship Id="rId3" Type="http://schemas.openxmlformats.org/officeDocument/2006/relationships/notesSlide" Target="../notesSlides/notesSlide4.xml"/><Relationship Id="rId7" Type="http://schemas.openxmlformats.org/officeDocument/2006/relationships/image" Target="../media/image12.png"/><Relationship Id="rId12" Type="http://schemas.openxmlformats.org/officeDocument/2006/relationships/image" Target="../media/image17.emf"/><Relationship Id="rId2" Type="http://schemas.openxmlformats.org/officeDocument/2006/relationships/slideLayout" Target="../slideLayouts/slideLayout4.xml"/><Relationship Id="rId1" Type="http://schemas.openxmlformats.org/officeDocument/2006/relationships/tags" Target="../tags/tag1.xml"/><Relationship Id="rId6" Type="http://schemas.openxmlformats.org/officeDocument/2006/relationships/image" Target="../media/image11.jpeg"/><Relationship Id="rId11" Type="http://schemas.openxmlformats.org/officeDocument/2006/relationships/image" Target="../media/image16.emf"/><Relationship Id="rId5" Type="http://schemas.openxmlformats.org/officeDocument/2006/relationships/image" Target="../media/image10.png"/><Relationship Id="rId15" Type="http://schemas.openxmlformats.org/officeDocument/2006/relationships/image" Target="../media/image20.emf"/><Relationship Id="rId10" Type="http://schemas.openxmlformats.org/officeDocument/2006/relationships/image" Target="../media/image15.emf"/><Relationship Id="rId4" Type="http://schemas.openxmlformats.org/officeDocument/2006/relationships/image" Target="../media/image9.jpeg"/><Relationship Id="rId9" Type="http://schemas.openxmlformats.org/officeDocument/2006/relationships/image" Target="../media/image14.png"/><Relationship Id="rId14" Type="http://schemas.openxmlformats.org/officeDocument/2006/relationships/image" Target="../media/image19.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2.xml"/><Relationship Id="rId5" Type="http://schemas.microsoft.com/office/2007/relationships/hdphoto" Target="../media/hdphoto2.wdp"/><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3.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image" Target="../media/image23.e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DFC9D1-DD16-2542-830B-FA0A17CA87C5}"/>
              </a:ext>
            </a:extLst>
          </p:cNvPr>
          <p:cNvPicPr>
            <a:picLocks noChangeAspect="1"/>
          </p:cNvPicPr>
          <p:nvPr/>
        </p:nvPicPr>
        <p:blipFill>
          <a:blip r:embed="rId3" r:link="rId4">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
        <p:nvSpPr>
          <p:cNvPr id="6" name="Title 5">
            <a:extLst>
              <a:ext uri="{FF2B5EF4-FFF2-40B4-BE49-F238E27FC236}">
                <a16:creationId xmlns:a16="http://schemas.microsoft.com/office/drawing/2014/main" id="{1F50E50E-9473-EE4C-BC1E-32F301523BB1}"/>
              </a:ext>
            </a:extLst>
          </p:cNvPr>
          <p:cNvSpPr>
            <a:spLocks noGrp="1"/>
          </p:cNvSpPr>
          <p:nvPr>
            <p:ph type="title"/>
          </p:nvPr>
        </p:nvSpPr>
        <p:spPr>
          <a:xfrm>
            <a:off x="831852" y="3250406"/>
            <a:ext cx="6224041" cy="1312068"/>
          </a:xfrm>
        </p:spPr>
        <p:txBody>
          <a:bodyPr>
            <a:normAutofit fontScale="90000"/>
          </a:bodyPr>
          <a:lstStyle/>
          <a:p>
            <a:r>
              <a:rPr lang="en-US" dirty="0">
                <a:solidFill>
                  <a:srgbClr val="F9F2ED"/>
                </a:solidFill>
              </a:rPr>
              <a:t>Enable Simultaneous DNN Services Based on Deterministic Operator Overlap and Precise Latency Prediction </a:t>
            </a:r>
          </a:p>
        </p:txBody>
      </p:sp>
      <p:sp>
        <p:nvSpPr>
          <p:cNvPr id="7" name="Text Placeholder 6">
            <a:extLst>
              <a:ext uri="{FF2B5EF4-FFF2-40B4-BE49-F238E27FC236}">
                <a16:creationId xmlns:a16="http://schemas.microsoft.com/office/drawing/2014/main" id="{660EFD0D-479A-E44C-8E36-A899E9B68C19}"/>
              </a:ext>
            </a:extLst>
          </p:cNvPr>
          <p:cNvSpPr>
            <a:spLocks noGrp="1"/>
          </p:cNvSpPr>
          <p:nvPr>
            <p:ph type="body" idx="1"/>
          </p:nvPr>
        </p:nvSpPr>
        <p:spPr>
          <a:xfrm>
            <a:off x="831852" y="5619874"/>
            <a:ext cx="3938041" cy="733163"/>
          </a:xfrm>
        </p:spPr>
        <p:txBody>
          <a:bodyPr/>
          <a:lstStyle/>
          <a:p>
            <a:r>
              <a:rPr lang="en-US" dirty="0">
                <a:solidFill>
                  <a:srgbClr val="F9F2ED"/>
                </a:solidFill>
              </a:rPr>
              <a:t>October 8, 2021• Shanghai</a:t>
            </a:r>
          </a:p>
        </p:txBody>
      </p:sp>
    </p:spTree>
    <p:extLst>
      <p:ext uri="{BB962C8B-B14F-4D97-AF65-F5344CB8AC3E}">
        <p14:creationId xmlns:p14="http://schemas.microsoft.com/office/powerpoint/2010/main" val="3375226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B74E3183-3408-704A-8385-8EBF98E0FE3B}"/>
              </a:ext>
            </a:extLst>
          </p:cNvPr>
          <p:cNvGrpSpPr/>
          <p:nvPr/>
        </p:nvGrpSpPr>
        <p:grpSpPr>
          <a:xfrm>
            <a:off x="1624663" y="1481756"/>
            <a:ext cx="8942674" cy="4935896"/>
            <a:chOff x="823414" y="3437013"/>
            <a:chExt cx="8942674" cy="4935896"/>
          </a:xfrm>
        </p:grpSpPr>
        <p:sp>
          <p:nvSpPr>
            <p:cNvPr id="21" name="矩形: 圆角 8">
              <a:extLst>
                <a:ext uri="{FF2B5EF4-FFF2-40B4-BE49-F238E27FC236}">
                  <a16:creationId xmlns:a16="http://schemas.microsoft.com/office/drawing/2014/main" id="{4FEE48F8-026A-FB43-AE3C-2765CFAD6922}"/>
                </a:ext>
              </a:extLst>
            </p:cNvPr>
            <p:cNvSpPr/>
            <p:nvPr/>
          </p:nvSpPr>
          <p:spPr>
            <a:xfrm>
              <a:off x="823414" y="3437013"/>
              <a:ext cx="8688847" cy="4689714"/>
            </a:xfrm>
            <a:prstGeom prst="roundRect">
              <a:avLst>
                <a:gd name="adj" fmla="val 0"/>
              </a:avLst>
            </a:prstGeom>
            <a:solidFill>
              <a:schemeClr val="bg1"/>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algn="just"/>
              <a:endParaRPr lang="zh-CN" altLang="en-US" dirty="0"/>
            </a:p>
          </p:txBody>
        </p:sp>
        <p:sp>
          <p:nvSpPr>
            <p:cNvPr id="22" name="平行四边形 10">
              <a:extLst>
                <a:ext uri="{FF2B5EF4-FFF2-40B4-BE49-F238E27FC236}">
                  <a16:creationId xmlns:a16="http://schemas.microsoft.com/office/drawing/2014/main" id="{1559B864-F207-9A42-803B-9365611CB893}"/>
                </a:ext>
              </a:extLst>
            </p:cNvPr>
            <p:cNvSpPr/>
            <p:nvPr/>
          </p:nvSpPr>
          <p:spPr>
            <a:xfrm>
              <a:off x="999643" y="3547739"/>
              <a:ext cx="473565" cy="242093"/>
            </a:xfrm>
            <a:prstGeom prst="parallelogram">
              <a:avLst>
                <a:gd name="adj" fmla="val 4444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right-quote-sign_36811">
              <a:extLst>
                <a:ext uri="{FF2B5EF4-FFF2-40B4-BE49-F238E27FC236}">
                  <a16:creationId xmlns:a16="http://schemas.microsoft.com/office/drawing/2014/main" id="{AB7B2903-B9FB-D14D-AFEA-2FDB5AB93903}"/>
                </a:ext>
              </a:extLst>
            </p:cNvPr>
            <p:cNvSpPr>
              <a:spLocks noChangeAspect="1"/>
            </p:cNvSpPr>
            <p:nvPr/>
          </p:nvSpPr>
          <p:spPr bwMode="auto">
            <a:xfrm>
              <a:off x="9258433" y="7880544"/>
              <a:ext cx="507655" cy="492365"/>
            </a:xfrm>
            <a:custGeom>
              <a:avLst/>
              <a:gdLst>
                <a:gd name="T0" fmla="*/ 314 w 314"/>
                <a:gd name="T1" fmla="*/ 0 h 305"/>
                <a:gd name="T2" fmla="*/ 314 w 314"/>
                <a:gd name="T3" fmla="*/ 158 h 305"/>
                <a:gd name="T4" fmla="*/ 206 w 314"/>
                <a:gd name="T5" fmla="*/ 305 h 305"/>
                <a:gd name="T6" fmla="*/ 170 w 314"/>
                <a:gd name="T7" fmla="*/ 304 h 305"/>
                <a:gd name="T8" fmla="*/ 170 w 314"/>
                <a:gd name="T9" fmla="*/ 243 h 305"/>
                <a:gd name="T10" fmla="*/ 244 w 314"/>
                <a:gd name="T11" fmla="*/ 174 h 305"/>
                <a:gd name="T12" fmla="*/ 243 w 314"/>
                <a:gd name="T13" fmla="*/ 146 h 305"/>
                <a:gd name="T14" fmla="*/ 192 w 314"/>
                <a:gd name="T15" fmla="*/ 146 h 305"/>
                <a:gd name="T16" fmla="*/ 192 w 314"/>
                <a:gd name="T17" fmla="*/ 0 h 305"/>
                <a:gd name="T18" fmla="*/ 314 w 314"/>
                <a:gd name="T19" fmla="*/ 0 h 305"/>
                <a:gd name="T20" fmla="*/ 314 w 314"/>
                <a:gd name="T21" fmla="*/ 0 h 305"/>
                <a:gd name="T22" fmla="*/ 16 w 314"/>
                <a:gd name="T23" fmla="*/ 146 h 305"/>
                <a:gd name="T24" fmla="*/ 67 w 314"/>
                <a:gd name="T25" fmla="*/ 146 h 305"/>
                <a:gd name="T26" fmla="*/ 68 w 314"/>
                <a:gd name="T27" fmla="*/ 174 h 305"/>
                <a:gd name="T28" fmla="*/ 0 w 314"/>
                <a:gd name="T29" fmla="*/ 243 h 305"/>
                <a:gd name="T30" fmla="*/ 0 w 314"/>
                <a:gd name="T31" fmla="*/ 304 h 305"/>
                <a:gd name="T32" fmla="*/ 30 w 314"/>
                <a:gd name="T33" fmla="*/ 305 h 305"/>
                <a:gd name="T34" fmla="*/ 138 w 314"/>
                <a:gd name="T35" fmla="*/ 158 h 305"/>
                <a:gd name="T36" fmla="*/ 138 w 314"/>
                <a:gd name="T37" fmla="*/ 0 h 305"/>
                <a:gd name="T38" fmla="*/ 16 w 314"/>
                <a:gd name="T39" fmla="*/ 0 h 305"/>
                <a:gd name="T40" fmla="*/ 16 w 314"/>
                <a:gd name="T41" fmla="*/ 146 h 305"/>
                <a:gd name="T42" fmla="*/ 16 w 314"/>
                <a:gd name="T43" fmla="*/ 14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4" h="305">
                  <a:moveTo>
                    <a:pt x="314" y="0"/>
                  </a:moveTo>
                  <a:lnTo>
                    <a:pt x="314" y="158"/>
                  </a:lnTo>
                  <a:cubicBezTo>
                    <a:pt x="314" y="256"/>
                    <a:pt x="278" y="305"/>
                    <a:pt x="206" y="305"/>
                  </a:cubicBezTo>
                  <a:cubicBezTo>
                    <a:pt x="198" y="305"/>
                    <a:pt x="186" y="305"/>
                    <a:pt x="170" y="304"/>
                  </a:cubicBezTo>
                  <a:lnTo>
                    <a:pt x="170" y="243"/>
                  </a:lnTo>
                  <a:cubicBezTo>
                    <a:pt x="219" y="243"/>
                    <a:pt x="244" y="220"/>
                    <a:pt x="244" y="174"/>
                  </a:cubicBezTo>
                  <a:lnTo>
                    <a:pt x="243" y="146"/>
                  </a:lnTo>
                  <a:lnTo>
                    <a:pt x="192" y="146"/>
                  </a:lnTo>
                  <a:lnTo>
                    <a:pt x="192" y="0"/>
                  </a:lnTo>
                  <a:lnTo>
                    <a:pt x="314" y="0"/>
                  </a:lnTo>
                  <a:lnTo>
                    <a:pt x="314" y="0"/>
                  </a:lnTo>
                  <a:close/>
                  <a:moveTo>
                    <a:pt x="16" y="146"/>
                  </a:moveTo>
                  <a:lnTo>
                    <a:pt x="67" y="146"/>
                  </a:lnTo>
                  <a:lnTo>
                    <a:pt x="68" y="174"/>
                  </a:lnTo>
                  <a:cubicBezTo>
                    <a:pt x="68" y="217"/>
                    <a:pt x="45" y="240"/>
                    <a:pt x="0" y="243"/>
                  </a:cubicBezTo>
                  <a:lnTo>
                    <a:pt x="0" y="304"/>
                  </a:lnTo>
                  <a:cubicBezTo>
                    <a:pt x="14" y="305"/>
                    <a:pt x="24" y="305"/>
                    <a:pt x="30" y="305"/>
                  </a:cubicBezTo>
                  <a:cubicBezTo>
                    <a:pt x="102" y="305"/>
                    <a:pt x="138" y="256"/>
                    <a:pt x="138" y="158"/>
                  </a:cubicBezTo>
                  <a:lnTo>
                    <a:pt x="138" y="0"/>
                  </a:lnTo>
                  <a:lnTo>
                    <a:pt x="16" y="0"/>
                  </a:lnTo>
                  <a:lnTo>
                    <a:pt x="16" y="146"/>
                  </a:lnTo>
                  <a:lnTo>
                    <a:pt x="16" y="146"/>
                  </a:lnTo>
                  <a:close/>
                </a:path>
              </a:pathLst>
            </a:custGeom>
            <a:solidFill>
              <a:schemeClr val="accent1"/>
            </a:solidFill>
            <a:ln>
              <a:noFill/>
            </a:ln>
          </p:spPr>
        </p:sp>
      </p:grpSp>
      <p:sp>
        <p:nvSpPr>
          <p:cNvPr id="2" name="Text Placeholder 1">
            <a:extLst>
              <a:ext uri="{FF2B5EF4-FFF2-40B4-BE49-F238E27FC236}">
                <a16:creationId xmlns:a16="http://schemas.microsoft.com/office/drawing/2014/main" id="{10128901-97A5-6F4A-B8D0-B13DB8B327AF}"/>
              </a:ext>
            </a:extLst>
          </p:cNvPr>
          <p:cNvSpPr>
            <a:spLocks noGrp="1"/>
          </p:cNvSpPr>
          <p:nvPr>
            <p:ph type="body" sz="quarter" idx="14"/>
          </p:nvPr>
        </p:nvSpPr>
        <p:spPr/>
        <p:txBody>
          <a:bodyPr>
            <a:normAutofit fontScale="92500" lnSpcReduction="20000"/>
          </a:bodyPr>
          <a:lstStyle/>
          <a:p>
            <a:r>
              <a:rPr lang="en-CN">
                <a:solidFill>
                  <a:srgbClr val="2E3448"/>
                </a:solidFill>
              </a:rPr>
              <a:t>Methodology:</a:t>
            </a:r>
            <a:r>
              <a:rPr lang="en-CN"/>
              <a:t> Introducing Abcus: </a:t>
            </a:r>
            <a:r>
              <a:rPr lang="en-US"/>
              <a:t>a Runtime Operator Management System </a:t>
            </a:r>
          </a:p>
        </p:txBody>
      </p:sp>
      <p:grpSp>
        <p:nvGrpSpPr>
          <p:cNvPr id="19" name="Group 18">
            <a:extLst>
              <a:ext uri="{FF2B5EF4-FFF2-40B4-BE49-F238E27FC236}">
                <a16:creationId xmlns:a16="http://schemas.microsoft.com/office/drawing/2014/main" id="{B91FD953-84B7-9945-BEBA-2FA34D5C7B92}"/>
              </a:ext>
            </a:extLst>
          </p:cNvPr>
          <p:cNvGrpSpPr/>
          <p:nvPr/>
        </p:nvGrpSpPr>
        <p:grpSpPr>
          <a:xfrm>
            <a:off x="2384185" y="2064954"/>
            <a:ext cx="6120000" cy="1854288"/>
            <a:chOff x="907796" y="1601712"/>
            <a:chExt cx="6120000" cy="1854288"/>
          </a:xfrm>
        </p:grpSpPr>
        <p:sp>
          <p:nvSpPr>
            <p:cNvPr id="10" name="Rectangle 9">
              <a:extLst>
                <a:ext uri="{FF2B5EF4-FFF2-40B4-BE49-F238E27FC236}">
                  <a16:creationId xmlns:a16="http://schemas.microsoft.com/office/drawing/2014/main" id="{14385969-5084-D242-9D77-CA63CF6EC499}"/>
                </a:ext>
              </a:extLst>
            </p:cNvPr>
            <p:cNvSpPr/>
            <p:nvPr/>
          </p:nvSpPr>
          <p:spPr>
            <a:xfrm>
              <a:off x="907796" y="1601712"/>
              <a:ext cx="6120000" cy="37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9" name="Rectangle 8">
              <a:extLst>
                <a:ext uri="{FF2B5EF4-FFF2-40B4-BE49-F238E27FC236}">
                  <a16:creationId xmlns:a16="http://schemas.microsoft.com/office/drawing/2014/main" id="{ABC14E01-48EC-5F4F-B4E0-4BBF2C6ED72E}"/>
                </a:ext>
              </a:extLst>
            </p:cNvPr>
            <p:cNvSpPr/>
            <p:nvPr/>
          </p:nvSpPr>
          <p:spPr>
            <a:xfrm>
              <a:off x="907796" y="1980000"/>
              <a:ext cx="6120000" cy="37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8" name="Rectangle 17">
              <a:extLst>
                <a:ext uri="{FF2B5EF4-FFF2-40B4-BE49-F238E27FC236}">
                  <a16:creationId xmlns:a16="http://schemas.microsoft.com/office/drawing/2014/main" id="{5C6AB40E-345C-AE4D-9D7A-ACBC01EC3079}"/>
                </a:ext>
              </a:extLst>
            </p:cNvPr>
            <p:cNvSpPr/>
            <p:nvPr/>
          </p:nvSpPr>
          <p:spPr>
            <a:xfrm>
              <a:off x="907796" y="2358000"/>
              <a:ext cx="6120000" cy="37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4" name="Rectangle 13">
              <a:extLst>
                <a:ext uri="{FF2B5EF4-FFF2-40B4-BE49-F238E27FC236}">
                  <a16:creationId xmlns:a16="http://schemas.microsoft.com/office/drawing/2014/main" id="{053C01AE-604B-BF46-A556-1B0854802A05}"/>
                </a:ext>
              </a:extLst>
            </p:cNvPr>
            <p:cNvSpPr/>
            <p:nvPr/>
          </p:nvSpPr>
          <p:spPr>
            <a:xfrm>
              <a:off x="907796" y="2700000"/>
              <a:ext cx="6120000" cy="37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5" name="Rectangle 14">
              <a:extLst>
                <a:ext uri="{FF2B5EF4-FFF2-40B4-BE49-F238E27FC236}">
                  <a16:creationId xmlns:a16="http://schemas.microsoft.com/office/drawing/2014/main" id="{32B27295-CB58-F340-BDA0-4E6757E6D598}"/>
                </a:ext>
              </a:extLst>
            </p:cNvPr>
            <p:cNvSpPr/>
            <p:nvPr/>
          </p:nvSpPr>
          <p:spPr>
            <a:xfrm>
              <a:off x="907796" y="3078000"/>
              <a:ext cx="6120000" cy="37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grpSp>
      <p:sp>
        <p:nvSpPr>
          <p:cNvPr id="13" name="Rectangle 12">
            <a:extLst>
              <a:ext uri="{FF2B5EF4-FFF2-40B4-BE49-F238E27FC236}">
                <a16:creationId xmlns:a16="http://schemas.microsoft.com/office/drawing/2014/main" id="{9F530D36-4649-064F-B658-6A9B7CD4CB6D}"/>
              </a:ext>
            </a:extLst>
          </p:cNvPr>
          <p:cNvSpPr/>
          <p:nvPr/>
        </p:nvSpPr>
        <p:spPr>
          <a:xfrm>
            <a:off x="2384185" y="2821242"/>
            <a:ext cx="6120000" cy="37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pic>
        <p:nvPicPr>
          <p:cNvPr id="17" name="Picture 16">
            <a:extLst>
              <a:ext uri="{FF2B5EF4-FFF2-40B4-BE49-F238E27FC236}">
                <a16:creationId xmlns:a16="http://schemas.microsoft.com/office/drawing/2014/main" id="{999EB608-21F2-084A-B04F-7724225ACF83}"/>
              </a:ext>
            </a:extLst>
          </p:cNvPr>
          <p:cNvPicPr>
            <a:picLocks noChangeAspect="1"/>
          </p:cNvPicPr>
          <p:nvPr/>
        </p:nvPicPr>
        <p:blipFill>
          <a:blip r:embed="rId4"/>
          <a:stretch>
            <a:fillRect/>
          </a:stretch>
        </p:blipFill>
        <p:spPr>
          <a:xfrm>
            <a:off x="2384185" y="2025992"/>
            <a:ext cx="6121400" cy="1968500"/>
          </a:xfrm>
          <a:prstGeom prst="rect">
            <a:avLst/>
          </a:prstGeom>
        </p:spPr>
      </p:pic>
      <p:sp>
        <p:nvSpPr>
          <p:cNvPr id="24" name="Rectangle 23">
            <a:extLst>
              <a:ext uri="{FF2B5EF4-FFF2-40B4-BE49-F238E27FC236}">
                <a16:creationId xmlns:a16="http://schemas.microsoft.com/office/drawing/2014/main" id="{E358D61D-E6A9-274B-A8F0-6F03FFA24EB7}"/>
              </a:ext>
            </a:extLst>
          </p:cNvPr>
          <p:cNvSpPr/>
          <p:nvPr/>
        </p:nvSpPr>
        <p:spPr>
          <a:xfrm>
            <a:off x="2450686" y="1483061"/>
            <a:ext cx="3978301" cy="461665"/>
          </a:xfrm>
          <a:prstGeom prst="rect">
            <a:avLst/>
          </a:prstGeom>
          <a:effectLst/>
        </p:spPr>
        <p:txBody>
          <a:bodyPr wrap="square">
            <a:spAutoFit/>
          </a:bodyPr>
          <a:lstStyle/>
          <a:p>
            <a:pPr lvl="0" defTabSz="914400">
              <a:defRPr/>
            </a:pPr>
            <a:r>
              <a:rPr kumimoji="1" lang="en-US" altLang="zh-CN" sz="2400" b="1" i="1" dirty="0">
                <a:solidFill>
                  <a:srgbClr val="2E3448"/>
                </a:solidFill>
                <a:ea typeface="Microsoft YaHei" panose="020B0503020204020204" pitchFamily="34" charset="-122"/>
              </a:rPr>
              <a:t>Philosophy of Abacus</a:t>
            </a:r>
            <a:endParaRPr kumimoji="1" lang="zh-CN" altLang="en-US" sz="2400" b="1" i="1" dirty="0">
              <a:solidFill>
                <a:srgbClr val="2E3448"/>
              </a:solidFill>
              <a:ea typeface="Microsoft YaHei" panose="020B0503020204020204" pitchFamily="34" charset="-122"/>
            </a:endParaRPr>
          </a:p>
        </p:txBody>
      </p:sp>
      <p:sp>
        <p:nvSpPr>
          <p:cNvPr id="25" name="矩形 8">
            <a:extLst>
              <a:ext uri="{FF2B5EF4-FFF2-40B4-BE49-F238E27FC236}">
                <a16:creationId xmlns:a16="http://schemas.microsoft.com/office/drawing/2014/main" id="{CD7558AB-820C-5748-8F0E-3D9F4F42962E}"/>
              </a:ext>
            </a:extLst>
          </p:cNvPr>
          <p:cNvSpPr/>
          <p:nvPr/>
        </p:nvSpPr>
        <p:spPr>
          <a:xfrm>
            <a:off x="2274457" y="4193760"/>
            <a:ext cx="7134720" cy="1237262"/>
          </a:xfrm>
          <a:prstGeom prst="rect">
            <a:avLst/>
          </a:prstGeom>
        </p:spPr>
        <p:txBody>
          <a:bodyPr wrap="square">
            <a:spAutoFit/>
          </a:bodyPr>
          <a:lstStyle/>
          <a:p>
            <a:pPr indent="-342900">
              <a:lnSpc>
                <a:spcPct val="200000"/>
              </a:lnSpc>
              <a:buFont typeface="Wingdings" pitchFamily="2" charset="2"/>
              <a:buChar char="Ø"/>
            </a:pPr>
            <a:r>
              <a:rPr lang="en-US" sz="2000"/>
              <a:t>Exploiting the runtime operator scheduling of DNN frameworks.</a:t>
            </a:r>
          </a:p>
          <a:p>
            <a:pPr indent="-342900">
              <a:lnSpc>
                <a:spcPct val="200000"/>
              </a:lnSpc>
              <a:buFont typeface="Wingdings" pitchFamily="2" charset="2"/>
              <a:buChar char="Ø"/>
            </a:pPr>
            <a:r>
              <a:rPr lang="en-US" sz="2000"/>
              <a:t>Easily</a:t>
            </a:r>
            <a:r>
              <a:rPr lang="zh-CN" altLang="en-US" sz="2000"/>
              <a:t> </a:t>
            </a:r>
            <a:r>
              <a:rPr lang="en-US" sz="2000"/>
              <a:t>Being used with existing cluster-level schedulers. </a:t>
            </a:r>
            <a:endParaRPr lang="en-US" sz="2400"/>
          </a:p>
        </p:txBody>
      </p:sp>
      <p:grpSp>
        <p:nvGrpSpPr>
          <p:cNvPr id="3" name="Group 2">
            <a:extLst>
              <a:ext uri="{FF2B5EF4-FFF2-40B4-BE49-F238E27FC236}">
                <a16:creationId xmlns:a16="http://schemas.microsoft.com/office/drawing/2014/main" id="{8DD00EA3-AA8E-5B41-8707-79BCABDC86ED}"/>
              </a:ext>
            </a:extLst>
          </p:cNvPr>
          <p:cNvGrpSpPr/>
          <p:nvPr/>
        </p:nvGrpSpPr>
        <p:grpSpPr>
          <a:xfrm>
            <a:off x="8504185" y="2425467"/>
            <a:ext cx="1581211" cy="737775"/>
            <a:chOff x="8504185" y="2425467"/>
            <a:chExt cx="1581211" cy="737775"/>
          </a:xfrm>
        </p:grpSpPr>
        <p:sp>
          <p:nvSpPr>
            <p:cNvPr id="26" name="Left Arrow 25">
              <a:extLst>
                <a:ext uri="{FF2B5EF4-FFF2-40B4-BE49-F238E27FC236}">
                  <a16:creationId xmlns:a16="http://schemas.microsoft.com/office/drawing/2014/main" id="{FE0CCCC3-92EE-4F4D-9EE2-4EEA84AD37C7}"/>
                </a:ext>
              </a:extLst>
            </p:cNvPr>
            <p:cNvSpPr/>
            <p:nvPr/>
          </p:nvSpPr>
          <p:spPr>
            <a:xfrm>
              <a:off x="8504185" y="2896204"/>
              <a:ext cx="1525885" cy="267038"/>
            </a:xfrm>
            <a:prstGeom prst="leftArrow">
              <a:avLst>
                <a:gd name="adj1" fmla="val 50000"/>
                <a:gd name="adj2" fmla="val 705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27" name="Rectangle 26">
              <a:extLst>
                <a:ext uri="{FF2B5EF4-FFF2-40B4-BE49-F238E27FC236}">
                  <a16:creationId xmlns:a16="http://schemas.microsoft.com/office/drawing/2014/main" id="{C7355227-B402-894B-AE05-0D2858FEBB42}"/>
                </a:ext>
              </a:extLst>
            </p:cNvPr>
            <p:cNvSpPr/>
            <p:nvPr/>
          </p:nvSpPr>
          <p:spPr>
            <a:xfrm>
              <a:off x="8676035" y="2425467"/>
              <a:ext cx="1409361" cy="584775"/>
            </a:xfrm>
            <a:prstGeom prst="rect">
              <a:avLst/>
            </a:prstGeom>
            <a:noFill/>
          </p:spPr>
          <p:txBody>
            <a:bodyPr wrap="none" lIns="91440" tIns="45720" rIns="91440" bIns="45720">
              <a:spAutoFit/>
            </a:bodyPr>
            <a:lstStyle/>
            <a:p>
              <a:pPr algn="ctr"/>
              <a:r>
                <a:rPr lang="en-US" sz="3200" b="1" i="1" cap="none" spc="0">
                  <a:ln w="0"/>
                  <a:solidFill>
                    <a:schemeClr val="accent1"/>
                  </a:solidFill>
                  <a:effectLst>
                    <a:outerShdw blurRad="38100" dist="25400" dir="5400000" algn="ctr" rotWithShape="0">
                      <a:srgbClr val="6E747A">
                        <a:alpha val="43000"/>
                      </a:srgbClr>
                    </a:outerShdw>
                  </a:effectLst>
                </a:rPr>
                <a:t>Abacus</a:t>
              </a:r>
            </a:p>
          </p:txBody>
        </p:sp>
      </p:grpSp>
    </p:spTree>
    <p:custDataLst>
      <p:tags r:id="rId1"/>
    </p:custDataLst>
    <p:extLst>
      <p:ext uri="{BB962C8B-B14F-4D97-AF65-F5344CB8AC3E}">
        <p14:creationId xmlns:p14="http://schemas.microsoft.com/office/powerpoint/2010/main" val="341671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par>
                                <p:cTn id="8" presetID="9"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p:tgtEl>
                                          <p:spTgt spid="25"/>
                                        </p:tgtEl>
                                        <p:attrNameLst>
                                          <p:attrName>ppt_y</p:attrName>
                                        </p:attrNameLst>
                                      </p:cBhvr>
                                      <p:tavLst>
                                        <p:tav tm="0">
                                          <p:val>
                                            <p:strVal val="#ppt_y+#ppt_h*1.125000"/>
                                          </p:val>
                                        </p:tav>
                                        <p:tav tm="100000">
                                          <p:val>
                                            <p:strVal val="#ppt_y"/>
                                          </p:val>
                                        </p:tav>
                                      </p:tavLst>
                                    </p:anim>
                                    <p:animEffect transition="in" filter="wipe(up)">
                                      <p:cBhvr>
                                        <p:cTn id="1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128901-97A5-6F4A-B8D0-B13DB8B327AF}"/>
              </a:ext>
            </a:extLst>
          </p:cNvPr>
          <p:cNvSpPr>
            <a:spLocks noGrp="1"/>
          </p:cNvSpPr>
          <p:nvPr>
            <p:ph type="body" sz="quarter" idx="14"/>
          </p:nvPr>
        </p:nvSpPr>
        <p:spPr/>
        <p:txBody>
          <a:bodyPr>
            <a:normAutofit fontScale="92500" lnSpcReduction="20000"/>
          </a:bodyPr>
          <a:lstStyle/>
          <a:p>
            <a:r>
              <a:rPr lang="en-CN">
                <a:solidFill>
                  <a:srgbClr val="2E3448"/>
                </a:solidFill>
              </a:rPr>
              <a:t>Methodology:</a:t>
            </a:r>
            <a:r>
              <a:rPr lang="en-CN"/>
              <a:t> Design of Abacus</a:t>
            </a:r>
          </a:p>
        </p:txBody>
      </p:sp>
      <p:grpSp>
        <p:nvGrpSpPr>
          <p:cNvPr id="3" name="Group 2">
            <a:extLst>
              <a:ext uri="{FF2B5EF4-FFF2-40B4-BE49-F238E27FC236}">
                <a16:creationId xmlns:a16="http://schemas.microsoft.com/office/drawing/2014/main" id="{B0133B08-75D7-CD42-9630-EE3B5BB29CCA}"/>
              </a:ext>
            </a:extLst>
          </p:cNvPr>
          <p:cNvGrpSpPr/>
          <p:nvPr/>
        </p:nvGrpSpPr>
        <p:grpSpPr>
          <a:xfrm>
            <a:off x="372922" y="1643058"/>
            <a:ext cx="5276454" cy="4145381"/>
            <a:chOff x="372922" y="1787433"/>
            <a:chExt cx="5276454" cy="4145381"/>
          </a:xfrm>
        </p:grpSpPr>
        <p:grpSp>
          <p:nvGrpSpPr>
            <p:cNvPr id="6" name="Group 5">
              <a:extLst>
                <a:ext uri="{FF2B5EF4-FFF2-40B4-BE49-F238E27FC236}">
                  <a16:creationId xmlns:a16="http://schemas.microsoft.com/office/drawing/2014/main" id="{3E498BD3-F8A7-B642-BF96-DA57140B3B0A}"/>
                </a:ext>
              </a:extLst>
            </p:cNvPr>
            <p:cNvGrpSpPr/>
            <p:nvPr/>
          </p:nvGrpSpPr>
          <p:grpSpPr>
            <a:xfrm>
              <a:off x="372924" y="1787433"/>
              <a:ext cx="5276452" cy="4145381"/>
              <a:chOff x="193395" y="2247022"/>
              <a:chExt cx="5276452" cy="4145381"/>
            </a:xfrm>
          </p:grpSpPr>
          <p:sp>
            <p:nvSpPr>
              <p:cNvPr id="7" name="矩形: 圆角 8">
                <a:extLst>
                  <a:ext uri="{FF2B5EF4-FFF2-40B4-BE49-F238E27FC236}">
                    <a16:creationId xmlns:a16="http://schemas.microsoft.com/office/drawing/2014/main" id="{14913C3B-4718-6343-A621-499F7BE08D2C}"/>
                  </a:ext>
                </a:extLst>
              </p:cNvPr>
              <p:cNvSpPr/>
              <p:nvPr/>
            </p:nvSpPr>
            <p:spPr>
              <a:xfrm>
                <a:off x="193395" y="2247022"/>
                <a:ext cx="5022625" cy="3899199"/>
              </a:xfrm>
              <a:prstGeom prst="roundRect">
                <a:avLst>
                  <a:gd name="adj" fmla="val 0"/>
                </a:avLst>
              </a:prstGeom>
              <a:solidFill>
                <a:schemeClr val="bg1"/>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algn="just"/>
                <a:endParaRPr lang="zh-CN" altLang="en-US" dirty="0"/>
              </a:p>
            </p:txBody>
          </p:sp>
          <p:sp>
            <p:nvSpPr>
              <p:cNvPr id="8" name="平行四边形 10">
                <a:extLst>
                  <a:ext uri="{FF2B5EF4-FFF2-40B4-BE49-F238E27FC236}">
                    <a16:creationId xmlns:a16="http://schemas.microsoft.com/office/drawing/2014/main" id="{8D91198D-C263-EB40-B9EB-2E2915438F8D}"/>
                  </a:ext>
                </a:extLst>
              </p:cNvPr>
              <p:cNvSpPr/>
              <p:nvPr/>
            </p:nvSpPr>
            <p:spPr>
              <a:xfrm>
                <a:off x="370531" y="2357748"/>
                <a:ext cx="473565" cy="242093"/>
              </a:xfrm>
              <a:prstGeom prst="parallelogram">
                <a:avLst>
                  <a:gd name="adj" fmla="val 4444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right-quote-sign_36811">
                <a:extLst>
                  <a:ext uri="{FF2B5EF4-FFF2-40B4-BE49-F238E27FC236}">
                    <a16:creationId xmlns:a16="http://schemas.microsoft.com/office/drawing/2014/main" id="{19BCA9B4-07F4-384F-B7B4-BE4D9AEF0669}"/>
                  </a:ext>
                </a:extLst>
              </p:cNvPr>
              <p:cNvSpPr>
                <a:spLocks noChangeAspect="1"/>
              </p:cNvSpPr>
              <p:nvPr/>
            </p:nvSpPr>
            <p:spPr bwMode="auto">
              <a:xfrm>
                <a:off x="4962192" y="5900038"/>
                <a:ext cx="507655" cy="492365"/>
              </a:xfrm>
              <a:custGeom>
                <a:avLst/>
                <a:gdLst>
                  <a:gd name="T0" fmla="*/ 314 w 314"/>
                  <a:gd name="T1" fmla="*/ 0 h 305"/>
                  <a:gd name="T2" fmla="*/ 314 w 314"/>
                  <a:gd name="T3" fmla="*/ 158 h 305"/>
                  <a:gd name="T4" fmla="*/ 206 w 314"/>
                  <a:gd name="T5" fmla="*/ 305 h 305"/>
                  <a:gd name="T6" fmla="*/ 170 w 314"/>
                  <a:gd name="T7" fmla="*/ 304 h 305"/>
                  <a:gd name="T8" fmla="*/ 170 w 314"/>
                  <a:gd name="T9" fmla="*/ 243 h 305"/>
                  <a:gd name="T10" fmla="*/ 244 w 314"/>
                  <a:gd name="T11" fmla="*/ 174 h 305"/>
                  <a:gd name="T12" fmla="*/ 243 w 314"/>
                  <a:gd name="T13" fmla="*/ 146 h 305"/>
                  <a:gd name="T14" fmla="*/ 192 w 314"/>
                  <a:gd name="T15" fmla="*/ 146 h 305"/>
                  <a:gd name="T16" fmla="*/ 192 w 314"/>
                  <a:gd name="T17" fmla="*/ 0 h 305"/>
                  <a:gd name="T18" fmla="*/ 314 w 314"/>
                  <a:gd name="T19" fmla="*/ 0 h 305"/>
                  <a:gd name="T20" fmla="*/ 314 w 314"/>
                  <a:gd name="T21" fmla="*/ 0 h 305"/>
                  <a:gd name="T22" fmla="*/ 16 w 314"/>
                  <a:gd name="T23" fmla="*/ 146 h 305"/>
                  <a:gd name="T24" fmla="*/ 67 w 314"/>
                  <a:gd name="T25" fmla="*/ 146 h 305"/>
                  <a:gd name="T26" fmla="*/ 68 w 314"/>
                  <a:gd name="T27" fmla="*/ 174 h 305"/>
                  <a:gd name="T28" fmla="*/ 0 w 314"/>
                  <a:gd name="T29" fmla="*/ 243 h 305"/>
                  <a:gd name="T30" fmla="*/ 0 w 314"/>
                  <a:gd name="T31" fmla="*/ 304 h 305"/>
                  <a:gd name="T32" fmla="*/ 30 w 314"/>
                  <a:gd name="T33" fmla="*/ 305 h 305"/>
                  <a:gd name="T34" fmla="*/ 138 w 314"/>
                  <a:gd name="T35" fmla="*/ 158 h 305"/>
                  <a:gd name="T36" fmla="*/ 138 w 314"/>
                  <a:gd name="T37" fmla="*/ 0 h 305"/>
                  <a:gd name="T38" fmla="*/ 16 w 314"/>
                  <a:gd name="T39" fmla="*/ 0 h 305"/>
                  <a:gd name="T40" fmla="*/ 16 w 314"/>
                  <a:gd name="T41" fmla="*/ 146 h 305"/>
                  <a:gd name="T42" fmla="*/ 16 w 314"/>
                  <a:gd name="T43" fmla="*/ 14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4" h="305">
                    <a:moveTo>
                      <a:pt x="314" y="0"/>
                    </a:moveTo>
                    <a:lnTo>
                      <a:pt x="314" y="158"/>
                    </a:lnTo>
                    <a:cubicBezTo>
                      <a:pt x="314" y="256"/>
                      <a:pt x="278" y="305"/>
                      <a:pt x="206" y="305"/>
                    </a:cubicBezTo>
                    <a:cubicBezTo>
                      <a:pt x="198" y="305"/>
                      <a:pt x="186" y="305"/>
                      <a:pt x="170" y="304"/>
                    </a:cubicBezTo>
                    <a:lnTo>
                      <a:pt x="170" y="243"/>
                    </a:lnTo>
                    <a:cubicBezTo>
                      <a:pt x="219" y="243"/>
                      <a:pt x="244" y="220"/>
                      <a:pt x="244" y="174"/>
                    </a:cubicBezTo>
                    <a:lnTo>
                      <a:pt x="243" y="146"/>
                    </a:lnTo>
                    <a:lnTo>
                      <a:pt x="192" y="146"/>
                    </a:lnTo>
                    <a:lnTo>
                      <a:pt x="192" y="0"/>
                    </a:lnTo>
                    <a:lnTo>
                      <a:pt x="314" y="0"/>
                    </a:lnTo>
                    <a:lnTo>
                      <a:pt x="314" y="0"/>
                    </a:lnTo>
                    <a:close/>
                    <a:moveTo>
                      <a:pt x="16" y="146"/>
                    </a:moveTo>
                    <a:lnTo>
                      <a:pt x="67" y="146"/>
                    </a:lnTo>
                    <a:lnTo>
                      <a:pt x="68" y="174"/>
                    </a:lnTo>
                    <a:cubicBezTo>
                      <a:pt x="68" y="217"/>
                      <a:pt x="45" y="240"/>
                      <a:pt x="0" y="243"/>
                    </a:cubicBezTo>
                    <a:lnTo>
                      <a:pt x="0" y="304"/>
                    </a:lnTo>
                    <a:cubicBezTo>
                      <a:pt x="14" y="305"/>
                      <a:pt x="24" y="305"/>
                      <a:pt x="30" y="305"/>
                    </a:cubicBezTo>
                    <a:cubicBezTo>
                      <a:pt x="102" y="305"/>
                      <a:pt x="138" y="256"/>
                      <a:pt x="138" y="158"/>
                    </a:cubicBezTo>
                    <a:lnTo>
                      <a:pt x="138" y="0"/>
                    </a:lnTo>
                    <a:lnTo>
                      <a:pt x="16" y="0"/>
                    </a:lnTo>
                    <a:lnTo>
                      <a:pt x="16" y="146"/>
                    </a:lnTo>
                    <a:lnTo>
                      <a:pt x="16" y="146"/>
                    </a:lnTo>
                    <a:close/>
                  </a:path>
                </a:pathLst>
              </a:custGeom>
              <a:solidFill>
                <a:schemeClr val="accent1"/>
              </a:solidFill>
              <a:ln>
                <a:noFill/>
              </a:ln>
            </p:spPr>
            <p:txBody>
              <a:bodyPr/>
              <a:lstStyle/>
              <a:p>
                <a:endParaRPr lang="en-CN"/>
              </a:p>
            </p:txBody>
          </p:sp>
        </p:grpSp>
        <p:grpSp>
          <p:nvGrpSpPr>
            <p:cNvPr id="25" name="Group 24">
              <a:extLst>
                <a:ext uri="{FF2B5EF4-FFF2-40B4-BE49-F238E27FC236}">
                  <a16:creationId xmlns:a16="http://schemas.microsoft.com/office/drawing/2014/main" id="{55ACBC20-F9E7-BE4D-8B4A-5642DACBB967}"/>
                </a:ext>
              </a:extLst>
            </p:cNvPr>
            <p:cNvGrpSpPr/>
            <p:nvPr/>
          </p:nvGrpSpPr>
          <p:grpSpPr>
            <a:xfrm>
              <a:off x="372922" y="1787434"/>
              <a:ext cx="5022625" cy="3562105"/>
              <a:chOff x="101327" y="1738338"/>
              <a:chExt cx="5022625" cy="3562105"/>
            </a:xfrm>
          </p:grpSpPr>
          <p:pic>
            <p:nvPicPr>
              <p:cNvPr id="4" name="Picture 3">
                <a:extLst>
                  <a:ext uri="{FF2B5EF4-FFF2-40B4-BE49-F238E27FC236}">
                    <a16:creationId xmlns:a16="http://schemas.microsoft.com/office/drawing/2014/main" id="{4575D1F3-D381-F548-A5E4-8CBE2B8B138E}"/>
                  </a:ext>
                </a:extLst>
              </p:cNvPr>
              <p:cNvPicPr>
                <a:picLocks noChangeAspect="1"/>
              </p:cNvPicPr>
              <p:nvPr/>
            </p:nvPicPr>
            <p:blipFill>
              <a:blip r:embed="rId4"/>
              <a:stretch>
                <a:fillRect/>
              </a:stretch>
            </p:blipFill>
            <p:spPr>
              <a:xfrm>
                <a:off x="413112" y="3566385"/>
                <a:ext cx="3948990" cy="1734058"/>
              </a:xfrm>
              <a:prstGeom prst="rect">
                <a:avLst/>
              </a:prstGeom>
              <a:effectLst>
                <a:outerShdw blurRad="50800" dist="38100" dir="2700000" algn="tl" rotWithShape="0">
                  <a:prstClr val="black">
                    <a:alpha val="40000"/>
                  </a:prstClr>
                </a:outerShdw>
              </a:effectLst>
            </p:spPr>
          </p:pic>
          <p:sp>
            <p:nvSpPr>
              <p:cNvPr id="14" name="Rectangle 13">
                <a:extLst>
                  <a:ext uri="{FF2B5EF4-FFF2-40B4-BE49-F238E27FC236}">
                    <a16:creationId xmlns:a16="http://schemas.microsoft.com/office/drawing/2014/main" id="{4832FECD-1D5D-3241-BF75-4B2688600C07}"/>
                  </a:ext>
                </a:extLst>
              </p:cNvPr>
              <p:cNvSpPr/>
              <p:nvPr/>
            </p:nvSpPr>
            <p:spPr>
              <a:xfrm>
                <a:off x="872719" y="1738338"/>
                <a:ext cx="3744376" cy="461665"/>
              </a:xfrm>
              <a:prstGeom prst="rect">
                <a:avLst/>
              </a:prstGeom>
              <a:effectLst/>
            </p:spPr>
            <p:txBody>
              <a:bodyPr wrap="square">
                <a:spAutoFit/>
              </a:bodyPr>
              <a:lstStyle/>
              <a:p>
                <a:pPr lvl="0" defTabSz="914400">
                  <a:defRPr/>
                </a:pPr>
                <a:r>
                  <a:rPr kumimoji="1" lang="en-US" altLang="zh-CN" sz="2400" b="1" i="1" dirty="0">
                    <a:solidFill>
                      <a:srgbClr val="2E3448"/>
                    </a:solidFill>
                    <a:ea typeface="Microsoft YaHei" panose="020B0503020204020204" pitchFamily="34" charset="-122"/>
                  </a:rPr>
                  <a:t>Determined Operator Group</a:t>
                </a:r>
                <a:endParaRPr kumimoji="1" lang="zh-CN" altLang="en-US" sz="2400" b="1" i="1" dirty="0">
                  <a:solidFill>
                    <a:srgbClr val="2E3448"/>
                  </a:solidFill>
                  <a:ea typeface="Microsoft YaHei" panose="020B0503020204020204" pitchFamily="34" charset="-122"/>
                </a:endParaRPr>
              </a:p>
            </p:txBody>
          </p:sp>
          <p:sp>
            <p:nvSpPr>
              <p:cNvPr id="22" name="矩形 8">
                <a:extLst>
                  <a:ext uri="{FF2B5EF4-FFF2-40B4-BE49-F238E27FC236}">
                    <a16:creationId xmlns:a16="http://schemas.microsoft.com/office/drawing/2014/main" id="{0006F866-E6AC-6146-92B3-B1C9DE177C4D}"/>
                  </a:ext>
                </a:extLst>
              </p:cNvPr>
              <p:cNvSpPr/>
              <p:nvPr/>
            </p:nvSpPr>
            <p:spPr>
              <a:xfrm>
                <a:off x="101327" y="2238639"/>
                <a:ext cx="5022625" cy="1175706"/>
              </a:xfrm>
              <a:prstGeom prst="rect">
                <a:avLst/>
              </a:prstGeom>
            </p:spPr>
            <p:txBody>
              <a:bodyPr wrap="square">
                <a:spAutoFit/>
              </a:bodyPr>
              <a:lstStyle/>
              <a:p>
                <a:pPr indent="-342900">
                  <a:lnSpc>
                    <a:spcPct val="120000"/>
                  </a:lnSpc>
                  <a:buFont typeface="Wingdings" pitchFamily="2" charset="2"/>
                  <a:buChar char="Ø"/>
                </a:pPr>
                <a:r>
                  <a:rPr lang="en-US" altLang="zh-CN" sz="2000"/>
                  <a:t>Consist of operators from </a:t>
                </a:r>
                <a:r>
                  <a:rPr lang="en-US" altLang="zh-CN" sz="2000" b="1"/>
                  <a:t>multiple</a:t>
                </a:r>
                <a:r>
                  <a:rPr lang="en-US" altLang="zh-CN" sz="2000"/>
                  <a:t> queries.</a:t>
                </a:r>
              </a:p>
              <a:p>
                <a:pPr indent="-342900">
                  <a:lnSpc>
                    <a:spcPct val="120000"/>
                  </a:lnSpc>
                  <a:buFont typeface="Wingdings" pitchFamily="2" charset="2"/>
                  <a:buChar char="Ø"/>
                </a:pPr>
                <a:r>
                  <a:rPr lang="en-US" altLang="zh-CN" sz="2000" b="1"/>
                  <a:t>Exclusive</a:t>
                </a:r>
                <a:r>
                  <a:rPr lang="en-US" altLang="zh-CN" sz="2000"/>
                  <a:t> execution without interference.</a:t>
                </a:r>
              </a:p>
              <a:p>
                <a:pPr indent="-342900">
                  <a:lnSpc>
                    <a:spcPct val="120000"/>
                  </a:lnSpc>
                  <a:buFont typeface="Wingdings" pitchFamily="2" charset="2"/>
                  <a:buChar char="Ø"/>
                </a:pPr>
                <a:r>
                  <a:rPr lang="en-US" sz="2000" b="1" i="1">
                    <a:solidFill>
                      <a:schemeClr val="accent1"/>
                    </a:solidFill>
                  </a:rPr>
                  <a:t>Deterministic and predictable.</a:t>
                </a:r>
              </a:p>
            </p:txBody>
          </p:sp>
        </p:grpSp>
      </p:grpSp>
      <p:grpSp>
        <p:nvGrpSpPr>
          <p:cNvPr id="16" name="Group 15">
            <a:extLst>
              <a:ext uri="{FF2B5EF4-FFF2-40B4-BE49-F238E27FC236}">
                <a16:creationId xmlns:a16="http://schemas.microsoft.com/office/drawing/2014/main" id="{12888AAD-E448-7145-B7D1-AB118A904E89}"/>
              </a:ext>
            </a:extLst>
          </p:cNvPr>
          <p:cNvGrpSpPr/>
          <p:nvPr/>
        </p:nvGrpSpPr>
        <p:grpSpPr>
          <a:xfrm>
            <a:off x="5767351" y="1645472"/>
            <a:ext cx="6298366" cy="4142967"/>
            <a:chOff x="5868016" y="1789847"/>
            <a:chExt cx="6298366" cy="4142967"/>
          </a:xfrm>
        </p:grpSpPr>
        <p:grpSp>
          <p:nvGrpSpPr>
            <p:cNvPr id="10" name="Group 9">
              <a:extLst>
                <a:ext uri="{FF2B5EF4-FFF2-40B4-BE49-F238E27FC236}">
                  <a16:creationId xmlns:a16="http://schemas.microsoft.com/office/drawing/2014/main" id="{E5BE74DD-F609-2442-978C-856D26C16F34}"/>
                </a:ext>
              </a:extLst>
            </p:cNvPr>
            <p:cNvGrpSpPr/>
            <p:nvPr/>
          </p:nvGrpSpPr>
          <p:grpSpPr>
            <a:xfrm>
              <a:off x="5868016" y="1789848"/>
              <a:ext cx="6298366" cy="4142966"/>
              <a:chOff x="256149" y="2247022"/>
              <a:chExt cx="6298366" cy="4142966"/>
            </a:xfrm>
          </p:grpSpPr>
          <p:sp>
            <p:nvSpPr>
              <p:cNvPr id="11" name="矩形: 圆角 8">
                <a:extLst>
                  <a:ext uri="{FF2B5EF4-FFF2-40B4-BE49-F238E27FC236}">
                    <a16:creationId xmlns:a16="http://schemas.microsoft.com/office/drawing/2014/main" id="{84D3227B-FDE9-2142-A3F8-AE905FAD2656}"/>
                  </a:ext>
                </a:extLst>
              </p:cNvPr>
              <p:cNvSpPr/>
              <p:nvPr/>
            </p:nvSpPr>
            <p:spPr>
              <a:xfrm>
                <a:off x="256149" y="2247022"/>
                <a:ext cx="6044539" cy="3899198"/>
              </a:xfrm>
              <a:prstGeom prst="roundRect">
                <a:avLst>
                  <a:gd name="adj" fmla="val 0"/>
                </a:avLst>
              </a:prstGeom>
              <a:solidFill>
                <a:schemeClr val="bg1"/>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algn="just"/>
                <a:endParaRPr lang="zh-CN" altLang="en-US" dirty="0"/>
              </a:p>
            </p:txBody>
          </p:sp>
          <p:sp>
            <p:nvSpPr>
              <p:cNvPr id="12" name="平行四边形 10">
                <a:extLst>
                  <a:ext uri="{FF2B5EF4-FFF2-40B4-BE49-F238E27FC236}">
                    <a16:creationId xmlns:a16="http://schemas.microsoft.com/office/drawing/2014/main" id="{63CB967D-724C-534E-8440-D13696C1DFE0}"/>
                  </a:ext>
                </a:extLst>
              </p:cNvPr>
              <p:cNvSpPr/>
              <p:nvPr/>
            </p:nvSpPr>
            <p:spPr>
              <a:xfrm>
                <a:off x="370531" y="2357748"/>
                <a:ext cx="473565" cy="242093"/>
              </a:xfrm>
              <a:prstGeom prst="parallelogram">
                <a:avLst>
                  <a:gd name="adj" fmla="val 4444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right-quote-sign_36811">
                <a:extLst>
                  <a:ext uri="{FF2B5EF4-FFF2-40B4-BE49-F238E27FC236}">
                    <a16:creationId xmlns:a16="http://schemas.microsoft.com/office/drawing/2014/main" id="{66BA7A43-CD5D-E94C-821B-BEBFDF38E375}"/>
                  </a:ext>
                </a:extLst>
              </p:cNvPr>
              <p:cNvSpPr>
                <a:spLocks noChangeAspect="1"/>
              </p:cNvSpPr>
              <p:nvPr/>
            </p:nvSpPr>
            <p:spPr bwMode="auto">
              <a:xfrm>
                <a:off x="6046860" y="5897623"/>
                <a:ext cx="507655" cy="492365"/>
              </a:xfrm>
              <a:custGeom>
                <a:avLst/>
                <a:gdLst>
                  <a:gd name="T0" fmla="*/ 314 w 314"/>
                  <a:gd name="T1" fmla="*/ 0 h 305"/>
                  <a:gd name="T2" fmla="*/ 314 w 314"/>
                  <a:gd name="T3" fmla="*/ 158 h 305"/>
                  <a:gd name="T4" fmla="*/ 206 w 314"/>
                  <a:gd name="T5" fmla="*/ 305 h 305"/>
                  <a:gd name="T6" fmla="*/ 170 w 314"/>
                  <a:gd name="T7" fmla="*/ 304 h 305"/>
                  <a:gd name="T8" fmla="*/ 170 w 314"/>
                  <a:gd name="T9" fmla="*/ 243 h 305"/>
                  <a:gd name="T10" fmla="*/ 244 w 314"/>
                  <a:gd name="T11" fmla="*/ 174 h 305"/>
                  <a:gd name="T12" fmla="*/ 243 w 314"/>
                  <a:gd name="T13" fmla="*/ 146 h 305"/>
                  <a:gd name="T14" fmla="*/ 192 w 314"/>
                  <a:gd name="T15" fmla="*/ 146 h 305"/>
                  <a:gd name="T16" fmla="*/ 192 w 314"/>
                  <a:gd name="T17" fmla="*/ 0 h 305"/>
                  <a:gd name="T18" fmla="*/ 314 w 314"/>
                  <a:gd name="T19" fmla="*/ 0 h 305"/>
                  <a:gd name="T20" fmla="*/ 314 w 314"/>
                  <a:gd name="T21" fmla="*/ 0 h 305"/>
                  <a:gd name="T22" fmla="*/ 16 w 314"/>
                  <a:gd name="T23" fmla="*/ 146 h 305"/>
                  <a:gd name="T24" fmla="*/ 67 w 314"/>
                  <a:gd name="T25" fmla="*/ 146 h 305"/>
                  <a:gd name="T26" fmla="*/ 68 w 314"/>
                  <a:gd name="T27" fmla="*/ 174 h 305"/>
                  <a:gd name="T28" fmla="*/ 0 w 314"/>
                  <a:gd name="T29" fmla="*/ 243 h 305"/>
                  <a:gd name="T30" fmla="*/ 0 w 314"/>
                  <a:gd name="T31" fmla="*/ 304 h 305"/>
                  <a:gd name="T32" fmla="*/ 30 w 314"/>
                  <a:gd name="T33" fmla="*/ 305 h 305"/>
                  <a:gd name="T34" fmla="*/ 138 w 314"/>
                  <a:gd name="T35" fmla="*/ 158 h 305"/>
                  <a:gd name="T36" fmla="*/ 138 w 314"/>
                  <a:gd name="T37" fmla="*/ 0 h 305"/>
                  <a:gd name="T38" fmla="*/ 16 w 314"/>
                  <a:gd name="T39" fmla="*/ 0 h 305"/>
                  <a:gd name="T40" fmla="*/ 16 w 314"/>
                  <a:gd name="T41" fmla="*/ 146 h 305"/>
                  <a:gd name="T42" fmla="*/ 16 w 314"/>
                  <a:gd name="T43" fmla="*/ 14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4" h="305">
                    <a:moveTo>
                      <a:pt x="314" y="0"/>
                    </a:moveTo>
                    <a:lnTo>
                      <a:pt x="314" y="158"/>
                    </a:lnTo>
                    <a:cubicBezTo>
                      <a:pt x="314" y="256"/>
                      <a:pt x="278" y="305"/>
                      <a:pt x="206" y="305"/>
                    </a:cubicBezTo>
                    <a:cubicBezTo>
                      <a:pt x="198" y="305"/>
                      <a:pt x="186" y="305"/>
                      <a:pt x="170" y="304"/>
                    </a:cubicBezTo>
                    <a:lnTo>
                      <a:pt x="170" y="243"/>
                    </a:lnTo>
                    <a:cubicBezTo>
                      <a:pt x="219" y="243"/>
                      <a:pt x="244" y="220"/>
                      <a:pt x="244" y="174"/>
                    </a:cubicBezTo>
                    <a:lnTo>
                      <a:pt x="243" y="146"/>
                    </a:lnTo>
                    <a:lnTo>
                      <a:pt x="192" y="146"/>
                    </a:lnTo>
                    <a:lnTo>
                      <a:pt x="192" y="0"/>
                    </a:lnTo>
                    <a:lnTo>
                      <a:pt x="314" y="0"/>
                    </a:lnTo>
                    <a:lnTo>
                      <a:pt x="314" y="0"/>
                    </a:lnTo>
                    <a:close/>
                    <a:moveTo>
                      <a:pt x="16" y="146"/>
                    </a:moveTo>
                    <a:lnTo>
                      <a:pt x="67" y="146"/>
                    </a:lnTo>
                    <a:lnTo>
                      <a:pt x="68" y="174"/>
                    </a:lnTo>
                    <a:cubicBezTo>
                      <a:pt x="68" y="217"/>
                      <a:pt x="45" y="240"/>
                      <a:pt x="0" y="243"/>
                    </a:cubicBezTo>
                    <a:lnTo>
                      <a:pt x="0" y="304"/>
                    </a:lnTo>
                    <a:cubicBezTo>
                      <a:pt x="14" y="305"/>
                      <a:pt x="24" y="305"/>
                      <a:pt x="30" y="305"/>
                    </a:cubicBezTo>
                    <a:cubicBezTo>
                      <a:pt x="102" y="305"/>
                      <a:pt x="138" y="256"/>
                      <a:pt x="138" y="158"/>
                    </a:cubicBezTo>
                    <a:lnTo>
                      <a:pt x="138" y="0"/>
                    </a:lnTo>
                    <a:lnTo>
                      <a:pt x="16" y="0"/>
                    </a:lnTo>
                    <a:lnTo>
                      <a:pt x="16" y="146"/>
                    </a:lnTo>
                    <a:lnTo>
                      <a:pt x="16" y="146"/>
                    </a:lnTo>
                    <a:close/>
                  </a:path>
                </a:pathLst>
              </a:custGeom>
              <a:solidFill>
                <a:schemeClr val="accent1"/>
              </a:solidFill>
              <a:ln>
                <a:noFill/>
              </a:ln>
            </p:spPr>
          </p:sp>
        </p:grpSp>
        <p:pic>
          <p:nvPicPr>
            <p:cNvPr id="5" name="Picture 4">
              <a:extLst>
                <a:ext uri="{FF2B5EF4-FFF2-40B4-BE49-F238E27FC236}">
                  <a16:creationId xmlns:a16="http://schemas.microsoft.com/office/drawing/2014/main" id="{FE93AA55-0E34-794E-A31F-82057B308A34}"/>
                </a:ext>
              </a:extLst>
            </p:cNvPr>
            <p:cNvPicPr>
              <a:picLocks noChangeAspect="1"/>
            </p:cNvPicPr>
            <p:nvPr/>
          </p:nvPicPr>
          <p:blipFill>
            <a:blip r:embed="rId5"/>
            <a:stretch>
              <a:fillRect/>
            </a:stretch>
          </p:blipFill>
          <p:spPr>
            <a:xfrm>
              <a:off x="5868016" y="2495280"/>
              <a:ext cx="5983265" cy="2815655"/>
            </a:xfrm>
            <a:prstGeom prst="rect">
              <a:avLst/>
            </a:prstGeom>
            <a:effectLst>
              <a:outerShdw blurRad="50800" dist="38100" dir="2700000" algn="tl" rotWithShape="0">
                <a:prstClr val="black">
                  <a:alpha val="40000"/>
                </a:prstClr>
              </a:outerShdw>
            </a:effectLst>
          </p:spPr>
        </p:pic>
        <p:sp>
          <p:nvSpPr>
            <p:cNvPr id="15" name="Rectangle 14">
              <a:extLst>
                <a:ext uri="{FF2B5EF4-FFF2-40B4-BE49-F238E27FC236}">
                  <a16:creationId xmlns:a16="http://schemas.microsoft.com/office/drawing/2014/main" id="{1B7567C9-9710-574A-848C-4D6D749D4160}"/>
                </a:ext>
              </a:extLst>
            </p:cNvPr>
            <p:cNvSpPr/>
            <p:nvPr/>
          </p:nvSpPr>
          <p:spPr>
            <a:xfrm>
              <a:off x="6633099" y="1789847"/>
              <a:ext cx="2277995" cy="461665"/>
            </a:xfrm>
            <a:prstGeom prst="rect">
              <a:avLst/>
            </a:prstGeom>
            <a:effectLst/>
          </p:spPr>
          <p:txBody>
            <a:bodyPr wrap="square">
              <a:spAutoFit/>
            </a:bodyPr>
            <a:lstStyle/>
            <a:p>
              <a:pPr lvl="0" defTabSz="914400">
                <a:defRPr/>
              </a:pPr>
              <a:r>
                <a:rPr kumimoji="1" lang="en-US" altLang="zh-CN" sz="2400" b="1" i="1" dirty="0">
                  <a:solidFill>
                    <a:srgbClr val="2E3448"/>
                  </a:solidFill>
                  <a:ea typeface="Microsoft YaHei" panose="020B0503020204020204" pitchFamily="34" charset="-122"/>
                </a:rPr>
                <a:t>Overview</a:t>
              </a:r>
              <a:endParaRPr kumimoji="1" lang="zh-CN" altLang="en-US" sz="2400" b="1" i="1" dirty="0">
                <a:solidFill>
                  <a:srgbClr val="2E3448"/>
                </a:solidFill>
                <a:ea typeface="Microsoft YaHei" panose="020B0503020204020204" pitchFamily="34" charset="-122"/>
              </a:endParaRPr>
            </a:p>
          </p:txBody>
        </p:sp>
      </p:grpSp>
      <p:sp>
        <p:nvSpPr>
          <p:cNvPr id="23" name="Right Arrow 22">
            <a:extLst>
              <a:ext uri="{FF2B5EF4-FFF2-40B4-BE49-F238E27FC236}">
                <a16:creationId xmlns:a16="http://schemas.microsoft.com/office/drawing/2014/main" id="{F3C12284-4FC0-0840-9304-CD27E1492C2D}"/>
              </a:ext>
            </a:extLst>
          </p:cNvPr>
          <p:cNvSpPr/>
          <p:nvPr/>
        </p:nvSpPr>
        <p:spPr>
          <a:xfrm>
            <a:off x="4928383" y="3819368"/>
            <a:ext cx="1290797" cy="460269"/>
          </a:xfrm>
          <a:prstGeom prst="rightArrow">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grpSp>
        <p:nvGrpSpPr>
          <p:cNvPr id="31" name="Group 30">
            <a:extLst>
              <a:ext uri="{FF2B5EF4-FFF2-40B4-BE49-F238E27FC236}">
                <a16:creationId xmlns:a16="http://schemas.microsoft.com/office/drawing/2014/main" id="{22B6AED9-B8FC-984A-8357-C9F67F402662}"/>
              </a:ext>
            </a:extLst>
          </p:cNvPr>
          <p:cNvGrpSpPr/>
          <p:nvPr/>
        </p:nvGrpSpPr>
        <p:grpSpPr>
          <a:xfrm>
            <a:off x="6941941" y="3634701"/>
            <a:ext cx="1242568" cy="579783"/>
            <a:chOff x="6807468" y="3421576"/>
            <a:chExt cx="1242568" cy="579783"/>
          </a:xfrm>
        </p:grpSpPr>
        <p:sp>
          <p:nvSpPr>
            <p:cNvPr id="17" name="Rounded Rectangle 16">
              <a:extLst>
                <a:ext uri="{FF2B5EF4-FFF2-40B4-BE49-F238E27FC236}">
                  <a16:creationId xmlns:a16="http://schemas.microsoft.com/office/drawing/2014/main" id="{A6C28EF8-0374-2F49-B020-D6FA0DFFAB2F}"/>
                </a:ext>
              </a:extLst>
            </p:cNvPr>
            <p:cNvSpPr/>
            <p:nvPr/>
          </p:nvSpPr>
          <p:spPr>
            <a:xfrm>
              <a:off x="7149386" y="3606243"/>
              <a:ext cx="900650" cy="395116"/>
            </a:xfrm>
            <a:prstGeom prst="roundRect">
              <a:avLst/>
            </a:prstGeom>
            <a:noFill/>
            <a:ln w="38100">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N" sz="2400">
                <a:solidFill>
                  <a:schemeClr val="accent1">
                    <a:lumMod val="50000"/>
                  </a:schemeClr>
                </a:solidFill>
              </a:endParaRPr>
            </a:p>
          </p:txBody>
        </p:sp>
        <p:sp>
          <p:nvSpPr>
            <p:cNvPr id="20" name="Rectangle 19">
              <a:extLst>
                <a:ext uri="{FF2B5EF4-FFF2-40B4-BE49-F238E27FC236}">
                  <a16:creationId xmlns:a16="http://schemas.microsoft.com/office/drawing/2014/main" id="{C0BB06BD-A73C-8B43-93D0-54F02197A97C}"/>
                </a:ext>
              </a:extLst>
            </p:cNvPr>
            <p:cNvSpPr/>
            <p:nvPr/>
          </p:nvSpPr>
          <p:spPr>
            <a:xfrm>
              <a:off x="6807468" y="3421576"/>
              <a:ext cx="490840" cy="369332"/>
            </a:xfrm>
            <a:prstGeom prst="rect">
              <a:avLst/>
            </a:prstGeom>
            <a:effectLst>
              <a:outerShdw blurRad="50800" dist="38100" dir="2700000" algn="tl" rotWithShape="0">
                <a:prstClr val="black">
                  <a:alpha val="40000"/>
                </a:prstClr>
              </a:outerShdw>
            </a:effectLst>
          </p:spPr>
          <p:txBody>
            <a:bodyPr wrap="square">
              <a:spAutoFit/>
            </a:bodyPr>
            <a:lstStyle/>
            <a:p>
              <a:pPr lvl="0"/>
              <a:r>
                <a:rPr lang="en-CN">
                  <a:solidFill>
                    <a:srgbClr val="D47362">
                      <a:lumMod val="50000"/>
                    </a:srgbClr>
                  </a:solidFill>
                </a:rPr>
                <a:t>❶</a:t>
              </a:r>
            </a:p>
          </p:txBody>
        </p:sp>
      </p:grpSp>
      <p:grpSp>
        <p:nvGrpSpPr>
          <p:cNvPr id="32" name="Group 31">
            <a:extLst>
              <a:ext uri="{FF2B5EF4-FFF2-40B4-BE49-F238E27FC236}">
                <a16:creationId xmlns:a16="http://schemas.microsoft.com/office/drawing/2014/main" id="{F5FCCA22-C237-7242-9F60-16FBE9F9F52F}"/>
              </a:ext>
            </a:extLst>
          </p:cNvPr>
          <p:cNvGrpSpPr/>
          <p:nvPr/>
        </p:nvGrpSpPr>
        <p:grpSpPr>
          <a:xfrm>
            <a:off x="6976176" y="2636871"/>
            <a:ext cx="1154477" cy="938728"/>
            <a:chOff x="6841703" y="2423746"/>
            <a:chExt cx="1154477" cy="938728"/>
          </a:xfrm>
        </p:grpSpPr>
        <p:sp>
          <p:nvSpPr>
            <p:cNvPr id="24" name="Rounded Rectangle 23">
              <a:extLst>
                <a:ext uri="{FF2B5EF4-FFF2-40B4-BE49-F238E27FC236}">
                  <a16:creationId xmlns:a16="http://schemas.microsoft.com/office/drawing/2014/main" id="{0592679D-A27F-3844-993C-04B3DB1E5AEF}"/>
                </a:ext>
              </a:extLst>
            </p:cNvPr>
            <p:cNvSpPr/>
            <p:nvPr/>
          </p:nvSpPr>
          <p:spPr>
            <a:xfrm>
              <a:off x="7095530" y="2658523"/>
              <a:ext cx="900650" cy="703951"/>
            </a:xfrm>
            <a:prstGeom prst="roundRect">
              <a:avLst/>
            </a:prstGeom>
            <a:noFill/>
            <a:ln w="38100">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N">
                <a:solidFill>
                  <a:schemeClr val="accent1">
                    <a:lumMod val="50000"/>
                  </a:schemeClr>
                </a:solidFill>
              </a:endParaRPr>
            </a:p>
          </p:txBody>
        </p:sp>
        <p:sp>
          <p:nvSpPr>
            <p:cNvPr id="21" name="Rectangle 20">
              <a:extLst>
                <a:ext uri="{FF2B5EF4-FFF2-40B4-BE49-F238E27FC236}">
                  <a16:creationId xmlns:a16="http://schemas.microsoft.com/office/drawing/2014/main" id="{3193873B-5AD6-D047-97C6-DCF401A85051}"/>
                </a:ext>
              </a:extLst>
            </p:cNvPr>
            <p:cNvSpPr/>
            <p:nvPr/>
          </p:nvSpPr>
          <p:spPr>
            <a:xfrm>
              <a:off x="6841703" y="2423746"/>
              <a:ext cx="490840" cy="369332"/>
            </a:xfrm>
            <a:prstGeom prst="rect">
              <a:avLst/>
            </a:prstGeom>
            <a:effectLst>
              <a:outerShdw blurRad="50800" dist="38100" dir="2700000" algn="tl" rotWithShape="0">
                <a:prstClr val="black">
                  <a:alpha val="40000"/>
                </a:prstClr>
              </a:outerShdw>
            </a:effectLst>
          </p:spPr>
          <p:txBody>
            <a:bodyPr wrap="none">
              <a:spAutoFit/>
            </a:bodyPr>
            <a:lstStyle/>
            <a:p>
              <a:r>
                <a:rPr lang="en-CN">
                  <a:solidFill>
                    <a:schemeClr val="accent1">
                      <a:lumMod val="50000"/>
                    </a:schemeClr>
                  </a:solidFill>
                </a:rPr>
                <a:t>❷</a:t>
              </a:r>
            </a:p>
          </p:txBody>
        </p:sp>
      </p:grpSp>
      <p:grpSp>
        <p:nvGrpSpPr>
          <p:cNvPr id="33" name="Group 32">
            <a:extLst>
              <a:ext uri="{FF2B5EF4-FFF2-40B4-BE49-F238E27FC236}">
                <a16:creationId xmlns:a16="http://schemas.microsoft.com/office/drawing/2014/main" id="{ED256E6B-34A0-D641-9030-A6445FB0CE78}"/>
              </a:ext>
            </a:extLst>
          </p:cNvPr>
          <p:cNvGrpSpPr/>
          <p:nvPr/>
        </p:nvGrpSpPr>
        <p:grpSpPr>
          <a:xfrm>
            <a:off x="8317204" y="3845152"/>
            <a:ext cx="1100410" cy="491285"/>
            <a:chOff x="8182731" y="3632027"/>
            <a:chExt cx="1100410" cy="491285"/>
          </a:xfrm>
        </p:grpSpPr>
        <p:sp>
          <p:nvSpPr>
            <p:cNvPr id="26" name="Rounded Rectangle 25">
              <a:extLst>
                <a:ext uri="{FF2B5EF4-FFF2-40B4-BE49-F238E27FC236}">
                  <a16:creationId xmlns:a16="http://schemas.microsoft.com/office/drawing/2014/main" id="{844FB37D-FBBF-BB40-B9F3-6A3EF87A0A3C}"/>
                </a:ext>
              </a:extLst>
            </p:cNvPr>
            <p:cNvSpPr/>
            <p:nvPr/>
          </p:nvSpPr>
          <p:spPr>
            <a:xfrm>
              <a:off x="8552180" y="3728196"/>
              <a:ext cx="730961" cy="395116"/>
            </a:xfrm>
            <a:prstGeom prst="roundRect">
              <a:avLst/>
            </a:prstGeom>
            <a:noFill/>
            <a:ln w="38100">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N" sz="2400">
                <a:solidFill>
                  <a:schemeClr val="accent1">
                    <a:lumMod val="50000"/>
                  </a:schemeClr>
                </a:solidFill>
              </a:endParaRPr>
            </a:p>
          </p:txBody>
        </p:sp>
        <p:sp>
          <p:nvSpPr>
            <p:cNvPr id="28" name="TextBox 27">
              <a:extLst>
                <a:ext uri="{FF2B5EF4-FFF2-40B4-BE49-F238E27FC236}">
                  <a16:creationId xmlns:a16="http://schemas.microsoft.com/office/drawing/2014/main" id="{2DE283AA-81BE-B946-A798-B93529F553AC}"/>
                </a:ext>
              </a:extLst>
            </p:cNvPr>
            <p:cNvSpPr txBox="1"/>
            <p:nvPr/>
          </p:nvSpPr>
          <p:spPr>
            <a:xfrm>
              <a:off x="8182731" y="3632027"/>
              <a:ext cx="490840" cy="369332"/>
            </a:xfrm>
            <a:prstGeom prst="rect">
              <a:avLst/>
            </a:prstGeom>
            <a:effectLst>
              <a:outerShdw blurRad="50800" dist="38100" dir="2700000" algn="tl" rotWithShape="0">
                <a:prstClr val="black">
                  <a:alpha val="40000"/>
                </a:prstClr>
              </a:outerShdw>
            </a:effectLst>
          </p:spPr>
          <p:txBody>
            <a:bodyPr wrap="none">
              <a:spAutoFit/>
            </a:bodyPr>
            <a:lstStyle>
              <a:defPPr>
                <a:defRPr lang="en-US"/>
              </a:defPPr>
              <a:lvl1pPr>
                <a:defRPr>
                  <a:solidFill>
                    <a:schemeClr val="accent1">
                      <a:lumMod val="50000"/>
                    </a:schemeClr>
                  </a:solidFill>
                </a:defRPr>
              </a:lvl1pPr>
            </a:lstStyle>
            <a:p>
              <a:r>
                <a:rPr lang="en-CN"/>
                <a:t>❸</a:t>
              </a:r>
            </a:p>
          </p:txBody>
        </p:sp>
      </p:grpSp>
      <p:grpSp>
        <p:nvGrpSpPr>
          <p:cNvPr id="34" name="Group 33">
            <a:extLst>
              <a:ext uri="{FF2B5EF4-FFF2-40B4-BE49-F238E27FC236}">
                <a16:creationId xmlns:a16="http://schemas.microsoft.com/office/drawing/2014/main" id="{4868EBA1-7662-C645-B326-2BC87118C6DB}"/>
              </a:ext>
            </a:extLst>
          </p:cNvPr>
          <p:cNvGrpSpPr/>
          <p:nvPr/>
        </p:nvGrpSpPr>
        <p:grpSpPr>
          <a:xfrm>
            <a:off x="9883281" y="2569178"/>
            <a:ext cx="936991" cy="1447748"/>
            <a:chOff x="9748808" y="2356053"/>
            <a:chExt cx="936991" cy="1447748"/>
          </a:xfrm>
        </p:grpSpPr>
        <p:sp>
          <p:nvSpPr>
            <p:cNvPr id="27" name="Rounded Rectangle 26">
              <a:extLst>
                <a:ext uri="{FF2B5EF4-FFF2-40B4-BE49-F238E27FC236}">
                  <a16:creationId xmlns:a16="http://schemas.microsoft.com/office/drawing/2014/main" id="{91EA3123-C01E-C143-86D4-3B04A962733C}"/>
                </a:ext>
              </a:extLst>
            </p:cNvPr>
            <p:cNvSpPr/>
            <p:nvPr/>
          </p:nvSpPr>
          <p:spPr>
            <a:xfrm>
              <a:off x="9748808" y="2564445"/>
              <a:ext cx="585282" cy="1239356"/>
            </a:xfrm>
            <a:prstGeom prst="roundRect">
              <a:avLst/>
            </a:prstGeom>
            <a:noFill/>
            <a:ln w="38100">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N" sz="2400">
                <a:solidFill>
                  <a:schemeClr val="accent1">
                    <a:lumMod val="50000"/>
                  </a:schemeClr>
                </a:solidFill>
              </a:endParaRPr>
            </a:p>
          </p:txBody>
        </p:sp>
        <p:sp>
          <p:nvSpPr>
            <p:cNvPr id="29" name="TextBox 28">
              <a:extLst>
                <a:ext uri="{FF2B5EF4-FFF2-40B4-BE49-F238E27FC236}">
                  <a16:creationId xmlns:a16="http://schemas.microsoft.com/office/drawing/2014/main" id="{9D8A9E14-73A3-E143-81CA-2F6728052E54}"/>
                </a:ext>
              </a:extLst>
            </p:cNvPr>
            <p:cNvSpPr txBox="1"/>
            <p:nvPr/>
          </p:nvSpPr>
          <p:spPr>
            <a:xfrm>
              <a:off x="10194959" y="2356053"/>
              <a:ext cx="490840" cy="369332"/>
            </a:xfrm>
            <a:prstGeom prst="rect">
              <a:avLst/>
            </a:prstGeom>
            <a:effectLst>
              <a:outerShdw blurRad="50800" dist="38100" dir="2700000" algn="tl" rotWithShape="0">
                <a:prstClr val="black">
                  <a:alpha val="40000"/>
                </a:prstClr>
              </a:outerShdw>
            </a:effectLst>
          </p:spPr>
          <p:txBody>
            <a:bodyPr wrap="none">
              <a:spAutoFit/>
            </a:bodyPr>
            <a:lstStyle>
              <a:defPPr>
                <a:defRPr lang="en-US"/>
              </a:defPPr>
              <a:lvl1pPr>
                <a:defRPr>
                  <a:solidFill>
                    <a:schemeClr val="accent1">
                      <a:lumMod val="50000"/>
                    </a:schemeClr>
                  </a:solidFill>
                </a:defRPr>
              </a:lvl1pPr>
            </a:lstStyle>
            <a:p>
              <a:r>
                <a:rPr lang="en-CN"/>
                <a:t>❹</a:t>
              </a:r>
            </a:p>
          </p:txBody>
        </p:sp>
      </p:grpSp>
    </p:spTree>
    <p:custDataLst>
      <p:tags r:id="rId1"/>
    </p:custDataLst>
    <p:extLst>
      <p:ext uri="{BB962C8B-B14F-4D97-AF65-F5344CB8AC3E}">
        <p14:creationId xmlns:p14="http://schemas.microsoft.com/office/powerpoint/2010/main" val="666821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p:tgtEl>
                                          <p:spTgt spid="23"/>
                                        </p:tgtEl>
                                        <p:attrNameLst>
                                          <p:attrName>ppt_x</p:attrName>
                                        </p:attrNameLst>
                                      </p:cBhvr>
                                      <p:tavLst>
                                        <p:tav tm="0">
                                          <p:val>
                                            <p:strVal val="#ppt_x-#ppt_w*1.125000"/>
                                          </p:val>
                                        </p:tav>
                                        <p:tav tm="100000">
                                          <p:val>
                                            <p:strVal val="#ppt_x"/>
                                          </p:val>
                                        </p:tav>
                                      </p:tavLst>
                                    </p:anim>
                                    <p:animEffect transition="in" filter="wipe(right)">
                                      <p:cBhvr>
                                        <p:cTn id="13" dur="500"/>
                                        <p:tgtEl>
                                          <p:spTgt spid="23"/>
                                        </p:tgtEl>
                                      </p:cBhvr>
                                    </p:animEffect>
                                  </p:childTnLst>
                                </p:cTn>
                              </p:par>
                            </p:childTnLst>
                          </p:cTn>
                        </p:par>
                        <p:par>
                          <p:cTn id="14" fill="hold">
                            <p:stCondLst>
                              <p:cond delay="500"/>
                            </p:stCondLst>
                            <p:childTnLst>
                              <p:par>
                                <p:cTn id="15" presetID="1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p:tgtEl>
                                          <p:spTgt spid="16"/>
                                        </p:tgtEl>
                                        <p:attrNameLst>
                                          <p:attrName>ppt_x</p:attrName>
                                        </p:attrNameLst>
                                      </p:cBhvr>
                                      <p:tavLst>
                                        <p:tav tm="0">
                                          <p:val>
                                            <p:strVal val="#ppt_x-#ppt_w*1.125000"/>
                                          </p:val>
                                        </p:tav>
                                        <p:tav tm="100000">
                                          <p:val>
                                            <p:strVal val="#ppt_x"/>
                                          </p:val>
                                        </p:tav>
                                      </p:tavLst>
                                    </p:anim>
                                    <p:animEffect transition="in" filter="wipe(right)">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dissolve">
                                      <p:cBhvr>
                                        <p:cTn id="23" dur="500"/>
                                        <p:tgtEl>
                                          <p:spTgt spid="31"/>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dissolve">
                                      <p:cBhvr>
                                        <p:cTn id="28" dur="500"/>
                                        <p:tgtEl>
                                          <p:spTgt spid="32"/>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dissolve">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dissolve">
                                      <p:cBhvr>
                                        <p:cTn id="3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128901-97A5-6F4A-B8D0-B13DB8B327AF}"/>
              </a:ext>
            </a:extLst>
          </p:cNvPr>
          <p:cNvSpPr>
            <a:spLocks noGrp="1"/>
          </p:cNvSpPr>
          <p:nvPr>
            <p:ph type="body" sz="quarter" idx="14"/>
          </p:nvPr>
        </p:nvSpPr>
        <p:spPr/>
        <p:txBody>
          <a:bodyPr>
            <a:normAutofit fontScale="92500" lnSpcReduction="20000"/>
          </a:bodyPr>
          <a:lstStyle/>
          <a:p>
            <a:r>
              <a:rPr lang="en-CN">
                <a:solidFill>
                  <a:srgbClr val="2E3448"/>
                </a:solidFill>
              </a:rPr>
              <a:t>Latency Predictor:</a:t>
            </a:r>
            <a:r>
              <a:rPr lang="en-CN"/>
              <a:t> </a:t>
            </a:r>
            <a:r>
              <a:rPr lang="en-US"/>
              <a:t>Latency Determinism of Operator Group </a:t>
            </a:r>
          </a:p>
        </p:txBody>
      </p:sp>
      <p:grpSp>
        <p:nvGrpSpPr>
          <p:cNvPr id="9" name="Group 8">
            <a:extLst>
              <a:ext uri="{FF2B5EF4-FFF2-40B4-BE49-F238E27FC236}">
                <a16:creationId xmlns:a16="http://schemas.microsoft.com/office/drawing/2014/main" id="{73A0DBED-03C9-BE43-AEC8-49886B85412F}"/>
              </a:ext>
            </a:extLst>
          </p:cNvPr>
          <p:cNvGrpSpPr/>
          <p:nvPr/>
        </p:nvGrpSpPr>
        <p:grpSpPr>
          <a:xfrm>
            <a:off x="1220725" y="1647634"/>
            <a:ext cx="9895923" cy="2357493"/>
            <a:chOff x="1220725" y="1364827"/>
            <a:chExt cx="9895923" cy="2357493"/>
          </a:xfrm>
        </p:grpSpPr>
        <p:grpSp>
          <p:nvGrpSpPr>
            <p:cNvPr id="10" name="Group 9">
              <a:extLst>
                <a:ext uri="{FF2B5EF4-FFF2-40B4-BE49-F238E27FC236}">
                  <a16:creationId xmlns:a16="http://schemas.microsoft.com/office/drawing/2014/main" id="{99125099-577E-114A-9331-BA965C208530}"/>
                </a:ext>
              </a:extLst>
            </p:cNvPr>
            <p:cNvGrpSpPr/>
            <p:nvPr/>
          </p:nvGrpSpPr>
          <p:grpSpPr>
            <a:xfrm>
              <a:off x="1220725" y="1364827"/>
              <a:ext cx="9895923" cy="2357493"/>
              <a:chOff x="193395" y="2247022"/>
              <a:chExt cx="9895923" cy="2357493"/>
            </a:xfrm>
          </p:grpSpPr>
          <p:sp>
            <p:nvSpPr>
              <p:cNvPr id="12" name="矩形: 圆角 8">
                <a:extLst>
                  <a:ext uri="{FF2B5EF4-FFF2-40B4-BE49-F238E27FC236}">
                    <a16:creationId xmlns:a16="http://schemas.microsoft.com/office/drawing/2014/main" id="{B0DA53C6-6568-F949-9CDB-359025B85C5C}"/>
                  </a:ext>
                </a:extLst>
              </p:cNvPr>
              <p:cNvSpPr/>
              <p:nvPr/>
            </p:nvSpPr>
            <p:spPr>
              <a:xfrm>
                <a:off x="193395" y="2247022"/>
                <a:ext cx="9642096" cy="2108666"/>
              </a:xfrm>
              <a:prstGeom prst="roundRect">
                <a:avLst>
                  <a:gd name="adj" fmla="val 0"/>
                </a:avLst>
              </a:prstGeom>
              <a:solidFill>
                <a:schemeClr val="bg1"/>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algn="just"/>
                <a:endParaRPr lang="zh-CN" altLang="en-US" dirty="0"/>
              </a:p>
            </p:txBody>
          </p:sp>
          <p:sp>
            <p:nvSpPr>
              <p:cNvPr id="13" name="平行四边形 10">
                <a:extLst>
                  <a:ext uri="{FF2B5EF4-FFF2-40B4-BE49-F238E27FC236}">
                    <a16:creationId xmlns:a16="http://schemas.microsoft.com/office/drawing/2014/main" id="{CED105D7-96D8-5E46-9434-8EEF16B80311}"/>
                  </a:ext>
                </a:extLst>
              </p:cNvPr>
              <p:cNvSpPr/>
              <p:nvPr/>
            </p:nvSpPr>
            <p:spPr>
              <a:xfrm>
                <a:off x="370531" y="2357748"/>
                <a:ext cx="473565" cy="242093"/>
              </a:xfrm>
              <a:prstGeom prst="parallelogram">
                <a:avLst>
                  <a:gd name="adj" fmla="val 4444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right-quote-sign_36811">
                <a:extLst>
                  <a:ext uri="{FF2B5EF4-FFF2-40B4-BE49-F238E27FC236}">
                    <a16:creationId xmlns:a16="http://schemas.microsoft.com/office/drawing/2014/main" id="{BE3AAC1F-C9FD-D84D-BC49-FB9166D34F76}"/>
                  </a:ext>
                </a:extLst>
              </p:cNvPr>
              <p:cNvSpPr>
                <a:spLocks noChangeAspect="1"/>
              </p:cNvSpPr>
              <p:nvPr/>
            </p:nvSpPr>
            <p:spPr bwMode="auto">
              <a:xfrm>
                <a:off x="9581663" y="4112150"/>
                <a:ext cx="507655" cy="492365"/>
              </a:xfrm>
              <a:custGeom>
                <a:avLst/>
                <a:gdLst>
                  <a:gd name="T0" fmla="*/ 314 w 314"/>
                  <a:gd name="T1" fmla="*/ 0 h 305"/>
                  <a:gd name="T2" fmla="*/ 314 w 314"/>
                  <a:gd name="T3" fmla="*/ 158 h 305"/>
                  <a:gd name="T4" fmla="*/ 206 w 314"/>
                  <a:gd name="T5" fmla="*/ 305 h 305"/>
                  <a:gd name="T6" fmla="*/ 170 w 314"/>
                  <a:gd name="T7" fmla="*/ 304 h 305"/>
                  <a:gd name="T8" fmla="*/ 170 w 314"/>
                  <a:gd name="T9" fmla="*/ 243 h 305"/>
                  <a:gd name="T10" fmla="*/ 244 w 314"/>
                  <a:gd name="T11" fmla="*/ 174 h 305"/>
                  <a:gd name="T12" fmla="*/ 243 w 314"/>
                  <a:gd name="T13" fmla="*/ 146 h 305"/>
                  <a:gd name="T14" fmla="*/ 192 w 314"/>
                  <a:gd name="T15" fmla="*/ 146 h 305"/>
                  <a:gd name="T16" fmla="*/ 192 w 314"/>
                  <a:gd name="T17" fmla="*/ 0 h 305"/>
                  <a:gd name="T18" fmla="*/ 314 w 314"/>
                  <a:gd name="T19" fmla="*/ 0 h 305"/>
                  <a:gd name="T20" fmla="*/ 314 w 314"/>
                  <a:gd name="T21" fmla="*/ 0 h 305"/>
                  <a:gd name="T22" fmla="*/ 16 w 314"/>
                  <a:gd name="T23" fmla="*/ 146 h 305"/>
                  <a:gd name="T24" fmla="*/ 67 w 314"/>
                  <a:gd name="T25" fmla="*/ 146 h 305"/>
                  <a:gd name="T26" fmla="*/ 68 w 314"/>
                  <a:gd name="T27" fmla="*/ 174 h 305"/>
                  <a:gd name="T28" fmla="*/ 0 w 314"/>
                  <a:gd name="T29" fmla="*/ 243 h 305"/>
                  <a:gd name="T30" fmla="*/ 0 w 314"/>
                  <a:gd name="T31" fmla="*/ 304 h 305"/>
                  <a:gd name="T32" fmla="*/ 30 w 314"/>
                  <a:gd name="T33" fmla="*/ 305 h 305"/>
                  <a:gd name="T34" fmla="*/ 138 w 314"/>
                  <a:gd name="T35" fmla="*/ 158 h 305"/>
                  <a:gd name="T36" fmla="*/ 138 w 314"/>
                  <a:gd name="T37" fmla="*/ 0 h 305"/>
                  <a:gd name="T38" fmla="*/ 16 w 314"/>
                  <a:gd name="T39" fmla="*/ 0 h 305"/>
                  <a:gd name="T40" fmla="*/ 16 w 314"/>
                  <a:gd name="T41" fmla="*/ 146 h 305"/>
                  <a:gd name="T42" fmla="*/ 16 w 314"/>
                  <a:gd name="T43" fmla="*/ 14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4" h="305">
                    <a:moveTo>
                      <a:pt x="314" y="0"/>
                    </a:moveTo>
                    <a:lnTo>
                      <a:pt x="314" y="158"/>
                    </a:lnTo>
                    <a:cubicBezTo>
                      <a:pt x="314" y="256"/>
                      <a:pt x="278" y="305"/>
                      <a:pt x="206" y="305"/>
                    </a:cubicBezTo>
                    <a:cubicBezTo>
                      <a:pt x="198" y="305"/>
                      <a:pt x="186" y="305"/>
                      <a:pt x="170" y="304"/>
                    </a:cubicBezTo>
                    <a:lnTo>
                      <a:pt x="170" y="243"/>
                    </a:lnTo>
                    <a:cubicBezTo>
                      <a:pt x="219" y="243"/>
                      <a:pt x="244" y="220"/>
                      <a:pt x="244" y="174"/>
                    </a:cubicBezTo>
                    <a:lnTo>
                      <a:pt x="243" y="146"/>
                    </a:lnTo>
                    <a:lnTo>
                      <a:pt x="192" y="146"/>
                    </a:lnTo>
                    <a:lnTo>
                      <a:pt x="192" y="0"/>
                    </a:lnTo>
                    <a:lnTo>
                      <a:pt x="314" y="0"/>
                    </a:lnTo>
                    <a:lnTo>
                      <a:pt x="314" y="0"/>
                    </a:lnTo>
                    <a:close/>
                    <a:moveTo>
                      <a:pt x="16" y="146"/>
                    </a:moveTo>
                    <a:lnTo>
                      <a:pt x="67" y="146"/>
                    </a:lnTo>
                    <a:lnTo>
                      <a:pt x="68" y="174"/>
                    </a:lnTo>
                    <a:cubicBezTo>
                      <a:pt x="68" y="217"/>
                      <a:pt x="45" y="240"/>
                      <a:pt x="0" y="243"/>
                    </a:cubicBezTo>
                    <a:lnTo>
                      <a:pt x="0" y="304"/>
                    </a:lnTo>
                    <a:cubicBezTo>
                      <a:pt x="14" y="305"/>
                      <a:pt x="24" y="305"/>
                      <a:pt x="30" y="305"/>
                    </a:cubicBezTo>
                    <a:cubicBezTo>
                      <a:pt x="102" y="305"/>
                      <a:pt x="138" y="256"/>
                      <a:pt x="138" y="158"/>
                    </a:cubicBezTo>
                    <a:lnTo>
                      <a:pt x="138" y="0"/>
                    </a:lnTo>
                    <a:lnTo>
                      <a:pt x="16" y="0"/>
                    </a:lnTo>
                    <a:lnTo>
                      <a:pt x="16" y="146"/>
                    </a:lnTo>
                    <a:lnTo>
                      <a:pt x="16" y="146"/>
                    </a:lnTo>
                    <a:close/>
                  </a:path>
                </a:pathLst>
              </a:custGeom>
              <a:solidFill>
                <a:schemeClr val="accent1"/>
              </a:solidFill>
              <a:ln>
                <a:noFill/>
              </a:ln>
            </p:spPr>
          </p:sp>
        </p:grpSp>
        <p:sp>
          <p:nvSpPr>
            <p:cNvPr id="11" name="Rectangle 10">
              <a:extLst>
                <a:ext uri="{FF2B5EF4-FFF2-40B4-BE49-F238E27FC236}">
                  <a16:creationId xmlns:a16="http://schemas.microsoft.com/office/drawing/2014/main" id="{1D606A7A-6067-5D45-987D-F69B359EA79E}"/>
                </a:ext>
              </a:extLst>
            </p:cNvPr>
            <p:cNvSpPr/>
            <p:nvPr/>
          </p:nvSpPr>
          <p:spPr>
            <a:xfrm>
              <a:off x="1995922" y="1364827"/>
              <a:ext cx="5130741" cy="461665"/>
            </a:xfrm>
            <a:prstGeom prst="rect">
              <a:avLst/>
            </a:prstGeom>
            <a:effectLst/>
          </p:spPr>
          <p:txBody>
            <a:bodyPr wrap="square">
              <a:spAutoFit/>
            </a:bodyPr>
            <a:lstStyle/>
            <a:p>
              <a:pPr>
                <a:defRPr/>
              </a:pPr>
              <a:r>
                <a:rPr kumimoji="1" lang="en-US" altLang="zh-CN" sz="2400" b="1" i="1" dirty="0">
                  <a:solidFill>
                    <a:srgbClr val="2E3448"/>
                  </a:solidFill>
                  <a:ea typeface="Microsoft YaHei" panose="020B0503020204020204" pitchFamily="34" charset="-122"/>
                </a:rPr>
                <a:t>CDF of the Profiled Operator Group </a:t>
              </a:r>
              <a:endParaRPr kumimoji="1" lang="zh-CN" altLang="en-US" sz="2400" b="1" i="1" dirty="0">
                <a:solidFill>
                  <a:srgbClr val="2E3448"/>
                </a:solidFill>
                <a:ea typeface="Microsoft YaHei" panose="020B0503020204020204" pitchFamily="34" charset="-122"/>
              </a:endParaRPr>
            </a:p>
          </p:txBody>
        </p:sp>
      </p:grpSp>
      <p:pic>
        <p:nvPicPr>
          <p:cNvPr id="4" name="Picture 3">
            <a:extLst>
              <a:ext uri="{FF2B5EF4-FFF2-40B4-BE49-F238E27FC236}">
                <a16:creationId xmlns:a16="http://schemas.microsoft.com/office/drawing/2014/main" id="{1ED8AC20-33DB-D146-BAD0-7D45BB8DE6BC}"/>
              </a:ext>
            </a:extLst>
          </p:cNvPr>
          <p:cNvPicPr>
            <a:picLocks noChangeAspect="1"/>
          </p:cNvPicPr>
          <p:nvPr/>
        </p:nvPicPr>
        <p:blipFill>
          <a:blip r:embed="rId4"/>
          <a:stretch>
            <a:fillRect/>
          </a:stretch>
        </p:blipFill>
        <p:spPr>
          <a:xfrm>
            <a:off x="2193946" y="2146121"/>
            <a:ext cx="7804107" cy="1428247"/>
          </a:xfrm>
          <a:prstGeom prst="rect">
            <a:avLst/>
          </a:prstGeom>
        </p:spPr>
      </p:pic>
      <p:sp>
        <p:nvSpPr>
          <p:cNvPr id="15" name="Rectangle 14">
            <a:extLst>
              <a:ext uri="{FF2B5EF4-FFF2-40B4-BE49-F238E27FC236}">
                <a16:creationId xmlns:a16="http://schemas.microsoft.com/office/drawing/2014/main" id="{28F1E1E5-973B-744E-944B-7A3F0E59BB9F}"/>
              </a:ext>
            </a:extLst>
          </p:cNvPr>
          <p:cNvSpPr/>
          <p:nvPr/>
        </p:nvSpPr>
        <p:spPr>
          <a:xfrm>
            <a:off x="899227" y="4127672"/>
            <a:ext cx="4887846" cy="461665"/>
          </a:xfrm>
          <a:prstGeom prst="rect">
            <a:avLst/>
          </a:prstGeom>
        </p:spPr>
        <p:txBody>
          <a:bodyPr wrap="square">
            <a:spAutoFit/>
          </a:bodyPr>
          <a:lstStyle/>
          <a:p>
            <a:pPr lvl="0" defTabSz="914400">
              <a:defRPr/>
            </a:pPr>
            <a:r>
              <a:rPr kumimoji="1" lang="en-US" altLang="zh-CN" sz="2400" b="1" dirty="0">
                <a:solidFill>
                  <a:srgbClr val="2E3448"/>
                </a:solidFill>
                <a:ea typeface="Microsoft YaHei" panose="020B0503020204020204" pitchFamily="34" charset="-122"/>
              </a:rPr>
              <a:t>Statistics of the profiled latency data</a:t>
            </a:r>
            <a:endParaRPr kumimoji="1" lang="zh-CN" altLang="en-US" sz="2400" b="1" dirty="0">
              <a:solidFill>
                <a:srgbClr val="2E3448"/>
              </a:solidFill>
              <a:ea typeface="Microsoft YaHei" panose="020B0503020204020204" pitchFamily="34" charset="-122"/>
            </a:endParaRPr>
          </a:p>
        </p:txBody>
      </p:sp>
      <p:sp>
        <p:nvSpPr>
          <p:cNvPr id="16" name="矩形 8">
            <a:extLst>
              <a:ext uri="{FF2B5EF4-FFF2-40B4-BE49-F238E27FC236}">
                <a16:creationId xmlns:a16="http://schemas.microsoft.com/office/drawing/2014/main" id="{BDB36D1E-7501-214F-8188-02CFDCC344D6}"/>
              </a:ext>
            </a:extLst>
          </p:cNvPr>
          <p:cNvSpPr/>
          <p:nvPr/>
        </p:nvSpPr>
        <p:spPr>
          <a:xfrm>
            <a:off x="1313145" y="4589337"/>
            <a:ext cx="5746545" cy="1176219"/>
          </a:xfrm>
          <a:prstGeom prst="rect">
            <a:avLst/>
          </a:prstGeom>
        </p:spPr>
        <p:txBody>
          <a:bodyPr wrap="square">
            <a:spAutoFit/>
          </a:bodyPr>
          <a:lstStyle/>
          <a:p>
            <a:pPr indent="-342900">
              <a:lnSpc>
                <a:spcPct val="120000"/>
              </a:lnSpc>
              <a:buFont typeface="Wingdings" pitchFamily="2" charset="2"/>
              <a:buChar char="Ø"/>
            </a:pPr>
            <a:r>
              <a:rPr lang="en-US" altLang="zh-CN" sz="2000" dirty="0">
                <a:solidFill>
                  <a:srgbClr val="2E3448"/>
                </a:solidFill>
                <a:ea typeface="Microsoft YaHei" panose="020B0503020204020204" pitchFamily="34" charset="-122"/>
                <a:cs typeface="Times New Roman" panose="02020603050405020304" pitchFamily="18" charset="0"/>
              </a:rPr>
              <a:t>The average of the end-to-end latencies: </a:t>
            </a:r>
            <a:r>
              <a:rPr lang="en-US" altLang="zh-CN" sz="2000" b="1" dirty="0">
                <a:solidFill>
                  <a:srgbClr val="2E3448"/>
                </a:solidFill>
                <a:ea typeface="Microsoft YaHei" panose="020B0503020204020204" pitchFamily="34" charset="-122"/>
                <a:cs typeface="Times New Roman" panose="02020603050405020304" pitchFamily="18" charset="0"/>
              </a:rPr>
              <a:t>15.9 𝑚𝑠</a:t>
            </a:r>
            <a:r>
              <a:rPr lang="en-US" altLang="zh-CN" sz="2000" dirty="0">
                <a:solidFill>
                  <a:srgbClr val="2E3448"/>
                </a:solidFill>
                <a:ea typeface="Microsoft YaHei" panose="020B0503020204020204" pitchFamily="34" charset="-122"/>
                <a:cs typeface="Times New Roman" panose="02020603050405020304" pitchFamily="18" charset="0"/>
              </a:rPr>
              <a:t>.</a:t>
            </a:r>
          </a:p>
          <a:p>
            <a:pPr indent="-342900">
              <a:lnSpc>
                <a:spcPct val="120000"/>
              </a:lnSpc>
              <a:buFont typeface="Wingdings" pitchFamily="2" charset="2"/>
              <a:buChar char="Ø"/>
            </a:pPr>
            <a:r>
              <a:rPr lang="en-US" altLang="zh-CN" sz="2000"/>
              <a:t>The 90%-ile of the </a:t>
            </a:r>
            <a:r>
              <a:rPr lang="en-US" altLang="zh-CN" sz="2000" dirty="0">
                <a:solidFill>
                  <a:srgbClr val="2E3448"/>
                </a:solidFill>
                <a:ea typeface="Microsoft YaHei" panose="020B0503020204020204" pitchFamily="34" charset="-122"/>
                <a:cs typeface="Times New Roman" panose="02020603050405020304" pitchFamily="18" charset="0"/>
              </a:rPr>
              <a:t>end-to-end </a:t>
            </a:r>
            <a:r>
              <a:rPr lang="en-US" altLang="zh-CN" sz="2000"/>
              <a:t>latency: </a:t>
            </a:r>
            <a:r>
              <a:rPr lang="en-US" altLang="zh-CN" sz="2000" b="1"/>
              <a:t>25.8 𝑚𝑠.</a:t>
            </a:r>
            <a:endParaRPr lang="en-US" altLang="zh-CN" sz="2000"/>
          </a:p>
          <a:p>
            <a:pPr indent="-342900">
              <a:lnSpc>
                <a:spcPct val="120000"/>
              </a:lnSpc>
              <a:buFont typeface="Wingdings" pitchFamily="2" charset="2"/>
              <a:buChar char="Ø"/>
            </a:pPr>
            <a:r>
              <a:rPr lang="en-US" altLang="zh-CN" sz="2000"/>
              <a:t>The standard deviations are shorter than: </a:t>
            </a:r>
            <a:r>
              <a:rPr lang="en-US" altLang="zh-CN" sz="2000" b="1">
                <a:solidFill>
                  <a:schemeClr val="accent1">
                    <a:lumMod val="50000"/>
                  </a:schemeClr>
                </a:solidFill>
              </a:rPr>
              <a:t>1 𝑚𝑠.</a:t>
            </a:r>
          </a:p>
        </p:txBody>
      </p:sp>
      <p:sp>
        <p:nvSpPr>
          <p:cNvPr id="5" name="Right Arrow 4">
            <a:extLst>
              <a:ext uri="{FF2B5EF4-FFF2-40B4-BE49-F238E27FC236}">
                <a16:creationId xmlns:a16="http://schemas.microsoft.com/office/drawing/2014/main" id="{0FFB3AA1-87AD-C843-80A3-890BDB6B3076}"/>
              </a:ext>
            </a:extLst>
          </p:cNvPr>
          <p:cNvSpPr/>
          <p:nvPr/>
        </p:nvSpPr>
        <p:spPr>
          <a:xfrm>
            <a:off x="7206791" y="4932349"/>
            <a:ext cx="650449" cy="490194"/>
          </a:xfrm>
          <a:prstGeom prst="rightArrow">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6" name="Cloud 5">
            <a:extLst>
              <a:ext uri="{FF2B5EF4-FFF2-40B4-BE49-F238E27FC236}">
                <a16:creationId xmlns:a16="http://schemas.microsoft.com/office/drawing/2014/main" id="{077C4174-2439-AA4A-B541-78B3433A736B}"/>
              </a:ext>
            </a:extLst>
          </p:cNvPr>
          <p:cNvSpPr/>
          <p:nvPr/>
        </p:nvSpPr>
        <p:spPr>
          <a:xfrm>
            <a:off x="8230590" y="4521525"/>
            <a:ext cx="3026328" cy="1311842"/>
          </a:xfrm>
          <a:prstGeom prst="cloud">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sz="2000"/>
              <a:t>Operator group is </a:t>
            </a:r>
            <a:r>
              <a:rPr lang="en-US" sz="2000"/>
              <a:t>deterministic and predictable. </a:t>
            </a:r>
          </a:p>
        </p:txBody>
      </p:sp>
    </p:spTree>
    <p:custDataLst>
      <p:tags r:id="rId1"/>
    </p:custDataLst>
    <p:extLst>
      <p:ext uri="{BB962C8B-B14F-4D97-AF65-F5344CB8AC3E}">
        <p14:creationId xmlns:p14="http://schemas.microsoft.com/office/powerpoint/2010/main" val="4278197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right)">
                                      <p:cBhvr>
                                        <p:cTn id="8" dur="500"/>
                                        <p:tgtEl>
                                          <p:spTgt spid="5"/>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ppt_x</p:attrName>
                                        </p:attrNameLst>
                                      </p:cBhvr>
                                      <p:tavLst>
                                        <p:tav tm="0">
                                          <p:val>
                                            <p:strVal val="#ppt_x-#ppt_w*1.125000"/>
                                          </p:val>
                                        </p:tav>
                                        <p:tav tm="100000">
                                          <p:val>
                                            <p:strVal val="#ppt_x"/>
                                          </p:val>
                                        </p:tav>
                                      </p:tavLst>
                                    </p:anim>
                                    <p:animEffect transition="in" filter="wipe(right)">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128901-97A5-6F4A-B8D0-B13DB8B327AF}"/>
              </a:ext>
            </a:extLst>
          </p:cNvPr>
          <p:cNvSpPr>
            <a:spLocks noGrp="1"/>
          </p:cNvSpPr>
          <p:nvPr>
            <p:ph type="body" sz="quarter" idx="14"/>
          </p:nvPr>
        </p:nvSpPr>
        <p:spPr/>
        <p:txBody>
          <a:bodyPr>
            <a:normAutofit fontScale="92500" lnSpcReduction="20000"/>
          </a:bodyPr>
          <a:lstStyle/>
          <a:p>
            <a:r>
              <a:rPr lang="en-CN">
                <a:solidFill>
                  <a:srgbClr val="2E3448"/>
                </a:solidFill>
              </a:rPr>
              <a:t>Latency Predictor:</a:t>
            </a:r>
            <a:r>
              <a:rPr lang="en-CN"/>
              <a:t> Prior Prediction Techniques</a:t>
            </a:r>
          </a:p>
        </p:txBody>
      </p:sp>
      <p:grpSp>
        <p:nvGrpSpPr>
          <p:cNvPr id="5" name="Group 4">
            <a:extLst>
              <a:ext uri="{FF2B5EF4-FFF2-40B4-BE49-F238E27FC236}">
                <a16:creationId xmlns:a16="http://schemas.microsoft.com/office/drawing/2014/main" id="{C042DE5B-FFD2-6C48-9A92-632C474725E6}"/>
              </a:ext>
            </a:extLst>
          </p:cNvPr>
          <p:cNvGrpSpPr/>
          <p:nvPr/>
        </p:nvGrpSpPr>
        <p:grpSpPr>
          <a:xfrm>
            <a:off x="1220725" y="1364827"/>
            <a:ext cx="9895923" cy="3477902"/>
            <a:chOff x="1220725" y="1364827"/>
            <a:chExt cx="9895923" cy="3477902"/>
          </a:xfrm>
        </p:grpSpPr>
        <p:grpSp>
          <p:nvGrpSpPr>
            <p:cNvPr id="9" name="Group 8">
              <a:extLst>
                <a:ext uri="{FF2B5EF4-FFF2-40B4-BE49-F238E27FC236}">
                  <a16:creationId xmlns:a16="http://schemas.microsoft.com/office/drawing/2014/main" id="{998FCC38-C843-AB4C-A3C6-45AB08A5110C}"/>
                </a:ext>
              </a:extLst>
            </p:cNvPr>
            <p:cNvGrpSpPr/>
            <p:nvPr/>
          </p:nvGrpSpPr>
          <p:grpSpPr>
            <a:xfrm>
              <a:off x="1220725" y="1364827"/>
              <a:ext cx="9895923" cy="3477902"/>
              <a:chOff x="193395" y="2247022"/>
              <a:chExt cx="9895923" cy="3477902"/>
            </a:xfrm>
          </p:grpSpPr>
          <p:sp>
            <p:nvSpPr>
              <p:cNvPr id="10" name="矩形: 圆角 8">
                <a:extLst>
                  <a:ext uri="{FF2B5EF4-FFF2-40B4-BE49-F238E27FC236}">
                    <a16:creationId xmlns:a16="http://schemas.microsoft.com/office/drawing/2014/main" id="{6BDA00BE-A631-C947-BCA0-157F4B146E6B}"/>
                  </a:ext>
                </a:extLst>
              </p:cNvPr>
              <p:cNvSpPr/>
              <p:nvPr/>
            </p:nvSpPr>
            <p:spPr>
              <a:xfrm>
                <a:off x="193395" y="2247022"/>
                <a:ext cx="9642096" cy="3231720"/>
              </a:xfrm>
              <a:prstGeom prst="roundRect">
                <a:avLst>
                  <a:gd name="adj" fmla="val 0"/>
                </a:avLst>
              </a:prstGeom>
              <a:solidFill>
                <a:schemeClr val="bg1"/>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algn="just"/>
                <a:endParaRPr lang="zh-CN" altLang="en-US" dirty="0"/>
              </a:p>
            </p:txBody>
          </p:sp>
          <p:sp>
            <p:nvSpPr>
              <p:cNvPr id="11" name="平行四边形 10">
                <a:extLst>
                  <a:ext uri="{FF2B5EF4-FFF2-40B4-BE49-F238E27FC236}">
                    <a16:creationId xmlns:a16="http://schemas.microsoft.com/office/drawing/2014/main" id="{8A3B8867-DD7D-DF41-8431-74BDDD5152C4}"/>
                  </a:ext>
                </a:extLst>
              </p:cNvPr>
              <p:cNvSpPr/>
              <p:nvPr/>
            </p:nvSpPr>
            <p:spPr>
              <a:xfrm>
                <a:off x="370531" y="2357748"/>
                <a:ext cx="473565" cy="242093"/>
              </a:xfrm>
              <a:prstGeom prst="parallelogram">
                <a:avLst>
                  <a:gd name="adj" fmla="val 4444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right-quote-sign_36811">
                <a:extLst>
                  <a:ext uri="{FF2B5EF4-FFF2-40B4-BE49-F238E27FC236}">
                    <a16:creationId xmlns:a16="http://schemas.microsoft.com/office/drawing/2014/main" id="{5C35182D-971C-0F44-B328-61F4F817324D}"/>
                  </a:ext>
                </a:extLst>
              </p:cNvPr>
              <p:cNvSpPr>
                <a:spLocks noChangeAspect="1"/>
              </p:cNvSpPr>
              <p:nvPr/>
            </p:nvSpPr>
            <p:spPr bwMode="auto">
              <a:xfrm>
                <a:off x="9581663" y="5232559"/>
                <a:ext cx="507655" cy="492365"/>
              </a:xfrm>
              <a:custGeom>
                <a:avLst/>
                <a:gdLst>
                  <a:gd name="T0" fmla="*/ 314 w 314"/>
                  <a:gd name="T1" fmla="*/ 0 h 305"/>
                  <a:gd name="T2" fmla="*/ 314 w 314"/>
                  <a:gd name="T3" fmla="*/ 158 h 305"/>
                  <a:gd name="T4" fmla="*/ 206 w 314"/>
                  <a:gd name="T5" fmla="*/ 305 h 305"/>
                  <a:gd name="T6" fmla="*/ 170 w 314"/>
                  <a:gd name="T7" fmla="*/ 304 h 305"/>
                  <a:gd name="T8" fmla="*/ 170 w 314"/>
                  <a:gd name="T9" fmla="*/ 243 h 305"/>
                  <a:gd name="T10" fmla="*/ 244 w 314"/>
                  <a:gd name="T11" fmla="*/ 174 h 305"/>
                  <a:gd name="T12" fmla="*/ 243 w 314"/>
                  <a:gd name="T13" fmla="*/ 146 h 305"/>
                  <a:gd name="T14" fmla="*/ 192 w 314"/>
                  <a:gd name="T15" fmla="*/ 146 h 305"/>
                  <a:gd name="T16" fmla="*/ 192 w 314"/>
                  <a:gd name="T17" fmla="*/ 0 h 305"/>
                  <a:gd name="T18" fmla="*/ 314 w 314"/>
                  <a:gd name="T19" fmla="*/ 0 h 305"/>
                  <a:gd name="T20" fmla="*/ 314 w 314"/>
                  <a:gd name="T21" fmla="*/ 0 h 305"/>
                  <a:gd name="T22" fmla="*/ 16 w 314"/>
                  <a:gd name="T23" fmla="*/ 146 h 305"/>
                  <a:gd name="T24" fmla="*/ 67 w 314"/>
                  <a:gd name="T25" fmla="*/ 146 h 305"/>
                  <a:gd name="T26" fmla="*/ 68 w 314"/>
                  <a:gd name="T27" fmla="*/ 174 h 305"/>
                  <a:gd name="T28" fmla="*/ 0 w 314"/>
                  <a:gd name="T29" fmla="*/ 243 h 305"/>
                  <a:gd name="T30" fmla="*/ 0 w 314"/>
                  <a:gd name="T31" fmla="*/ 304 h 305"/>
                  <a:gd name="T32" fmla="*/ 30 w 314"/>
                  <a:gd name="T33" fmla="*/ 305 h 305"/>
                  <a:gd name="T34" fmla="*/ 138 w 314"/>
                  <a:gd name="T35" fmla="*/ 158 h 305"/>
                  <a:gd name="T36" fmla="*/ 138 w 314"/>
                  <a:gd name="T37" fmla="*/ 0 h 305"/>
                  <a:gd name="T38" fmla="*/ 16 w 314"/>
                  <a:gd name="T39" fmla="*/ 0 h 305"/>
                  <a:gd name="T40" fmla="*/ 16 w 314"/>
                  <a:gd name="T41" fmla="*/ 146 h 305"/>
                  <a:gd name="T42" fmla="*/ 16 w 314"/>
                  <a:gd name="T43" fmla="*/ 14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4" h="305">
                    <a:moveTo>
                      <a:pt x="314" y="0"/>
                    </a:moveTo>
                    <a:lnTo>
                      <a:pt x="314" y="158"/>
                    </a:lnTo>
                    <a:cubicBezTo>
                      <a:pt x="314" y="256"/>
                      <a:pt x="278" y="305"/>
                      <a:pt x="206" y="305"/>
                    </a:cubicBezTo>
                    <a:cubicBezTo>
                      <a:pt x="198" y="305"/>
                      <a:pt x="186" y="305"/>
                      <a:pt x="170" y="304"/>
                    </a:cubicBezTo>
                    <a:lnTo>
                      <a:pt x="170" y="243"/>
                    </a:lnTo>
                    <a:cubicBezTo>
                      <a:pt x="219" y="243"/>
                      <a:pt x="244" y="220"/>
                      <a:pt x="244" y="174"/>
                    </a:cubicBezTo>
                    <a:lnTo>
                      <a:pt x="243" y="146"/>
                    </a:lnTo>
                    <a:lnTo>
                      <a:pt x="192" y="146"/>
                    </a:lnTo>
                    <a:lnTo>
                      <a:pt x="192" y="0"/>
                    </a:lnTo>
                    <a:lnTo>
                      <a:pt x="314" y="0"/>
                    </a:lnTo>
                    <a:lnTo>
                      <a:pt x="314" y="0"/>
                    </a:lnTo>
                    <a:close/>
                    <a:moveTo>
                      <a:pt x="16" y="146"/>
                    </a:moveTo>
                    <a:lnTo>
                      <a:pt x="67" y="146"/>
                    </a:lnTo>
                    <a:lnTo>
                      <a:pt x="68" y="174"/>
                    </a:lnTo>
                    <a:cubicBezTo>
                      <a:pt x="68" y="217"/>
                      <a:pt x="45" y="240"/>
                      <a:pt x="0" y="243"/>
                    </a:cubicBezTo>
                    <a:lnTo>
                      <a:pt x="0" y="304"/>
                    </a:lnTo>
                    <a:cubicBezTo>
                      <a:pt x="14" y="305"/>
                      <a:pt x="24" y="305"/>
                      <a:pt x="30" y="305"/>
                    </a:cubicBezTo>
                    <a:cubicBezTo>
                      <a:pt x="102" y="305"/>
                      <a:pt x="138" y="256"/>
                      <a:pt x="138" y="158"/>
                    </a:cubicBezTo>
                    <a:lnTo>
                      <a:pt x="138" y="0"/>
                    </a:lnTo>
                    <a:lnTo>
                      <a:pt x="16" y="0"/>
                    </a:lnTo>
                    <a:lnTo>
                      <a:pt x="16" y="146"/>
                    </a:lnTo>
                    <a:lnTo>
                      <a:pt x="16" y="146"/>
                    </a:lnTo>
                    <a:close/>
                  </a:path>
                </a:pathLst>
              </a:custGeom>
              <a:solidFill>
                <a:schemeClr val="accent1"/>
              </a:solidFill>
              <a:ln>
                <a:noFill/>
              </a:ln>
            </p:spPr>
          </p:sp>
        </p:grpSp>
        <p:sp>
          <p:nvSpPr>
            <p:cNvPr id="13" name="Rectangle 12">
              <a:extLst>
                <a:ext uri="{FF2B5EF4-FFF2-40B4-BE49-F238E27FC236}">
                  <a16:creationId xmlns:a16="http://schemas.microsoft.com/office/drawing/2014/main" id="{EECD9811-3C49-094B-9D29-4F251DBAD4AC}"/>
                </a:ext>
              </a:extLst>
            </p:cNvPr>
            <p:cNvSpPr/>
            <p:nvPr/>
          </p:nvSpPr>
          <p:spPr>
            <a:xfrm>
              <a:off x="1995923" y="1364827"/>
              <a:ext cx="3744376" cy="461665"/>
            </a:xfrm>
            <a:prstGeom prst="rect">
              <a:avLst/>
            </a:prstGeom>
            <a:effectLst/>
          </p:spPr>
          <p:txBody>
            <a:bodyPr wrap="square">
              <a:spAutoFit/>
            </a:bodyPr>
            <a:lstStyle/>
            <a:p>
              <a:pPr lvl="0" defTabSz="914400">
                <a:defRPr/>
              </a:pPr>
              <a:r>
                <a:rPr kumimoji="1" lang="en-US" altLang="zh-CN" sz="2400" b="1" i="1" dirty="0">
                  <a:solidFill>
                    <a:srgbClr val="2E3448"/>
                  </a:solidFill>
                  <a:ea typeface="Microsoft YaHei" panose="020B0503020204020204" pitchFamily="34" charset="-122"/>
                </a:rPr>
                <a:t>Kernel-level Prediction</a:t>
              </a:r>
              <a:endParaRPr kumimoji="1" lang="zh-CN" altLang="en-US" sz="2400" b="1" i="1" dirty="0">
                <a:solidFill>
                  <a:srgbClr val="2E3448"/>
                </a:solidFill>
                <a:ea typeface="Microsoft YaHei" panose="020B0503020204020204" pitchFamily="34" charset="-122"/>
              </a:endParaRPr>
            </a:p>
          </p:txBody>
        </p:sp>
      </p:grpSp>
      <p:pic>
        <p:nvPicPr>
          <p:cNvPr id="4" name="Picture 3">
            <a:extLst>
              <a:ext uri="{FF2B5EF4-FFF2-40B4-BE49-F238E27FC236}">
                <a16:creationId xmlns:a16="http://schemas.microsoft.com/office/drawing/2014/main" id="{1D201B03-FC8D-2449-939D-5F1CDBD68697}"/>
              </a:ext>
            </a:extLst>
          </p:cNvPr>
          <p:cNvPicPr>
            <a:picLocks noChangeAspect="1"/>
          </p:cNvPicPr>
          <p:nvPr/>
        </p:nvPicPr>
        <p:blipFill>
          <a:blip r:embed="rId3"/>
          <a:stretch>
            <a:fillRect/>
          </a:stretch>
        </p:blipFill>
        <p:spPr>
          <a:xfrm>
            <a:off x="2234582" y="1826492"/>
            <a:ext cx="7722834" cy="2521741"/>
          </a:xfrm>
          <a:prstGeom prst="rect">
            <a:avLst/>
          </a:prstGeom>
        </p:spPr>
      </p:pic>
      <p:sp>
        <p:nvSpPr>
          <p:cNvPr id="14" name="Rectangle 13">
            <a:extLst>
              <a:ext uri="{FF2B5EF4-FFF2-40B4-BE49-F238E27FC236}">
                <a16:creationId xmlns:a16="http://schemas.microsoft.com/office/drawing/2014/main" id="{915E7C60-F111-B84F-9DCE-DE9FC860661B}"/>
              </a:ext>
            </a:extLst>
          </p:cNvPr>
          <p:cNvSpPr/>
          <p:nvPr/>
        </p:nvSpPr>
        <p:spPr>
          <a:xfrm>
            <a:off x="1220725" y="4755647"/>
            <a:ext cx="9263044" cy="461665"/>
          </a:xfrm>
          <a:prstGeom prst="rect">
            <a:avLst/>
          </a:prstGeom>
        </p:spPr>
        <p:txBody>
          <a:bodyPr wrap="square">
            <a:spAutoFit/>
          </a:bodyPr>
          <a:lstStyle/>
          <a:p>
            <a:pPr lvl="0" defTabSz="914400">
              <a:defRPr/>
            </a:pPr>
            <a:r>
              <a:rPr kumimoji="1" lang="en-US" altLang="zh-CN" sz="2400" b="1" dirty="0">
                <a:solidFill>
                  <a:srgbClr val="2E3448"/>
                </a:solidFill>
                <a:ea typeface="Microsoft YaHei" panose="020B0503020204020204" pitchFamily="34" charset="-122"/>
              </a:rPr>
              <a:t>Why these techniques are not applicable in real systems?</a:t>
            </a:r>
            <a:endParaRPr kumimoji="1" lang="zh-CN" altLang="en-US" sz="2400" b="1" dirty="0">
              <a:solidFill>
                <a:srgbClr val="2E3448"/>
              </a:solidFill>
              <a:ea typeface="Microsoft YaHei" panose="020B0503020204020204" pitchFamily="34" charset="-122"/>
            </a:endParaRPr>
          </a:p>
        </p:txBody>
      </p:sp>
      <p:sp>
        <p:nvSpPr>
          <p:cNvPr id="15" name="矩形 8">
            <a:extLst>
              <a:ext uri="{FF2B5EF4-FFF2-40B4-BE49-F238E27FC236}">
                <a16:creationId xmlns:a16="http://schemas.microsoft.com/office/drawing/2014/main" id="{3FE2D737-6B69-9942-A266-7D6B4B113C4C}"/>
              </a:ext>
            </a:extLst>
          </p:cNvPr>
          <p:cNvSpPr/>
          <p:nvPr/>
        </p:nvSpPr>
        <p:spPr>
          <a:xfrm>
            <a:off x="1634643" y="5217312"/>
            <a:ext cx="8179104" cy="1175706"/>
          </a:xfrm>
          <a:prstGeom prst="rect">
            <a:avLst/>
          </a:prstGeom>
        </p:spPr>
        <p:txBody>
          <a:bodyPr wrap="square">
            <a:spAutoFit/>
          </a:bodyPr>
          <a:lstStyle/>
          <a:p>
            <a:pPr indent="-342900">
              <a:lnSpc>
                <a:spcPct val="120000"/>
              </a:lnSpc>
              <a:buFont typeface="Wingdings" pitchFamily="2" charset="2"/>
              <a:buChar char="Ø"/>
            </a:pPr>
            <a:r>
              <a:rPr lang="en-US" altLang="zh-CN" sz="2000" dirty="0">
                <a:solidFill>
                  <a:srgbClr val="2E3448"/>
                </a:solidFill>
                <a:ea typeface="Microsoft YaHei" panose="020B0503020204020204" pitchFamily="34" charset="-122"/>
                <a:cs typeface="Times New Roman" panose="02020603050405020304" pitchFamily="18" charset="0"/>
              </a:rPr>
              <a:t>Sequential prediction: </a:t>
            </a:r>
            <a:r>
              <a:rPr lang="en-US" altLang="zh-CN" sz="2000" b="1" dirty="0">
                <a:solidFill>
                  <a:schemeClr val="accent1">
                    <a:lumMod val="50000"/>
                  </a:schemeClr>
                </a:solidFill>
                <a:ea typeface="Microsoft YaHei" panose="020B0503020204020204" pitchFamily="34" charset="-122"/>
                <a:cs typeface="Times New Roman" panose="02020603050405020304" pitchFamily="18" charset="0"/>
              </a:rPr>
              <a:t>disabling</a:t>
            </a:r>
            <a:r>
              <a:rPr lang="en-US" altLang="zh-CN" sz="2000" dirty="0">
                <a:solidFill>
                  <a:srgbClr val="2E3448"/>
                </a:solidFill>
                <a:ea typeface="Microsoft YaHei" panose="020B0503020204020204" pitchFamily="34" charset="-122"/>
                <a:cs typeface="Times New Roman" panose="02020603050405020304" pitchFamily="18" charset="0"/>
              </a:rPr>
              <a:t> the kernel overlap.</a:t>
            </a:r>
          </a:p>
          <a:p>
            <a:pPr indent="-342900">
              <a:lnSpc>
                <a:spcPct val="120000"/>
              </a:lnSpc>
              <a:buFont typeface="Wingdings" pitchFamily="2" charset="2"/>
              <a:buChar char="Ø"/>
            </a:pPr>
            <a:r>
              <a:rPr lang="en-US" sz="2000"/>
              <a:t>Sync-based prediction: the throughput is </a:t>
            </a:r>
            <a:r>
              <a:rPr lang="en-US" sz="2000" b="1">
                <a:solidFill>
                  <a:schemeClr val="accent1">
                    <a:lumMod val="50000"/>
                  </a:schemeClr>
                </a:solidFill>
              </a:rPr>
              <a:t>not maximized</a:t>
            </a:r>
            <a:r>
              <a:rPr lang="en-US" sz="2000"/>
              <a:t>.</a:t>
            </a:r>
            <a:endParaRPr lang="en-US" altLang="zh-CN" sz="2000" dirty="0">
              <a:solidFill>
                <a:srgbClr val="2E3448"/>
              </a:solidFill>
              <a:ea typeface="Microsoft YaHei" panose="020B0503020204020204" pitchFamily="34" charset="-122"/>
              <a:cs typeface="Times New Roman" panose="02020603050405020304" pitchFamily="18" charset="0"/>
            </a:endParaRPr>
          </a:p>
          <a:p>
            <a:pPr indent="-342900">
              <a:lnSpc>
                <a:spcPct val="120000"/>
              </a:lnSpc>
              <a:buFont typeface="Wingdings" pitchFamily="2" charset="2"/>
              <a:buChar char="Ø"/>
            </a:pPr>
            <a:r>
              <a:rPr lang="en-US" altLang="zh-CN" sz="2000"/>
              <a:t>Sync-free prediction: relying on hardware metrics and </a:t>
            </a:r>
            <a:r>
              <a:rPr lang="en-US" altLang="zh-CN" sz="2000" b="1">
                <a:solidFill>
                  <a:schemeClr val="accent1">
                    <a:lumMod val="50000"/>
                  </a:schemeClr>
                </a:solidFill>
              </a:rPr>
              <a:t>posteriori</a:t>
            </a:r>
            <a:r>
              <a:rPr lang="en-US" altLang="zh-CN" sz="2000"/>
              <a:t> methods.</a:t>
            </a:r>
            <a:endParaRPr lang="en-US" altLang="zh-CN" sz="2000" dirty="0">
              <a:solidFill>
                <a:srgbClr val="2E3448"/>
              </a:solidFill>
              <a:ea typeface="Microsoft YaHei"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734810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128901-97A5-6F4A-B8D0-B13DB8B327AF}"/>
              </a:ext>
            </a:extLst>
          </p:cNvPr>
          <p:cNvSpPr>
            <a:spLocks noGrp="1"/>
          </p:cNvSpPr>
          <p:nvPr>
            <p:ph type="body" sz="quarter" idx="14"/>
          </p:nvPr>
        </p:nvSpPr>
        <p:spPr/>
        <p:txBody>
          <a:bodyPr>
            <a:normAutofit fontScale="92500" lnSpcReduction="20000"/>
          </a:bodyPr>
          <a:lstStyle/>
          <a:p>
            <a:r>
              <a:rPr lang="en-CN">
                <a:solidFill>
                  <a:srgbClr val="2E3448"/>
                </a:solidFill>
              </a:rPr>
              <a:t>Latency Predictor:</a:t>
            </a:r>
            <a:r>
              <a:rPr lang="en-CN"/>
              <a:t> </a:t>
            </a:r>
            <a:r>
              <a:rPr lang="en-US"/>
              <a:t>Determining Representative Features </a:t>
            </a:r>
          </a:p>
        </p:txBody>
      </p:sp>
      <p:sp>
        <p:nvSpPr>
          <p:cNvPr id="19" name="Cloud 18">
            <a:extLst>
              <a:ext uri="{FF2B5EF4-FFF2-40B4-BE49-F238E27FC236}">
                <a16:creationId xmlns:a16="http://schemas.microsoft.com/office/drawing/2014/main" id="{AC9A9FEE-64C6-2645-A2DC-9DF4236E15ED}"/>
              </a:ext>
            </a:extLst>
          </p:cNvPr>
          <p:cNvSpPr/>
          <p:nvPr/>
        </p:nvSpPr>
        <p:spPr>
          <a:xfrm>
            <a:off x="1148038" y="1322861"/>
            <a:ext cx="3773898" cy="1451261"/>
          </a:xfrm>
          <a:prstGeom prst="cloud">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Numerous operators inside a DNN model. </a:t>
            </a:r>
          </a:p>
        </p:txBody>
      </p:sp>
      <p:sp>
        <p:nvSpPr>
          <p:cNvPr id="20" name="Right Arrow 19">
            <a:extLst>
              <a:ext uri="{FF2B5EF4-FFF2-40B4-BE49-F238E27FC236}">
                <a16:creationId xmlns:a16="http://schemas.microsoft.com/office/drawing/2014/main" id="{2683EFB2-50B3-D541-8E14-BDEA3B44EEBC}"/>
              </a:ext>
            </a:extLst>
          </p:cNvPr>
          <p:cNvSpPr/>
          <p:nvPr/>
        </p:nvSpPr>
        <p:spPr>
          <a:xfrm>
            <a:off x="5205769" y="1705732"/>
            <a:ext cx="1198984" cy="596423"/>
          </a:xfrm>
          <a:prstGeom prst="rightArrow">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grpSp>
        <p:nvGrpSpPr>
          <p:cNvPr id="18" name="Group 17">
            <a:extLst>
              <a:ext uri="{FF2B5EF4-FFF2-40B4-BE49-F238E27FC236}">
                <a16:creationId xmlns:a16="http://schemas.microsoft.com/office/drawing/2014/main" id="{9CCB1DEC-5790-6441-9204-49E54E9679A8}"/>
              </a:ext>
            </a:extLst>
          </p:cNvPr>
          <p:cNvGrpSpPr/>
          <p:nvPr/>
        </p:nvGrpSpPr>
        <p:grpSpPr>
          <a:xfrm>
            <a:off x="6467957" y="1176402"/>
            <a:ext cx="4576005" cy="1744181"/>
            <a:chOff x="1325174" y="1762590"/>
            <a:chExt cx="4576005" cy="1744181"/>
          </a:xfrm>
        </p:grpSpPr>
        <p:sp>
          <p:nvSpPr>
            <p:cNvPr id="16" name="Explosion 2 15">
              <a:extLst>
                <a:ext uri="{FF2B5EF4-FFF2-40B4-BE49-F238E27FC236}">
                  <a16:creationId xmlns:a16="http://schemas.microsoft.com/office/drawing/2014/main" id="{ADFC6BA8-7899-F143-8625-567258D7CE8B}"/>
                </a:ext>
              </a:extLst>
            </p:cNvPr>
            <p:cNvSpPr/>
            <p:nvPr/>
          </p:nvSpPr>
          <p:spPr>
            <a:xfrm>
              <a:off x="1325174" y="1762590"/>
              <a:ext cx="4576005" cy="1744181"/>
            </a:xfrm>
            <a:prstGeom prst="irregularSeal2">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800" dirty="0">
                <a:solidFill>
                  <a:srgbClr val="2E3448"/>
                </a:solidFill>
                <a:ea typeface="Microsoft YaHei" panose="020B0503020204020204" pitchFamily="34" charset="-122"/>
                <a:cs typeface="Times New Roman" panose="02020603050405020304" pitchFamily="18" charset="0"/>
              </a:endParaRPr>
            </a:p>
          </p:txBody>
        </p:sp>
        <p:sp>
          <p:nvSpPr>
            <p:cNvPr id="17" name="Rectangle 16">
              <a:extLst>
                <a:ext uri="{FF2B5EF4-FFF2-40B4-BE49-F238E27FC236}">
                  <a16:creationId xmlns:a16="http://schemas.microsoft.com/office/drawing/2014/main" id="{FC6428BE-2416-4D4B-B2C5-C54B7CACCFC6}"/>
                </a:ext>
              </a:extLst>
            </p:cNvPr>
            <p:cNvSpPr/>
            <p:nvPr/>
          </p:nvSpPr>
          <p:spPr>
            <a:xfrm>
              <a:off x="2062822" y="2358232"/>
              <a:ext cx="2957028" cy="523220"/>
            </a:xfrm>
            <a:prstGeom prst="rect">
              <a:avLst/>
            </a:prstGeom>
          </p:spPr>
          <p:txBody>
            <a:bodyPr wrap="none">
              <a:spAutoFit/>
            </a:bodyPr>
            <a:lstStyle/>
            <a:p>
              <a:pPr algn="ctr"/>
              <a:r>
                <a:rPr lang="en-US" altLang="zh-CN" sz="2800" dirty="0">
                  <a:solidFill>
                    <a:schemeClr val="accent5"/>
                  </a:solidFill>
                  <a:ea typeface="Microsoft YaHei" panose="020B0503020204020204" pitchFamily="34" charset="-122"/>
                  <a:cs typeface="Times New Roman" panose="02020603050405020304" pitchFamily="18" charset="0"/>
                </a:rPr>
                <a:t>Large input feature</a:t>
              </a:r>
            </a:p>
          </p:txBody>
        </p:sp>
      </p:grpSp>
      <p:grpSp>
        <p:nvGrpSpPr>
          <p:cNvPr id="3" name="Group 2">
            <a:extLst>
              <a:ext uri="{FF2B5EF4-FFF2-40B4-BE49-F238E27FC236}">
                <a16:creationId xmlns:a16="http://schemas.microsoft.com/office/drawing/2014/main" id="{D3E238DD-8E0F-1A48-8051-6A518DA8D567}"/>
              </a:ext>
            </a:extLst>
          </p:cNvPr>
          <p:cNvGrpSpPr/>
          <p:nvPr/>
        </p:nvGrpSpPr>
        <p:grpSpPr>
          <a:xfrm>
            <a:off x="1148038" y="3009850"/>
            <a:ext cx="9895924" cy="2111310"/>
            <a:chOff x="1148038" y="1364831"/>
            <a:chExt cx="9895924" cy="2111310"/>
          </a:xfrm>
        </p:grpSpPr>
        <p:grpSp>
          <p:nvGrpSpPr>
            <p:cNvPr id="5" name="Group 4">
              <a:extLst>
                <a:ext uri="{FF2B5EF4-FFF2-40B4-BE49-F238E27FC236}">
                  <a16:creationId xmlns:a16="http://schemas.microsoft.com/office/drawing/2014/main" id="{CA04C674-DEE1-0440-8EE0-FE9F2E3E4CBD}"/>
                </a:ext>
              </a:extLst>
            </p:cNvPr>
            <p:cNvGrpSpPr/>
            <p:nvPr/>
          </p:nvGrpSpPr>
          <p:grpSpPr>
            <a:xfrm>
              <a:off x="1148038" y="1364831"/>
              <a:ext cx="9895924" cy="2111310"/>
              <a:chOff x="1220725" y="1364827"/>
              <a:chExt cx="9895924" cy="2111310"/>
            </a:xfrm>
          </p:grpSpPr>
          <p:grpSp>
            <p:nvGrpSpPr>
              <p:cNvPr id="6" name="Group 5">
                <a:extLst>
                  <a:ext uri="{FF2B5EF4-FFF2-40B4-BE49-F238E27FC236}">
                    <a16:creationId xmlns:a16="http://schemas.microsoft.com/office/drawing/2014/main" id="{C2B42401-E68A-9C46-AB8C-A94CD3220912}"/>
                  </a:ext>
                </a:extLst>
              </p:cNvPr>
              <p:cNvGrpSpPr/>
              <p:nvPr/>
            </p:nvGrpSpPr>
            <p:grpSpPr>
              <a:xfrm>
                <a:off x="1220725" y="1364827"/>
                <a:ext cx="9895924" cy="2111310"/>
                <a:chOff x="193395" y="2247022"/>
                <a:chExt cx="9895924" cy="2111310"/>
              </a:xfrm>
            </p:grpSpPr>
            <p:sp>
              <p:nvSpPr>
                <p:cNvPr id="8" name="矩形: 圆角 8">
                  <a:extLst>
                    <a:ext uri="{FF2B5EF4-FFF2-40B4-BE49-F238E27FC236}">
                      <a16:creationId xmlns:a16="http://schemas.microsoft.com/office/drawing/2014/main" id="{FF90A357-354B-624E-9332-1B8479ACD18A}"/>
                    </a:ext>
                  </a:extLst>
                </p:cNvPr>
                <p:cNvSpPr/>
                <p:nvPr/>
              </p:nvSpPr>
              <p:spPr>
                <a:xfrm>
                  <a:off x="193395" y="2247022"/>
                  <a:ext cx="9642096" cy="1865128"/>
                </a:xfrm>
                <a:prstGeom prst="roundRect">
                  <a:avLst>
                    <a:gd name="adj" fmla="val 0"/>
                  </a:avLst>
                </a:prstGeom>
                <a:solidFill>
                  <a:schemeClr val="bg1"/>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algn="just"/>
                  <a:endParaRPr lang="zh-CN" altLang="en-US" dirty="0"/>
                </a:p>
              </p:txBody>
            </p:sp>
            <p:sp>
              <p:nvSpPr>
                <p:cNvPr id="10" name="平行四边形 10">
                  <a:extLst>
                    <a:ext uri="{FF2B5EF4-FFF2-40B4-BE49-F238E27FC236}">
                      <a16:creationId xmlns:a16="http://schemas.microsoft.com/office/drawing/2014/main" id="{A68B571E-9C35-5544-8581-9C113E0FABB7}"/>
                    </a:ext>
                  </a:extLst>
                </p:cNvPr>
                <p:cNvSpPr/>
                <p:nvPr/>
              </p:nvSpPr>
              <p:spPr>
                <a:xfrm>
                  <a:off x="370531" y="2357748"/>
                  <a:ext cx="473565" cy="242093"/>
                </a:xfrm>
                <a:prstGeom prst="parallelogram">
                  <a:avLst>
                    <a:gd name="adj" fmla="val 4444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right-quote-sign_36811">
                  <a:extLst>
                    <a:ext uri="{FF2B5EF4-FFF2-40B4-BE49-F238E27FC236}">
                      <a16:creationId xmlns:a16="http://schemas.microsoft.com/office/drawing/2014/main" id="{0DF51E2F-E0E6-E042-B4CD-BEBFDF6E209D}"/>
                    </a:ext>
                  </a:extLst>
                </p:cNvPr>
                <p:cNvSpPr>
                  <a:spLocks noChangeAspect="1"/>
                </p:cNvSpPr>
                <p:nvPr/>
              </p:nvSpPr>
              <p:spPr bwMode="auto">
                <a:xfrm>
                  <a:off x="9581664" y="3865967"/>
                  <a:ext cx="507655" cy="492365"/>
                </a:xfrm>
                <a:custGeom>
                  <a:avLst/>
                  <a:gdLst>
                    <a:gd name="T0" fmla="*/ 314 w 314"/>
                    <a:gd name="T1" fmla="*/ 0 h 305"/>
                    <a:gd name="T2" fmla="*/ 314 w 314"/>
                    <a:gd name="T3" fmla="*/ 158 h 305"/>
                    <a:gd name="T4" fmla="*/ 206 w 314"/>
                    <a:gd name="T5" fmla="*/ 305 h 305"/>
                    <a:gd name="T6" fmla="*/ 170 w 314"/>
                    <a:gd name="T7" fmla="*/ 304 h 305"/>
                    <a:gd name="T8" fmla="*/ 170 w 314"/>
                    <a:gd name="T9" fmla="*/ 243 h 305"/>
                    <a:gd name="T10" fmla="*/ 244 w 314"/>
                    <a:gd name="T11" fmla="*/ 174 h 305"/>
                    <a:gd name="T12" fmla="*/ 243 w 314"/>
                    <a:gd name="T13" fmla="*/ 146 h 305"/>
                    <a:gd name="T14" fmla="*/ 192 w 314"/>
                    <a:gd name="T15" fmla="*/ 146 h 305"/>
                    <a:gd name="T16" fmla="*/ 192 w 314"/>
                    <a:gd name="T17" fmla="*/ 0 h 305"/>
                    <a:gd name="T18" fmla="*/ 314 w 314"/>
                    <a:gd name="T19" fmla="*/ 0 h 305"/>
                    <a:gd name="T20" fmla="*/ 314 w 314"/>
                    <a:gd name="T21" fmla="*/ 0 h 305"/>
                    <a:gd name="T22" fmla="*/ 16 w 314"/>
                    <a:gd name="T23" fmla="*/ 146 h 305"/>
                    <a:gd name="T24" fmla="*/ 67 w 314"/>
                    <a:gd name="T25" fmla="*/ 146 h 305"/>
                    <a:gd name="T26" fmla="*/ 68 w 314"/>
                    <a:gd name="T27" fmla="*/ 174 h 305"/>
                    <a:gd name="T28" fmla="*/ 0 w 314"/>
                    <a:gd name="T29" fmla="*/ 243 h 305"/>
                    <a:gd name="T30" fmla="*/ 0 w 314"/>
                    <a:gd name="T31" fmla="*/ 304 h 305"/>
                    <a:gd name="T32" fmla="*/ 30 w 314"/>
                    <a:gd name="T33" fmla="*/ 305 h 305"/>
                    <a:gd name="T34" fmla="*/ 138 w 314"/>
                    <a:gd name="T35" fmla="*/ 158 h 305"/>
                    <a:gd name="T36" fmla="*/ 138 w 314"/>
                    <a:gd name="T37" fmla="*/ 0 h 305"/>
                    <a:gd name="T38" fmla="*/ 16 w 314"/>
                    <a:gd name="T39" fmla="*/ 0 h 305"/>
                    <a:gd name="T40" fmla="*/ 16 w 314"/>
                    <a:gd name="T41" fmla="*/ 146 h 305"/>
                    <a:gd name="T42" fmla="*/ 16 w 314"/>
                    <a:gd name="T43" fmla="*/ 14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4" h="305">
                      <a:moveTo>
                        <a:pt x="314" y="0"/>
                      </a:moveTo>
                      <a:lnTo>
                        <a:pt x="314" y="158"/>
                      </a:lnTo>
                      <a:cubicBezTo>
                        <a:pt x="314" y="256"/>
                        <a:pt x="278" y="305"/>
                        <a:pt x="206" y="305"/>
                      </a:cubicBezTo>
                      <a:cubicBezTo>
                        <a:pt x="198" y="305"/>
                        <a:pt x="186" y="305"/>
                        <a:pt x="170" y="304"/>
                      </a:cubicBezTo>
                      <a:lnTo>
                        <a:pt x="170" y="243"/>
                      </a:lnTo>
                      <a:cubicBezTo>
                        <a:pt x="219" y="243"/>
                        <a:pt x="244" y="220"/>
                        <a:pt x="244" y="174"/>
                      </a:cubicBezTo>
                      <a:lnTo>
                        <a:pt x="243" y="146"/>
                      </a:lnTo>
                      <a:lnTo>
                        <a:pt x="192" y="146"/>
                      </a:lnTo>
                      <a:lnTo>
                        <a:pt x="192" y="0"/>
                      </a:lnTo>
                      <a:lnTo>
                        <a:pt x="314" y="0"/>
                      </a:lnTo>
                      <a:lnTo>
                        <a:pt x="314" y="0"/>
                      </a:lnTo>
                      <a:close/>
                      <a:moveTo>
                        <a:pt x="16" y="146"/>
                      </a:moveTo>
                      <a:lnTo>
                        <a:pt x="67" y="146"/>
                      </a:lnTo>
                      <a:lnTo>
                        <a:pt x="68" y="174"/>
                      </a:lnTo>
                      <a:cubicBezTo>
                        <a:pt x="68" y="217"/>
                        <a:pt x="45" y="240"/>
                        <a:pt x="0" y="243"/>
                      </a:cubicBezTo>
                      <a:lnTo>
                        <a:pt x="0" y="304"/>
                      </a:lnTo>
                      <a:cubicBezTo>
                        <a:pt x="14" y="305"/>
                        <a:pt x="24" y="305"/>
                        <a:pt x="30" y="305"/>
                      </a:cubicBezTo>
                      <a:cubicBezTo>
                        <a:pt x="102" y="305"/>
                        <a:pt x="138" y="256"/>
                        <a:pt x="138" y="158"/>
                      </a:cubicBezTo>
                      <a:lnTo>
                        <a:pt x="138" y="0"/>
                      </a:lnTo>
                      <a:lnTo>
                        <a:pt x="16" y="0"/>
                      </a:lnTo>
                      <a:lnTo>
                        <a:pt x="16" y="146"/>
                      </a:lnTo>
                      <a:lnTo>
                        <a:pt x="16" y="146"/>
                      </a:lnTo>
                      <a:close/>
                    </a:path>
                  </a:pathLst>
                </a:custGeom>
                <a:solidFill>
                  <a:schemeClr val="accent1"/>
                </a:solidFill>
                <a:ln>
                  <a:noFill/>
                </a:ln>
              </p:spPr>
            </p:sp>
          </p:grpSp>
          <p:sp>
            <p:nvSpPr>
              <p:cNvPr id="7" name="Rectangle 6">
                <a:extLst>
                  <a:ext uri="{FF2B5EF4-FFF2-40B4-BE49-F238E27FC236}">
                    <a16:creationId xmlns:a16="http://schemas.microsoft.com/office/drawing/2014/main" id="{1E9A9E6D-0071-4E41-872A-CF739EE31316}"/>
                  </a:ext>
                </a:extLst>
              </p:cNvPr>
              <p:cNvSpPr/>
              <p:nvPr/>
            </p:nvSpPr>
            <p:spPr>
              <a:xfrm>
                <a:off x="1995922" y="1364827"/>
                <a:ext cx="5130741" cy="461665"/>
              </a:xfrm>
              <a:prstGeom prst="rect">
                <a:avLst/>
              </a:prstGeom>
              <a:effectLst/>
            </p:spPr>
            <p:txBody>
              <a:bodyPr wrap="square">
                <a:spAutoFit/>
              </a:bodyPr>
              <a:lstStyle/>
              <a:p>
                <a:pPr>
                  <a:defRPr/>
                </a:pPr>
                <a:r>
                  <a:rPr kumimoji="1" lang="en-US" altLang="zh-CN" sz="2400" b="1" i="1" dirty="0">
                    <a:solidFill>
                      <a:srgbClr val="2E3448"/>
                    </a:solidFill>
                    <a:ea typeface="Microsoft YaHei" panose="020B0503020204020204" pitchFamily="34" charset="-122"/>
                  </a:rPr>
                  <a:t>Input Features of an Operator Group</a:t>
                </a:r>
              </a:p>
            </p:txBody>
          </p:sp>
        </p:grpSp>
        <p:pic>
          <p:nvPicPr>
            <p:cNvPr id="9" name="Picture 8">
              <a:extLst>
                <a:ext uri="{FF2B5EF4-FFF2-40B4-BE49-F238E27FC236}">
                  <a16:creationId xmlns:a16="http://schemas.microsoft.com/office/drawing/2014/main" id="{35EEA3E3-C979-8048-A80B-3D1855801E3D}"/>
                </a:ext>
              </a:extLst>
            </p:cNvPr>
            <p:cNvPicPr>
              <a:picLocks noChangeAspect="1"/>
            </p:cNvPicPr>
            <p:nvPr/>
          </p:nvPicPr>
          <p:blipFill>
            <a:blip r:embed="rId4"/>
            <a:stretch>
              <a:fillRect/>
            </a:stretch>
          </p:blipFill>
          <p:spPr>
            <a:xfrm>
              <a:off x="1841500" y="1826496"/>
              <a:ext cx="8509000" cy="1409700"/>
            </a:xfrm>
            <a:prstGeom prst="rect">
              <a:avLst/>
            </a:prstGeom>
          </p:spPr>
        </p:pic>
      </p:grpSp>
      <p:sp>
        <p:nvSpPr>
          <p:cNvPr id="23" name="矩形 8">
            <a:extLst>
              <a:ext uri="{FF2B5EF4-FFF2-40B4-BE49-F238E27FC236}">
                <a16:creationId xmlns:a16="http://schemas.microsoft.com/office/drawing/2014/main" id="{F40496B4-ED44-F347-A3DF-1E1104AE09DF}"/>
              </a:ext>
            </a:extLst>
          </p:cNvPr>
          <p:cNvSpPr/>
          <p:nvPr/>
        </p:nvSpPr>
        <p:spPr>
          <a:xfrm>
            <a:off x="1148037" y="5114139"/>
            <a:ext cx="8892945" cy="771878"/>
          </a:xfrm>
          <a:prstGeom prst="rect">
            <a:avLst/>
          </a:prstGeom>
        </p:spPr>
        <p:txBody>
          <a:bodyPr wrap="square">
            <a:spAutoFit/>
          </a:bodyPr>
          <a:lstStyle/>
          <a:p>
            <a:pPr indent="-342900">
              <a:lnSpc>
                <a:spcPct val="120000"/>
              </a:lnSpc>
              <a:buFont typeface="Wingdings" pitchFamily="2" charset="2"/>
              <a:buChar char="Ø"/>
            </a:pPr>
            <a:r>
              <a:rPr lang="en-US" altLang="zh-CN" sz="2000"/>
              <a:t>A 𝑁-bit bitmap is used to indicate what models are co-running </a:t>
            </a:r>
          </a:p>
          <a:p>
            <a:pPr indent="-342900">
              <a:lnSpc>
                <a:spcPct val="120000"/>
              </a:lnSpc>
              <a:buFont typeface="Wingdings" pitchFamily="2" charset="2"/>
              <a:buChar char="Ø"/>
            </a:pPr>
            <a:r>
              <a:rPr lang="en-US"/>
              <a:t>For each of the co-running queries:</a:t>
            </a:r>
          </a:p>
        </p:txBody>
      </p:sp>
      <p:grpSp>
        <p:nvGrpSpPr>
          <p:cNvPr id="11" name="Group 10">
            <a:extLst>
              <a:ext uri="{FF2B5EF4-FFF2-40B4-BE49-F238E27FC236}">
                <a16:creationId xmlns:a16="http://schemas.microsoft.com/office/drawing/2014/main" id="{76E5280C-675D-4B42-80EB-065B50C3A3F8}"/>
              </a:ext>
            </a:extLst>
          </p:cNvPr>
          <p:cNvGrpSpPr/>
          <p:nvPr/>
        </p:nvGrpSpPr>
        <p:grpSpPr>
          <a:xfrm>
            <a:off x="1397272" y="5815870"/>
            <a:ext cx="5927355" cy="735394"/>
            <a:chOff x="1397272" y="5815870"/>
            <a:chExt cx="5927355" cy="735394"/>
          </a:xfrm>
        </p:grpSpPr>
        <p:sp>
          <p:nvSpPr>
            <p:cNvPr id="24" name="Rectangle 23">
              <a:extLst>
                <a:ext uri="{FF2B5EF4-FFF2-40B4-BE49-F238E27FC236}">
                  <a16:creationId xmlns:a16="http://schemas.microsoft.com/office/drawing/2014/main" id="{682D2AF1-CE21-5F4C-AFE1-FAC988A0F146}"/>
                </a:ext>
              </a:extLst>
            </p:cNvPr>
            <p:cNvSpPr/>
            <p:nvPr/>
          </p:nvSpPr>
          <p:spPr>
            <a:xfrm>
              <a:off x="4072380" y="5815870"/>
              <a:ext cx="3252247" cy="735394"/>
            </a:xfrm>
            <a:prstGeom prst="rect">
              <a:avLst/>
            </a:prstGeom>
          </p:spPr>
          <p:txBody>
            <a:bodyPr wrap="square">
              <a:spAutoFit/>
            </a:bodyPr>
            <a:lstStyle/>
            <a:p>
              <a:pPr lvl="1" indent="-342900">
                <a:lnSpc>
                  <a:spcPct val="120000"/>
                </a:lnSpc>
                <a:buFont typeface="Wingdings" pitchFamily="2" charset="2"/>
                <a:buChar char="v"/>
              </a:pPr>
              <a:r>
                <a:rPr lang="en-US"/>
                <a:t>the batch size </a:t>
              </a:r>
              <a:r>
                <a:rPr lang="en-US" b="1"/>
                <a:t>𝑏𝑠</a:t>
              </a:r>
            </a:p>
            <a:p>
              <a:pPr lvl="1" indent="-342900">
                <a:lnSpc>
                  <a:spcPct val="120000"/>
                </a:lnSpc>
                <a:buFont typeface="Wingdings" pitchFamily="2" charset="2"/>
                <a:buChar char="v"/>
              </a:pPr>
              <a:r>
                <a:rPr lang="en-US"/>
                <a:t>the sequence length </a:t>
              </a:r>
              <a:r>
                <a:rPr lang="en-US" b="1"/>
                <a:t>𝑠𝑒𝑞𝑙𝑒𝑛</a:t>
              </a:r>
              <a:r>
                <a:rPr lang="en-US"/>
                <a:t> </a:t>
              </a:r>
              <a:endParaRPr lang="en-US" sz="2000"/>
            </a:p>
          </p:txBody>
        </p:sp>
        <p:sp>
          <p:nvSpPr>
            <p:cNvPr id="25" name="Rectangle 24">
              <a:extLst>
                <a:ext uri="{FF2B5EF4-FFF2-40B4-BE49-F238E27FC236}">
                  <a16:creationId xmlns:a16="http://schemas.microsoft.com/office/drawing/2014/main" id="{49CE6C6F-10F5-EF41-8067-14929C6CE9A1}"/>
                </a:ext>
              </a:extLst>
            </p:cNvPr>
            <p:cNvSpPr/>
            <p:nvPr/>
          </p:nvSpPr>
          <p:spPr>
            <a:xfrm>
              <a:off x="1397272" y="5815870"/>
              <a:ext cx="2675108" cy="735394"/>
            </a:xfrm>
            <a:prstGeom prst="rect">
              <a:avLst/>
            </a:prstGeom>
          </p:spPr>
          <p:txBody>
            <a:bodyPr wrap="square">
              <a:spAutoFit/>
            </a:bodyPr>
            <a:lstStyle/>
            <a:p>
              <a:pPr lvl="1" indent="-342900">
                <a:lnSpc>
                  <a:spcPct val="120000"/>
                </a:lnSpc>
                <a:buFont typeface="Wingdings" pitchFamily="2" charset="2"/>
                <a:buChar char="v"/>
              </a:pPr>
              <a:r>
                <a:rPr lang="en-US"/>
                <a:t>the start operator </a:t>
              </a:r>
              <a:r>
                <a:rPr lang="en-US" b="1"/>
                <a:t>𝑜𝑝</a:t>
              </a:r>
              <a:r>
                <a:rPr lang="en-US" b="1" baseline="-25000"/>
                <a:t>𝑠</a:t>
              </a:r>
            </a:p>
            <a:p>
              <a:pPr lvl="1" indent="-342900">
                <a:lnSpc>
                  <a:spcPct val="120000"/>
                </a:lnSpc>
                <a:buFont typeface="Wingdings" pitchFamily="2" charset="2"/>
                <a:buChar char="v"/>
              </a:pPr>
              <a:r>
                <a:rPr lang="en-US"/>
                <a:t>the end operator </a:t>
              </a:r>
              <a:r>
                <a:rPr lang="en-US" b="1"/>
                <a:t>𝑜𝑝</a:t>
              </a:r>
              <a:r>
                <a:rPr lang="en-US" b="1" baseline="-25000"/>
                <a:t>𝑒</a:t>
              </a:r>
              <a:r>
                <a:rPr lang="en-US"/>
                <a:t> </a:t>
              </a:r>
            </a:p>
          </p:txBody>
        </p:sp>
      </p:grpSp>
      <p:sp>
        <p:nvSpPr>
          <p:cNvPr id="21" name="Rectangle 20">
            <a:extLst>
              <a:ext uri="{FF2B5EF4-FFF2-40B4-BE49-F238E27FC236}">
                <a16:creationId xmlns:a16="http://schemas.microsoft.com/office/drawing/2014/main" id="{B7C79618-5A30-7942-9EED-EA14A243CE46}"/>
              </a:ext>
            </a:extLst>
          </p:cNvPr>
          <p:cNvSpPr/>
          <p:nvPr/>
        </p:nvSpPr>
        <p:spPr>
          <a:xfrm>
            <a:off x="1841500" y="3866497"/>
            <a:ext cx="3601358" cy="461665"/>
          </a:xfrm>
          <a:prstGeom prst="rect">
            <a:avLst/>
          </a:prstGeom>
          <a:noFill/>
          <a:ln w="38100">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solidFill>
                <a:srgbClr val="C00000"/>
              </a:solidFill>
            </a:endParaRPr>
          </a:p>
        </p:txBody>
      </p:sp>
      <p:sp>
        <p:nvSpPr>
          <p:cNvPr id="22" name="Rectangle 21">
            <a:extLst>
              <a:ext uri="{FF2B5EF4-FFF2-40B4-BE49-F238E27FC236}">
                <a16:creationId xmlns:a16="http://schemas.microsoft.com/office/drawing/2014/main" id="{DF75C17E-7AB6-5645-90D1-FEC364FEFA7E}"/>
              </a:ext>
            </a:extLst>
          </p:cNvPr>
          <p:cNvSpPr/>
          <p:nvPr/>
        </p:nvSpPr>
        <p:spPr>
          <a:xfrm>
            <a:off x="5442858" y="3909072"/>
            <a:ext cx="2116182" cy="880755"/>
          </a:xfrm>
          <a:prstGeom prst="rect">
            <a:avLst/>
          </a:prstGeom>
          <a:noFill/>
          <a:ln w="38100">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solidFill>
                <a:srgbClr val="C00000"/>
              </a:solidFill>
            </a:endParaRPr>
          </a:p>
        </p:txBody>
      </p:sp>
    </p:spTree>
    <p:custDataLst>
      <p:tags r:id="rId1"/>
    </p:custDataLst>
    <p:extLst>
      <p:ext uri="{BB962C8B-B14F-4D97-AF65-F5344CB8AC3E}">
        <p14:creationId xmlns:p14="http://schemas.microsoft.com/office/powerpoint/2010/main" val="302664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8"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p:tgtEl>
                                          <p:spTgt spid="20"/>
                                        </p:tgtEl>
                                        <p:attrNameLst>
                                          <p:attrName>ppt_x</p:attrName>
                                        </p:attrNameLst>
                                      </p:cBhvr>
                                      <p:tavLst>
                                        <p:tav tm="0">
                                          <p:val>
                                            <p:strVal val="#ppt_x-#ppt_w*1.125000"/>
                                          </p:val>
                                        </p:tav>
                                        <p:tav tm="100000">
                                          <p:val>
                                            <p:strVal val="#ppt_x"/>
                                          </p:val>
                                        </p:tav>
                                      </p:tavLst>
                                    </p:anim>
                                    <p:animEffect transition="in" filter="wipe(right)">
                                      <p:cBhvr>
                                        <p:cTn id="12" dur="500"/>
                                        <p:tgtEl>
                                          <p:spTgt spid="20"/>
                                        </p:tgtEl>
                                      </p:cBhvr>
                                    </p:animEffect>
                                  </p:childTnLst>
                                </p:cTn>
                              </p:par>
                            </p:childTnLst>
                          </p:cTn>
                        </p:par>
                        <p:par>
                          <p:cTn id="13" fill="hold">
                            <p:stCondLst>
                              <p:cond delay="500"/>
                            </p:stCondLst>
                            <p:childTnLst>
                              <p:par>
                                <p:cTn id="14" presetID="12" presetClass="entr" presetSubtype="8"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500"/>
                                        <p:tgtEl>
                                          <p:spTgt spid="18"/>
                                        </p:tgtEl>
                                        <p:attrNameLst>
                                          <p:attrName>ppt_x</p:attrName>
                                        </p:attrNameLst>
                                      </p:cBhvr>
                                      <p:tavLst>
                                        <p:tav tm="0">
                                          <p:val>
                                            <p:strVal val="#ppt_x-#ppt_w*1.125000"/>
                                          </p:val>
                                        </p:tav>
                                        <p:tav tm="100000">
                                          <p:val>
                                            <p:strVal val="#ppt_x"/>
                                          </p:val>
                                        </p:tav>
                                      </p:tavLst>
                                    </p:anim>
                                    <p:animEffect transition="in" filter="wipe(right)">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nodeType="clickEffect">
                                  <p:stCondLst>
                                    <p:cond delay="0"/>
                                  </p:stCondLst>
                                  <p:childTnLst>
                                    <p:set>
                                      <p:cBhvr>
                                        <p:cTn id="27" dur="1" fill="hold">
                                          <p:stCondLst>
                                            <p:cond delay="0"/>
                                          </p:stCondLst>
                                        </p:cTn>
                                        <p:tgtEl>
                                          <p:spTgt spid="23">
                                            <p:txEl>
                                              <p:pRg st="0" end="0"/>
                                            </p:txEl>
                                          </p:spTgt>
                                        </p:tgtEl>
                                        <p:attrNameLst>
                                          <p:attrName>style.visibility</p:attrName>
                                        </p:attrNameLst>
                                      </p:cBhvr>
                                      <p:to>
                                        <p:strVal val="visible"/>
                                      </p:to>
                                    </p:set>
                                    <p:anim calcmode="lin" valueType="num">
                                      <p:cBhvr additive="base">
                                        <p:cTn id="28" dur="500"/>
                                        <p:tgtEl>
                                          <p:spTgt spid="23">
                                            <p:txEl>
                                              <p:pRg st="0" end="0"/>
                                            </p:txEl>
                                          </p:spTgt>
                                        </p:tgtEl>
                                        <p:attrNameLst>
                                          <p:attrName>ppt_y</p:attrName>
                                        </p:attrNameLst>
                                      </p:cBhvr>
                                      <p:tavLst>
                                        <p:tav tm="0">
                                          <p:val>
                                            <p:strVal val="#ppt_y+#ppt_h*1.125000"/>
                                          </p:val>
                                        </p:tav>
                                        <p:tav tm="100000">
                                          <p:val>
                                            <p:strVal val="#ppt_y"/>
                                          </p:val>
                                        </p:tav>
                                      </p:tavLst>
                                    </p:anim>
                                    <p:animEffect transition="in" filter="wipe(up)">
                                      <p:cBhvr>
                                        <p:cTn id="29" dur="500"/>
                                        <p:tgtEl>
                                          <p:spTgt spid="23">
                                            <p:txEl>
                                              <p:pRg st="0" end="0"/>
                                            </p:txEl>
                                          </p:spTgt>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dissolv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23">
                                            <p:txEl>
                                              <p:pRg st="1" end="1"/>
                                            </p:txEl>
                                          </p:spTgt>
                                        </p:tgtEl>
                                        <p:attrNameLst>
                                          <p:attrName>style.visibility</p:attrName>
                                        </p:attrNameLst>
                                      </p:cBhvr>
                                      <p:to>
                                        <p:strVal val="visible"/>
                                      </p:to>
                                    </p:set>
                                    <p:anim calcmode="lin" valueType="num">
                                      <p:cBhvr additive="base">
                                        <p:cTn id="37" dur="500"/>
                                        <p:tgtEl>
                                          <p:spTgt spid="23">
                                            <p:txEl>
                                              <p:pRg st="1" end="1"/>
                                            </p:txEl>
                                          </p:spTgt>
                                        </p:tgtEl>
                                        <p:attrNameLst>
                                          <p:attrName>ppt_y</p:attrName>
                                        </p:attrNameLst>
                                      </p:cBhvr>
                                      <p:tavLst>
                                        <p:tav tm="0">
                                          <p:val>
                                            <p:strVal val="#ppt_y+#ppt_h*1.125000"/>
                                          </p:val>
                                        </p:tav>
                                        <p:tav tm="100000">
                                          <p:val>
                                            <p:strVal val="#ppt_y"/>
                                          </p:val>
                                        </p:tav>
                                      </p:tavLst>
                                    </p:anim>
                                    <p:animEffect transition="in" filter="wipe(up)">
                                      <p:cBhvr>
                                        <p:cTn id="38" dur="500"/>
                                        <p:tgtEl>
                                          <p:spTgt spid="23">
                                            <p:txEl>
                                              <p:pRg st="1" end="1"/>
                                            </p:txEl>
                                          </p:spTgt>
                                        </p:tgtEl>
                                      </p:cBhvr>
                                    </p:animEffect>
                                  </p:childTnLst>
                                </p:cTn>
                              </p:par>
                              <p:par>
                                <p:cTn id="39" presetID="9" presetClass="exit" presetSubtype="0" fill="hold" grpId="1" nodeType="withEffect">
                                  <p:stCondLst>
                                    <p:cond delay="0"/>
                                  </p:stCondLst>
                                  <p:childTnLst>
                                    <p:animEffect transition="out" filter="dissolve">
                                      <p:cBhvr>
                                        <p:cTn id="40" dur="500"/>
                                        <p:tgtEl>
                                          <p:spTgt spid="21"/>
                                        </p:tgtEl>
                                      </p:cBhvr>
                                    </p:animEffect>
                                    <p:set>
                                      <p:cBhvr>
                                        <p:cTn id="41" dur="1" fill="hold">
                                          <p:stCondLst>
                                            <p:cond delay="499"/>
                                          </p:stCondLst>
                                        </p:cTn>
                                        <p:tgtEl>
                                          <p:spTgt spid="21"/>
                                        </p:tgtEl>
                                        <p:attrNameLst>
                                          <p:attrName>style.visibility</p:attrName>
                                        </p:attrNameLst>
                                      </p:cBhvr>
                                      <p:to>
                                        <p:strVal val="hidden"/>
                                      </p:to>
                                    </p:set>
                                  </p:childTnLst>
                                </p:cTn>
                              </p:par>
                            </p:childTnLst>
                          </p:cTn>
                        </p:par>
                        <p:par>
                          <p:cTn id="42" fill="hold">
                            <p:stCondLst>
                              <p:cond delay="500"/>
                            </p:stCondLst>
                            <p:childTnLst>
                              <p:par>
                                <p:cTn id="43" presetID="12" presetClass="entr" presetSubtype="4" fill="hold" nodeType="afterEffect">
                                  <p:stCondLst>
                                    <p:cond delay="50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p:tgtEl>
                                          <p:spTgt spid="11"/>
                                        </p:tgtEl>
                                        <p:attrNameLst>
                                          <p:attrName>ppt_y</p:attrName>
                                        </p:attrNameLst>
                                      </p:cBhvr>
                                      <p:tavLst>
                                        <p:tav tm="0">
                                          <p:val>
                                            <p:strVal val="#ppt_y+#ppt_h*1.125000"/>
                                          </p:val>
                                        </p:tav>
                                        <p:tav tm="100000">
                                          <p:val>
                                            <p:strVal val="#ppt_y"/>
                                          </p:val>
                                        </p:tav>
                                      </p:tavLst>
                                    </p:anim>
                                    <p:animEffect transition="in" filter="wipe(up)">
                                      <p:cBhvr>
                                        <p:cTn id="46" dur="500"/>
                                        <p:tgtEl>
                                          <p:spTgt spid="11"/>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dissolve">
                                      <p:cBhvr>
                                        <p:cTn id="4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1" grpId="1" animBg="1"/>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B9A01-0EC5-4A41-85EA-42E524521BCB}"/>
              </a:ext>
            </a:extLst>
          </p:cNvPr>
          <p:cNvSpPr>
            <a:spLocks noGrp="1"/>
          </p:cNvSpPr>
          <p:nvPr>
            <p:ph type="body" sz="quarter" idx="14"/>
          </p:nvPr>
        </p:nvSpPr>
        <p:spPr/>
        <p:txBody>
          <a:bodyPr>
            <a:normAutofit fontScale="92500" lnSpcReduction="20000"/>
          </a:bodyPr>
          <a:lstStyle/>
          <a:p>
            <a:r>
              <a:rPr lang="en-CN">
                <a:solidFill>
                  <a:srgbClr val="2E3448"/>
                </a:solidFill>
              </a:rPr>
              <a:t>Latency Predictor:</a:t>
            </a:r>
            <a:r>
              <a:rPr lang="en-CN"/>
              <a:t> Modeling the Operator Group</a:t>
            </a:r>
          </a:p>
        </p:txBody>
      </p:sp>
      <p:grpSp>
        <p:nvGrpSpPr>
          <p:cNvPr id="62" name="Group 61">
            <a:extLst>
              <a:ext uri="{FF2B5EF4-FFF2-40B4-BE49-F238E27FC236}">
                <a16:creationId xmlns:a16="http://schemas.microsoft.com/office/drawing/2014/main" id="{1584E18D-2894-1B47-910A-7C3E57EFBB8B}"/>
              </a:ext>
            </a:extLst>
          </p:cNvPr>
          <p:cNvGrpSpPr/>
          <p:nvPr/>
        </p:nvGrpSpPr>
        <p:grpSpPr>
          <a:xfrm>
            <a:off x="493873" y="3748289"/>
            <a:ext cx="11321078" cy="2940109"/>
            <a:chOff x="965787" y="3779820"/>
            <a:chExt cx="11321078" cy="2940109"/>
          </a:xfrm>
        </p:grpSpPr>
        <p:grpSp>
          <p:nvGrpSpPr>
            <p:cNvPr id="13" name="Group 12">
              <a:extLst>
                <a:ext uri="{FF2B5EF4-FFF2-40B4-BE49-F238E27FC236}">
                  <a16:creationId xmlns:a16="http://schemas.microsoft.com/office/drawing/2014/main" id="{6770AE55-495C-3248-B128-7462624F8BFC}"/>
                </a:ext>
              </a:extLst>
            </p:cNvPr>
            <p:cNvGrpSpPr/>
            <p:nvPr/>
          </p:nvGrpSpPr>
          <p:grpSpPr>
            <a:xfrm>
              <a:off x="965787" y="3779820"/>
              <a:ext cx="11321078" cy="2940109"/>
              <a:chOff x="1220723" y="1364826"/>
              <a:chExt cx="11321078" cy="2940109"/>
            </a:xfrm>
          </p:grpSpPr>
          <p:grpSp>
            <p:nvGrpSpPr>
              <p:cNvPr id="14" name="Group 13">
                <a:extLst>
                  <a:ext uri="{FF2B5EF4-FFF2-40B4-BE49-F238E27FC236}">
                    <a16:creationId xmlns:a16="http://schemas.microsoft.com/office/drawing/2014/main" id="{CC3DBB69-9000-834E-90F2-5C5F6DA07EA1}"/>
                  </a:ext>
                </a:extLst>
              </p:cNvPr>
              <p:cNvGrpSpPr/>
              <p:nvPr/>
            </p:nvGrpSpPr>
            <p:grpSpPr>
              <a:xfrm>
                <a:off x="1220723" y="1364826"/>
                <a:ext cx="11321078" cy="2940109"/>
                <a:chOff x="193393" y="2247021"/>
                <a:chExt cx="11321078" cy="2940109"/>
              </a:xfrm>
            </p:grpSpPr>
            <p:sp>
              <p:nvSpPr>
                <p:cNvPr id="16" name="矩形: 圆角 8">
                  <a:extLst>
                    <a:ext uri="{FF2B5EF4-FFF2-40B4-BE49-F238E27FC236}">
                      <a16:creationId xmlns:a16="http://schemas.microsoft.com/office/drawing/2014/main" id="{3A9C866C-2631-0B49-82EF-EAB981A2ADE6}"/>
                    </a:ext>
                  </a:extLst>
                </p:cNvPr>
                <p:cNvSpPr/>
                <p:nvPr/>
              </p:nvSpPr>
              <p:spPr>
                <a:xfrm>
                  <a:off x="193393" y="2247021"/>
                  <a:ext cx="11067245" cy="2693926"/>
                </a:xfrm>
                <a:prstGeom prst="roundRect">
                  <a:avLst>
                    <a:gd name="adj" fmla="val 0"/>
                  </a:avLst>
                </a:prstGeom>
                <a:solidFill>
                  <a:schemeClr val="bg1"/>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algn="just"/>
                  <a:endParaRPr lang="zh-CN" altLang="en-US" dirty="0"/>
                </a:p>
              </p:txBody>
            </p:sp>
            <p:sp>
              <p:nvSpPr>
                <p:cNvPr id="17" name="平行四边形 10">
                  <a:extLst>
                    <a:ext uri="{FF2B5EF4-FFF2-40B4-BE49-F238E27FC236}">
                      <a16:creationId xmlns:a16="http://schemas.microsoft.com/office/drawing/2014/main" id="{BA2B0814-32AA-C343-AE38-8F8B07FB63DB}"/>
                    </a:ext>
                  </a:extLst>
                </p:cNvPr>
                <p:cNvSpPr/>
                <p:nvPr/>
              </p:nvSpPr>
              <p:spPr>
                <a:xfrm>
                  <a:off x="370531" y="2357748"/>
                  <a:ext cx="473565" cy="242093"/>
                </a:xfrm>
                <a:prstGeom prst="parallelogram">
                  <a:avLst>
                    <a:gd name="adj" fmla="val 4444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right-quote-sign_36811">
                  <a:extLst>
                    <a:ext uri="{FF2B5EF4-FFF2-40B4-BE49-F238E27FC236}">
                      <a16:creationId xmlns:a16="http://schemas.microsoft.com/office/drawing/2014/main" id="{C48942D4-E9CF-9C4A-84E9-01D563D404CF}"/>
                    </a:ext>
                  </a:extLst>
                </p:cNvPr>
                <p:cNvSpPr>
                  <a:spLocks noChangeAspect="1"/>
                </p:cNvSpPr>
                <p:nvPr/>
              </p:nvSpPr>
              <p:spPr bwMode="auto">
                <a:xfrm>
                  <a:off x="11006816" y="4694765"/>
                  <a:ext cx="507655" cy="492365"/>
                </a:xfrm>
                <a:custGeom>
                  <a:avLst/>
                  <a:gdLst>
                    <a:gd name="T0" fmla="*/ 314 w 314"/>
                    <a:gd name="T1" fmla="*/ 0 h 305"/>
                    <a:gd name="T2" fmla="*/ 314 w 314"/>
                    <a:gd name="T3" fmla="*/ 158 h 305"/>
                    <a:gd name="T4" fmla="*/ 206 w 314"/>
                    <a:gd name="T5" fmla="*/ 305 h 305"/>
                    <a:gd name="T6" fmla="*/ 170 w 314"/>
                    <a:gd name="T7" fmla="*/ 304 h 305"/>
                    <a:gd name="T8" fmla="*/ 170 w 314"/>
                    <a:gd name="T9" fmla="*/ 243 h 305"/>
                    <a:gd name="T10" fmla="*/ 244 w 314"/>
                    <a:gd name="T11" fmla="*/ 174 h 305"/>
                    <a:gd name="T12" fmla="*/ 243 w 314"/>
                    <a:gd name="T13" fmla="*/ 146 h 305"/>
                    <a:gd name="T14" fmla="*/ 192 w 314"/>
                    <a:gd name="T15" fmla="*/ 146 h 305"/>
                    <a:gd name="T16" fmla="*/ 192 w 314"/>
                    <a:gd name="T17" fmla="*/ 0 h 305"/>
                    <a:gd name="T18" fmla="*/ 314 w 314"/>
                    <a:gd name="T19" fmla="*/ 0 h 305"/>
                    <a:gd name="T20" fmla="*/ 314 w 314"/>
                    <a:gd name="T21" fmla="*/ 0 h 305"/>
                    <a:gd name="T22" fmla="*/ 16 w 314"/>
                    <a:gd name="T23" fmla="*/ 146 h 305"/>
                    <a:gd name="T24" fmla="*/ 67 w 314"/>
                    <a:gd name="T25" fmla="*/ 146 h 305"/>
                    <a:gd name="T26" fmla="*/ 68 w 314"/>
                    <a:gd name="T27" fmla="*/ 174 h 305"/>
                    <a:gd name="T28" fmla="*/ 0 w 314"/>
                    <a:gd name="T29" fmla="*/ 243 h 305"/>
                    <a:gd name="T30" fmla="*/ 0 w 314"/>
                    <a:gd name="T31" fmla="*/ 304 h 305"/>
                    <a:gd name="T32" fmla="*/ 30 w 314"/>
                    <a:gd name="T33" fmla="*/ 305 h 305"/>
                    <a:gd name="T34" fmla="*/ 138 w 314"/>
                    <a:gd name="T35" fmla="*/ 158 h 305"/>
                    <a:gd name="T36" fmla="*/ 138 w 314"/>
                    <a:gd name="T37" fmla="*/ 0 h 305"/>
                    <a:gd name="T38" fmla="*/ 16 w 314"/>
                    <a:gd name="T39" fmla="*/ 0 h 305"/>
                    <a:gd name="T40" fmla="*/ 16 w 314"/>
                    <a:gd name="T41" fmla="*/ 146 h 305"/>
                    <a:gd name="T42" fmla="*/ 16 w 314"/>
                    <a:gd name="T43" fmla="*/ 14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4" h="305">
                      <a:moveTo>
                        <a:pt x="314" y="0"/>
                      </a:moveTo>
                      <a:lnTo>
                        <a:pt x="314" y="158"/>
                      </a:lnTo>
                      <a:cubicBezTo>
                        <a:pt x="314" y="256"/>
                        <a:pt x="278" y="305"/>
                        <a:pt x="206" y="305"/>
                      </a:cubicBezTo>
                      <a:cubicBezTo>
                        <a:pt x="198" y="305"/>
                        <a:pt x="186" y="305"/>
                        <a:pt x="170" y="304"/>
                      </a:cubicBezTo>
                      <a:lnTo>
                        <a:pt x="170" y="243"/>
                      </a:lnTo>
                      <a:cubicBezTo>
                        <a:pt x="219" y="243"/>
                        <a:pt x="244" y="220"/>
                        <a:pt x="244" y="174"/>
                      </a:cubicBezTo>
                      <a:lnTo>
                        <a:pt x="243" y="146"/>
                      </a:lnTo>
                      <a:lnTo>
                        <a:pt x="192" y="146"/>
                      </a:lnTo>
                      <a:lnTo>
                        <a:pt x="192" y="0"/>
                      </a:lnTo>
                      <a:lnTo>
                        <a:pt x="314" y="0"/>
                      </a:lnTo>
                      <a:lnTo>
                        <a:pt x="314" y="0"/>
                      </a:lnTo>
                      <a:close/>
                      <a:moveTo>
                        <a:pt x="16" y="146"/>
                      </a:moveTo>
                      <a:lnTo>
                        <a:pt x="67" y="146"/>
                      </a:lnTo>
                      <a:lnTo>
                        <a:pt x="68" y="174"/>
                      </a:lnTo>
                      <a:cubicBezTo>
                        <a:pt x="68" y="217"/>
                        <a:pt x="45" y="240"/>
                        <a:pt x="0" y="243"/>
                      </a:cubicBezTo>
                      <a:lnTo>
                        <a:pt x="0" y="304"/>
                      </a:lnTo>
                      <a:cubicBezTo>
                        <a:pt x="14" y="305"/>
                        <a:pt x="24" y="305"/>
                        <a:pt x="30" y="305"/>
                      </a:cubicBezTo>
                      <a:cubicBezTo>
                        <a:pt x="102" y="305"/>
                        <a:pt x="138" y="256"/>
                        <a:pt x="138" y="158"/>
                      </a:cubicBezTo>
                      <a:lnTo>
                        <a:pt x="138" y="0"/>
                      </a:lnTo>
                      <a:lnTo>
                        <a:pt x="16" y="0"/>
                      </a:lnTo>
                      <a:lnTo>
                        <a:pt x="16" y="146"/>
                      </a:lnTo>
                      <a:lnTo>
                        <a:pt x="16" y="146"/>
                      </a:lnTo>
                      <a:close/>
                    </a:path>
                  </a:pathLst>
                </a:custGeom>
                <a:solidFill>
                  <a:schemeClr val="accent1"/>
                </a:solidFill>
                <a:ln>
                  <a:noFill/>
                </a:ln>
              </p:spPr>
            </p:sp>
          </p:grpSp>
          <p:sp>
            <p:nvSpPr>
              <p:cNvPr id="15" name="Rectangle 14">
                <a:extLst>
                  <a:ext uri="{FF2B5EF4-FFF2-40B4-BE49-F238E27FC236}">
                    <a16:creationId xmlns:a16="http://schemas.microsoft.com/office/drawing/2014/main" id="{7890248C-6A36-194C-84D0-73D4FAC2CD38}"/>
                  </a:ext>
                </a:extLst>
              </p:cNvPr>
              <p:cNvSpPr/>
              <p:nvPr/>
            </p:nvSpPr>
            <p:spPr>
              <a:xfrm>
                <a:off x="1995921" y="1364827"/>
                <a:ext cx="7610977" cy="461665"/>
              </a:xfrm>
              <a:prstGeom prst="rect">
                <a:avLst/>
              </a:prstGeom>
              <a:effectLst/>
            </p:spPr>
            <p:txBody>
              <a:bodyPr wrap="square">
                <a:spAutoFit/>
              </a:bodyPr>
              <a:lstStyle/>
              <a:p>
                <a:pPr>
                  <a:defRPr/>
                </a:pPr>
                <a:r>
                  <a:rPr kumimoji="1" lang="en-US" altLang="zh-CN" sz="2400" b="1" i="1" dirty="0">
                    <a:solidFill>
                      <a:srgbClr val="2E3448"/>
                    </a:solidFill>
                    <a:ea typeface="Microsoft YaHei" panose="020B0503020204020204" pitchFamily="34" charset="-122"/>
                  </a:rPr>
                  <a:t>Predition Errors of Linear Regression, SVM, and MLP</a:t>
                </a:r>
                <a:endParaRPr kumimoji="1" lang="zh-CN" altLang="en-US" sz="2400" b="1" i="1" dirty="0">
                  <a:solidFill>
                    <a:srgbClr val="2E3448"/>
                  </a:solidFill>
                  <a:ea typeface="Microsoft YaHei" panose="020B0503020204020204" pitchFamily="34" charset="-122"/>
                </a:endParaRPr>
              </a:p>
            </p:txBody>
          </p:sp>
        </p:grpSp>
        <p:pic>
          <p:nvPicPr>
            <p:cNvPr id="6" name="Picture 5">
              <a:extLst>
                <a:ext uri="{FF2B5EF4-FFF2-40B4-BE49-F238E27FC236}">
                  <a16:creationId xmlns:a16="http://schemas.microsoft.com/office/drawing/2014/main" id="{C48680ED-1CC3-FA42-A47C-ABBE47F30C4A}"/>
                </a:ext>
              </a:extLst>
            </p:cNvPr>
            <p:cNvPicPr>
              <a:picLocks noChangeAspect="1"/>
            </p:cNvPicPr>
            <p:nvPr/>
          </p:nvPicPr>
          <p:blipFill>
            <a:blip r:embed="rId4"/>
            <a:stretch>
              <a:fillRect/>
            </a:stretch>
          </p:blipFill>
          <p:spPr>
            <a:xfrm>
              <a:off x="1092311" y="4212215"/>
              <a:ext cx="10907716" cy="2015348"/>
            </a:xfrm>
            <a:prstGeom prst="rect">
              <a:avLst/>
            </a:prstGeom>
          </p:spPr>
        </p:pic>
      </p:grpSp>
      <p:grpSp>
        <p:nvGrpSpPr>
          <p:cNvPr id="23" name="Group 22">
            <a:extLst>
              <a:ext uri="{FF2B5EF4-FFF2-40B4-BE49-F238E27FC236}">
                <a16:creationId xmlns:a16="http://schemas.microsoft.com/office/drawing/2014/main" id="{B2D82FC3-C371-0B43-AB5B-B4C7918C7ED3}"/>
              </a:ext>
            </a:extLst>
          </p:cNvPr>
          <p:cNvGrpSpPr/>
          <p:nvPr/>
        </p:nvGrpSpPr>
        <p:grpSpPr>
          <a:xfrm>
            <a:off x="5160560" y="1537041"/>
            <a:ext cx="6654392" cy="2007651"/>
            <a:chOff x="325177" y="1324754"/>
            <a:chExt cx="6654392" cy="2007651"/>
          </a:xfrm>
        </p:grpSpPr>
        <p:grpSp>
          <p:nvGrpSpPr>
            <p:cNvPr id="24" name="Group 23">
              <a:extLst>
                <a:ext uri="{FF2B5EF4-FFF2-40B4-BE49-F238E27FC236}">
                  <a16:creationId xmlns:a16="http://schemas.microsoft.com/office/drawing/2014/main" id="{98F066E8-EA0D-0A48-BFC9-91B257C4C149}"/>
                </a:ext>
              </a:extLst>
            </p:cNvPr>
            <p:cNvGrpSpPr/>
            <p:nvPr/>
          </p:nvGrpSpPr>
          <p:grpSpPr>
            <a:xfrm>
              <a:off x="325177" y="1324754"/>
              <a:ext cx="6654392" cy="2007651"/>
              <a:chOff x="1220723" y="1364827"/>
              <a:chExt cx="6654392" cy="2007651"/>
            </a:xfrm>
          </p:grpSpPr>
          <p:grpSp>
            <p:nvGrpSpPr>
              <p:cNvPr id="26" name="Group 25">
                <a:extLst>
                  <a:ext uri="{FF2B5EF4-FFF2-40B4-BE49-F238E27FC236}">
                    <a16:creationId xmlns:a16="http://schemas.microsoft.com/office/drawing/2014/main" id="{05A6F7AA-61B3-2F4C-B21E-F31AA7CC0E8A}"/>
                  </a:ext>
                </a:extLst>
              </p:cNvPr>
              <p:cNvGrpSpPr/>
              <p:nvPr/>
            </p:nvGrpSpPr>
            <p:grpSpPr>
              <a:xfrm>
                <a:off x="1220723" y="1364827"/>
                <a:ext cx="6654392" cy="2007651"/>
                <a:chOff x="193393" y="2247022"/>
                <a:chExt cx="6654392" cy="2007651"/>
              </a:xfrm>
            </p:grpSpPr>
            <p:sp>
              <p:nvSpPr>
                <p:cNvPr id="28" name="矩形: 圆角 8">
                  <a:extLst>
                    <a:ext uri="{FF2B5EF4-FFF2-40B4-BE49-F238E27FC236}">
                      <a16:creationId xmlns:a16="http://schemas.microsoft.com/office/drawing/2014/main" id="{3DA7AD68-2AE7-DF40-BCCB-2CE662BEE5C5}"/>
                    </a:ext>
                  </a:extLst>
                </p:cNvPr>
                <p:cNvSpPr/>
                <p:nvPr/>
              </p:nvSpPr>
              <p:spPr>
                <a:xfrm>
                  <a:off x="193393" y="2247022"/>
                  <a:ext cx="6400565" cy="1761469"/>
                </a:xfrm>
                <a:prstGeom prst="roundRect">
                  <a:avLst>
                    <a:gd name="adj" fmla="val 0"/>
                  </a:avLst>
                </a:prstGeom>
                <a:solidFill>
                  <a:schemeClr val="bg1"/>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algn="just"/>
                  <a:endParaRPr lang="zh-CN" altLang="en-US" dirty="0"/>
                </a:p>
              </p:txBody>
            </p:sp>
            <p:sp>
              <p:nvSpPr>
                <p:cNvPr id="29" name="平行四边形 10">
                  <a:extLst>
                    <a:ext uri="{FF2B5EF4-FFF2-40B4-BE49-F238E27FC236}">
                      <a16:creationId xmlns:a16="http://schemas.microsoft.com/office/drawing/2014/main" id="{C8ABB99B-071F-6C41-A824-AC14CFDCE23E}"/>
                    </a:ext>
                  </a:extLst>
                </p:cNvPr>
                <p:cNvSpPr/>
                <p:nvPr/>
              </p:nvSpPr>
              <p:spPr>
                <a:xfrm>
                  <a:off x="370531" y="2357748"/>
                  <a:ext cx="473565" cy="242093"/>
                </a:xfrm>
                <a:prstGeom prst="parallelogram">
                  <a:avLst>
                    <a:gd name="adj" fmla="val 4444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 name="right-quote-sign_36811">
                  <a:extLst>
                    <a:ext uri="{FF2B5EF4-FFF2-40B4-BE49-F238E27FC236}">
                      <a16:creationId xmlns:a16="http://schemas.microsoft.com/office/drawing/2014/main" id="{C7BE94EC-29C7-3248-BDD2-3F3158120591}"/>
                    </a:ext>
                  </a:extLst>
                </p:cNvPr>
                <p:cNvSpPr>
                  <a:spLocks noChangeAspect="1"/>
                </p:cNvSpPr>
                <p:nvPr/>
              </p:nvSpPr>
              <p:spPr bwMode="auto">
                <a:xfrm>
                  <a:off x="6340130" y="3762308"/>
                  <a:ext cx="507655" cy="492365"/>
                </a:xfrm>
                <a:custGeom>
                  <a:avLst/>
                  <a:gdLst>
                    <a:gd name="T0" fmla="*/ 314 w 314"/>
                    <a:gd name="T1" fmla="*/ 0 h 305"/>
                    <a:gd name="T2" fmla="*/ 314 w 314"/>
                    <a:gd name="T3" fmla="*/ 158 h 305"/>
                    <a:gd name="T4" fmla="*/ 206 w 314"/>
                    <a:gd name="T5" fmla="*/ 305 h 305"/>
                    <a:gd name="T6" fmla="*/ 170 w 314"/>
                    <a:gd name="T7" fmla="*/ 304 h 305"/>
                    <a:gd name="T8" fmla="*/ 170 w 314"/>
                    <a:gd name="T9" fmla="*/ 243 h 305"/>
                    <a:gd name="T10" fmla="*/ 244 w 314"/>
                    <a:gd name="T11" fmla="*/ 174 h 305"/>
                    <a:gd name="T12" fmla="*/ 243 w 314"/>
                    <a:gd name="T13" fmla="*/ 146 h 305"/>
                    <a:gd name="T14" fmla="*/ 192 w 314"/>
                    <a:gd name="T15" fmla="*/ 146 h 305"/>
                    <a:gd name="T16" fmla="*/ 192 w 314"/>
                    <a:gd name="T17" fmla="*/ 0 h 305"/>
                    <a:gd name="T18" fmla="*/ 314 w 314"/>
                    <a:gd name="T19" fmla="*/ 0 h 305"/>
                    <a:gd name="T20" fmla="*/ 314 w 314"/>
                    <a:gd name="T21" fmla="*/ 0 h 305"/>
                    <a:gd name="T22" fmla="*/ 16 w 314"/>
                    <a:gd name="T23" fmla="*/ 146 h 305"/>
                    <a:gd name="T24" fmla="*/ 67 w 314"/>
                    <a:gd name="T25" fmla="*/ 146 h 305"/>
                    <a:gd name="T26" fmla="*/ 68 w 314"/>
                    <a:gd name="T27" fmla="*/ 174 h 305"/>
                    <a:gd name="T28" fmla="*/ 0 w 314"/>
                    <a:gd name="T29" fmla="*/ 243 h 305"/>
                    <a:gd name="T30" fmla="*/ 0 w 314"/>
                    <a:gd name="T31" fmla="*/ 304 h 305"/>
                    <a:gd name="T32" fmla="*/ 30 w 314"/>
                    <a:gd name="T33" fmla="*/ 305 h 305"/>
                    <a:gd name="T34" fmla="*/ 138 w 314"/>
                    <a:gd name="T35" fmla="*/ 158 h 305"/>
                    <a:gd name="T36" fmla="*/ 138 w 314"/>
                    <a:gd name="T37" fmla="*/ 0 h 305"/>
                    <a:gd name="T38" fmla="*/ 16 w 314"/>
                    <a:gd name="T39" fmla="*/ 0 h 305"/>
                    <a:gd name="T40" fmla="*/ 16 w 314"/>
                    <a:gd name="T41" fmla="*/ 146 h 305"/>
                    <a:gd name="T42" fmla="*/ 16 w 314"/>
                    <a:gd name="T43" fmla="*/ 14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4" h="305">
                      <a:moveTo>
                        <a:pt x="314" y="0"/>
                      </a:moveTo>
                      <a:lnTo>
                        <a:pt x="314" y="158"/>
                      </a:lnTo>
                      <a:cubicBezTo>
                        <a:pt x="314" y="256"/>
                        <a:pt x="278" y="305"/>
                        <a:pt x="206" y="305"/>
                      </a:cubicBezTo>
                      <a:cubicBezTo>
                        <a:pt x="198" y="305"/>
                        <a:pt x="186" y="305"/>
                        <a:pt x="170" y="304"/>
                      </a:cubicBezTo>
                      <a:lnTo>
                        <a:pt x="170" y="243"/>
                      </a:lnTo>
                      <a:cubicBezTo>
                        <a:pt x="219" y="243"/>
                        <a:pt x="244" y="220"/>
                        <a:pt x="244" y="174"/>
                      </a:cubicBezTo>
                      <a:lnTo>
                        <a:pt x="243" y="146"/>
                      </a:lnTo>
                      <a:lnTo>
                        <a:pt x="192" y="146"/>
                      </a:lnTo>
                      <a:lnTo>
                        <a:pt x="192" y="0"/>
                      </a:lnTo>
                      <a:lnTo>
                        <a:pt x="314" y="0"/>
                      </a:lnTo>
                      <a:lnTo>
                        <a:pt x="314" y="0"/>
                      </a:lnTo>
                      <a:close/>
                      <a:moveTo>
                        <a:pt x="16" y="146"/>
                      </a:moveTo>
                      <a:lnTo>
                        <a:pt x="67" y="146"/>
                      </a:lnTo>
                      <a:lnTo>
                        <a:pt x="68" y="174"/>
                      </a:lnTo>
                      <a:cubicBezTo>
                        <a:pt x="68" y="217"/>
                        <a:pt x="45" y="240"/>
                        <a:pt x="0" y="243"/>
                      </a:cubicBezTo>
                      <a:lnTo>
                        <a:pt x="0" y="304"/>
                      </a:lnTo>
                      <a:cubicBezTo>
                        <a:pt x="14" y="305"/>
                        <a:pt x="24" y="305"/>
                        <a:pt x="30" y="305"/>
                      </a:cubicBezTo>
                      <a:cubicBezTo>
                        <a:pt x="102" y="305"/>
                        <a:pt x="138" y="256"/>
                        <a:pt x="138" y="158"/>
                      </a:cubicBezTo>
                      <a:lnTo>
                        <a:pt x="138" y="0"/>
                      </a:lnTo>
                      <a:lnTo>
                        <a:pt x="16" y="0"/>
                      </a:lnTo>
                      <a:lnTo>
                        <a:pt x="16" y="146"/>
                      </a:lnTo>
                      <a:lnTo>
                        <a:pt x="16" y="146"/>
                      </a:lnTo>
                      <a:close/>
                    </a:path>
                  </a:pathLst>
                </a:custGeom>
                <a:solidFill>
                  <a:schemeClr val="accent1"/>
                </a:solidFill>
                <a:ln>
                  <a:noFill/>
                </a:ln>
              </p:spPr>
              <p:txBody>
                <a:bodyPr/>
                <a:lstStyle/>
                <a:p>
                  <a:endParaRPr lang="en-CN"/>
                </a:p>
              </p:txBody>
            </p:sp>
          </p:grpSp>
          <p:sp>
            <p:nvSpPr>
              <p:cNvPr id="27" name="Rectangle 26">
                <a:extLst>
                  <a:ext uri="{FF2B5EF4-FFF2-40B4-BE49-F238E27FC236}">
                    <a16:creationId xmlns:a16="http://schemas.microsoft.com/office/drawing/2014/main" id="{CBAC1799-F484-AD45-BC81-8CF07F46A031}"/>
                  </a:ext>
                </a:extLst>
              </p:cNvPr>
              <p:cNvSpPr/>
              <p:nvPr/>
            </p:nvSpPr>
            <p:spPr>
              <a:xfrm>
                <a:off x="1995922" y="1364827"/>
                <a:ext cx="3405636" cy="461665"/>
              </a:xfrm>
              <a:prstGeom prst="rect">
                <a:avLst/>
              </a:prstGeom>
              <a:effectLst/>
            </p:spPr>
            <p:txBody>
              <a:bodyPr wrap="square">
                <a:spAutoFit/>
              </a:bodyPr>
              <a:lstStyle/>
              <a:p>
                <a:pPr>
                  <a:defRPr/>
                </a:pPr>
                <a:r>
                  <a:rPr kumimoji="1" lang="en-US" altLang="zh-CN" sz="2400" b="1" i="1" dirty="0">
                    <a:solidFill>
                      <a:srgbClr val="2E3448"/>
                    </a:solidFill>
                    <a:ea typeface="Microsoft YaHei" panose="020B0503020204020204" pitchFamily="34" charset="-122"/>
                  </a:rPr>
                  <a:t>Instance-based Sampling</a:t>
                </a:r>
                <a:endParaRPr kumimoji="1" lang="zh-CN" altLang="en-US" sz="2400" b="1" i="1" dirty="0">
                  <a:solidFill>
                    <a:srgbClr val="2E3448"/>
                  </a:solidFill>
                  <a:ea typeface="Microsoft YaHei" panose="020B0503020204020204" pitchFamily="34" charset="-122"/>
                </a:endParaRPr>
              </a:p>
            </p:txBody>
          </p:sp>
        </p:grpSp>
        <p:pic>
          <p:nvPicPr>
            <p:cNvPr id="25" name="Picture 24">
              <a:extLst>
                <a:ext uri="{FF2B5EF4-FFF2-40B4-BE49-F238E27FC236}">
                  <a16:creationId xmlns:a16="http://schemas.microsoft.com/office/drawing/2014/main" id="{8DB76E62-5957-F645-B8B9-070AC6EE8BA6}"/>
                </a:ext>
              </a:extLst>
            </p:cNvPr>
            <p:cNvPicPr>
              <a:picLocks noChangeAspect="1"/>
            </p:cNvPicPr>
            <p:nvPr/>
          </p:nvPicPr>
          <p:blipFill>
            <a:blip r:embed="rId5"/>
            <a:stretch>
              <a:fillRect/>
            </a:stretch>
          </p:blipFill>
          <p:spPr>
            <a:xfrm>
              <a:off x="585165" y="1788298"/>
              <a:ext cx="6037849" cy="1150535"/>
            </a:xfrm>
            <a:prstGeom prst="rect">
              <a:avLst/>
            </a:prstGeom>
            <a:noFill/>
            <a:ln>
              <a:noFill/>
            </a:ln>
          </p:spPr>
        </p:pic>
      </p:grpSp>
      <p:grpSp>
        <p:nvGrpSpPr>
          <p:cNvPr id="50" name="Group 49">
            <a:extLst>
              <a:ext uri="{FF2B5EF4-FFF2-40B4-BE49-F238E27FC236}">
                <a16:creationId xmlns:a16="http://schemas.microsoft.com/office/drawing/2014/main" id="{BF5768A6-5D46-EC4D-AD77-0C3D1A018E25}"/>
              </a:ext>
            </a:extLst>
          </p:cNvPr>
          <p:cNvGrpSpPr/>
          <p:nvPr/>
        </p:nvGrpSpPr>
        <p:grpSpPr>
          <a:xfrm>
            <a:off x="416519" y="1349661"/>
            <a:ext cx="2403962" cy="2062113"/>
            <a:chOff x="1195378" y="1366887"/>
            <a:chExt cx="2403962" cy="2062113"/>
          </a:xfrm>
        </p:grpSpPr>
        <p:pic>
          <p:nvPicPr>
            <p:cNvPr id="8194" name="Picture 2" descr="Freight Volumes climbed by 43 percent month-over-month | Desi Trucking">
              <a:extLst>
                <a:ext uri="{FF2B5EF4-FFF2-40B4-BE49-F238E27FC236}">
                  <a16:creationId xmlns:a16="http://schemas.microsoft.com/office/drawing/2014/main" id="{E7AC8D8D-E4B2-554C-B854-013B871DCEA4}"/>
                </a:ext>
              </a:extLst>
            </p:cNvPr>
            <p:cNvPicPr>
              <a:picLocks noChangeArrowheads="1"/>
            </p:cNvPicPr>
            <p:nvPr/>
          </p:nvPicPr>
          <p:blipFill>
            <a:blip r:embed="rId6">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526432" y="1753385"/>
              <a:ext cx="2072908" cy="1312467"/>
            </a:xfrm>
            <a:prstGeom prst="rect">
              <a:avLst/>
            </a:prstGeom>
            <a:noFill/>
            <a:extLst>
              <a:ext uri="{909E8E84-426E-40DD-AFC4-6F175D3DCCD1}">
                <a14:hiddenFill xmlns:a14="http://schemas.microsoft.com/office/drawing/2010/main">
                  <a:solidFill>
                    <a:srgbClr val="FFFFFF"/>
                  </a:solidFill>
                </a14:hiddenFill>
              </a:ext>
            </a:extLst>
          </p:spPr>
        </p:pic>
        <p:cxnSp>
          <p:nvCxnSpPr>
            <p:cNvPr id="35" name="Straight Arrow Connector 34">
              <a:extLst>
                <a:ext uri="{FF2B5EF4-FFF2-40B4-BE49-F238E27FC236}">
                  <a16:creationId xmlns:a16="http://schemas.microsoft.com/office/drawing/2014/main" id="{68E3785F-3FF1-3A4B-8449-20B0EBF566E4}"/>
                </a:ext>
              </a:extLst>
            </p:cNvPr>
            <p:cNvCxnSpPr>
              <a:cxnSpLocks/>
            </p:cNvCxnSpPr>
            <p:nvPr/>
          </p:nvCxnSpPr>
          <p:spPr>
            <a:xfrm>
              <a:off x="1263192" y="3028890"/>
              <a:ext cx="2290713" cy="0"/>
            </a:xfrm>
            <a:prstGeom prst="straightConnector1">
              <a:avLst/>
            </a:prstGeom>
            <a:ln w="38100">
              <a:solidFill>
                <a:srgbClr val="2E3448"/>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F1D3300D-F6DB-0C4C-BA0F-9521CAAC6223}"/>
                </a:ext>
              </a:extLst>
            </p:cNvPr>
            <p:cNvCxnSpPr>
              <a:cxnSpLocks/>
            </p:cNvCxnSpPr>
            <p:nvPr/>
          </p:nvCxnSpPr>
          <p:spPr>
            <a:xfrm flipV="1">
              <a:off x="1595489" y="1442301"/>
              <a:ext cx="0" cy="1913641"/>
            </a:xfrm>
            <a:prstGeom prst="straightConnector1">
              <a:avLst/>
            </a:prstGeom>
            <a:ln w="38100">
              <a:solidFill>
                <a:srgbClr val="2E3448"/>
              </a:solidFill>
              <a:tailEnd type="triangle"/>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91B1CC87-938F-4B4B-9972-77DF260E593E}"/>
                </a:ext>
              </a:extLst>
            </p:cNvPr>
            <p:cNvSpPr/>
            <p:nvPr/>
          </p:nvSpPr>
          <p:spPr>
            <a:xfrm rot="16200000">
              <a:off x="537359" y="2024906"/>
              <a:ext cx="1716148" cy="400110"/>
            </a:xfrm>
            <a:prstGeom prst="rect">
              <a:avLst/>
            </a:prstGeom>
          </p:spPr>
          <p:txBody>
            <a:bodyPr wrap="square">
              <a:spAutoFit/>
            </a:bodyPr>
            <a:lstStyle/>
            <a:p>
              <a:r>
                <a:rPr lang="en-US" sz="2000" b="1"/>
                <a:t>Sample space </a:t>
              </a:r>
              <a:endParaRPr lang="en-CN" sz="2000" b="1"/>
            </a:p>
          </p:txBody>
        </p:sp>
        <p:sp>
          <p:nvSpPr>
            <p:cNvPr id="42" name="Rectangle 41">
              <a:extLst>
                <a:ext uri="{FF2B5EF4-FFF2-40B4-BE49-F238E27FC236}">
                  <a16:creationId xmlns:a16="http://schemas.microsoft.com/office/drawing/2014/main" id="{04164165-EFFB-B84B-BA01-9E62629727CA}"/>
                </a:ext>
              </a:extLst>
            </p:cNvPr>
            <p:cNvSpPr/>
            <p:nvPr/>
          </p:nvSpPr>
          <p:spPr>
            <a:xfrm>
              <a:off x="1633197" y="3028890"/>
              <a:ext cx="1921533" cy="400110"/>
            </a:xfrm>
            <a:prstGeom prst="rect">
              <a:avLst/>
            </a:prstGeom>
          </p:spPr>
          <p:txBody>
            <a:bodyPr wrap="square">
              <a:spAutoFit/>
            </a:bodyPr>
            <a:lstStyle/>
            <a:p>
              <a:r>
                <a:rPr lang="en-US" sz="2000" b="1"/>
                <a:t>Involved models </a:t>
              </a:r>
              <a:endParaRPr lang="en-CN" sz="2000" b="1"/>
            </a:p>
          </p:txBody>
        </p:sp>
        <p:sp>
          <p:nvSpPr>
            <p:cNvPr id="49" name="Rectangle 48">
              <a:extLst>
                <a:ext uri="{FF2B5EF4-FFF2-40B4-BE49-F238E27FC236}">
                  <a16:creationId xmlns:a16="http://schemas.microsoft.com/office/drawing/2014/main" id="{D9A75F1C-9FB8-2647-A84B-0C9D7DD3DCC4}"/>
                </a:ext>
              </a:extLst>
            </p:cNvPr>
            <p:cNvSpPr/>
            <p:nvPr/>
          </p:nvSpPr>
          <p:spPr>
            <a:xfrm>
              <a:off x="1595489" y="1554267"/>
              <a:ext cx="1442959" cy="707886"/>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000" b="1" i="1"/>
                <a:t>exponentialincrease</a:t>
              </a:r>
            </a:p>
          </p:txBody>
        </p:sp>
      </p:grpSp>
      <p:grpSp>
        <p:nvGrpSpPr>
          <p:cNvPr id="3" name="Group 2">
            <a:extLst>
              <a:ext uri="{FF2B5EF4-FFF2-40B4-BE49-F238E27FC236}">
                <a16:creationId xmlns:a16="http://schemas.microsoft.com/office/drawing/2014/main" id="{B226FB20-FE6B-7E41-9949-31699FC5E32E}"/>
              </a:ext>
            </a:extLst>
          </p:cNvPr>
          <p:cNvGrpSpPr/>
          <p:nvPr/>
        </p:nvGrpSpPr>
        <p:grpSpPr>
          <a:xfrm>
            <a:off x="2872517" y="2033312"/>
            <a:ext cx="2237351" cy="707886"/>
            <a:chOff x="2872517" y="2033312"/>
            <a:chExt cx="2237351" cy="707886"/>
          </a:xfrm>
        </p:grpSpPr>
        <p:sp>
          <p:nvSpPr>
            <p:cNvPr id="22" name="Rectangle 21">
              <a:extLst>
                <a:ext uri="{FF2B5EF4-FFF2-40B4-BE49-F238E27FC236}">
                  <a16:creationId xmlns:a16="http://schemas.microsoft.com/office/drawing/2014/main" id="{3142BEE5-A0AC-EE47-A497-1C7EFE34BD32}"/>
                </a:ext>
              </a:extLst>
            </p:cNvPr>
            <p:cNvSpPr/>
            <p:nvPr/>
          </p:nvSpPr>
          <p:spPr>
            <a:xfrm>
              <a:off x="2872517" y="2033312"/>
              <a:ext cx="2210037" cy="707886"/>
            </a:xfrm>
            <a:prstGeom prst="rect">
              <a:avLst/>
            </a:prstGeom>
            <a:effectLst>
              <a:outerShdw blurRad="50800" dist="38100" dir="2700000" algn="tl" rotWithShape="0">
                <a:prstClr val="black">
                  <a:alpha val="40000"/>
                </a:prstClr>
              </a:outerShdw>
            </a:effectLst>
          </p:spPr>
          <p:txBody>
            <a:bodyPr wrap="square">
              <a:spAutoFit/>
            </a:bodyPr>
            <a:lstStyle/>
            <a:p>
              <a:pPr algn="ctr"/>
              <a:r>
                <a:rPr kumimoji="1" lang="en-US" altLang="zh-CN" sz="2000" b="1" i="1" dirty="0">
                  <a:solidFill>
                    <a:srgbClr val="2E3448"/>
                  </a:solidFill>
                  <a:ea typeface="Microsoft YaHei" panose="020B0503020204020204" pitchFamily="34" charset="-122"/>
                </a:rPr>
                <a:t>Improving sampling efficiency</a:t>
              </a:r>
              <a:r>
                <a:rPr lang="en-US" sz="2000" b="1" i="1"/>
                <a:t> </a:t>
              </a:r>
              <a:endParaRPr lang="en-CN" sz="2000" b="1" i="1"/>
            </a:p>
          </p:txBody>
        </p:sp>
        <p:cxnSp>
          <p:nvCxnSpPr>
            <p:cNvPr id="52" name="Straight Arrow Connector 51">
              <a:extLst>
                <a:ext uri="{FF2B5EF4-FFF2-40B4-BE49-F238E27FC236}">
                  <a16:creationId xmlns:a16="http://schemas.microsoft.com/office/drawing/2014/main" id="{4126DEB4-F618-C34A-8126-A77B5D8BC7F9}"/>
                </a:ext>
              </a:extLst>
            </p:cNvPr>
            <p:cNvCxnSpPr>
              <a:cxnSpLocks/>
            </p:cNvCxnSpPr>
            <p:nvPr/>
          </p:nvCxnSpPr>
          <p:spPr>
            <a:xfrm>
              <a:off x="2923209" y="2396682"/>
              <a:ext cx="2186659" cy="0"/>
            </a:xfrm>
            <a:prstGeom prst="straightConnector1">
              <a:avLst/>
            </a:prstGeom>
            <a:ln w="50800">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61" name="Rectangle 60">
            <a:extLst>
              <a:ext uri="{FF2B5EF4-FFF2-40B4-BE49-F238E27FC236}">
                <a16:creationId xmlns:a16="http://schemas.microsoft.com/office/drawing/2014/main" id="{07DEC9E2-98F9-B143-A541-FB869802CAA8}"/>
              </a:ext>
            </a:extLst>
          </p:cNvPr>
          <p:cNvSpPr/>
          <p:nvPr/>
        </p:nvSpPr>
        <p:spPr>
          <a:xfrm>
            <a:off x="1116295" y="5257652"/>
            <a:ext cx="10342102" cy="134887"/>
          </a:xfrm>
          <a:prstGeom prst="rect">
            <a:avLst/>
          </a:prstGeom>
          <a:noFill/>
          <a:ln w="38100">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solidFill>
                <a:srgbClr val="C00000"/>
              </a:solidFill>
            </a:endParaRPr>
          </a:p>
        </p:txBody>
      </p:sp>
      <p:sp>
        <p:nvSpPr>
          <p:cNvPr id="4" name="Rectangle 3">
            <a:extLst>
              <a:ext uri="{FF2B5EF4-FFF2-40B4-BE49-F238E27FC236}">
                <a16:creationId xmlns:a16="http://schemas.microsoft.com/office/drawing/2014/main" id="{46B39311-C0C6-DE43-879E-B299EC6D3110}"/>
              </a:ext>
            </a:extLst>
          </p:cNvPr>
          <p:cNvSpPr/>
          <p:nvPr/>
        </p:nvSpPr>
        <p:spPr>
          <a:xfrm>
            <a:off x="7366037" y="3731652"/>
            <a:ext cx="863563" cy="523220"/>
          </a:xfrm>
          <a:prstGeom prst="rect">
            <a:avLst/>
          </a:prstGeom>
          <a:solidFill>
            <a:srgbClr val="F9F2ED"/>
          </a:solidFill>
        </p:spPr>
        <p:txBody>
          <a:bodyPr wrap="square">
            <a:spAutoFit/>
          </a:bodyPr>
          <a:lstStyle/>
          <a:p>
            <a:r>
              <a:rPr kumimoji="1" lang="en-US" altLang="zh-CN" sz="2800" b="1" i="1" dirty="0">
                <a:solidFill>
                  <a:schemeClr val="accent1"/>
                </a:solidFill>
                <a:ea typeface="Microsoft YaHei" panose="020B0503020204020204" pitchFamily="34" charset="-122"/>
              </a:rPr>
              <a:t>MLP</a:t>
            </a:r>
            <a:endParaRPr lang="en-CN" sz="2800">
              <a:solidFill>
                <a:schemeClr val="accent1"/>
              </a:solidFill>
            </a:endParaRPr>
          </a:p>
        </p:txBody>
      </p:sp>
    </p:spTree>
    <p:custDataLst>
      <p:tags r:id="rId1"/>
    </p:custDataLst>
    <p:extLst>
      <p:ext uri="{BB962C8B-B14F-4D97-AF65-F5344CB8AC3E}">
        <p14:creationId xmlns:p14="http://schemas.microsoft.com/office/powerpoint/2010/main" val="367306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p:tgtEl>
                                          <p:spTgt spid="50"/>
                                        </p:tgtEl>
                                        <p:attrNameLst>
                                          <p:attrName>ppt_x</p:attrName>
                                        </p:attrNameLst>
                                      </p:cBhvr>
                                      <p:tavLst>
                                        <p:tav tm="0">
                                          <p:val>
                                            <p:strVal val="#ppt_x-#ppt_w*1.125000"/>
                                          </p:val>
                                        </p:tav>
                                        <p:tav tm="100000">
                                          <p:val>
                                            <p:strVal val="#ppt_x"/>
                                          </p:val>
                                        </p:tav>
                                      </p:tavLst>
                                    </p:anim>
                                    <p:animEffect transition="in" filter="wipe(right)">
                                      <p:cBhvr>
                                        <p:cTn id="8" dur="500"/>
                                        <p:tgtEl>
                                          <p:spTgt spid="50"/>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p:tgtEl>
                                          <p:spTgt spid="3"/>
                                        </p:tgtEl>
                                        <p:attrNameLst>
                                          <p:attrName>ppt_x</p:attrName>
                                        </p:attrNameLst>
                                      </p:cBhvr>
                                      <p:tavLst>
                                        <p:tav tm="0">
                                          <p:val>
                                            <p:strVal val="#ppt_x-#ppt_w*1.125000"/>
                                          </p:val>
                                        </p:tav>
                                        <p:tav tm="100000">
                                          <p:val>
                                            <p:strVal val="#ppt_x"/>
                                          </p:val>
                                        </p:tav>
                                      </p:tavLst>
                                    </p:anim>
                                    <p:animEffect transition="in" filter="wipe(right)">
                                      <p:cBhvr>
                                        <p:cTn id="14" dur="500"/>
                                        <p:tgtEl>
                                          <p:spTgt spid="3"/>
                                        </p:tgtEl>
                                      </p:cBhvr>
                                    </p:animEffect>
                                  </p:childTnLst>
                                </p:cTn>
                              </p:par>
                            </p:childTnLst>
                          </p:cTn>
                        </p:par>
                        <p:par>
                          <p:cTn id="15" fill="hold">
                            <p:stCondLst>
                              <p:cond delay="500"/>
                            </p:stCondLst>
                            <p:childTnLst>
                              <p:par>
                                <p:cTn id="16" presetID="12" presetClass="entr" presetSubtype="8"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additive="base">
                                        <p:cTn id="18" dur="500"/>
                                        <p:tgtEl>
                                          <p:spTgt spid="23"/>
                                        </p:tgtEl>
                                        <p:attrNameLst>
                                          <p:attrName>ppt_x</p:attrName>
                                        </p:attrNameLst>
                                      </p:cBhvr>
                                      <p:tavLst>
                                        <p:tav tm="0">
                                          <p:val>
                                            <p:strVal val="#ppt_x-#ppt_w*1.125000"/>
                                          </p:val>
                                        </p:tav>
                                        <p:tav tm="100000">
                                          <p:val>
                                            <p:strVal val="#ppt_x"/>
                                          </p:val>
                                        </p:tav>
                                      </p:tavLst>
                                    </p:anim>
                                    <p:animEffect transition="in" filter="wipe(right)">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additive="base">
                                        <p:cTn id="24" dur="500"/>
                                        <p:tgtEl>
                                          <p:spTgt spid="62"/>
                                        </p:tgtEl>
                                        <p:attrNameLst>
                                          <p:attrName>ppt_y</p:attrName>
                                        </p:attrNameLst>
                                      </p:cBhvr>
                                      <p:tavLst>
                                        <p:tav tm="0">
                                          <p:val>
                                            <p:strVal val="#ppt_y+#ppt_h*1.125000"/>
                                          </p:val>
                                        </p:tav>
                                        <p:tav tm="100000">
                                          <p:val>
                                            <p:strVal val="#ppt_y"/>
                                          </p:val>
                                        </p:tav>
                                      </p:tavLst>
                                    </p:anim>
                                    <p:animEffect transition="in" filter="wipe(up)">
                                      <p:cBhvr>
                                        <p:cTn id="25" dur="500"/>
                                        <p:tgtEl>
                                          <p:spTgt spid="6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1"/>
                                        </p:tgtEl>
                                        <p:attrNameLst>
                                          <p:attrName>style.visibility</p:attrName>
                                        </p:attrNameLst>
                                      </p:cBhvr>
                                      <p:to>
                                        <p:strVal val="visible"/>
                                      </p:to>
                                    </p:set>
                                    <p:animEffect transition="in" filter="wipe(left)">
                                      <p:cBhvr>
                                        <p:cTn id="30" dur="500"/>
                                        <p:tgtEl>
                                          <p:spTgt spid="61"/>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dissolve">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BA612D2-062B-E640-81EA-5A79F7F89D45}"/>
              </a:ext>
            </a:extLst>
          </p:cNvPr>
          <p:cNvSpPr>
            <a:spLocks noGrp="1"/>
          </p:cNvSpPr>
          <p:nvPr>
            <p:ph type="body" sz="quarter" idx="14"/>
          </p:nvPr>
        </p:nvSpPr>
        <p:spPr/>
        <p:txBody>
          <a:bodyPr>
            <a:normAutofit fontScale="92500" lnSpcReduction="20000"/>
          </a:bodyPr>
          <a:lstStyle/>
          <a:p>
            <a:r>
              <a:rPr lang="en-CN">
                <a:solidFill>
                  <a:srgbClr val="2E3448"/>
                </a:solidFill>
              </a:rPr>
              <a:t>Segmental Executor: </a:t>
            </a:r>
            <a:r>
              <a:rPr lang="en-CN"/>
              <a:t>Flexible Model Execution</a:t>
            </a:r>
          </a:p>
        </p:txBody>
      </p:sp>
      <p:grpSp>
        <p:nvGrpSpPr>
          <p:cNvPr id="5" name="Group 4">
            <a:extLst>
              <a:ext uri="{FF2B5EF4-FFF2-40B4-BE49-F238E27FC236}">
                <a16:creationId xmlns:a16="http://schemas.microsoft.com/office/drawing/2014/main" id="{56ADE8A0-78F3-074D-BD67-C2CA19DEE836}"/>
              </a:ext>
            </a:extLst>
          </p:cNvPr>
          <p:cNvGrpSpPr/>
          <p:nvPr/>
        </p:nvGrpSpPr>
        <p:grpSpPr>
          <a:xfrm>
            <a:off x="563542" y="1737159"/>
            <a:ext cx="11383202" cy="4262850"/>
            <a:chOff x="1220724" y="1364825"/>
            <a:chExt cx="11383202" cy="4262850"/>
          </a:xfrm>
        </p:grpSpPr>
        <p:grpSp>
          <p:nvGrpSpPr>
            <p:cNvPr id="6" name="Group 5">
              <a:extLst>
                <a:ext uri="{FF2B5EF4-FFF2-40B4-BE49-F238E27FC236}">
                  <a16:creationId xmlns:a16="http://schemas.microsoft.com/office/drawing/2014/main" id="{D4B6BEFE-5CA2-8C49-8C0A-505D2D5E3C91}"/>
                </a:ext>
              </a:extLst>
            </p:cNvPr>
            <p:cNvGrpSpPr/>
            <p:nvPr/>
          </p:nvGrpSpPr>
          <p:grpSpPr>
            <a:xfrm>
              <a:off x="1220724" y="1364825"/>
              <a:ext cx="11383202" cy="4262850"/>
              <a:chOff x="193394" y="2247020"/>
              <a:chExt cx="11383202" cy="4262850"/>
            </a:xfrm>
          </p:grpSpPr>
          <p:sp>
            <p:nvSpPr>
              <p:cNvPr id="8" name="矩形: 圆角 8">
                <a:extLst>
                  <a:ext uri="{FF2B5EF4-FFF2-40B4-BE49-F238E27FC236}">
                    <a16:creationId xmlns:a16="http://schemas.microsoft.com/office/drawing/2014/main" id="{0AFF0667-C20D-2546-AAAF-7A2692D781F8}"/>
                  </a:ext>
                </a:extLst>
              </p:cNvPr>
              <p:cNvSpPr/>
              <p:nvPr/>
            </p:nvSpPr>
            <p:spPr>
              <a:xfrm>
                <a:off x="193394" y="2247020"/>
                <a:ext cx="11129375" cy="4016669"/>
              </a:xfrm>
              <a:prstGeom prst="roundRect">
                <a:avLst>
                  <a:gd name="adj" fmla="val 0"/>
                </a:avLst>
              </a:prstGeom>
              <a:solidFill>
                <a:schemeClr val="bg1"/>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algn="just"/>
                <a:endParaRPr lang="zh-CN" altLang="en-US" dirty="0"/>
              </a:p>
            </p:txBody>
          </p:sp>
          <p:sp>
            <p:nvSpPr>
              <p:cNvPr id="9" name="平行四边形 10">
                <a:extLst>
                  <a:ext uri="{FF2B5EF4-FFF2-40B4-BE49-F238E27FC236}">
                    <a16:creationId xmlns:a16="http://schemas.microsoft.com/office/drawing/2014/main" id="{FADA1EEA-D932-4746-8162-47CF6B2A6001}"/>
                  </a:ext>
                </a:extLst>
              </p:cNvPr>
              <p:cNvSpPr/>
              <p:nvPr/>
            </p:nvSpPr>
            <p:spPr>
              <a:xfrm>
                <a:off x="370531" y="2357748"/>
                <a:ext cx="473565" cy="242093"/>
              </a:xfrm>
              <a:prstGeom prst="parallelogram">
                <a:avLst>
                  <a:gd name="adj" fmla="val 4444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right-quote-sign_36811">
                <a:extLst>
                  <a:ext uri="{FF2B5EF4-FFF2-40B4-BE49-F238E27FC236}">
                    <a16:creationId xmlns:a16="http://schemas.microsoft.com/office/drawing/2014/main" id="{F19ECC26-30E3-524C-B3F1-31AAF8A7FBCD}"/>
                  </a:ext>
                </a:extLst>
              </p:cNvPr>
              <p:cNvSpPr>
                <a:spLocks noChangeAspect="1"/>
              </p:cNvSpPr>
              <p:nvPr/>
            </p:nvSpPr>
            <p:spPr bwMode="auto">
              <a:xfrm>
                <a:off x="11068941" y="6017505"/>
                <a:ext cx="507655" cy="492365"/>
              </a:xfrm>
              <a:custGeom>
                <a:avLst/>
                <a:gdLst>
                  <a:gd name="T0" fmla="*/ 314 w 314"/>
                  <a:gd name="T1" fmla="*/ 0 h 305"/>
                  <a:gd name="T2" fmla="*/ 314 w 314"/>
                  <a:gd name="T3" fmla="*/ 158 h 305"/>
                  <a:gd name="T4" fmla="*/ 206 w 314"/>
                  <a:gd name="T5" fmla="*/ 305 h 305"/>
                  <a:gd name="T6" fmla="*/ 170 w 314"/>
                  <a:gd name="T7" fmla="*/ 304 h 305"/>
                  <a:gd name="T8" fmla="*/ 170 w 314"/>
                  <a:gd name="T9" fmla="*/ 243 h 305"/>
                  <a:gd name="T10" fmla="*/ 244 w 314"/>
                  <a:gd name="T11" fmla="*/ 174 h 305"/>
                  <a:gd name="T12" fmla="*/ 243 w 314"/>
                  <a:gd name="T13" fmla="*/ 146 h 305"/>
                  <a:gd name="T14" fmla="*/ 192 w 314"/>
                  <a:gd name="T15" fmla="*/ 146 h 305"/>
                  <a:gd name="T16" fmla="*/ 192 w 314"/>
                  <a:gd name="T17" fmla="*/ 0 h 305"/>
                  <a:gd name="T18" fmla="*/ 314 w 314"/>
                  <a:gd name="T19" fmla="*/ 0 h 305"/>
                  <a:gd name="T20" fmla="*/ 314 w 314"/>
                  <a:gd name="T21" fmla="*/ 0 h 305"/>
                  <a:gd name="T22" fmla="*/ 16 w 314"/>
                  <a:gd name="T23" fmla="*/ 146 h 305"/>
                  <a:gd name="T24" fmla="*/ 67 w 314"/>
                  <a:gd name="T25" fmla="*/ 146 h 305"/>
                  <a:gd name="T26" fmla="*/ 68 w 314"/>
                  <a:gd name="T27" fmla="*/ 174 h 305"/>
                  <a:gd name="T28" fmla="*/ 0 w 314"/>
                  <a:gd name="T29" fmla="*/ 243 h 305"/>
                  <a:gd name="T30" fmla="*/ 0 w 314"/>
                  <a:gd name="T31" fmla="*/ 304 h 305"/>
                  <a:gd name="T32" fmla="*/ 30 w 314"/>
                  <a:gd name="T33" fmla="*/ 305 h 305"/>
                  <a:gd name="T34" fmla="*/ 138 w 314"/>
                  <a:gd name="T35" fmla="*/ 158 h 305"/>
                  <a:gd name="T36" fmla="*/ 138 w 314"/>
                  <a:gd name="T37" fmla="*/ 0 h 305"/>
                  <a:gd name="T38" fmla="*/ 16 w 314"/>
                  <a:gd name="T39" fmla="*/ 0 h 305"/>
                  <a:gd name="T40" fmla="*/ 16 w 314"/>
                  <a:gd name="T41" fmla="*/ 146 h 305"/>
                  <a:gd name="T42" fmla="*/ 16 w 314"/>
                  <a:gd name="T43" fmla="*/ 14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4" h="305">
                    <a:moveTo>
                      <a:pt x="314" y="0"/>
                    </a:moveTo>
                    <a:lnTo>
                      <a:pt x="314" y="158"/>
                    </a:lnTo>
                    <a:cubicBezTo>
                      <a:pt x="314" y="256"/>
                      <a:pt x="278" y="305"/>
                      <a:pt x="206" y="305"/>
                    </a:cubicBezTo>
                    <a:cubicBezTo>
                      <a:pt x="198" y="305"/>
                      <a:pt x="186" y="305"/>
                      <a:pt x="170" y="304"/>
                    </a:cubicBezTo>
                    <a:lnTo>
                      <a:pt x="170" y="243"/>
                    </a:lnTo>
                    <a:cubicBezTo>
                      <a:pt x="219" y="243"/>
                      <a:pt x="244" y="220"/>
                      <a:pt x="244" y="174"/>
                    </a:cubicBezTo>
                    <a:lnTo>
                      <a:pt x="243" y="146"/>
                    </a:lnTo>
                    <a:lnTo>
                      <a:pt x="192" y="146"/>
                    </a:lnTo>
                    <a:lnTo>
                      <a:pt x="192" y="0"/>
                    </a:lnTo>
                    <a:lnTo>
                      <a:pt x="314" y="0"/>
                    </a:lnTo>
                    <a:lnTo>
                      <a:pt x="314" y="0"/>
                    </a:lnTo>
                    <a:close/>
                    <a:moveTo>
                      <a:pt x="16" y="146"/>
                    </a:moveTo>
                    <a:lnTo>
                      <a:pt x="67" y="146"/>
                    </a:lnTo>
                    <a:lnTo>
                      <a:pt x="68" y="174"/>
                    </a:lnTo>
                    <a:cubicBezTo>
                      <a:pt x="68" y="217"/>
                      <a:pt x="45" y="240"/>
                      <a:pt x="0" y="243"/>
                    </a:cubicBezTo>
                    <a:lnTo>
                      <a:pt x="0" y="304"/>
                    </a:lnTo>
                    <a:cubicBezTo>
                      <a:pt x="14" y="305"/>
                      <a:pt x="24" y="305"/>
                      <a:pt x="30" y="305"/>
                    </a:cubicBezTo>
                    <a:cubicBezTo>
                      <a:pt x="102" y="305"/>
                      <a:pt x="138" y="256"/>
                      <a:pt x="138" y="158"/>
                    </a:cubicBezTo>
                    <a:lnTo>
                      <a:pt x="138" y="0"/>
                    </a:lnTo>
                    <a:lnTo>
                      <a:pt x="16" y="0"/>
                    </a:lnTo>
                    <a:lnTo>
                      <a:pt x="16" y="146"/>
                    </a:lnTo>
                    <a:lnTo>
                      <a:pt x="16" y="146"/>
                    </a:lnTo>
                    <a:close/>
                  </a:path>
                </a:pathLst>
              </a:custGeom>
              <a:solidFill>
                <a:schemeClr val="accent1"/>
              </a:solidFill>
              <a:ln>
                <a:noFill/>
              </a:ln>
            </p:spPr>
          </p:sp>
        </p:grpSp>
        <p:sp>
          <p:nvSpPr>
            <p:cNvPr id="7" name="Rectangle 6">
              <a:extLst>
                <a:ext uri="{FF2B5EF4-FFF2-40B4-BE49-F238E27FC236}">
                  <a16:creationId xmlns:a16="http://schemas.microsoft.com/office/drawing/2014/main" id="{0BBE9599-A99E-2C4D-88C9-B6EE908EAE39}"/>
                </a:ext>
              </a:extLst>
            </p:cNvPr>
            <p:cNvSpPr/>
            <p:nvPr/>
          </p:nvSpPr>
          <p:spPr>
            <a:xfrm>
              <a:off x="1995922" y="1364827"/>
              <a:ext cx="5866033" cy="461665"/>
            </a:xfrm>
            <a:prstGeom prst="rect">
              <a:avLst/>
            </a:prstGeom>
            <a:effectLst/>
          </p:spPr>
          <p:txBody>
            <a:bodyPr wrap="square">
              <a:spAutoFit/>
            </a:bodyPr>
            <a:lstStyle/>
            <a:p>
              <a:pPr>
                <a:defRPr/>
              </a:pPr>
              <a:r>
                <a:rPr kumimoji="1" lang="en-US" altLang="zh-CN" sz="2400" b="1" i="1" dirty="0">
                  <a:solidFill>
                    <a:srgbClr val="2E3448"/>
                  </a:solidFill>
                  <a:ea typeface="Microsoft YaHei" panose="020B0503020204020204" pitchFamily="34" charset="-122"/>
                </a:rPr>
                <a:t>Supporting the Execution of Operator Group</a:t>
              </a:r>
              <a:endParaRPr kumimoji="1" lang="zh-CN" altLang="en-US" sz="2400" b="1" i="1" dirty="0">
                <a:solidFill>
                  <a:srgbClr val="2E3448"/>
                </a:solidFill>
                <a:ea typeface="Microsoft YaHei" panose="020B0503020204020204" pitchFamily="34" charset="-122"/>
              </a:endParaRPr>
            </a:p>
          </p:txBody>
        </p:sp>
      </p:grpSp>
      <p:pic>
        <p:nvPicPr>
          <p:cNvPr id="13" name="Picture 12">
            <a:extLst>
              <a:ext uri="{FF2B5EF4-FFF2-40B4-BE49-F238E27FC236}">
                <a16:creationId xmlns:a16="http://schemas.microsoft.com/office/drawing/2014/main" id="{84FC14AB-8A25-B64F-A270-7B9FCE4B7318}"/>
              </a:ext>
            </a:extLst>
          </p:cNvPr>
          <p:cNvPicPr>
            <a:picLocks noChangeAspect="1"/>
          </p:cNvPicPr>
          <p:nvPr/>
        </p:nvPicPr>
        <p:blipFill>
          <a:blip r:embed="rId4"/>
          <a:stretch>
            <a:fillRect/>
          </a:stretch>
        </p:blipFill>
        <p:spPr>
          <a:xfrm>
            <a:off x="6689228" y="2417685"/>
            <a:ext cx="4887637" cy="2655616"/>
          </a:xfrm>
          <a:prstGeom prst="rect">
            <a:avLst/>
          </a:prstGeom>
        </p:spPr>
      </p:pic>
      <p:sp>
        <p:nvSpPr>
          <p:cNvPr id="14" name="矩形 8">
            <a:extLst>
              <a:ext uri="{FF2B5EF4-FFF2-40B4-BE49-F238E27FC236}">
                <a16:creationId xmlns:a16="http://schemas.microsoft.com/office/drawing/2014/main" id="{50BF4A15-D129-674F-9250-B364C9EB7AD2}"/>
              </a:ext>
            </a:extLst>
          </p:cNvPr>
          <p:cNvSpPr/>
          <p:nvPr/>
        </p:nvSpPr>
        <p:spPr>
          <a:xfrm>
            <a:off x="977461" y="2177592"/>
            <a:ext cx="5595716" cy="3391698"/>
          </a:xfrm>
          <a:prstGeom prst="rect">
            <a:avLst/>
          </a:prstGeom>
        </p:spPr>
        <p:txBody>
          <a:bodyPr wrap="square">
            <a:spAutoFit/>
          </a:bodyPr>
          <a:lstStyle/>
          <a:p>
            <a:pPr lvl="1" indent="-342900">
              <a:lnSpc>
                <a:spcPct val="120000"/>
              </a:lnSpc>
              <a:buFont typeface="Wingdings" pitchFamily="2" charset="2"/>
              <a:buChar char="Ø"/>
            </a:pPr>
            <a:r>
              <a:rPr lang="en-US" altLang="zh-CN" sz="2000" dirty="0">
                <a:solidFill>
                  <a:schemeClr val="accent1"/>
                </a:solidFill>
                <a:ea typeface="Microsoft YaHei" panose="020B0503020204020204" pitchFamily="34" charset="-122"/>
                <a:cs typeface="Times New Roman" panose="02020603050405020304" pitchFamily="18" charset="0"/>
              </a:rPr>
              <a:t>Deployed in separate process for the purpose of </a:t>
            </a:r>
            <a:r>
              <a:rPr lang="en-US" altLang="zh-CN" sz="2000" b="1" dirty="0">
                <a:solidFill>
                  <a:schemeClr val="accent1"/>
                </a:solidFill>
                <a:ea typeface="Microsoft YaHei" panose="020B0503020204020204" pitchFamily="34" charset="-122"/>
                <a:cs typeface="Times New Roman" panose="02020603050405020304" pitchFamily="18" charset="0"/>
              </a:rPr>
              <a:t>privacy</a:t>
            </a:r>
            <a:r>
              <a:rPr lang="en-US" altLang="zh-CN" sz="2000" dirty="0">
                <a:solidFill>
                  <a:schemeClr val="accent1"/>
                </a:solidFill>
                <a:ea typeface="Microsoft YaHei" panose="020B0503020204020204" pitchFamily="34" charset="-122"/>
                <a:cs typeface="Times New Roman" panose="02020603050405020304" pitchFamily="18" charset="0"/>
              </a:rPr>
              <a:t> </a:t>
            </a:r>
            <a:r>
              <a:rPr lang="en-US" altLang="zh-CN" sz="2000" b="1" dirty="0">
                <a:solidFill>
                  <a:schemeClr val="accent1"/>
                </a:solidFill>
                <a:ea typeface="Microsoft YaHei" panose="020B0503020204020204" pitchFamily="34" charset="-122"/>
                <a:cs typeface="Times New Roman" panose="02020603050405020304" pitchFamily="18" charset="0"/>
              </a:rPr>
              <a:t>and avoiding the crash</a:t>
            </a:r>
            <a:r>
              <a:rPr lang="en-US" altLang="zh-CN" sz="2000" dirty="0">
                <a:solidFill>
                  <a:schemeClr val="accent1"/>
                </a:solidFill>
                <a:ea typeface="Microsoft YaHei" panose="020B0503020204020204" pitchFamily="34" charset="-122"/>
                <a:cs typeface="Times New Roman" panose="02020603050405020304" pitchFamily="18" charset="0"/>
              </a:rPr>
              <a:t>. </a:t>
            </a:r>
          </a:p>
          <a:p>
            <a:pPr lvl="1" indent="-342900">
              <a:lnSpc>
                <a:spcPct val="120000"/>
              </a:lnSpc>
              <a:buFont typeface="Wingdings" pitchFamily="2" charset="2"/>
              <a:buChar char="Ø"/>
            </a:pPr>
            <a:r>
              <a:rPr lang="en-US" altLang="zh-CN" sz="2000" dirty="0">
                <a:solidFill>
                  <a:schemeClr val="accent1"/>
                </a:solidFill>
                <a:ea typeface="Microsoft YaHei" panose="020B0503020204020204" pitchFamily="34" charset="-122"/>
                <a:cs typeface="Times New Roman" panose="02020603050405020304" pitchFamily="18" charset="0"/>
              </a:rPr>
              <a:t>Executing the operator group using MPS for </a:t>
            </a:r>
            <a:r>
              <a:rPr lang="en-US" altLang="zh-CN" sz="2000" b="1" dirty="0">
                <a:solidFill>
                  <a:schemeClr val="accent1"/>
                </a:solidFill>
                <a:ea typeface="Microsoft YaHei" panose="020B0503020204020204" pitchFamily="34" charset="-122"/>
                <a:cs typeface="Times New Roman" panose="02020603050405020304" pitchFamily="18" charset="0"/>
              </a:rPr>
              <a:t>enabling the overlap.</a:t>
            </a:r>
          </a:p>
          <a:p>
            <a:pPr lvl="1" indent="-342900">
              <a:lnSpc>
                <a:spcPct val="120000"/>
              </a:lnSpc>
              <a:buFont typeface="Wingdings" pitchFamily="2" charset="2"/>
              <a:buChar char="Ø"/>
            </a:pPr>
            <a:r>
              <a:rPr lang="en-US" altLang="zh-CN" sz="2000" dirty="0">
                <a:solidFill>
                  <a:schemeClr val="accent1"/>
                </a:solidFill>
                <a:ea typeface="Microsoft YaHei" panose="020B0503020204020204" pitchFamily="34" charset="-122"/>
                <a:cs typeface="Times New Roman" panose="02020603050405020304" pitchFamily="18" charset="0"/>
              </a:rPr>
              <a:t>Sync operation for </a:t>
            </a:r>
            <a:r>
              <a:rPr lang="en-US" altLang="zh-CN" sz="2000" b="1" dirty="0">
                <a:solidFill>
                  <a:schemeClr val="accent1"/>
                </a:solidFill>
                <a:ea typeface="Microsoft YaHei" panose="020B0503020204020204" pitchFamily="34" charset="-122"/>
                <a:cs typeface="Times New Roman" panose="02020603050405020304" pitchFamily="18" charset="0"/>
              </a:rPr>
              <a:t>determinism guaranteeing.</a:t>
            </a:r>
          </a:p>
          <a:p>
            <a:pPr lvl="1" indent="-342900">
              <a:lnSpc>
                <a:spcPct val="120000"/>
              </a:lnSpc>
              <a:buFont typeface="Wingdings" pitchFamily="2" charset="2"/>
              <a:buChar char="Ø"/>
            </a:pPr>
            <a:r>
              <a:rPr lang="en-US" altLang="zh-CN" sz="2000" b="1" dirty="0">
                <a:solidFill>
                  <a:srgbClr val="2E3448"/>
                </a:solidFill>
                <a:ea typeface="Microsoft YaHei" panose="020B0503020204020204" pitchFamily="34" charset="-122"/>
                <a:cs typeface="Times New Roman" panose="02020603050405020304" pitchFamily="18" charset="0"/>
              </a:rPr>
              <a:t>Loading</a:t>
            </a:r>
            <a:r>
              <a:rPr lang="en-US" altLang="zh-CN" sz="2000" dirty="0">
                <a:solidFill>
                  <a:srgbClr val="2E3448"/>
                </a:solidFill>
                <a:ea typeface="Microsoft YaHei" panose="020B0503020204020204" pitchFamily="34" charset="-122"/>
                <a:cs typeface="Times New Roman" panose="02020603050405020304" pitchFamily="18" charset="0"/>
              </a:rPr>
              <a:t> the intermediate results from the prior scheduling round.</a:t>
            </a:r>
          </a:p>
          <a:p>
            <a:pPr lvl="1" indent="-342900">
              <a:lnSpc>
                <a:spcPct val="120000"/>
              </a:lnSpc>
              <a:buFont typeface="Wingdings" pitchFamily="2" charset="2"/>
              <a:buChar char="Ø"/>
            </a:pPr>
            <a:r>
              <a:rPr lang="en-US" altLang="zh-CN" sz="2000" b="1" dirty="0">
                <a:solidFill>
                  <a:srgbClr val="2E3448"/>
                </a:solidFill>
                <a:ea typeface="Microsoft YaHei" panose="020B0503020204020204" pitchFamily="34" charset="-122"/>
                <a:cs typeface="Times New Roman" panose="02020603050405020304" pitchFamily="18" charset="0"/>
              </a:rPr>
              <a:t>Saving</a:t>
            </a:r>
            <a:r>
              <a:rPr lang="en-US" altLang="zh-CN" sz="2000" dirty="0">
                <a:solidFill>
                  <a:srgbClr val="2E3448"/>
                </a:solidFill>
                <a:ea typeface="Microsoft YaHei" panose="020B0503020204020204" pitchFamily="34" charset="-122"/>
                <a:cs typeface="Times New Roman" panose="02020603050405020304" pitchFamily="18" charset="0"/>
              </a:rPr>
              <a:t> the intermediate results for the next scheduling round.</a:t>
            </a:r>
            <a:endParaRPr lang="en-US" altLang="zh-CN" sz="2000"/>
          </a:p>
        </p:txBody>
      </p:sp>
      <p:sp>
        <p:nvSpPr>
          <p:cNvPr id="11" name="Rectangle 10">
            <a:extLst>
              <a:ext uri="{FF2B5EF4-FFF2-40B4-BE49-F238E27FC236}">
                <a16:creationId xmlns:a16="http://schemas.microsoft.com/office/drawing/2014/main" id="{8153379D-1B5B-5C41-B5F1-E889BA347DA8}"/>
              </a:ext>
            </a:extLst>
          </p:cNvPr>
          <p:cNvSpPr/>
          <p:nvPr/>
        </p:nvSpPr>
        <p:spPr>
          <a:xfrm>
            <a:off x="7875468" y="2375439"/>
            <a:ext cx="1577037" cy="502655"/>
          </a:xfrm>
          <a:prstGeom prst="rect">
            <a:avLst/>
          </a:prstGeom>
          <a:noFill/>
          <a:ln w="38100">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solidFill>
                <a:srgbClr val="C00000"/>
              </a:solidFill>
            </a:endParaRPr>
          </a:p>
        </p:txBody>
      </p:sp>
      <p:sp>
        <p:nvSpPr>
          <p:cNvPr id="15" name="Rectangle 14">
            <a:extLst>
              <a:ext uri="{FF2B5EF4-FFF2-40B4-BE49-F238E27FC236}">
                <a16:creationId xmlns:a16="http://schemas.microsoft.com/office/drawing/2014/main" id="{DB737AC7-A175-7C44-852F-8B45125037C6}"/>
              </a:ext>
            </a:extLst>
          </p:cNvPr>
          <p:cNvSpPr/>
          <p:nvPr/>
        </p:nvSpPr>
        <p:spPr>
          <a:xfrm>
            <a:off x="10032274" y="2501713"/>
            <a:ext cx="606472" cy="1679702"/>
          </a:xfrm>
          <a:prstGeom prst="rect">
            <a:avLst/>
          </a:prstGeom>
          <a:noFill/>
          <a:ln w="38100">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solidFill>
                <a:srgbClr val="C00000"/>
              </a:solidFill>
            </a:endParaRPr>
          </a:p>
        </p:txBody>
      </p:sp>
    </p:spTree>
    <p:custDataLst>
      <p:tags r:id="rId1"/>
    </p:custDataLst>
    <p:extLst>
      <p:ext uri="{BB962C8B-B14F-4D97-AF65-F5344CB8AC3E}">
        <p14:creationId xmlns:p14="http://schemas.microsoft.com/office/powerpoint/2010/main" val="65366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anim calcmode="lin" valueType="num">
                                      <p:cBhvr additive="base">
                                        <p:cTn id="7" dur="500"/>
                                        <p:tgtEl>
                                          <p:spTgt spid="14">
                                            <p:txEl>
                                              <p:pRg st="2" end="2"/>
                                            </p:txEl>
                                          </p:spTgt>
                                        </p:tgtEl>
                                        <p:attrNameLst>
                                          <p:attrName>ppt_y</p:attrName>
                                        </p:attrNameLst>
                                      </p:cBhvr>
                                      <p:tavLst>
                                        <p:tav tm="0">
                                          <p:val>
                                            <p:strVal val="#ppt_y+#ppt_h*1.125000"/>
                                          </p:val>
                                        </p:tav>
                                        <p:tav tm="100000">
                                          <p:val>
                                            <p:strVal val="#ppt_y"/>
                                          </p:val>
                                        </p:tav>
                                      </p:tavLst>
                                    </p:anim>
                                    <p:animEffect transition="in" filter="wipe(up)">
                                      <p:cBhvr>
                                        <p:cTn id="8" dur="500"/>
                                        <p:tgtEl>
                                          <p:spTgt spid="14">
                                            <p:txEl>
                                              <p:pRg st="2" end="2"/>
                                            </p:txEl>
                                          </p:spTgt>
                                        </p:tgtEl>
                                      </p:cBhvr>
                                    </p:animEffect>
                                  </p:childTnLst>
                                </p:cTn>
                              </p:par>
                              <p:par>
                                <p:cTn id="9" presetID="9"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dissolv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nodeType="clickEffect">
                                  <p:stCondLst>
                                    <p:cond delay="0"/>
                                  </p:stCondLst>
                                  <p:childTnLst>
                                    <p:set>
                                      <p:cBhvr>
                                        <p:cTn id="15" dur="1" fill="hold">
                                          <p:stCondLst>
                                            <p:cond delay="0"/>
                                          </p:stCondLst>
                                        </p:cTn>
                                        <p:tgtEl>
                                          <p:spTgt spid="14">
                                            <p:txEl>
                                              <p:pRg st="3" end="3"/>
                                            </p:txEl>
                                          </p:spTgt>
                                        </p:tgtEl>
                                        <p:attrNameLst>
                                          <p:attrName>style.visibility</p:attrName>
                                        </p:attrNameLst>
                                      </p:cBhvr>
                                      <p:to>
                                        <p:strVal val="visible"/>
                                      </p:to>
                                    </p:set>
                                    <p:anim calcmode="lin" valueType="num">
                                      <p:cBhvr additive="base">
                                        <p:cTn id="16" dur="500"/>
                                        <p:tgtEl>
                                          <p:spTgt spid="14">
                                            <p:txEl>
                                              <p:pRg st="3" end="3"/>
                                            </p:txEl>
                                          </p:spTgt>
                                        </p:tgtEl>
                                        <p:attrNameLst>
                                          <p:attrName>ppt_y</p:attrName>
                                        </p:attrNameLst>
                                      </p:cBhvr>
                                      <p:tavLst>
                                        <p:tav tm="0">
                                          <p:val>
                                            <p:strVal val="#ppt_y+#ppt_h*1.125000"/>
                                          </p:val>
                                        </p:tav>
                                        <p:tav tm="100000">
                                          <p:val>
                                            <p:strVal val="#ppt_y"/>
                                          </p:val>
                                        </p:tav>
                                      </p:tavLst>
                                    </p:anim>
                                    <p:animEffect transition="in" filter="wipe(up)">
                                      <p:cBhvr>
                                        <p:cTn id="17" dur="500"/>
                                        <p:tgtEl>
                                          <p:spTgt spid="14">
                                            <p:txEl>
                                              <p:pRg st="3" end="3"/>
                                            </p:txEl>
                                          </p:spTgt>
                                        </p:tgtEl>
                                      </p:cBhvr>
                                    </p:animEffect>
                                  </p:childTnLst>
                                </p:cTn>
                              </p:par>
                              <p:par>
                                <p:cTn id="18" presetID="1" presetClass="exit" presetSubtype="0" fill="hold" grpId="1" nodeType="withEffect">
                                  <p:stCondLst>
                                    <p:cond delay="0"/>
                                  </p:stCondLst>
                                  <p:childTnLst>
                                    <p:set>
                                      <p:cBhvr>
                                        <p:cTn id="19" dur="1" fill="hold">
                                          <p:stCondLst>
                                            <p:cond delay="0"/>
                                          </p:stCondLst>
                                        </p:cTn>
                                        <p:tgtEl>
                                          <p:spTgt spid="15"/>
                                        </p:tgtEl>
                                        <p:attrNameLst>
                                          <p:attrName>style.visibility</p:attrName>
                                        </p:attrNameLst>
                                      </p:cBhvr>
                                      <p:to>
                                        <p:strVal val="hidden"/>
                                      </p:to>
                                    </p:set>
                                  </p:childTnLst>
                                </p:cTn>
                              </p:par>
                              <p:par>
                                <p:cTn id="20" presetID="9"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 calcmode="lin" valueType="num">
                                      <p:cBhvr additive="base">
                                        <p:cTn id="27" dur="500"/>
                                        <p:tgtEl>
                                          <p:spTgt spid="14">
                                            <p:txEl>
                                              <p:pRg st="4" end="4"/>
                                            </p:txEl>
                                          </p:spTgt>
                                        </p:tgtEl>
                                        <p:attrNameLst>
                                          <p:attrName>ppt_y</p:attrName>
                                        </p:attrNameLst>
                                      </p:cBhvr>
                                      <p:tavLst>
                                        <p:tav tm="0">
                                          <p:val>
                                            <p:strVal val="#ppt_y+#ppt_h*1.125000"/>
                                          </p:val>
                                        </p:tav>
                                        <p:tav tm="100000">
                                          <p:val>
                                            <p:strVal val="#ppt_y"/>
                                          </p:val>
                                        </p:tav>
                                      </p:tavLst>
                                    </p:anim>
                                    <p:animEffect transition="in" filter="wipe(up)">
                                      <p:cBhvr>
                                        <p:cTn id="28" dur="500"/>
                                        <p:tgtEl>
                                          <p:spTgt spid="14">
                                            <p:txEl>
                                              <p:pRg st="4" end="4"/>
                                            </p:txEl>
                                          </p:spTgt>
                                        </p:tgtEl>
                                      </p:cBhvr>
                                    </p:animEffect>
                                  </p:childTnLst>
                                </p:cTn>
                              </p:par>
                              <p:par>
                                <p:cTn id="29" presetID="0" presetClass="path" presetSubtype="0" accel="50000" decel="50000" fill="hold" grpId="1" nodeType="withEffect">
                                  <p:stCondLst>
                                    <p:cond delay="0"/>
                                  </p:stCondLst>
                                  <p:childTnLst>
                                    <p:animMotion origin="layout" path="M 3.125E-6 -3.7037E-7 L 0.03541 0.20648 " pathEditMode="relative" rAng="0" ptsTypes="AA">
                                      <p:cBhvr>
                                        <p:cTn id="30" dur="1000" fill="hold"/>
                                        <p:tgtEl>
                                          <p:spTgt spid="11"/>
                                        </p:tgtEl>
                                        <p:attrNameLst>
                                          <p:attrName>ppt_x</p:attrName>
                                          <p:attrName>ppt_y</p:attrName>
                                        </p:attrNameLst>
                                      </p:cBhvr>
                                      <p:rCtr x="1771" y="1032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5" grpId="0" animBg="1"/>
      <p:bldP spid="15"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4CCE8AF6-0DC7-B34C-944C-6CA936DE638E}"/>
              </a:ext>
            </a:extLst>
          </p:cNvPr>
          <p:cNvGrpSpPr/>
          <p:nvPr/>
        </p:nvGrpSpPr>
        <p:grpSpPr>
          <a:xfrm>
            <a:off x="1026220" y="3528079"/>
            <a:ext cx="10666192" cy="2884901"/>
            <a:chOff x="1026220" y="3528079"/>
            <a:chExt cx="10666192" cy="2884901"/>
          </a:xfrm>
        </p:grpSpPr>
        <p:grpSp>
          <p:nvGrpSpPr>
            <p:cNvPr id="5" name="Group 4">
              <a:extLst>
                <a:ext uri="{FF2B5EF4-FFF2-40B4-BE49-F238E27FC236}">
                  <a16:creationId xmlns:a16="http://schemas.microsoft.com/office/drawing/2014/main" id="{8A828673-ABFC-794B-AA19-D16D3C336A82}"/>
                </a:ext>
              </a:extLst>
            </p:cNvPr>
            <p:cNvGrpSpPr/>
            <p:nvPr/>
          </p:nvGrpSpPr>
          <p:grpSpPr>
            <a:xfrm>
              <a:off x="1026220" y="3528079"/>
              <a:ext cx="10666192" cy="2884901"/>
              <a:chOff x="1220725" y="1364827"/>
              <a:chExt cx="10666192" cy="2884901"/>
            </a:xfrm>
          </p:grpSpPr>
          <p:grpSp>
            <p:nvGrpSpPr>
              <p:cNvPr id="6" name="Group 5">
                <a:extLst>
                  <a:ext uri="{FF2B5EF4-FFF2-40B4-BE49-F238E27FC236}">
                    <a16:creationId xmlns:a16="http://schemas.microsoft.com/office/drawing/2014/main" id="{DD1A16E0-D641-B94B-9BAE-3D1F846E7E78}"/>
                  </a:ext>
                </a:extLst>
              </p:cNvPr>
              <p:cNvGrpSpPr/>
              <p:nvPr/>
            </p:nvGrpSpPr>
            <p:grpSpPr>
              <a:xfrm>
                <a:off x="1220725" y="1364827"/>
                <a:ext cx="10666192" cy="2884901"/>
                <a:chOff x="193395" y="2247022"/>
                <a:chExt cx="10666192" cy="2884901"/>
              </a:xfrm>
            </p:grpSpPr>
            <p:sp>
              <p:nvSpPr>
                <p:cNvPr id="8" name="矩形: 圆角 8">
                  <a:extLst>
                    <a:ext uri="{FF2B5EF4-FFF2-40B4-BE49-F238E27FC236}">
                      <a16:creationId xmlns:a16="http://schemas.microsoft.com/office/drawing/2014/main" id="{2D8B8E0D-1A99-FE40-9EEF-8094B4618F2A}"/>
                    </a:ext>
                  </a:extLst>
                </p:cNvPr>
                <p:cNvSpPr/>
                <p:nvPr/>
              </p:nvSpPr>
              <p:spPr>
                <a:xfrm>
                  <a:off x="193395" y="2247022"/>
                  <a:ext cx="10412366" cy="2638719"/>
                </a:xfrm>
                <a:prstGeom prst="roundRect">
                  <a:avLst>
                    <a:gd name="adj" fmla="val 0"/>
                  </a:avLst>
                </a:prstGeom>
                <a:solidFill>
                  <a:schemeClr val="bg1"/>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algn="just"/>
                  <a:endParaRPr lang="zh-CN" altLang="en-US" dirty="0"/>
                </a:p>
              </p:txBody>
            </p:sp>
            <p:sp>
              <p:nvSpPr>
                <p:cNvPr id="9" name="平行四边形 10">
                  <a:extLst>
                    <a:ext uri="{FF2B5EF4-FFF2-40B4-BE49-F238E27FC236}">
                      <a16:creationId xmlns:a16="http://schemas.microsoft.com/office/drawing/2014/main" id="{12ADCD6B-6350-A940-A242-F08DDFBAAB15}"/>
                    </a:ext>
                  </a:extLst>
                </p:cNvPr>
                <p:cNvSpPr/>
                <p:nvPr/>
              </p:nvSpPr>
              <p:spPr>
                <a:xfrm>
                  <a:off x="370531" y="2357748"/>
                  <a:ext cx="473565" cy="242093"/>
                </a:xfrm>
                <a:prstGeom prst="parallelogram">
                  <a:avLst>
                    <a:gd name="adj" fmla="val 4444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right-quote-sign_36811">
                  <a:extLst>
                    <a:ext uri="{FF2B5EF4-FFF2-40B4-BE49-F238E27FC236}">
                      <a16:creationId xmlns:a16="http://schemas.microsoft.com/office/drawing/2014/main" id="{4B4D43CB-E438-E146-8E6F-623CEC3CCA53}"/>
                    </a:ext>
                  </a:extLst>
                </p:cNvPr>
                <p:cNvSpPr>
                  <a:spLocks noChangeAspect="1"/>
                </p:cNvSpPr>
                <p:nvPr/>
              </p:nvSpPr>
              <p:spPr bwMode="auto">
                <a:xfrm>
                  <a:off x="10351932" y="4639558"/>
                  <a:ext cx="507655" cy="492365"/>
                </a:xfrm>
                <a:custGeom>
                  <a:avLst/>
                  <a:gdLst>
                    <a:gd name="T0" fmla="*/ 314 w 314"/>
                    <a:gd name="T1" fmla="*/ 0 h 305"/>
                    <a:gd name="T2" fmla="*/ 314 w 314"/>
                    <a:gd name="T3" fmla="*/ 158 h 305"/>
                    <a:gd name="T4" fmla="*/ 206 w 314"/>
                    <a:gd name="T5" fmla="*/ 305 h 305"/>
                    <a:gd name="T6" fmla="*/ 170 w 314"/>
                    <a:gd name="T7" fmla="*/ 304 h 305"/>
                    <a:gd name="T8" fmla="*/ 170 w 314"/>
                    <a:gd name="T9" fmla="*/ 243 h 305"/>
                    <a:gd name="T10" fmla="*/ 244 w 314"/>
                    <a:gd name="T11" fmla="*/ 174 h 305"/>
                    <a:gd name="T12" fmla="*/ 243 w 314"/>
                    <a:gd name="T13" fmla="*/ 146 h 305"/>
                    <a:gd name="T14" fmla="*/ 192 w 314"/>
                    <a:gd name="T15" fmla="*/ 146 h 305"/>
                    <a:gd name="T16" fmla="*/ 192 w 314"/>
                    <a:gd name="T17" fmla="*/ 0 h 305"/>
                    <a:gd name="T18" fmla="*/ 314 w 314"/>
                    <a:gd name="T19" fmla="*/ 0 h 305"/>
                    <a:gd name="T20" fmla="*/ 314 w 314"/>
                    <a:gd name="T21" fmla="*/ 0 h 305"/>
                    <a:gd name="T22" fmla="*/ 16 w 314"/>
                    <a:gd name="T23" fmla="*/ 146 h 305"/>
                    <a:gd name="T24" fmla="*/ 67 w 314"/>
                    <a:gd name="T25" fmla="*/ 146 h 305"/>
                    <a:gd name="T26" fmla="*/ 68 w 314"/>
                    <a:gd name="T27" fmla="*/ 174 h 305"/>
                    <a:gd name="T28" fmla="*/ 0 w 314"/>
                    <a:gd name="T29" fmla="*/ 243 h 305"/>
                    <a:gd name="T30" fmla="*/ 0 w 314"/>
                    <a:gd name="T31" fmla="*/ 304 h 305"/>
                    <a:gd name="T32" fmla="*/ 30 w 314"/>
                    <a:gd name="T33" fmla="*/ 305 h 305"/>
                    <a:gd name="T34" fmla="*/ 138 w 314"/>
                    <a:gd name="T35" fmla="*/ 158 h 305"/>
                    <a:gd name="T36" fmla="*/ 138 w 314"/>
                    <a:gd name="T37" fmla="*/ 0 h 305"/>
                    <a:gd name="T38" fmla="*/ 16 w 314"/>
                    <a:gd name="T39" fmla="*/ 0 h 305"/>
                    <a:gd name="T40" fmla="*/ 16 w 314"/>
                    <a:gd name="T41" fmla="*/ 146 h 305"/>
                    <a:gd name="T42" fmla="*/ 16 w 314"/>
                    <a:gd name="T43" fmla="*/ 14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4" h="305">
                      <a:moveTo>
                        <a:pt x="314" y="0"/>
                      </a:moveTo>
                      <a:lnTo>
                        <a:pt x="314" y="158"/>
                      </a:lnTo>
                      <a:cubicBezTo>
                        <a:pt x="314" y="256"/>
                        <a:pt x="278" y="305"/>
                        <a:pt x="206" y="305"/>
                      </a:cubicBezTo>
                      <a:cubicBezTo>
                        <a:pt x="198" y="305"/>
                        <a:pt x="186" y="305"/>
                        <a:pt x="170" y="304"/>
                      </a:cubicBezTo>
                      <a:lnTo>
                        <a:pt x="170" y="243"/>
                      </a:lnTo>
                      <a:cubicBezTo>
                        <a:pt x="219" y="243"/>
                        <a:pt x="244" y="220"/>
                        <a:pt x="244" y="174"/>
                      </a:cubicBezTo>
                      <a:lnTo>
                        <a:pt x="243" y="146"/>
                      </a:lnTo>
                      <a:lnTo>
                        <a:pt x="192" y="146"/>
                      </a:lnTo>
                      <a:lnTo>
                        <a:pt x="192" y="0"/>
                      </a:lnTo>
                      <a:lnTo>
                        <a:pt x="314" y="0"/>
                      </a:lnTo>
                      <a:lnTo>
                        <a:pt x="314" y="0"/>
                      </a:lnTo>
                      <a:close/>
                      <a:moveTo>
                        <a:pt x="16" y="146"/>
                      </a:moveTo>
                      <a:lnTo>
                        <a:pt x="67" y="146"/>
                      </a:lnTo>
                      <a:lnTo>
                        <a:pt x="68" y="174"/>
                      </a:lnTo>
                      <a:cubicBezTo>
                        <a:pt x="68" y="217"/>
                        <a:pt x="45" y="240"/>
                        <a:pt x="0" y="243"/>
                      </a:cubicBezTo>
                      <a:lnTo>
                        <a:pt x="0" y="304"/>
                      </a:lnTo>
                      <a:cubicBezTo>
                        <a:pt x="14" y="305"/>
                        <a:pt x="24" y="305"/>
                        <a:pt x="30" y="305"/>
                      </a:cubicBezTo>
                      <a:cubicBezTo>
                        <a:pt x="102" y="305"/>
                        <a:pt x="138" y="256"/>
                        <a:pt x="138" y="158"/>
                      </a:cubicBezTo>
                      <a:lnTo>
                        <a:pt x="138" y="0"/>
                      </a:lnTo>
                      <a:lnTo>
                        <a:pt x="16" y="0"/>
                      </a:lnTo>
                      <a:lnTo>
                        <a:pt x="16" y="146"/>
                      </a:lnTo>
                      <a:lnTo>
                        <a:pt x="16" y="146"/>
                      </a:lnTo>
                      <a:close/>
                    </a:path>
                  </a:pathLst>
                </a:custGeom>
                <a:solidFill>
                  <a:schemeClr val="accent1"/>
                </a:solidFill>
                <a:ln>
                  <a:noFill/>
                </a:ln>
              </p:spPr>
            </p:sp>
          </p:grpSp>
          <p:sp>
            <p:nvSpPr>
              <p:cNvPr id="7" name="Rectangle 6">
                <a:extLst>
                  <a:ext uri="{FF2B5EF4-FFF2-40B4-BE49-F238E27FC236}">
                    <a16:creationId xmlns:a16="http://schemas.microsoft.com/office/drawing/2014/main" id="{9515BEC3-03BD-9043-8F50-C1F1501B173A}"/>
                  </a:ext>
                </a:extLst>
              </p:cNvPr>
              <p:cNvSpPr/>
              <p:nvPr/>
            </p:nvSpPr>
            <p:spPr>
              <a:xfrm>
                <a:off x="1995922" y="1364827"/>
                <a:ext cx="5677497" cy="461665"/>
              </a:xfrm>
              <a:prstGeom prst="rect">
                <a:avLst/>
              </a:prstGeom>
              <a:effectLst/>
            </p:spPr>
            <p:txBody>
              <a:bodyPr wrap="square">
                <a:spAutoFit/>
              </a:bodyPr>
              <a:lstStyle/>
              <a:p>
                <a:pPr>
                  <a:defRPr/>
                </a:pPr>
                <a:r>
                  <a:rPr kumimoji="1" lang="en-US" altLang="zh-CN" sz="2400" b="1" i="1" dirty="0">
                    <a:solidFill>
                      <a:srgbClr val="2E3448"/>
                    </a:solidFill>
                    <a:ea typeface="Microsoft YaHei" panose="020B0503020204020204" pitchFamily="34" charset="-122"/>
                  </a:rPr>
                  <a:t>Performing Headroom-based Scheduling</a:t>
                </a:r>
                <a:endParaRPr kumimoji="1" lang="zh-CN" altLang="en-US" sz="2400" b="1" i="1" dirty="0">
                  <a:solidFill>
                    <a:srgbClr val="2E3448"/>
                  </a:solidFill>
                  <a:ea typeface="Microsoft YaHei" panose="020B0503020204020204" pitchFamily="34" charset="-122"/>
                </a:endParaRPr>
              </a:p>
            </p:txBody>
          </p:sp>
        </p:grpSp>
        <p:sp>
          <p:nvSpPr>
            <p:cNvPr id="74" name="Rectangle 73">
              <a:extLst>
                <a:ext uri="{FF2B5EF4-FFF2-40B4-BE49-F238E27FC236}">
                  <a16:creationId xmlns:a16="http://schemas.microsoft.com/office/drawing/2014/main" id="{9ABAA2F0-09DF-EF43-BC53-8DBE68445F14}"/>
                </a:ext>
              </a:extLst>
            </p:cNvPr>
            <p:cNvSpPr/>
            <p:nvPr/>
          </p:nvSpPr>
          <p:spPr>
            <a:xfrm>
              <a:off x="1675488" y="3993043"/>
              <a:ext cx="9441159" cy="806375"/>
            </a:xfrm>
            <a:prstGeom prst="rect">
              <a:avLst/>
            </a:prstGeom>
          </p:spPr>
          <p:txBody>
            <a:bodyPr wrap="square">
              <a:spAutoFit/>
            </a:bodyPr>
            <a:lstStyle/>
            <a:p>
              <a:pPr marL="342900" indent="-342900">
                <a:lnSpc>
                  <a:spcPct val="120000"/>
                </a:lnSpc>
                <a:buFont typeface="System Font Regular"/>
                <a:buChar char="☞"/>
              </a:pPr>
              <a:r>
                <a:rPr lang="en-US" sz="2000"/>
                <a:t>Guarantee the QoS for the query with the smallest headroom for single round.</a:t>
              </a:r>
            </a:p>
            <a:p>
              <a:pPr marL="342900" indent="-342900">
                <a:lnSpc>
                  <a:spcPct val="120000"/>
                </a:lnSpc>
                <a:buFont typeface="System Font Regular"/>
                <a:buChar char="☞"/>
              </a:pPr>
              <a:r>
                <a:rPr lang="en-US" sz="2000"/>
                <a:t>Ensure the QoS for all co-located services over</a:t>
              </a:r>
              <a:r>
                <a:rPr lang="zh-CN" altLang="en-US" sz="2000"/>
                <a:t> </a:t>
              </a:r>
              <a:r>
                <a:rPr lang="en-US" altLang="zh-CN" sz="2000"/>
                <a:t>time.</a:t>
              </a:r>
              <a:endParaRPr lang="en-US" sz="2000"/>
            </a:p>
          </p:txBody>
        </p:sp>
      </p:grpSp>
      <p:sp>
        <p:nvSpPr>
          <p:cNvPr id="2" name="Text Placeholder 1">
            <a:extLst>
              <a:ext uri="{FF2B5EF4-FFF2-40B4-BE49-F238E27FC236}">
                <a16:creationId xmlns:a16="http://schemas.microsoft.com/office/drawing/2014/main" id="{D6F286F1-394E-004F-A5F7-DBC193607B5D}"/>
              </a:ext>
            </a:extLst>
          </p:cNvPr>
          <p:cNvSpPr>
            <a:spLocks noGrp="1"/>
          </p:cNvSpPr>
          <p:nvPr>
            <p:ph type="body" sz="quarter" idx="14"/>
          </p:nvPr>
        </p:nvSpPr>
        <p:spPr/>
        <p:txBody>
          <a:bodyPr>
            <a:normAutofit fontScale="92500" lnSpcReduction="20000"/>
          </a:bodyPr>
          <a:lstStyle/>
          <a:p>
            <a:r>
              <a:rPr lang="en-CN">
                <a:solidFill>
                  <a:srgbClr val="2E3448"/>
                </a:solidFill>
              </a:rPr>
              <a:t>Query Controller: </a:t>
            </a:r>
            <a:r>
              <a:rPr lang="en-CN"/>
              <a:t>Headroom-based QoS Guaranteeing</a:t>
            </a:r>
          </a:p>
        </p:txBody>
      </p:sp>
      <p:sp>
        <p:nvSpPr>
          <p:cNvPr id="12" name="Rectangle 11">
            <a:extLst>
              <a:ext uri="{FF2B5EF4-FFF2-40B4-BE49-F238E27FC236}">
                <a16:creationId xmlns:a16="http://schemas.microsoft.com/office/drawing/2014/main" id="{6DE29FBF-B9A6-ED49-AC40-4B52D195CABF}"/>
              </a:ext>
            </a:extLst>
          </p:cNvPr>
          <p:cNvSpPr/>
          <p:nvPr/>
        </p:nvSpPr>
        <p:spPr>
          <a:xfrm>
            <a:off x="4186931" y="1958847"/>
            <a:ext cx="5502874" cy="461665"/>
          </a:xfrm>
          <a:prstGeom prst="rect">
            <a:avLst/>
          </a:prstGeom>
          <a:effectLst>
            <a:outerShdw blurRad="50800" dist="38100" dir="2700000" algn="tl" rotWithShape="0">
              <a:prstClr val="black">
                <a:alpha val="40000"/>
              </a:prstClr>
            </a:outerShdw>
          </a:effectLst>
        </p:spPr>
        <p:txBody>
          <a:bodyPr wrap="square">
            <a:spAutoFit/>
          </a:bodyPr>
          <a:lstStyle/>
          <a:p>
            <a:r>
              <a:rPr lang="en-US" sz="2400" b="1">
                <a:solidFill>
                  <a:srgbClr val="2E3448"/>
                </a:solidFill>
                <a:effectLst/>
              </a:rPr>
              <a:t>𝑇</a:t>
            </a:r>
            <a:r>
              <a:rPr lang="en-US" sz="1400" b="1" i="1">
                <a:solidFill>
                  <a:srgbClr val="2E3448"/>
                </a:solidFill>
                <a:effectLst/>
              </a:rPr>
              <a:t>headroom</a:t>
            </a:r>
            <a:r>
              <a:rPr lang="en-US" sz="800" b="1">
                <a:solidFill>
                  <a:srgbClr val="2E3448"/>
                </a:solidFill>
                <a:effectLst/>
              </a:rPr>
              <a:t>  </a:t>
            </a:r>
            <a:r>
              <a:rPr lang="en-US" sz="2400" b="1">
                <a:solidFill>
                  <a:srgbClr val="2E3448"/>
                </a:solidFill>
                <a:effectLst/>
              </a:rPr>
              <a:t>= 𝑇</a:t>
            </a:r>
            <a:r>
              <a:rPr lang="en-US" sz="1400" b="1">
                <a:solidFill>
                  <a:srgbClr val="2E3448"/>
                </a:solidFill>
                <a:effectLst/>
              </a:rPr>
              <a:t>𝑄𝑜𝑆</a:t>
            </a:r>
            <a:r>
              <a:rPr lang="en-US" sz="800" b="1">
                <a:solidFill>
                  <a:srgbClr val="2E3448"/>
                </a:solidFill>
                <a:effectLst/>
              </a:rPr>
              <a:t> </a:t>
            </a:r>
            <a:r>
              <a:rPr lang="en-US" sz="2400" b="1">
                <a:solidFill>
                  <a:srgbClr val="2E3448"/>
                </a:solidFill>
                <a:effectLst/>
              </a:rPr>
              <a:t>−𝑇</a:t>
            </a:r>
            <a:r>
              <a:rPr lang="en-US" sz="1400" b="1">
                <a:solidFill>
                  <a:srgbClr val="2E3448"/>
                </a:solidFill>
                <a:effectLst/>
              </a:rPr>
              <a:t>𝑞𝑢𝑒𝑢𝑒</a:t>
            </a:r>
            <a:r>
              <a:rPr lang="en-US" sz="800" b="1">
                <a:solidFill>
                  <a:srgbClr val="2E3448"/>
                </a:solidFill>
                <a:effectLst/>
              </a:rPr>
              <a:t>  </a:t>
            </a:r>
            <a:r>
              <a:rPr lang="en-US" sz="2400" b="1">
                <a:solidFill>
                  <a:srgbClr val="2E3448"/>
                </a:solidFill>
                <a:effectLst/>
              </a:rPr>
              <a:t>− 𝑇</a:t>
            </a:r>
            <a:r>
              <a:rPr lang="en-US" sz="1400" b="1">
                <a:solidFill>
                  <a:srgbClr val="2E3448"/>
                </a:solidFill>
                <a:effectLst/>
              </a:rPr>
              <a:t>𝑐𝑜𝑚𝑚</a:t>
            </a:r>
            <a:r>
              <a:rPr lang="en-US" sz="1400" b="1" i="1">
                <a:solidFill>
                  <a:srgbClr val="2E3448"/>
                </a:solidFill>
                <a:effectLst/>
              </a:rPr>
              <a:t>unicate </a:t>
            </a:r>
            <a:r>
              <a:rPr lang="en-US" sz="800" b="1">
                <a:solidFill>
                  <a:srgbClr val="2E3448"/>
                </a:solidFill>
                <a:effectLst/>
              </a:rPr>
              <a:t> </a:t>
            </a:r>
            <a:r>
              <a:rPr lang="en-US" sz="2400" b="1">
                <a:solidFill>
                  <a:srgbClr val="2E3448"/>
                </a:solidFill>
                <a:effectLst/>
              </a:rPr>
              <a:t>− 𝑇</a:t>
            </a:r>
            <a:r>
              <a:rPr lang="en-US" sz="1400" b="1">
                <a:solidFill>
                  <a:srgbClr val="2E3448"/>
                </a:solidFill>
                <a:effectLst/>
              </a:rPr>
              <a:t>𝑐𝑜𝑚𝑝𝑙𝑒𝑡𝑒𝑑</a:t>
            </a:r>
            <a:endParaRPr lang="en-US" b="1">
              <a:solidFill>
                <a:srgbClr val="2E3448"/>
              </a:solidFill>
            </a:endParaRPr>
          </a:p>
        </p:txBody>
      </p:sp>
      <p:grpSp>
        <p:nvGrpSpPr>
          <p:cNvPr id="4" name="Group 3">
            <a:extLst>
              <a:ext uri="{FF2B5EF4-FFF2-40B4-BE49-F238E27FC236}">
                <a16:creationId xmlns:a16="http://schemas.microsoft.com/office/drawing/2014/main" id="{873B641A-9409-034B-90C9-862103CA0631}"/>
              </a:ext>
            </a:extLst>
          </p:cNvPr>
          <p:cNvGrpSpPr/>
          <p:nvPr/>
        </p:nvGrpSpPr>
        <p:grpSpPr>
          <a:xfrm>
            <a:off x="4145748" y="1368666"/>
            <a:ext cx="1840273" cy="969182"/>
            <a:chOff x="4145748" y="1368666"/>
            <a:chExt cx="1840273" cy="969182"/>
          </a:xfrm>
        </p:grpSpPr>
        <p:cxnSp>
          <p:nvCxnSpPr>
            <p:cNvPr id="24" name="Straight Connector 23">
              <a:extLst>
                <a:ext uri="{FF2B5EF4-FFF2-40B4-BE49-F238E27FC236}">
                  <a16:creationId xmlns:a16="http://schemas.microsoft.com/office/drawing/2014/main" id="{DE114E61-583A-AD49-8672-8F74CE841D9D}"/>
                </a:ext>
              </a:extLst>
            </p:cNvPr>
            <p:cNvCxnSpPr>
              <a:cxnSpLocks/>
            </p:cNvCxnSpPr>
            <p:nvPr/>
          </p:nvCxnSpPr>
          <p:spPr>
            <a:xfrm>
              <a:off x="5458120" y="2337848"/>
              <a:ext cx="52790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C130939E-A06E-A54C-8F3E-83A16B226A44}"/>
                </a:ext>
              </a:extLst>
            </p:cNvPr>
            <p:cNvCxnSpPr>
              <a:cxnSpLocks/>
              <a:endCxn id="37" idx="2"/>
            </p:cNvCxnSpPr>
            <p:nvPr/>
          </p:nvCxnSpPr>
          <p:spPr>
            <a:xfrm flipH="1" flipV="1">
              <a:off x="4736070" y="1737998"/>
              <a:ext cx="743565" cy="33903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F56B6908-0C58-F145-871E-F16E696444B1}"/>
                </a:ext>
              </a:extLst>
            </p:cNvPr>
            <p:cNvSpPr txBox="1"/>
            <p:nvPr/>
          </p:nvSpPr>
          <p:spPr>
            <a:xfrm>
              <a:off x="4145748" y="1368666"/>
              <a:ext cx="1180644" cy="369332"/>
            </a:xfrm>
            <a:prstGeom prst="rect">
              <a:avLst/>
            </a:prstGeom>
            <a:noFill/>
          </p:spPr>
          <p:txBody>
            <a:bodyPr wrap="none" rtlCol="0">
              <a:spAutoFit/>
            </a:bodyPr>
            <a:lstStyle/>
            <a:p>
              <a:r>
                <a:rPr lang="en-CN">
                  <a:solidFill>
                    <a:schemeClr val="accent1"/>
                  </a:solidFill>
                </a:rPr>
                <a:t>QoS target</a:t>
              </a:r>
            </a:p>
          </p:txBody>
        </p:sp>
      </p:grpSp>
      <p:grpSp>
        <p:nvGrpSpPr>
          <p:cNvPr id="13" name="Group 12">
            <a:extLst>
              <a:ext uri="{FF2B5EF4-FFF2-40B4-BE49-F238E27FC236}">
                <a16:creationId xmlns:a16="http://schemas.microsoft.com/office/drawing/2014/main" id="{561C84EC-4619-1F41-BF29-61AAA4BCCC3B}"/>
              </a:ext>
            </a:extLst>
          </p:cNvPr>
          <p:cNvGrpSpPr/>
          <p:nvPr/>
        </p:nvGrpSpPr>
        <p:grpSpPr>
          <a:xfrm>
            <a:off x="5458120" y="1368666"/>
            <a:ext cx="1338606" cy="969182"/>
            <a:chOff x="5458120" y="1368666"/>
            <a:chExt cx="1338606" cy="969182"/>
          </a:xfrm>
        </p:grpSpPr>
        <p:cxnSp>
          <p:nvCxnSpPr>
            <p:cNvPr id="22" name="Straight Connector 21">
              <a:extLst>
                <a:ext uri="{FF2B5EF4-FFF2-40B4-BE49-F238E27FC236}">
                  <a16:creationId xmlns:a16="http://schemas.microsoft.com/office/drawing/2014/main" id="{531DFF1B-F00B-994A-8B79-4FBD236AC95E}"/>
                </a:ext>
              </a:extLst>
            </p:cNvPr>
            <p:cNvCxnSpPr>
              <a:cxnSpLocks/>
            </p:cNvCxnSpPr>
            <p:nvPr/>
          </p:nvCxnSpPr>
          <p:spPr>
            <a:xfrm>
              <a:off x="6155703" y="2337848"/>
              <a:ext cx="64102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B1C5DB89-A3B1-A04D-8DBC-9DD7EC377C75}"/>
                </a:ext>
              </a:extLst>
            </p:cNvPr>
            <p:cNvSpPr txBox="1"/>
            <p:nvPr/>
          </p:nvSpPr>
          <p:spPr>
            <a:xfrm>
              <a:off x="5458120" y="1368666"/>
              <a:ext cx="1297150" cy="369332"/>
            </a:xfrm>
            <a:prstGeom prst="rect">
              <a:avLst/>
            </a:prstGeom>
            <a:noFill/>
          </p:spPr>
          <p:txBody>
            <a:bodyPr wrap="none" rtlCol="0">
              <a:spAutoFit/>
            </a:bodyPr>
            <a:lstStyle/>
            <a:p>
              <a:r>
                <a:rPr lang="en-US">
                  <a:solidFill>
                    <a:schemeClr val="accent1"/>
                  </a:solidFill>
                </a:rPr>
                <a:t>Q</a:t>
              </a:r>
              <a:r>
                <a:rPr lang="en-CN">
                  <a:solidFill>
                    <a:schemeClr val="accent1"/>
                  </a:solidFill>
                </a:rPr>
                <a:t>ueue time</a:t>
              </a:r>
            </a:p>
          </p:txBody>
        </p:sp>
        <p:cxnSp>
          <p:nvCxnSpPr>
            <p:cNvPr id="42" name="Straight Arrow Connector 41">
              <a:extLst>
                <a:ext uri="{FF2B5EF4-FFF2-40B4-BE49-F238E27FC236}">
                  <a16:creationId xmlns:a16="http://schemas.microsoft.com/office/drawing/2014/main" id="{6CC0C71D-12A3-AA49-A281-A5D7A7DB9057}"/>
                </a:ext>
              </a:extLst>
            </p:cNvPr>
            <p:cNvCxnSpPr>
              <a:cxnSpLocks/>
              <a:endCxn id="38" idx="2"/>
            </p:cNvCxnSpPr>
            <p:nvPr/>
          </p:nvCxnSpPr>
          <p:spPr>
            <a:xfrm flipH="1" flipV="1">
              <a:off x="6106695" y="1737998"/>
              <a:ext cx="316295" cy="33903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2B16506D-29DC-5548-B910-E10429F0AE6B}"/>
              </a:ext>
            </a:extLst>
          </p:cNvPr>
          <p:cNvGrpSpPr/>
          <p:nvPr/>
        </p:nvGrpSpPr>
        <p:grpSpPr>
          <a:xfrm>
            <a:off x="6776182" y="1091667"/>
            <a:ext cx="2202276" cy="1246181"/>
            <a:chOff x="6776182" y="1091667"/>
            <a:chExt cx="2202276" cy="1246181"/>
          </a:xfrm>
        </p:grpSpPr>
        <p:cxnSp>
          <p:nvCxnSpPr>
            <p:cNvPr id="26" name="Straight Connector 25">
              <a:extLst>
                <a:ext uri="{FF2B5EF4-FFF2-40B4-BE49-F238E27FC236}">
                  <a16:creationId xmlns:a16="http://schemas.microsoft.com/office/drawing/2014/main" id="{AF0E43F3-859F-EC4A-9ED2-42CFD839DD6D}"/>
                </a:ext>
              </a:extLst>
            </p:cNvPr>
            <p:cNvCxnSpPr>
              <a:cxnSpLocks/>
            </p:cNvCxnSpPr>
            <p:nvPr/>
          </p:nvCxnSpPr>
          <p:spPr>
            <a:xfrm>
              <a:off x="7049981" y="2337848"/>
              <a:ext cx="1217327"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5B6A5EB8-6AE0-1A40-AEF0-D84979EA7274}"/>
                </a:ext>
              </a:extLst>
            </p:cNvPr>
            <p:cNvSpPr txBox="1"/>
            <p:nvPr/>
          </p:nvSpPr>
          <p:spPr>
            <a:xfrm>
              <a:off x="6776182" y="1091667"/>
              <a:ext cx="2202276" cy="646331"/>
            </a:xfrm>
            <a:prstGeom prst="rect">
              <a:avLst/>
            </a:prstGeom>
            <a:noFill/>
          </p:spPr>
          <p:txBody>
            <a:bodyPr wrap="square" rtlCol="0">
              <a:spAutoFit/>
            </a:bodyPr>
            <a:lstStyle/>
            <a:p>
              <a:pPr algn="ctr"/>
              <a:r>
                <a:rPr lang="en-US">
                  <a:solidFill>
                    <a:schemeClr val="accent1"/>
                  </a:solidFill>
                </a:rPr>
                <a:t>Data transfer through PCI-E</a:t>
              </a:r>
              <a:r>
                <a:rPr lang="en-CN">
                  <a:solidFill>
                    <a:schemeClr val="accent1"/>
                  </a:solidFill>
                </a:rPr>
                <a:t> or NVLink</a:t>
              </a:r>
            </a:p>
          </p:txBody>
        </p:sp>
        <p:cxnSp>
          <p:nvCxnSpPr>
            <p:cNvPr id="45" name="Straight Arrow Connector 44">
              <a:extLst>
                <a:ext uri="{FF2B5EF4-FFF2-40B4-BE49-F238E27FC236}">
                  <a16:creationId xmlns:a16="http://schemas.microsoft.com/office/drawing/2014/main" id="{98568109-7530-6848-9E10-8514171F8677}"/>
                </a:ext>
              </a:extLst>
            </p:cNvPr>
            <p:cNvCxnSpPr>
              <a:cxnSpLocks/>
              <a:endCxn id="39" idx="2"/>
            </p:cNvCxnSpPr>
            <p:nvPr/>
          </p:nvCxnSpPr>
          <p:spPr>
            <a:xfrm flipV="1">
              <a:off x="7616937" y="1737998"/>
              <a:ext cx="260383" cy="38806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1D75C584-E907-E94A-9892-8AC7AD856FA8}"/>
              </a:ext>
            </a:extLst>
          </p:cNvPr>
          <p:cNvGrpSpPr/>
          <p:nvPr/>
        </p:nvGrpSpPr>
        <p:grpSpPr>
          <a:xfrm>
            <a:off x="8550414" y="1399253"/>
            <a:ext cx="3013059" cy="938595"/>
            <a:chOff x="8550414" y="1399253"/>
            <a:chExt cx="3013059" cy="938595"/>
          </a:xfrm>
        </p:grpSpPr>
        <p:cxnSp>
          <p:nvCxnSpPr>
            <p:cNvPr id="28" name="Straight Connector 27">
              <a:extLst>
                <a:ext uri="{FF2B5EF4-FFF2-40B4-BE49-F238E27FC236}">
                  <a16:creationId xmlns:a16="http://schemas.microsoft.com/office/drawing/2014/main" id="{0EC77D1A-BB33-FA4C-A921-C5F5AC47D597}"/>
                </a:ext>
              </a:extLst>
            </p:cNvPr>
            <p:cNvCxnSpPr>
              <a:cxnSpLocks/>
            </p:cNvCxnSpPr>
            <p:nvPr/>
          </p:nvCxnSpPr>
          <p:spPr>
            <a:xfrm>
              <a:off x="8550414" y="2337848"/>
              <a:ext cx="102721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E147A120-1ACD-E24E-AFB0-52AC0616B9AA}"/>
                </a:ext>
              </a:extLst>
            </p:cNvPr>
            <p:cNvSpPr txBox="1"/>
            <p:nvPr/>
          </p:nvSpPr>
          <p:spPr>
            <a:xfrm>
              <a:off x="9361197" y="1399253"/>
              <a:ext cx="2202276" cy="646331"/>
            </a:xfrm>
            <a:prstGeom prst="rect">
              <a:avLst/>
            </a:prstGeom>
            <a:noFill/>
          </p:spPr>
          <p:txBody>
            <a:bodyPr wrap="square" rtlCol="0">
              <a:spAutoFit/>
            </a:bodyPr>
            <a:lstStyle/>
            <a:p>
              <a:pPr algn="ctr"/>
              <a:r>
                <a:rPr lang="en-US">
                  <a:solidFill>
                    <a:schemeClr val="accent1"/>
                  </a:solidFill>
                </a:rPr>
                <a:t>Duration of completed operators </a:t>
              </a:r>
            </a:p>
          </p:txBody>
        </p:sp>
        <p:cxnSp>
          <p:nvCxnSpPr>
            <p:cNvPr id="48" name="Straight Arrow Connector 47">
              <a:extLst>
                <a:ext uri="{FF2B5EF4-FFF2-40B4-BE49-F238E27FC236}">
                  <a16:creationId xmlns:a16="http://schemas.microsoft.com/office/drawing/2014/main" id="{4C46AA86-2239-0A47-85A2-E5DE3A7E5097}"/>
                </a:ext>
              </a:extLst>
            </p:cNvPr>
            <p:cNvCxnSpPr>
              <a:cxnSpLocks/>
            </p:cNvCxnSpPr>
            <p:nvPr/>
          </p:nvCxnSpPr>
          <p:spPr>
            <a:xfrm flipV="1">
              <a:off x="9266471" y="1927700"/>
              <a:ext cx="567340" cy="22524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5DB4008B-9A1D-8844-8F4E-AC2EE852B031}"/>
              </a:ext>
            </a:extLst>
          </p:cNvPr>
          <p:cNvGrpSpPr/>
          <p:nvPr/>
        </p:nvGrpSpPr>
        <p:grpSpPr>
          <a:xfrm>
            <a:off x="5442897" y="2725918"/>
            <a:ext cx="1959896" cy="627471"/>
            <a:chOff x="5442897" y="2725918"/>
            <a:chExt cx="1959896" cy="627471"/>
          </a:xfrm>
        </p:grpSpPr>
        <p:cxnSp>
          <p:nvCxnSpPr>
            <p:cNvPr id="30" name="Straight Connector 29">
              <a:extLst>
                <a:ext uri="{FF2B5EF4-FFF2-40B4-BE49-F238E27FC236}">
                  <a16:creationId xmlns:a16="http://schemas.microsoft.com/office/drawing/2014/main" id="{1C8A3478-60E8-354F-A00C-58A76F7D5383}"/>
                </a:ext>
              </a:extLst>
            </p:cNvPr>
            <p:cNvCxnSpPr>
              <a:cxnSpLocks/>
            </p:cNvCxnSpPr>
            <p:nvPr/>
          </p:nvCxnSpPr>
          <p:spPr>
            <a:xfrm>
              <a:off x="6359316" y="2725918"/>
              <a:ext cx="69066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F5271B75-8611-7A4C-8E69-35177041FA01}"/>
                </a:ext>
              </a:extLst>
            </p:cNvPr>
            <p:cNvSpPr txBox="1"/>
            <p:nvPr/>
          </p:nvSpPr>
          <p:spPr>
            <a:xfrm>
              <a:off x="5442897" y="2984057"/>
              <a:ext cx="1959896" cy="369332"/>
            </a:xfrm>
            <a:prstGeom prst="rect">
              <a:avLst/>
            </a:prstGeom>
            <a:noFill/>
          </p:spPr>
          <p:txBody>
            <a:bodyPr wrap="none" rtlCol="0">
              <a:spAutoFit/>
            </a:bodyPr>
            <a:lstStyle/>
            <a:p>
              <a:r>
                <a:rPr lang="en-CN">
                  <a:solidFill>
                    <a:schemeClr val="accent1"/>
                  </a:solidFill>
                </a:rPr>
                <a:t>Current timestamp</a:t>
              </a:r>
            </a:p>
          </p:txBody>
        </p:sp>
        <p:cxnSp>
          <p:nvCxnSpPr>
            <p:cNvPr id="64" name="Straight Arrow Connector 63">
              <a:extLst>
                <a:ext uri="{FF2B5EF4-FFF2-40B4-BE49-F238E27FC236}">
                  <a16:creationId xmlns:a16="http://schemas.microsoft.com/office/drawing/2014/main" id="{0EE4DA14-6E0F-744E-A9FB-7113449CE01B}"/>
                </a:ext>
              </a:extLst>
            </p:cNvPr>
            <p:cNvCxnSpPr>
              <a:cxnSpLocks/>
              <a:endCxn id="62" idx="0"/>
            </p:cNvCxnSpPr>
            <p:nvPr/>
          </p:nvCxnSpPr>
          <p:spPr>
            <a:xfrm flipH="1">
              <a:off x="6422845" y="2725918"/>
              <a:ext cx="176724" cy="25813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759C0D84-3A10-BE4A-8501-39F2A7E69E9C}"/>
              </a:ext>
            </a:extLst>
          </p:cNvPr>
          <p:cNvGrpSpPr/>
          <p:nvPr/>
        </p:nvGrpSpPr>
        <p:grpSpPr>
          <a:xfrm>
            <a:off x="7333087" y="2725918"/>
            <a:ext cx="2341534" cy="627471"/>
            <a:chOff x="7333087" y="2725918"/>
            <a:chExt cx="2341534" cy="627471"/>
          </a:xfrm>
        </p:grpSpPr>
        <p:cxnSp>
          <p:nvCxnSpPr>
            <p:cNvPr id="31" name="Straight Connector 30">
              <a:extLst>
                <a:ext uri="{FF2B5EF4-FFF2-40B4-BE49-F238E27FC236}">
                  <a16:creationId xmlns:a16="http://schemas.microsoft.com/office/drawing/2014/main" id="{8668009C-9A31-3D45-8E90-D7DDB7DF2440}"/>
                </a:ext>
              </a:extLst>
            </p:cNvPr>
            <p:cNvCxnSpPr>
              <a:cxnSpLocks/>
            </p:cNvCxnSpPr>
            <p:nvPr/>
          </p:nvCxnSpPr>
          <p:spPr>
            <a:xfrm>
              <a:off x="7333087" y="2725918"/>
              <a:ext cx="62313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52FD622E-4835-7244-908C-69DEEFDF0300}"/>
                </a:ext>
              </a:extLst>
            </p:cNvPr>
            <p:cNvSpPr txBox="1"/>
            <p:nvPr/>
          </p:nvSpPr>
          <p:spPr>
            <a:xfrm>
              <a:off x="7981722" y="2984057"/>
              <a:ext cx="1692899" cy="369332"/>
            </a:xfrm>
            <a:prstGeom prst="rect">
              <a:avLst/>
            </a:prstGeom>
            <a:noFill/>
          </p:spPr>
          <p:txBody>
            <a:bodyPr wrap="none" rtlCol="0">
              <a:spAutoFit/>
            </a:bodyPr>
            <a:lstStyle/>
            <a:p>
              <a:r>
                <a:rPr lang="en-CN">
                  <a:solidFill>
                    <a:schemeClr val="accent1"/>
                  </a:solidFill>
                </a:rPr>
                <a:t>Start timestamp</a:t>
              </a:r>
            </a:p>
          </p:txBody>
        </p:sp>
        <p:cxnSp>
          <p:nvCxnSpPr>
            <p:cNvPr id="67" name="Straight Arrow Connector 66">
              <a:extLst>
                <a:ext uri="{FF2B5EF4-FFF2-40B4-BE49-F238E27FC236}">
                  <a16:creationId xmlns:a16="http://schemas.microsoft.com/office/drawing/2014/main" id="{59D3A353-5005-CD48-8049-BAB14A0E3F9B}"/>
                </a:ext>
              </a:extLst>
            </p:cNvPr>
            <p:cNvCxnSpPr>
              <a:cxnSpLocks/>
              <a:endCxn id="63" idx="0"/>
            </p:cNvCxnSpPr>
            <p:nvPr/>
          </p:nvCxnSpPr>
          <p:spPr>
            <a:xfrm>
              <a:off x="7747128" y="2737466"/>
              <a:ext cx="1081044" cy="24659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71" name="Cloud 70">
            <a:extLst>
              <a:ext uri="{FF2B5EF4-FFF2-40B4-BE49-F238E27FC236}">
                <a16:creationId xmlns:a16="http://schemas.microsoft.com/office/drawing/2014/main" id="{DCE7B9AB-1157-1149-8411-7B9D0EDCA3EA}"/>
              </a:ext>
            </a:extLst>
          </p:cNvPr>
          <p:cNvSpPr/>
          <p:nvPr/>
        </p:nvSpPr>
        <p:spPr>
          <a:xfrm>
            <a:off x="991119" y="1932032"/>
            <a:ext cx="2429379" cy="858329"/>
          </a:xfrm>
          <a:prstGeom prst="cloud">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sz="2400" b="1"/>
              <a:t>Headroom Definition</a:t>
            </a:r>
          </a:p>
        </p:txBody>
      </p:sp>
      <p:sp>
        <p:nvSpPr>
          <p:cNvPr id="72" name="Right Arrow 71">
            <a:extLst>
              <a:ext uri="{FF2B5EF4-FFF2-40B4-BE49-F238E27FC236}">
                <a16:creationId xmlns:a16="http://schemas.microsoft.com/office/drawing/2014/main" id="{85754B5A-3611-C34B-B6C9-579EDA58165F}"/>
              </a:ext>
            </a:extLst>
          </p:cNvPr>
          <p:cNvSpPr/>
          <p:nvPr/>
        </p:nvSpPr>
        <p:spPr>
          <a:xfrm>
            <a:off x="3523782" y="2104529"/>
            <a:ext cx="622169" cy="456877"/>
          </a:xfrm>
          <a:prstGeom prst="rightArrow">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4" name="矩形 8">
            <a:extLst>
              <a:ext uri="{FF2B5EF4-FFF2-40B4-BE49-F238E27FC236}">
                <a16:creationId xmlns:a16="http://schemas.microsoft.com/office/drawing/2014/main" id="{0340636C-8BE9-A44E-870B-17D276AF2CB2}"/>
              </a:ext>
            </a:extLst>
          </p:cNvPr>
          <p:cNvSpPr/>
          <p:nvPr/>
        </p:nvSpPr>
        <p:spPr>
          <a:xfrm>
            <a:off x="2300588" y="4762124"/>
            <a:ext cx="8304567" cy="1249573"/>
          </a:xfrm>
          <a:prstGeom prst="rect">
            <a:avLst/>
          </a:prstGeom>
        </p:spPr>
        <p:txBody>
          <a:bodyPr wrap="square">
            <a:spAutoFit/>
          </a:bodyPr>
          <a:lstStyle/>
          <a:p>
            <a:pPr indent="-514350">
              <a:lnSpc>
                <a:spcPct val="120000"/>
              </a:lnSpc>
              <a:buFont typeface="System Font Regular"/>
              <a:buChar char="↓"/>
            </a:pPr>
            <a:r>
              <a:rPr lang="en-US" altLang="zh-CN" sz="2000">
                <a:solidFill>
                  <a:srgbClr val="2E3448"/>
                </a:solidFill>
              </a:rPr>
              <a:t>Sort all queries according to </a:t>
            </a:r>
            <a:r>
              <a:rPr lang="en-US" sz="2400" b="1">
                <a:solidFill>
                  <a:srgbClr val="2E3448"/>
                </a:solidFill>
              </a:rPr>
              <a:t>𝑇</a:t>
            </a:r>
            <a:r>
              <a:rPr lang="en-US" sz="1400" b="1" i="1">
                <a:solidFill>
                  <a:srgbClr val="2E3448"/>
                </a:solidFill>
              </a:rPr>
              <a:t>headroom</a:t>
            </a:r>
            <a:r>
              <a:rPr lang="en-US" sz="800" b="1">
                <a:solidFill>
                  <a:srgbClr val="2E3448"/>
                </a:solidFill>
              </a:rPr>
              <a:t> </a:t>
            </a:r>
            <a:r>
              <a:rPr lang="en-US" sz="2000">
                <a:solidFill>
                  <a:srgbClr val="2E3448"/>
                </a:solidFill>
              </a:rPr>
              <a:t>in ascending order.</a:t>
            </a:r>
          </a:p>
          <a:p>
            <a:pPr indent="-514350">
              <a:lnSpc>
                <a:spcPct val="120000"/>
              </a:lnSpc>
              <a:buFont typeface="System Font Regular"/>
              <a:buChar char="↓"/>
            </a:pPr>
            <a:r>
              <a:rPr lang="en-US" altLang="zh-CN" sz="2000">
                <a:solidFill>
                  <a:srgbClr val="2E3448"/>
                </a:solidFill>
              </a:rPr>
              <a:t>Determine the QoS headroom for the whole operator group.</a:t>
            </a:r>
          </a:p>
          <a:p>
            <a:pPr indent="-514350">
              <a:lnSpc>
                <a:spcPct val="120000"/>
              </a:lnSpc>
              <a:buFont typeface="System Font Regular"/>
              <a:buChar char="↓"/>
            </a:pPr>
            <a:r>
              <a:rPr lang="en-US" sz="2000">
                <a:solidFill>
                  <a:srgbClr val="2E3448"/>
                </a:solidFill>
              </a:rPr>
              <a:t>Search for the operator group and schedule it </a:t>
            </a:r>
            <a:endParaRPr lang="en-US">
              <a:solidFill>
                <a:srgbClr val="2E3448"/>
              </a:solidFill>
            </a:endParaRPr>
          </a:p>
        </p:txBody>
      </p:sp>
      <p:sp>
        <p:nvSpPr>
          <p:cNvPr id="3" name="Rectangle 2">
            <a:extLst>
              <a:ext uri="{FF2B5EF4-FFF2-40B4-BE49-F238E27FC236}">
                <a16:creationId xmlns:a16="http://schemas.microsoft.com/office/drawing/2014/main" id="{C4F40BA5-26E9-824B-ADB6-FC8457B732B3}"/>
              </a:ext>
            </a:extLst>
          </p:cNvPr>
          <p:cNvSpPr/>
          <p:nvPr/>
        </p:nvSpPr>
        <p:spPr>
          <a:xfrm>
            <a:off x="5180825" y="2353474"/>
            <a:ext cx="3050772" cy="461665"/>
          </a:xfrm>
          <a:prstGeom prst="rect">
            <a:avLst/>
          </a:prstGeom>
          <a:effectLst>
            <a:outerShdw blurRad="50800" dist="38100" dir="2700000" algn="tl" rotWithShape="0">
              <a:prstClr val="black">
                <a:alpha val="40000"/>
              </a:prstClr>
            </a:outerShdw>
          </a:effectLst>
        </p:spPr>
        <p:txBody>
          <a:bodyPr wrap="none">
            <a:spAutoFit/>
          </a:bodyPr>
          <a:lstStyle/>
          <a:p>
            <a:r>
              <a:rPr lang="en-US" sz="2400" b="1">
                <a:solidFill>
                  <a:srgbClr val="2E3448"/>
                </a:solidFill>
              </a:rPr>
              <a:t>= 𝑇</a:t>
            </a:r>
            <a:r>
              <a:rPr lang="en-US" sz="1400" b="1">
                <a:solidFill>
                  <a:srgbClr val="2E3448"/>
                </a:solidFill>
              </a:rPr>
              <a:t>𝑄𝑜𝑆</a:t>
            </a:r>
            <a:r>
              <a:rPr lang="en-US" sz="800" b="1">
                <a:solidFill>
                  <a:srgbClr val="2E3448"/>
                </a:solidFill>
              </a:rPr>
              <a:t>  </a:t>
            </a:r>
            <a:r>
              <a:rPr lang="en-US" sz="2400" b="1">
                <a:solidFill>
                  <a:srgbClr val="2E3448"/>
                </a:solidFill>
              </a:rPr>
              <a:t>− (𝑇</a:t>
            </a:r>
            <a:r>
              <a:rPr lang="en-US" sz="1400" b="1">
                <a:solidFill>
                  <a:srgbClr val="2E3448"/>
                </a:solidFill>
              </a:rPr>
              <a:t>𝑐𝑢𝑟</a:t>
            </a:r>
            <a:r>
              <a:rPr lang="en-US" sz="1400" b="1" i="1">
                <a:solidFill>
                  <a:srgbClr val="2E3448"/>
                </a:solidFill>
              </a:rPr>
              <a:t>rent</a:t>
            </a:r>
            <a:r>
              <a:rPr lang="en-US" sz="800" b="1">
                <a:solidFill>
                  <a:srgbClr val="2E3448"/>
                </a:solidFill>
              </a:rPr>
              <a:t>  </a:t>
            </a:r>
            <a:r>
              <a:rPr lang="en-US" sz="2400" b="1">
                <a:solidFill>
                  <a:srgbClr val="2E3448"/>
                </a:solidFill>
              </a:rPr>
              <a:t>− 𝑇</a:t>
            </a:r>
            <a:r>
              <a:rPr lang="en-US" sz="1400" b="1">
                <a:solidFill>
                  <a:srgbClr val="2E3448"/>
                </a:solidFill>
              </a:rPr>
              <a:t>𝑠𝑡𝑎𝑟𝑡</a:t>
            </a:r>
            <a:r>
              <a:rPr lang="en-US" sz="2400" b="1">
                <a:solidFill>
                  <a:srgbClr val="2E3448"/>
                </a:solidFill>
              </a:rPr>
              <a:t>) </a:t>
            </a:r>
            <a:endParaRPr lang="en-CN"/>
          </a:p>
        </p:txBody>
      </p:sp>
    </p:spTree>
    <p:custDataLst>
      <p:tags r:id="rId1"/>
    </p:custDataLst>
    <p:extLst>
      <p:ext uri="{BB962C8B-B14F-4D97-AF65-F5344CB8AC3E}">
        <p14:creationId xmlns:p14="http://schemas.microsoft.com/office/powerpoint/2010/main" val="2175721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childTnLst>
                          </p:cTn>
                        </p:par>
                        <p:par>
                          <p:cTn id="7" fill="hold">
                            <p:stCondLst>
                              <p:cond delay="0"/>
                            </p:stCondLst>
                            <p:childTnLst>
                              <p:par>
                                <p:cTn id="8" presetID="12" presetClass="entr" presetSubtype="8" fill="hold" grpId="0" nodeType="afterEffect">
                                  <p:stCondLst>
                                    <p:cond delay="0"/>
                                  </p:stCondLst>
                                  <p:childTnLst>
                                    <p:set>
                                      <p:cBhvr>
                                        <p:cTn id="9" dur="1" fill="hold">
                                          <p:stCondLst>
                                            <p:cond delay="0"/>
                                          </p:stCondLst>
                                        </p:cTn>
                                        <p:tgtEl>
                                          <p:spTgt spid="72"/>
                                        </p:tgtEl>
                                        <p:attrNameLst>
                                          <p:attrName>style.visibility</p:attrName>
                                        </p:attrNameLst>
                                      </p:cBhvr>
                                      <p:to>
                                        <p:strVal val="visible"/>
                                      </p:to>
                                    </p:set>
                                    <p:anim calcmode="lin" valueType="num">
                                      <p:cBhvr additive="base">
                                        <p:cTn id="10" dur="500"/>
                                        <p:tgtEl>
                                          <p:spTgt spid="72"/>
                                        </p:tgtEl>
                                        <p:attrNameLst>
                                          <p:attrName>ppt_x</p:attrName>
                                        </p:attrNameLst>
                                      </p:cBhvr>
                                      <p:tavLst>
                                        <p:tav tm="0">
                                          <p:val>
                                            <p:strVal val="#ppt_x-#ppt_w*1.125000"/>
                                          </p:val>
                                        </p:tav>
                                        <p:tav tm="100000">
                                          <p:val>
                                            <p:strVal val="#ppt_x"/>
                                          </p:val>
                                        </p:tav>
                                      </p:tavLst>
                                    </p:anim>
                                    <p:animEffect transition="in" filter="wipe(right)">
                                      <p:cBhvr>
                                        <p:cTn id="11" dur="500"/>
                                        <p:tgtEl>
                                          <p:spTgt spid="72"/>
                                        </p:tgtEl>
                                      </p:cBhvr>
                                    </p:animEffec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par>
                          <p:cTn id="15" fill="hold">
                            <p:stCondLst>
                              <p:cond delay="500"/>
                            </p:stCondLst>
                            <p:childTnLst>
                              <p:par>
                                <p:cTn id="16" presetID="9"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ssolve">
                                      <p:cBhvr>
                                        <p:cTn id="18" dur="500"/>
                                        <p:tgtEl>
                                          <p:spTgt spid="4"/>
                                        </p:tgtEl>
                                      </p:cBhvr>
                                    </p:animEffect>
                                  </p:childTnLst>
                                </p:cTn>
                              </p:par>
                            </p:childTnLst>
                          </p:cTn>
                        </p:par>
                        <p:par>
                          <p:cTn id="19" fill="hold">
                            <p:stCondLst>
                              <p:cond delay="1000"/>
                            </p:stCondLst>
                            <p:childTnLst>
                              <p:par>
                                <p:cTn id="20" presetID="9"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par>
                          <p:cTn id="23" fill="hold">
                            <p:stCondLst>
                              <p:cond delay="1500"/>
                            </p:stCondLst>
                            <p:childTnLst>
                              <p:par>
                                <p:cTn id="24" presetID="9" presetClass="entr" presetSubtype="0"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dissolve">
                                      <p:cBhvr>
                                        <p:cTn id="26" dur="500"/>
                                        <p:tgtEl>
                                          <p:spTgt spid="15"/>
                                        </p:tgtEl>
                                      </p:cBhvr>
                                    </p:animEffect>
                                  </p:childTnLst>
                                </p:cTn>
                              </p:par>
                            </p:childTnLst>
                          </p:cTn>
                        </p:par>
                        <p:par>
                          <p:cTn id="27" fill="hold">
                            <p:stCondLst>
                              <p:cond delay="2000"/>
                            </p:stCondLst>
                            <p:childTnLst>
                              <p:par>
                                <p:cTn id="28" presetID="9" presetClass="entr" presetSubtype="0"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dissolv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p:tgtEl>
                                          <p:spTgt spid="3"/>
                                        </p:tgtEl>
                                        <p:attrNameLst>
                                          <p:attrName>ppt_y</p:attrName>
                                        </p:attrNameLst>
                                      </p:cBhvr>
                                      <p:tavLst>
                                        <p:tav tm="0">
                                          <p:val>
                                            <p:strVal val="#ppt_y+#ppt_h*1.125000"/>
                                          </p:val>
                                        </p:tav>
                                        <p:tav tm="100000">
                                          <p:val>
                                            <p:strVal val="#ppt_y"/>
                                          </p:val>
                                        </p:tav>
                                      </p:tavLst>
                                    </p:anim>
                                    <p:animEffect transition="in" filter="wipe(up)">
                                      <p:cBhvr>
                                        <p:cTn id="36" dur="500"/>
                                        <p:tgtEl>
                                          <p:spTgt spid="3"/>
                                        </p:tgtEl>
                                      </p:cBhvr>
                                    </p:animEffect>
                                  </p:childTnLst>
                                </p:cTn>
                              </p:par>
                            </p:childTnLst>
                          </p:cTn>
                        </p:par>
                        <p:par>
                          <p:cTn id="37" fill="hold">
                            <p:stCondLst>
                              <p:cond delay="500"/>
                            </p:stCondLst>
                            <p:childTnLst>
                              <p:par>
                                <p:cTn id="38" presetID="9"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dissolve">
                                      <p:cBhvr>
                                        <p:cTn id="40" dur="500"/>
                                        <p:tgtEl>
                                          <p:spTgt spid="17"/>
                                        </p:tgtEl>
                                      </p:cBhvr>
                                    </p:animEffect>
                                  </p:childTnLst>
                                </p:cTn>
                              </p:par>
                            </p:childTnLst>
                          </p:cTn>
                        </p:par>
                        <p:par>
                          <p:cTn id="41" fill="hold">
                            <p:stCondLst>
                              <p:cond delay="1000"/>
                            </p:stCondLst>
                            <p:childTnLst>
                              <p:par>
                                <p:cTn id="42" presetID="9"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dissolve">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p:tgtEl>
                                          <p:spTgt spid="20"/>
                                        </p:tgtEl>
                                        <p:attrNameLst>
                                          <p:attrName>ppt_y</p:attrName>
                                        </p:attrNameLst>
                                      </p:cBhvr>
                                      <p:tavLst>
                                        <p:tav tm="0">
                                          <p:val>
                                            <p:strVal val="#ppt_y+#ppt_h*1.125000"/>
                                          </p:val>
                                        </p:tav>
                                        <p:tav tm="100000">
                                          <p:val>
                                            <p:strVal val="#ppt_y"/>
                                          </p:val>
                                        </p:tav>
                                      </p:tavLst>
                                    </p:anim>
                                    <p:animEffect transition="in" filter="wipe(up)">
                                      <p:cBhvr>
                                        <p:cTn id="50" dur="5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nodeType="clickEffect">
                                  <p:stCondLst>
                                    <p:cond delay="0"/>
                                  </p:stCondLst>
                                  <p:childTnLst>
                                    <p:set>
                                      <p:cBhvr>
                                        <p:cTn id="54" dur="1" fill="hold">
                                          <p:stCondLst>
                                            <p:cond delay="0"/>
                                          </p:stCondLst>
                                        </p:cTn>
                                        <p:tgtEl>
                                          <p:spTgt spid="14">
                                            <p:txEl>
                                              <p:pRg st="0" end="0"/>
                                            </p:txEl>
                                          </p:spTgt>
                                        </p:tgtEl>
                                        <p:attrNameLst>
                                          <p:attrName>style.visibility</p:attrName>
                                        </p:attrNameLst>
                                      </p:cBhvr>
                                      <p:to>
                                        <p:strVal val="visible"/>
                                      </p:to>
                                    </p:set>
                                    <p:anim calcmode="lin" valueType="num">
                                      <p:cBhvr additive="base">
                                        <p:cTn id="55" dur="500"/>
                                        <p:tgtEl>
                                          <p:spTgt spid="14">
                                            <p:txEl>
                                              <p:pRg st="0" end="0"/>
                                            </p:txEl>
                                          </p:spTgt>
                                        </p:tgtEl>
                                        <p:attrNameLst>
                                          <p:attrName>ppt_y</p:attrName>
                                        </p:attrNameLst>
                                      </p:cBhvr>
                                      <p:tavLst>
                                        <p:tav tm="0">
                                          <p:val>
                                            <p:strVal val="#ppt_y+#ppt_h*1.125000"/>
                                          </p:val>
                                        </p:tav>
                                        <p:tav tm="100000">
                                          <p:val>
                                            <p:strVal val="#ppt_y"/>
                                          </p:val>
                                        </p:tav>
                                      </p:tavLst>
                                    </p:anim>
                                    <p:animEffect transition="in" filter="wipe(up)">
                                      <p:cBhvr>
                                        <p:cTn id="56" dur="500"/>
                                        <p:tgtEl>
                                          <p:spTgt spid="14">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nodeType="clickEffect">
                                  <p:stCondLst>
                                    <p:cond delay="0"/>
                                  </p:stCondLst>
                                  <p:childTnLst>
                                    <p:set>
                                      <p:cBhvr>
                                        <p:cTn id="60" dur="1" fill="hold">
                                          <p:stCondLst>
                                            <p:cond delay="0"/>
                                          </p:stCondLst>
                                        </p:cTn>
                                        <p:tgtEl>
                                          <p:spTgt spid="14">
                                            <p:txEl>
                                              <p:pRg st="1" end="1"/>
                                            </p:txEl>
                                          </p:spTgt>
                                        </p:tgtEl>
                                        <p:attrNameLst>
                                          <p:attrName>style.visibility</p:attrName>
                                        </p:attrNameLst>
                                      </p:cBhvr>
                                      <p:to>
                                        <p:strVal val="visible"/>
                                      </p:to>
                                    </p:set>
                                    <p:anim calcmode="lin" valueType="num">
                                      <p:cBhvr additive="base">
                                        <p:cTn id="61" dur="500"/>
                                        <p:tgtEl>
                                          <p:spTgt spid="14">
                                            <p:txEl>
                                              <p:pRg st="1" end="1"/>
                                            </p:txEl>
                                          </p:spTgt>
                                        </p:tgtEl>
                                        <p:attrNameLst>
                                          <p:attrName>ppt_y</p:attrName>
                                        </p:attrNameLst>
                                      </p:cBhvr>
                                      <p:tavLst>
                                        <p:tav tm="0">
                                          <p:val>
                                            <p:strVal val="#ppt_y+#ppt_h*1.125000"/>
                                          </p:val>
                                        </p:tav>
                                        <p:tav tm="100000">
                                          <p:val>
                                            <p:strVal val="#ppt_y"/>
                                          </p:val>
                                        </p:tav>
                                      </p:tavLst>
                                    </p:anim>
                                    <p:animEffect transition="in" filter="wipe(up)">
                                      <p:cBhvr>
                                        <p:cTn id="62" dur="500"/>
                                        <p:tgtEl>
                                          <p:spTgt spid="14">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4" fill="hold" nodeType="clickEffect">
                                  <p:stCondLst>
                                    <p:cond delay="0"/>
                                  </p:stCondLst>
                                  <p:childTnLst>
                                    <p:set>
                                      <p:cBhvr>
                                        <p:cTn id="66" dur="1" fill="hold">
                                          <p:stCondLst>
                                            <p:cond delay="0"/>
                                          </p:stCondLst>
                                        </p:cTn>
                                        <p:tgtEl>
                                          <p:spTgt spid="14">
                                            <p:txEl>
                                              <p:pRg st="2" end="2"/>
                                            </p:txEl>
                                          </p:spTgt>
                                        </p:tgtEl>
                                        <p:attrNameLst>
                                          <p:attrName>style.visibility</p:attrName>
                                        </p:attrNameLst>
                                      </p:cBhvr>
                                      <p:to>
                                        <p:strVal val="visible"/>
                                      </p:to>
                                    </p:set>
                                    <p:anim calcmode="lin" valueType="num">
                                      <p:cBhvr additive="base">
                                        <p:cTn id="67" dur="500"/>
                                        <p:tgtEl>
                                          <p:spTgt spid="14">
                                            <p:txEl>
                                              <p:pRg st="2" end="2"/>
                                            </p:txEl>
                                          </p:spTgt>
                                        </p:tgtEl>
                                        <p:attrNameLst>
                                          <p:attrName>ppt_y</p:attrName>
                                        </p:attrNameLst>
                                      </p:cBhvr>
                                      <p:tavLst>
                                        <p:tav tm="0">
                                          <p:val>
                                            <p:strVal val="#ppt_y+#ppt_h*1.125000"/>
                                          </p:val>
                                        </p:tav>
                                        <p:tav tm="100000">
                                          <p:val>
                                            <p:strVal val="#ppt_y"/>
                                          </p:val>
                                        </p:tav>
                                      </p:tavLst>
                                    </p:anim>
                                    <p:animEffect transition="in" filter="wipe(up)">
                                      <p:cBhvr>
                                        <p:cTn id="68"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1" grpId="0" animBg="1"/>
      <p:bldP spid="72" grpId="0" animBg="1"/>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6E1355-C063-DF49-9D03-09C1468D4E9C}"/>
              </a:ext>
            </a:extLst>
          </p:cNvPr>
          <p:cNvSpPr>
            <a:spLocks noGrp="1"/>
          </p:cNvSpPr>
          <p:nvPr>
            <p:ph type="body" sz="quarter" idx="14"/>
          </p:nvPr>
        </p:nvSpPr>
        <p:spPr/>
        <p:txBody>
          <a:bodyPr>
            <a:normAutofit fontScale="92500" lnSpcReduction="20000"/>
          </a:bodyPr>
          <a:lstStyle/>
          <a:p>
            <a:r>
              <a:rPr lang="en-CN">
                <a:solidFill>
                  <a:srgbClr val="2E3448"/>
                </a:solidFill>
              </a:rPr>
              <a:t>Query Controller: </a:t>
            </a:r>
            <a:r>
              <a:rPr lang="en-CN"/>
              <a:t>Scheduling Process</a:t>
            </a:r>
          </a:p>
        </p:txBody>
      </p:sp>
      <p:grpSp>
        <p:nvGrpSpPr>
          <p:cNvPr id="25" name="Group 24">
            <a:extLst>
              <a:ext uri="{FF2B5EF4-FFF2-40B4-BE49-F238E27FC236}">
                <a16:creationId xmlns:a16="http://schemas.microsoft.com/office/drawing/2014/main" id="{229A3B78-5BB0-634D-8255-F513B1A41E4C}"/>
              </a:ext>
            </a:extLst>
          </p:cNvPr>
          <p:cNvGrpSpPr/>
          <p:nvPr/>
        </p:nvGrpSpPr>
        <p:grpSpPr>
          <a:xfrm>
            <a:off x="1045830" y="1913006"/>
            <a:ext cx="10459263" cy="3187187"/>
            <a:chOff x="866368" y="3784528"/>
            <a:chExt cx="10459263" cy="3187187"/>
          </a:xfrm>
        </p:grpSpPr>
        <p:grpSp>
          <p:nvGrpSpPr>
            <p:cNvPr id="11" name="Group 10">
              <a:extLst>
                <a:ext uri="{FF2B5EF4-FFF2-40B4-BE49-F238E27FC236}">
                  <a16:creationId xmlns:a16="http://schemas.microsoft.com/office/drawing/2014/main" id="{145EF347-79E0-B845-9819-C2E5B959BD77}"/>
                </a:ext>
              </a:extLst>
            </p:cNvPr>
            <p:cNvGrpSpPr/>
            <p:nvPr/>
          </p:nvGrpSpPr>
          <p:grpSpPr>
            <a:xfrm>
              <a:off x="866368" y="3784528"/>
              <a:ext cx="10459263" cy="3187187"/>
              <a:chOff x="1220725" y="1364826"/>
              <a:chExt cx="10459263" cy="3187187"/>
            </a:xfrm>
          </p:grpSpPr>
          <p:grpSp>
            <p:nvGrpSpPr>
              <p:cNvPr id="12" name="Group 11">
                <a:extLst>
                  <a:ext uri="{FF2B5EF4-FFF2-40B4-BE49-F238E27FC236}">
                    <a16:creationId xmlns:a16="http://schemas.microsoft.com/office/drawing/2014/main" id="{FCC4152C-6FEC-3649-A842-3132E16A0D37}"/>
                  </a:ext>
                </a:extLst>
              </p:cNvPr>
              <p:cNvGrpSpPr/>
              <p:nvPr/>
            </p:nvGrpSpPr>
            <p:grpSpPr>
              <a:xfrm>
                <a:off x="1220725" y="1364826"/>
                <a:ext cx="10459263" cy="3187187"/>
                <a:chOff x="193395" y="2247021"/>
                <a:chExt cx="10459263" cy="3187187"/>
              </a:xfrm>
            </p:grpSpPr>
            <p:sp>
              <p:nvSpPr>
                <p:cNvPr id="14" name="矩形: 圆角 8">
                  <a:extLst>
                    <a:ext uri="{FF2B5EF4-FFF2-40B4-BE49-F238E27FC236}">
                      <a16:creationId xmlns:a16="http://schemas.microsoft.com/office/drawing/2014/main" id="{33FEE38E-019C-0846-8868-055E9287D2A2}"/>
                    </a:ext>
                  </a:extLst>
                </p:cNvPr>
                <p:cNvSpPr/>
                <p:nvPr/>
              </p:nvSpPr>
              <p:spPr>
                <a:xfrm>
                  <a:off x="193395" y="2247021"/>
                  <a:ext cx="10205436" cy="2941005"/>
                </a:xfrm>
                <a:prstGeom prst="roundRect">
                  <a:avLst>
                    <a:gd name="adj" fmla="val 0"/>
                  </a:avLst>
                </a:prstGeom>
                <a:solidFill>
                  <a:schemeClr val="bg1"/>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algn="just"/>
                  <a:endParaRPr lang="zh-CN" altLang="en-US" dirty="0"/>
                </a:p>
              </p:txBody>
            </p:sp>
            <p:sp>
              <p:nvSpPr>
                <p:cNvPr id="15" name="平行四边形 10">
                  <a:extLst>
                    <a:ext uri="{FF2B5EF4-FFF2-40B4-BE49-F238E27FC236}">
                      <a16:creationId xmlns:a16="http://schemas.microsoft.com/office/drawing/2014/main" id="{141BAA56-13E0-E343-86BE-97ACB5A8082B}"/>
                    </a:ext>
                  </a:extLst>
                </p:cNvPr>
                <p:cNvSpPr/>
                <p:nvPr/>
              </p:nvSpPr>
              <p:spPr>
                <a:xfrm>
                  <a:off x="370531" y="2357748"/>
                  <a:ext cx="473565" cy="242093"/>
                </a:xfrm>
                <a:prstGeom prst="parallelogram">
                  <a:avLst>
                    <a:gd name="adj" fmla="val 4444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right-quote-sign_36811">
                  <a:extLst>
                    <a:ext uri="{FF2B5EF4-FFF2-40B4-BE49-F238E27FC236}">
                      <a16:creationId xmlns:a16="http://schemas.microsoft.com/office/drawing/2014/main" id="{E1A2D7AB-DB26-0D4C-A580-B68744D4CD69}"/>
                    </a:ext>
                  </a:extLst>
                </p:cNvPr>
                <p:cNvSpPr>
                  <a:spLocks noChangeAspect="1"/>
                </p:cNvSpPr>
                <p:nvPr/>
              </p:nvSpPr>
              <p:spPr bwMode="auto">
                <a:xfrm>
                  <a:off x="10145003" y="4941843"/>
                  <a:ext cx="507655" cy="492365"/>
                </a:xfrm>
                <a:custGeom>
                  <a:avLst/>
                  <a:gdLst>
                    <a:gd name="T0" fmla="*/ 314 w 314"/>
                    <a:gd name="T1" fmla="*/ 0 h 305"/>
                    <a:gd name="T2" fmla="*/ 314 w 314"/>
                    <a:gd name="T3" fmla="*/ 158 h 305"/>
                    <a:gd name="T4" fmla="*/ 206 w 314"/>
                    <a:gd name="T5" fmla="*/ 305 h 305"/>
                    <a:gd name="T6" fmla="*/ 170 w 314"/>
                    <a:gd name="T7" fmla="*/ 304 h 305"/>
                    <a:gd name="T8" fmla="*/ 170 w 314"/>
                    <a:gd name="T9" fmla="*/ 243 h 305"/>
                    <a:gd name="T10" fmla="*/ 244 w 314"/>
                    <a:gd name="T11" fmla="*/ 174 h 305"/>
                    <a:gd name="T12" fmla="*/ 243 w 314"/>
                    <a:gd name="T13" fmla="*/ 146 h 305"/>
                    <a:gd name="T14" fmla="*/ 192 w 314"/>
                    <a:gd name="T15" fmla="*/ 146 h 305"/>
                    <a:gd name="T16" fmla="*/ 192 w 314"/>
                    <a:gd name="T17" fmla="*/ 0 h 305"/>
                    <a:gd name="T18" fmla="*/ 314 w 314"/>
                    <a:gd name="T19" fmla="*/ 0 h 305"/>
                    <a:gd name="T20" fmla="*/ 314 w 314"/>
                    <a:gd name="T21" fmla="*/ 0 h 305"/>
                    <a:gd name="T22" fmla="*/ 16 w 314"/>
                    <a:gd name="T23" fmla="*/ 146 h 305"/>
                    <a:gd name="T24" fmla="*/ 67 w 314"/>
                    <a:gd name="T25" fmla="*/ 146 h 305"/>
                    <a:gd name="T26" fmla="*/ 68 w 314"/>
                    <a:gd name="T27" fmla="*/ 174 h 305"/>
                    <a:gd name="T28" fmla="*/ 0 w 314"/>
                    <a:gd name="T29" fmla="*/ 243 h 305"/>
                    <a:gd name="T30" fmla="*/ 0 w 314"/>
                    <a:gd name="T31" fmla="*/ 304 h 305"/>
                    <a:gd name="T32" fmla="*/ 30 w 314"/>
                    <a:gd name="T33" fmla="*/ 305 h 305"/>
                    <a:gd name="T34" fmla="*/ 138 w 314"/>
                    <a:gd name="T35" fmla="*/ 158 h 305"/>
                    <a:gd name="T36" fmla="*/ 138 w 314"/>
                    <a:gd name="T37" fmla="*/ 0 h 305"/>
                    <a:gd name="T38" fmla="*/ 16 w 314"/>
                    <a:gd name="T39" fmla="*/ 0 h 305"/>
                    <a:gd name="T40" fmla="*/ 16 w 314"/>
                    <a:gd name="T41" fmla="*/ 146 h 305"/>
                    <a:gd name="T42" fmla="*/ 16 w 314"/>
                    <a:gd name="T43" fmla="*/ 14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4" h="305">
                      <a:moveTo>
                        <a:pt x="314" y="0"/>
                      </a:moveTo>
                      <a:lnTo>
                        <a:pt x="314" y="158"/>
                      </a:lnTo>
                      <a:cubicBezTo>
                        <a:pt x="314" y="256"/>
                        <a:pt x="278" y="305"/>
                        <a:pt x="206" y="305"/>
                      </a:cubicBezTo>
                      <a:cubicBezTo>
                        <a:pt x="198" y="305"/>
                        <a:pt x="186" y="305"/>
                        <a:pt x="170" y="304"/>
                      </a:cubicBezTo>
                      <a:lnTo>
                        <a:pt x="170" y="243"/>
                      </a:lnTo>
                      <a:cubicBezTo>
                        <a:pt x="219" y="243"/>
                        <a:pt x="244" y="220"/>
                        <a:pt x="244" y="174"/>
                      </a:cubicBezTo>
                      <a:lnTo>
                        <a:pt x="243" y="146"/>
                      </a:lnTo>
                      <a:lnTo>
                        <a:pt x="192" y="146"/>
                      </a:lnTo>
                      <a:lnTo>
                        <a:pt x="192" y="0"/>
                      </a:lnTo>
                      <a:lnTo>
                        <a:pt x="314" y="0"/>
                      </a:lnTo>
                      <a:lnTo>
                        <a:pt x="314" y="0"/>
                      </a:lnTo>
                      <a:close/>
                      <a:moveTo>
                        <a:pt x="16" y="146"/>
                      </a:moveTo>
                      <a:lnTo>
                        <a:pt x="67" y="146"/>
                      </a:lnTo>
                      <a:lnTo>
                        <a:pt x="68" y="174"/>
                      </a:lnTo>
                      <a:cubicBezTo>
                        <a:pt x="68" y="217"/>
                        <a:pt x="45" y="240"/>
                        <a:pt x="0" y="243"/>
                      </a:cubicBezTo>
                      <a:lnTo>
                        <a:pt x="0" y="304"/>
                      </a:lnTo>
                      <a:cubicBezTo>
                        <a:pt x="14" y="305"/>
                        <a:pt x="24" y="305"/>
                        <a:pt x="30" y="305"/>
                      </a:cubicBezTo>
                      <a:cubicBezTo>
                        <a:pt x="102" y="305"/>
                        <a:pt x="138" y="256"/>
                        <a:pt x="138" y="158"/>
                      </a:cubicBezTo>
                      <a:lnTo>
                        <a:pt x="138" y="0"/>
                      </a:lnTo>
                      <a:lnTo>
                        <a:pt x="16" y="0"/>
                      </a:lnTo>
                      <a:lnTo>
                        <a:pt x="16" y="146"/>
                      </a:lnTo>
                      <a:lnTo>
                        <a:pt x="16" y="146"/>
                      </a:lnTo>
                      <a:close/>
                    </a:path>
                  </a:pathLst>
                </a:custGeom>
                <a:solidFill>
                  <a:schemeClr val="accent1"/>
                </a:solidFill>
                <a:ln>
                  <a:noFill/>
                </a:ln>
              </p:spPr>
            </p:sp>
          </p:grpSp>
          <p:sp>
            <p:nvSpPr>
              <p:cNvPr id="13" name="Rectangle 12">
                <a:extLst>
                  <a:ext uri="{FF2B5EF4-FFF2-40B4-BE49-F238E27FC236}">
                    <a16:creationId xmlns:a16="http://schemas.microsoft.com/office/drawing/2014/main" id="{BE7565B7-9FBE-D748-BC1B-D71AF435D30D}"/>
                  </a:ext>
                </a:extLst>
              </p:cNvPr>
              <p:cNvSpPr/>
              <p:nvPr/>
            </p:nvSpPr>
            <p:spPr>
              <a:xfrm>
                <a:off x="1995922" y="1364827"/>
                <a:ext cx="7233332" cy="461665"/>
              </a:xfrm>
              <a:prstGeom prst="rect">
                <a:avLst/>
              </a:prstGeom>
              <a:effectLst/>
            </p:spPr>
            <p:txBody>
              <a:bodyPr wrap="square">
                <a:spAutoFit/>
              </a:bodyPr>
              <a:lstStyle/>
              <a:p>
                <a:pPr>
                  <a:defRPr/>
                </a:pPr>
                <a:r>
                  <a:rPr kumimoji="1" lang="en-US" altLang="zh-CN" sz="2400" b="1" i="1" dirty="0">
                    <a:solidFill>
                      <a:srgbClr val="2E3448"/>
                    </a:solidFill>
                    <a:ea typeface="Microsoft YaHei" panose="020B0503020204020204" pitchFamily="34" charset="-122"/>
                  </a:rPr>
                  <a:t>Example of Scheduling </a:t>
                </a:r>
                <a:endParaRPr kumimoji="1" lang="zh-CN" altLang="en-US" sz="2400" b="1" i="1" dirty="0">
                  <a:solidFill>
                    <a:srgbClr val="2E3448"/>
                  </a:solidFill>
                  <a:ea typeface="Microsoft YaHei" panose="020B0503020204020204" pitchFamily="34" charset="-122"/>
                </a:endParaRPr>
              </a:p>
            </p:txBody>
          </p:sp>
        </p:grpSp>
        <p:pic>
          <p:nvPicPr>
            <p:cNvPr id="17" name="Picture 16">
              <a:extLst>
                <a:ext uri="{FF2B5EF4-FFF2-40B4-BE49-F238E27FC236}">
                  <a16:creationId xmlns:a16="http://schemas.microsoft.com/office/drawing/2014/main" id="{19B04C17-F5ED-EF49-8DC9-88847F37DCEC}"/>
                </a:ext>
              </a:extLst>
            </p:cNvPr>
            <p:cNvPicPr>
              <a:picLocks noChangeAspect="1"/>
            </p:cNvPicPr>
            <p:nvPr/>
          </p:nvPicPr>
          <p:blipFill>
            <a:blip r:embed="rId4"/>
            <a:stretch>
              <a:fillRect/>
            </a:stretch>
          </p:blipFill>
          <p:spPr>
            <a:xfrm>
              <a:off x="1068417" y="4220886"/>
              <a:ext cx="9801335" cy="2121651"/>
            </a:xfrm>
            <a:prstGeom prst="rect">
              <a:avLst/>
            </a:prstGeom>
          </p:spPr>
        </p:pic>
      </p:grpSp>
      <p:sp>
        <p:nvSpPr>
          <p:cNvPr id="33" name="Rectangle 32">
            <a:extLst>
              <a:ext uri="{FF2B5EF4-FFF2-40B4-BE49-F238E27FC236}">
                <a16:creationId xmlns:a16="http://schemas.microsoft.com/office/drawing/2014/main" id="{F4BC4FA0-819C-4047-B7C1-1913127DA55D}"/>
              </a:ext>
            </a:extLst>
          </p:cNvPr>
          <p:cNvSpPr/>
          <p:nvPr/>
        </p:nvSpPr>
        <p:spPr>
          <a:xfrm>
            <a:off x="1247878" y="2358324"/>
            <a:ext cx="9627065" cy="1727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26" name="Rectangle 25">
            <a:extLst>
              <a:ext uri="{FF2B5EF4-FFF2-40B4-BE49-F238E27FC236}">
                <a16:creationId xmlns:a16="http://schemas.microsoft.com/office/drawing/2014/main" id="{3A747454-C207-3D48-8A80-B3ACFB4134C4}"/>
              </a:ext>
            </a:extLst>
          </p:cNvPr>
          <p:cNvSpPr/>
          <p:nvPr/>
        </p:nvSpPr>
        <p:spPr>
          <a:xfrm>
            <a:off x="2704801" y="2358324"/>
            <a:ext cx="8433850" cy="1727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30" name="Rectangle 29">
            <a:extLst>
              <a:ext uri="{FF2B5EF4-FFF2-40B4-BE49-F238E27FC236}">
                <a16:creationId xmlns:a16="http://schemas.microsoft.com/office/drawing/2014/main" id="{206F6258-D294-6440-9CF9-B5C7A9B02069}"/>
              </a:ext>
            </a:extLst>
          </p:cNvPr>
          <p:cNvSpPr/>
          <p:nvPr/>
        </p:nvSpPr>
        <p:spPr>
          <a:xfrm>
            <a:off x="5493696" y="2358324"/>
            <a:ext cx="5483389" cy="1727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31" name="Rectangle 30">
            <a:extLst>
              <a:ext uri="{FF2B5EF4-FFF2-40B4-BE49-F238E27FC236}">
                <a16:creationId xmlns:a16="http://schemas.microsoft.com/office/drawing/2014/main" id="{882D44B3-E71B-0343-B603-4B2422A313A2}"/>
              </a:ext>
            </a:extLst>
          </p:cNvPr>
          <p:cNvSpPr/>
          <p:nvPr/>
        </p:nvSpPr>
        <p:spPr>
          <a:xfrm>
            <a:off x="8215039" y="2358324"/>
            <a:ext cx="2834175" cy="1727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29" name="矩形 8">
            <a:extLst>
              <a:ext uri="{FF2B5EF4-FFF2-40B4-BE49-F238E27FC236}">
                <a16:creationId xmlns:a16="http://schemas.microsoft.com/office/drawing/2014/main" id="{26B7398D-C3B2-5049-8315-BA1DDFE8D0E7}"/>
              </a:ext>
            </a:extLst>
          </p:cNvPr>
          <p:cNvSpPr/>
          <p:nvPr/>
        </p:nvSpPr>
        <p:spPr>
          <a:xfrm>
            <a:off x="1649527" y="5100714"/>
            <a:ext cx="8892945" cy="1175706"/>
          </a:xfrm>
          <a:prstGeom prst="rect">
            <a:avLst/>
          </a:prstGeom>
        </p:spPr>
        <p:txBody>
          <a:bodyPr wrap="square">
            <a:spAutoFit/>
          </a:bodyPr>
          <a:lstStyle/>
          <a:p>
            <a:pPr indent="-342900">
              <a:lnSpc>
                <a:spcPct val="120000"/>
              </a:lnSpc>
              <a:buFont typeface="Wingdings" pitchFamily="2" charset="2"/>
              <a:buChar char="Ø"/>
            </a:pPr>
            <a:r>
              <a:rPr kumimoji="1" lang="en-US" altLang="zh-CN" sz="2000" b="1" i="1" dirty="0">
                <a:solidFill>
                  <a:schemeClr val="accent1">
                    <a:lumMod val="50000"/>
                  </a:schemeClr>
                </a:solidFill>
                <a:ea typeface="Microsoft YaHei" panose="020B0503020204020204" pitchFamily="34" charset="-122"/>
              </a:rPr>
              <a:t>Multi-way</a:t>
            </a:r>
            <a:r>
              <a:rPr kumimoji="1" lang="en-US" altLang="zh-CN" sz="2000" i="1" dirty="0">
                <a:solidFill>
                  <a:srgbClr val="2E3448"/>
                </a:solidFill>
                <a:ea typeface="Microsoft YaHei" panose="020B0503020204020204" pitchFamily="34" charset="-122"/>
              </a:rPr>
              <a:t> search for generating the operator goup</a:t>
            </a:r>
            <a:endParaRPr lang="en-US" altLang="zh-CN" sz="2000">
              <a:solidFill>
                <a:schemeClr val="accent1">
                  <a:lumMod val="50000"/>
                </a:schemeClr>
              </a:solidFill>
            </a:endParaRPr>
          </a:p>
          <a:p>
            <a:pPr indent="-342900">
              <a:lnSpc>
                <a:spcPct val="120000"/>
              </a:lnSpc>
              <a:buFont typeface="Wingdings" pitchFamily="2" charset="2"/>
              <a:buChar char="Ø"/>
            </a:pPr>
            <a:r>
              <a:rPr lang="en-US" altLang="zh-CN" sz="2000" b="1">
                <a:solidFill>
                  <a:schemeClr val="accent1">
                    <a:lumMod val="50000"/>
                  </a:schemeClr>
                </a:solidFill>
              </a:rPr>
              <a:t>Pipelining</a:t>
            </a:r>
            <a:r>
              <a:rPr lang="en-US" altLang="zh-CN" sz="2000"/>
              <a:t> the scheduling and computation</a:t>
            </a:r>
          </a:p>
          <a:p>
            <a:pPr>
              <a:lnSpc>
                <a:spcPct val="120000"/>
              </a:lnSpc>
            </a:pPr>
            <a:r>
              <a:rPr lang="en-US" altLang="zh-CN" sz="2000"/>
              <a:t>      • • • </a:t>
            </a:r>
            <a:endParaRPr lang="en-US" altLang="zh-CN" sz="2000" b="1" spc="600"/>
          </a:p>
        </p:txBody>
      </p:sp>
      <p:sp>
        <p:nvSpPr>
          <p:cNvPr id="32" name="Rectangle 31">
            <a:extLst>
              <a:ext uri="{FF2B5EF4-FFF2-40B4-BE49-F238E27FC236}">
                <a16:creationId xmlns:a16="http://schemas.microsoft.com/office/drawing/2014/main" id="{5E613846-EC42-D148-AE75-DCD52AE12A0C}"/>
              </a:ext>
            </a:extLst>
          </p:cNvPr>
          <p:cNvSpPr/>
          <p:nvPr/>
        </p:nvSpPr>
        <p:spPr>
          <a:xfrm>
            <a:off x="2704801" y="4121428"/>
            <a:ext cx="7121512" cy="3585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Tree>
    <p:custDataLst>
      <p:tags r:id="rId1"/>
    </p:custDataLst>
    <p:extLst>
      <p:ext uri="{BB962C8B-B14F-4D97-AF65-F5344CB8AC3E}">
        <p14:creationId xmlns:p14="http://schemas.microsoft.com/office/powerpoint/2010/main" val="986256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1" nodeType="clickEffect">
                                  <p:stCondLst>
                                    <p:cond delay="0"/>
                                  </p:stCondLst>
                                  <p:childTnLst>
                                    <p:set>
                                      <p:cBhvr>
                                        <p:cTn id="6" dur="1" fill="hold">
                                          <p:stCondLst>
                                            <p:cond delay="0"/>
                                          </p:stCondLst>
                                        </p:cTn>
                                        <p:tgtEl>
                                          <p:spTgt spid="32"/>
                                        </p:tgtEl>
                                        <p:attrNameLst>
                                          <p:attrName>style.visibility</p:attrName>
                                        </p:attrNameLst>
                                      </p:cBhvr>
                                      <p:to>
                                        <p:strVal val="hidden"/>
                                      </p:to>
                                    </p:set>
                                  </p:childTnLst>
                                </p:cTn>
                              </p:par>
                              <p:par>
                                <p:cTn id="7" presetID="22" presetClass="exit" presetSubtype="8" fill="hold" grpId="1" nodeType="withEffect">
                                  <p:stCondLst>
                                    <p:cond delay="0"/>
                                  </p:stCondLst>
                                  <p:childTnLst>
                                    <p:animEffect transition="out" filter="wipe(left)">
                                      <p:cBhvr>
                                        <p:cTn id="8" dur="2000"/>
                                        <p:tgtEl>
                                          <p:spTgt spid="33"/>
                                        </p:tgtEl>
                                      </p:cBhvr>
                                    </p:animEffect>
                                    <p:set>
                                      <p:cBhvr>
                                        <p:cTn id="9" dur="1" fill="hold">
                                          <p:stCondLst>
                                            <p:cond delay="1999"/>
                                          </p:stCondLst>
                                        </p:cTn>
                                        <p:tgtEl>
                                          <p:spTgt spid="3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2" presetClass="exit" presetSubtype="8" fill="hold" grpId="1" nodeType="clickEffect">
                                  <p:stCondLst>
                                    <p:cond delay="0"/>
                                  </p:stCondLst>
                                  <p:childTnLst>
                                    <p:animEffect transition="out" filter="wipe(left)">
                                      <p:cBhvr>
                                        <p:cTn id="13" dur="1500"/>
                                        <p:tgtEl>
                                          <p:spTgt spid="26"/>
                                        </p:tgtEl>
                                      </p:cBhvr>
                                    </p:animEffect>
                                    <p:set>
                                      <p:cBhvr>
                                        <p:cTn id="14" dur="1" fill="hold">
                                          <p:stCondLst>
                                            <p:cond delay="1499"/>
                                          </p:stCondLst>
                                        </p:cTn>
                                        <p:tgtEl>
                                          <p:spTgt spid="2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xit" presetSubtype="8" fill="hold" grpId="1" nodeType="clickEffect">
                                  <p:stCondLst>
                                    <p:cond delay="0"/>
                                  </p:stCondLst>
                                  <p:childTnLst>
                                    <p:animEffect transition="out" filter="wipe(left)">
                                      <p:cBhvr>
                                        <p:cTn id="18" dur="1000"/>
                                        <p:tgtEl>
                                          <p:spTgt spid="30"/>
                                        </p:tgtEl>
                                      </p:cBhvr>
                                    </p:animEffect>
                                    <p:set>
                                      <p:cBhvr>
                                        <p:cTn id="19" dur="1" fill="hold">
                                          <p:stCondLst>
                                            <p:cond delay="999"/>
                                          </p:stCondLst>
                                        </p:cTn>
                                        <p:tgtEl>
                                          <p:spTgt spid="30"/>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2" presetClass="exit" presetSubtype="8" fill="hold" grpId="1" nodeType="clickEffect">
                                  <p:stCondLst>
                                    <p:cond delay="0"/>
                                  </p:stCondLst>
                                  <p:childTnLst>
                                    <p:animEffect transition="out" filter="wipe(left)">
                                      <p:cBhvr>
                                        <p:cTn id="23" dur="500"/>
                                        <p:tgtEl>
                                          <p:spTgt spid="31"/>
                                        </p:tgtEl>
                                      </p:cBhvr>
                                    </p:animEffect>
                                    <p:set>
                                      <p:cBhvr>
                                        <p:cTn id="24" dur="1" fill="hold">
                                          <p:stCondLst>
                                            <p:cond delay="499"/>
                                          </p:stCondLst>
                                        </p:cTn>
                                        <p:tgtEl>
                                          <p:spTgt spid="3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500"/>
                                        <p:tgtEl>
                                          <p:spTgt spid="29"/>
                                        </p:tgtEl>
                                        <p:attrNameLst>
                                          <p:attrName>ppt_y</p:attrName>
                                        </p:attrNameLst>
                                      </p:cBhvr>
                                      <p:tavLst>
                                        <p:tav tm="0">
                                          <p:val>
                                            <p:strVal val="#ppt_y+#ppt_h*1.125000"/>
                                          </p:val>
                                        </p:tav>
                                        <p:tav tm="100000">
                                          <p:val>
                                            <p:strVal val="#ppt_y"/>
                                          </p:val>
                                        </p:tav>
                                      </p:tavLst>
                                    </p:anim>
                                    <p:animEffect transition="in" filter="wipe(up)">
                                      <p:cBhvr>
                                        <p:cTn id="3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1" animBg="1"/>
      <p:bldP spid="26" grpId="1" animBg="1"/>
      <p:bldP spid="30" grpId="1" animBg="1"/>
      <p:bldP spid="31" grpId="1" animBg="1"/>
      <p:bldP spid="29" grpId="0"/>
      <p:bldP spid="32"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62">
            <a:extLst>
              <a:ext uri="{FF2B5EF4-FFF2-40B4-BE49-F238E27FC236}">
                <a16:creationId xmlns:a16="http://schemas.microsoft.com/office/drawing/2014/main" id="{44F4B05A-4564-A248-BFB4-73D26EC32472}"/>
              </a:ext>
            </a:extLst>
          </p:cNvPr>
          <p:cNvSpPr>
            <a:spLocks/>
          </p:cNvSpPr>
          <p:nvPr/>
        </p:nvSpPr>
        <p:spPr>
          <a:xfrm>
            <a:off x="2605173" y="1613745"/>
            <a:ext cx="4671650" cy="7200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rgbClr val="2E3448"/>
                </a:solidFill>
              </a:rPr>
              <a:t>Background &amp; Motivation</a:t>
            </a:r>
            <a:endParaRPr lang="zh-CN" altLang="en-US" sz="2800" b="1" dirty="0">
              <a:solidFill>
                <a:srgbClr val="2E3448"/>
              </a:solidFill>
            </a:endParaRPr>
          </a:p>
        </p:txBody>
      </p:sp>
      <p:grpSp>
        <p:nvGrpSpPr>
          <p:cNvPr id="9" name="组合 74">
            <a:extLst>
              <a:ext uri="{FF2B5EF4-FFF2-40B4-BE49-F238E27FC236}">
                <a16:creationId xmlns:a16="http://schemas.microsoft.com/office/drawing/2014/main" id="{4683BCB3-9A23-BA46-A935-14E56531B5F8}"/>
              </a:ext>
            </a:extLst>
          </p:cNvPr>
          <p:cNvGrpSpPr>
            <a:grpSpLocks noChangeAspect="1"/>
          </p:cNvGrpSpPr>
          <p:nvPr/>
        </p:nvGrpSpPr>
        <p:grpSpPr>
          <a:xfrm>
            <a:off x="1494897" y="1644255"/>
            <a:ext cx="720000" cy="720000"/>
            <a:chOff x="5412150" y="1180600"/>
            <a:chExt cx="720000" cy="720000"/>
          </a:xfrm>
        </p:grpSpPr>
        <p:sp>
          <p:nvSpPr>
            <p:cNvPr id="10" name="矩形 60">
              <a:extLst>
                <a:ext uri="{FF2B5EF4-FFF2-40B4-BE49-F238E27FC236}">
                  <a16:creationId xmlns:a16="http://schemas.microsoft.com/office/drawing/2014/main" id="{A7A2A69F-1DE9-A147-9E7B-BF37AD52E68D}"/>
                </a:ext>
              </a:extLst>
            </p:cNvPr>
            <p:cNvSpPr/>
            <p:nvPr/>
          </p:nvSpPr>
          <p:spPr>
            <a:xfrm>
              <a:off x="5412150" y="1180600"/>
              <a:ext cx="720000" cy="720000"/>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t>1</a:t>
              </a:r>
              <a:endParaRPr lang="zh-CN" altLang="en-US" sz="3200" b="1" dirty="0"/>
            </a:p>
          </p:txBody>
        </p:sp>
        <p:sp>
          <p:nvSpPr>
            <p:cNvPr id="11" name="矩形 63">
              <a:extLst>
                <a:ext uri="{FF2B5EF4-FFF2-40B4-BE49-F238E27FC236}">
                  <a16:creationId xmlns:a16="http://schemas.microsoft.com/office/drawing/2014/main" id="{55220F1C-C35A-C642-BF95-ECA3B2D510B8}"/>
                </a:ext>
              </a:extLst>
            </p:cNvPr>
            <p:cNvSpPr/>
            <p:nvPr/>
          </p:nvSpPr>
          <p:spPr>
            <a:xfrm>
              <a:off x="5412150" y="1810600"/>
              <a:ext cx="720000" cy="90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73">
            <a:extLst>
              <a:ext uri="{FF2B5EF4-FFF2-40B4-BE49-F238E27FC236}">
                <a16:creationId xmlns:a16="http://schemas.microsoft.com/office/drawing/2014/main" id="{E5C2866E-5EC3-244A-9C4E-AA28F309AB76}"/>
              </a:ext>
            </a:extLst>
          </p:cNvPr>
          <p:cNvGrpSpPr>
            <a:grpSpLocks noChangeAspect="1"/>
          </p:cNvGrpSpPr>
          <p:nvPr/>
        </p:nvGrpSpPr>
        <p:grpSpPr>
          <a:xfrm>
            <a:off x="1494897" y="2724255"/>
            <a:ext cx="720000" cy="720000"/>
            <a:chOff x="5412150" y="2260600"/>
            <a:chExt cx="720000" cy="720000"/>
          </a:xfrm>
        </p:grpSpPr>
        <p:sp>
          <p:nvSpPr>
            <p:cNvPr id="13" name="矩形 57">
              <a:extLst>
                <a:ext uri="{FF2B5EF4-FFF2-40B4-BE49-F238E27FC236}">
                  <a16:creationId xmlns:a16="http://schemas.microsoft.com/office/drawing/2014/main" id="{FB81D711-3FA7-8842-A7B3-B8E3A79FA9EA}"/>
                </a:ext>
              </a:extLst>
            </p:cNvPr>
            <p:cNvSpPr/>
            <p:nvPr/>
          </p:nvSpPr>
          <p:spPr>
            <a:xfrm>
              <a:off x="5412150" y="2260600"/>
              <a:ext cx="720000" cy="720000"/>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t>2</a:t>
              </a:r>
              <a:endParaRPr lang="zh-CN" altLang="en-US" sz="3200" b="1" dirty="0"/>
            </a:p>
          </p:txBody>
        </p:sp>
        <p:sp>
          <p:nvSpPr>
            <p:cNvPr id="14" name="矩形 66">
              <a:extLst>
                <a:ext uri="{FF2B5EF4-FFF2-40B4-BE49-F238E27FC236}">
                  <a16:creationId xmlns:a16="http://schemas.microsoft.com/office/drawing/2014/main" id="{45B78421-CEB6-4B41-9CE0-56145E4D94FC}"/>
                </a:ext>
              </a:extLst>
            </p:cNvPr>
            <p:cNvSpPr/>
            <p:nvPr/>
          </p:nvSpPr>
          <p:spPr>
            <a:xfrm>
              <a:off x="5412150" y="2890600"/>
              <a:ext cx="720000" cy="90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72">
            <a:extLst>
              <a:ext uri="{FF2B5EF4-FFF2-40B4-BE49-F238E27FC236}">
                <a16:creationId xmlns:a16="http://schemas.microsoft.com/office/drawing/2014/main" id="{0394913B-FC4D-0F43-A445-D8EB734E7DC8}"/>
              </a:ext>
            </a:extLst>
          </p:cNvPr>
          <p:cNvGrpSpPr>
            <a:grpSpLocks noChangeAspect="1"/>
          </p:cNvGrpSpPr>
          <p:nvPr/>
        </p:nvGrpSpPr>
        <p:grpSpPr>
          <a:xfrm>
            <a:off x="1134897" y="3804255"/>
            <a:ext cx="1080000" cy="1080000"/>
            <a:chOff x="5412150" y="3340600"/>
            <a:chExt cx="720000" cy="720000"/>
          </a:xfrm>
        </p:grpSpPr>
        <p:sp>
          <p:nvSpPr>
            <p:cNvPr id="16" name="矩形 59">
              <a:extLst>
                <a:ext uri="{FF2B5EF4-FFF2-40B4-BE49-F238E27FC236}">
                  <a16:creationId xmlns:a16="http://schemas.microsoft.com/office/drawing/2014/main" id="{62D54301-3629-DB41-AF2E-B0DA7ED0CDF1}"/>
                </a:ext>
              </a:extLst>
            </p:cNvPr>
            <p:cNvSpPr/>
            <p:nvPr/>
          </p:nvSpPr>
          <p:spPr>
            <a:xfrm>
              <a:off x="5412150" y="3340600"/>
              <a:ext cx="720000" cy="720000"/>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t>3</a:t>
              </a:r>
              <a:endParaRPr lang="zh-CN" altLang="en-US" sz="4000" b="1" dirty="0"/>
            </a:p>
          </p:txBody>
        </p:sp>
        <p:sp>
          <p:nvSpPr>
            <p:cNvPr id="17" name="矩形 67">
              <a:extLst>
                <a:ext uri="{FF2B5EF4-FFF2-40B4-BE49-F238E27FC236}">
                  <a16:creationId xmlns:a16="http://schemas.microsoft.com/office/drawing/2014/main" id="{037505C7-93B9-F54D-8068-3B2231343C23}"/>
                </a:ext>
              </a:extLst>
            </p:cNvPr>
            <p:cNvSpPr/>
            <p:nvPr/>
          </p:nvSpPr>
          <p:spPr>
            <a:xfrm>
              <a:off x="5412150" y="3970600"/>
              <a:ext cx="720000" cy="90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75">
            <a:extLst>
              <a:ext uri="{FF2B5EF4-FFF2-40B4-BE49-F238E27FC236}">
                <a16:creationId xmlns:a16="http://schemas.microsoft.com/office/drawing/2014/main" id="{109E6AC9-6EC0-7C42-9343-C02AC083597C}"/>
              </a:ext>
            </a:extLst>
          </p:cNvPr>
          <p:cNvGrpSpPr/>
          <p:nvPr/>
        </p:nvGrpSpPr>
        <p:grpSpPr>
          <a:xfrm>
            <a:off x="1494897" y="5244255"/>
            <a:ext cx="720000" cy="720000"/>
            <a:chOff x="5412150" y="4420600"/>
            <a:chExt cx="720000" cy="720000"/>
          </a:xfrm>
        </p:grpSpPr>
        <p:sp>
          <p:nvSpPr>
            <p:cNvPr id="19" name="矩形 61">
              <a:extLst>
                <a:ext uri="{FF2B5EF4-FFF2-40B4-BE49-F238E27FC236}">
                  <a16:creationId xmlns:a16="http://schemas.microsoft.com/office/drawing/2014/main" id="{13BC0F96-9186-9449-9339-04342FB9C80A}"/>
                </a:ext>
              </a:extLst>
            </p:cNvPr>
            <p:cNvSpPr/>
            <p:nvPr/>
          </p:nvSpPr>
          <p:spPr>
            <a:xfrm>
              <a:off x="5412150" y="4420600"/>
              <a:ext cx="720000" cy="720000"/>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t>4</a:t>
              </a:r>
              <a:endParaRPr lang="zh-CN" altLang="en-US" sz="3200" b="1" dirty="0"/>
            </a:p>
          </p:txBody>
        </p:sp>
        <p:sp>
          <p:nvSpPr>
            <p:cNvPr id="20" name="矩形 68">
              <a:extLst>
                <a:ext uri="{FF2B5EF4-FFF2-40B4-BE49-F238E27FC236}">
                  <a16:creationId xmlns:a16="http://schemas.microsoft.com/office/drawing/2014/main" id="{75D7A39D-9A0A-8C42-8AE5-C39BDD30AF93}"/>
                </a:ext>
              </a:extLst>
            </p:cNvPr>
            <p:cNvSpPr/>
            <p:nvPr/>
          </p:nvSpPr>
          <p:spPr>
            <a:xfrm>
              <a:off x="5412150" y="5050600"/>
              <a:ext cx="720000" cy="90000"/>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p>
          </p:txBody>
        </p:sp>
      </p:grpSp>
      <p:sp>
        <p:nvSpPr>
          <p:cNvPr id="21" name="矩形 69">
            <a:extLst>
              <a:ext uri="{FF2B5EF4-FFF2-40B4-BE49-F238E27FC236}">
                <a16:creationId xmlns:a16="http://schemas.microsoft.com/office/drawing/2014/main" id="{0BFEC9A3-28F4-1F48-B86D-E2F28E10CDCE}"/>
              </a:ext>
            </a:extLst>
          </p:cNvPr>
          <p:cNvSpPr/>
          <p:nvPr/>
        </p:nvSpPr>
        <p:spPr>
          <a:xfrm>
            <a:off x="2605172" y="2724255"/>
            <a:ext cx="4671650" cy="7200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rgbClr val="2E3448"/>
                </a:solidFill>
              </a:rPr>
              <a:t>Methodology</a:t>
            </a:r>
          </a:p>
        </p:txBody>
      </p:sp>
      <p:sp>
        <p:nvSpPr>
          <p:cNvPr id="22" name="矩形 70">
            <a:extLst>
              <a:ext uri="{FF2B5EF4-FFF2-40B4-BE49-F238E27FC236}">
                <a16:creationId xmlns:a16="http://schemas.microsoft.com/office/drawing/2014/main" id="{6FCFADAD-60F4-2D48-B496-9113070B3F6F}"/>
              </a:ext>
            </a:extLst>
          </p:cNvPr>
          <p:cNvSpPr/>
          <p:nvPr/>
        </p:nvSpPr>
        <p:spPr>
          <a:xfrm>
            <a:off x="2605172" y="3804255"/>
            <a:ext cx="5040000" cy="10800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solidFill>
                  <a:srgbClr val="2E3448"/>
                </a:solidFill>
              </a:rPr>
              <a:t>Evaluation</a:t>
            </a:r>
          </a:p>
        </p:txBody>
      </p:sp>
      <p:sp>
        <p:nvSpPr>
          <p:cNvPr id="23" name="矩形 71">
            <a:extLst>
              <a:ext uri="{FF2B5EF4-FFF2-40B4-BE49-F238E27FC236}">
                <a16:creationId xmlns:a16="http://schemas.microsoft.com/office/drawing/2014/main" id="{0EA19EEC-BEC2-EF4D-AD1A-DAB916B24216}"/>
              </a:ext>
            </a:extLst>
          </p:cNvPr>
          <p:cNvSpPr/>
          <p:nvPr/>
        </p:nvSpPr>
        <p:spPr>
          <a:xfrm>
            <a:off x="2605172" y="5244255"/>
            <a:ext cx="4671650" cy="7200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rgbClr val="2E3448"/>
                </a:solidFill>
              </a:rPr>
              <a:t>Conclusion</a:t>
            </a:r>
            <a:endParaRPr lang="zh-CN" altLang="en-US" sz="2800" b="1" dirty="0">
              <a:solidFill>
                <a:srgbClr val="2E3448"/>
              </a:solidFill>
            </a:endParaRPr>
          </a:p>
        </p:txBody>
      </p:sp>
      <p:sp>
        <p:nvSpPr>
          <p:cNvPr id="2" name="Text Placeholder 1">
            <a:extLst>
              <a:ext uri="{FF2B5EF4-FFF2-40B4-BE49-F238E27FC236}">
                <a16:creationId xmlns:a16="http://schemas.microsoft.com/office/drawing/2014/main" id="{C68A2ADA-AE61-0146-84A7-9734B19D6B74}"/>
              </a:ext>
            </a:extLst>
          </p:cNvPr>
          <p:cNvSpPr>
            <a:spLocks noGrp="1"/>
          </p:cNvSpPr>
          <p:nvPr>
            <p:ph type="body" sz="quarter" idx="14"/>
          </p:nvPr>
        </p:nvSpPr>
        <p:spPr/>
        <p:txBody>
          <a:bodyPr>
            <a:normAutofit fontScale="92500" lnSpcReduction="20000"/>
          </a:bodyPr>
          <a:lstStyle/>
          <a:p>
            <a:r>
              <a:rPr lang="en-CN"/>
              <a:t>Outline</a:t>
            </a:r>
          </a:p>
        </p:txBody>
      </p:sp>
    </p:spTree>
    <p:extLst>
      <p:ext uri="{BB962C8B-B14F-4D97-AF65-F5344CB8AC3E}">
        <p14:creationId xmlns:p14="http://schemas.microsoft.com/office/powerpoint/2010/main" val="1721047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占位符 9">
            <a:extLst>
              <a:ext uri="{FF2B5EF4-FFF2-40B4-BE49-F238E27FC236}">
                <a16:creationId xmlns:a16="http://schemas.microsoft.com/office/drawing/2014/main" id="{33B5CDC4-B8D3-9D43-A6D3-B11E738E405E}"/>
              </a:ext>
            </a:extLst>
          </p:cNvPr>
          <p:cNvSpPr txBox="1">
            <a:spLocks/>
          </p:cNvSpPr>
          <p:nvPr/>
        </p:nvSpPr>
        <p:spPr>
          <a:xfrm>
            <a:off x="2057197" y="3112992"/>
            <a:ext cx="8077603" cy="59848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altLang="zh-CN" sz="1800" dirty="0">
                <a:solidFill>
                  <a:srgbClr val="D57362"/>
                </a:solidFill>
                <a:latin typeface="+mn-lt"/>
                <a:cs typeface="Calibri" panose="020F0502020204030204" pitchFamily="34" charset="0"/>
              </a:rPr>
              <a:t>Weihao Cui</a:t>
            </a:r>
            <a:r>
              <a:rPr lang="en-US" altLang="zh-CN" sz="1800" baseline="30000" dirty="0">
                <a:solidFill>
                  <a:srgbClr val="D57362"/>
                </a:solidFill>
                <a:latin typeface="+mn-lt"/>
                <a:cs typeface="Calibri" panose="020F0502020204030204" pitchFamily="34" charset="0"/>
              </a:rPr>
              <a:t>1</a:t>
            </a:r>
            <a:r>
              <a:rPr lang="en-US" altLang="zh-CN" sz="1800" dirty="0">
                <a:solidFill>
                  <a:srgbClr val="2E3448"/>
                </a:solidFill>
                <a:latin typeface="+mn-lt"/>
                <a:cs typeface="Calibri" panose="020F0502020204030204" pitchFamily="34" charset="0"/>
              </a:rPr>
              <a:t>, Han Zhao</a:t>
            </a:r>
            <a:r>
              <a:rPr lang="en-US" altLang="zh-CN" sz="1800" baseline="30000" dirty="0">
                <a:solidFill>
                  <a:srgbClr val="2E3448"/>
                </a:solidFill>
                <a:latin typeface="+mn-lt"/>
                <a:cs typeface="Calibri" panose="020F0502020204030204" pitchFamily="34" charset="0"/>
              </a:rPr>
              <a:t>1</a:t>
            </a:r>
            <a:r>
              <a:rPr lang="en-US" altLang="zh-CN" sz="1800" dirty="0">
                <a:solidFill>
                  <a:srgbClr val="2E3448"/>
                </a:solidFill>
                <a:latin typeface="+mn-lt"/>
                <a:cs typeface="Calibri" panose="020F0502020204030204" pitchFamily="34" charset="0"/>
              </a:rPr>
              <a:t>, Quan Chen</a:t>
            </a:r>
            <a:r>
              <a:rPr lang="en-US" altLang="zh-CN" sz="1800" baseline="30000" dirty="0">
                <a:solidFill>
                  <a:srgbClr val="2E3448"/>
                </a:solidFill>
                <a:latin typeface="+mn-lt"/>
                <a:cs typeface="Calibri" panose="020F0502020204030204" pitchFamily="34" charset="0"/>
              </a:rPr>
              <a:t>1,2</a:t>
            </a:r>
            <a:r>
              <a:rPr lang="en-US" altLang="zh-CN" sz="1800" dirty="0">
                <a:solidFill>
                  <a:srgbClr val="2E3448"/>
                </a:solidFill>
                <a:latin typeface="+mn-lt"/>
                <a:cs typeface="Calibri" panose="020F0502020204030204" pitchFamily="34" charset="0"/>
              </a:rPr>
              <a:t>, Ningxin Zheng</a:t>
            </a:r>
            <a:r>
              <a:rPr lang="en-US" altLang="zh-CN" sz="1800" baseline="30000" dirty="0">
                <a:solidFill>
                  <a:srgbClr val="2E3448"/>
                </a:solidFill>
                <a:latin typeface="+mn-lt"/>
                <a:cs typeface="Calibri" panose="020F0502020204030204" pitchFamily="34" charset="0"/>
              </a:rPr>
              <a:t>3</a:t>
            </a:r>
            <a:r>
              <a:rPr lang="en-US" altLang="zh-CN" sz="1800" dirty="0">
                <a:solidFill>
                  <a:srgbClr val="2E3448"/>
                </a:solidFill>
                <a:latin typeface="+mn-lt"/>
                <a:cs typeface="Calibri" panose="020F0502020204030204" pitchFamily="34" charset="0"/>
              </a:rPr>
              <a:t>, Jingwen Leng</a:t>
            </a:r>
            <a:r>
              <a:rPr lang="en-US" altLang="zh-CN" sz="1800" baseline="30000" dirty="0">
                <a:solidFill>
                  <a:srgbClr val="2E3448"/>
                </a:solidFill>
                <a:latin typeface="+mn-lt"/>
                <a:cs typeface="Calibri" panose="020F0502020204030204" pitchFamily="34" charset="0"/>
              </a:rPr>
              <a:t>1,2</a:t>
            </a:r>
            <a:r>
              <a:rPr lang="en-US" altLang="zh-CN" sz="1800" dirty="0">
                <a:solidFill>
                  <a:srgbClr val="2E3448"/>
                </a:solidFill>
                <a:latin typeface="+mn-lt"/>
                <a:cs typeface="Calibri" panose="020F0502020204030204" pitchFamily="34" charset="0"/>
              </a:rPr>
              <a:t>, Jieru Zhao</a:t>
            </a:r>
            <a:r>
              <a:rPr lang="en-US" altLang="zh-CN" sz="1800" baseline="30000" dirty="0">
                <a:solidFill>
                  <a:srgbClr val="2E3448"/>
                </a:solidFill>
                <a:latin typeface="+mn-lt"/>
                <a:cs typeface="Calibri" panose="020F0502020204030204" pitchFamily="34" charset="0"/>
              </a:rPr>
              <a:t>1,2</a:t>
            </a:r>
            <a:r>
              <a:rPr lang="en-US" altLang="zh-CN" sz="1800" dirty="0">
                <a:solidFill>
                  <a:srgbClr val="2E3448"/>
                </a:solidFill>
                <a:latin typeface="+mn-lt"/>
                <a:cs typeface="Calibri" panose="020F0502020204030204" pitchFamily="34" charset="0"/>
              </a:rPr>
              <a:t>, Zhuo Song</a:t>
            </a:r>
            <a:r>
              <a:rPr lang="en-US" altLang="zh-CN" sz="1800" baseline="30000" dirty="0">
                <a:solidFill>
                  <a:srgbClr val="2E3448"/>
                </a:solidFill>
                <a:latin typeface="+mn-lt"/>
                <a:cs typeface="Calibri" panose="020F0502020204030204" pitchFamily="34" charset="0"/>
              </a:rPr>
              <a:t>4</a:t>
            </a:r>
            <a:r>
              <a:rPr lang="en-US" altLang="zh-CN" sz="1800" dirty="0">
                <a:solidFill>
                  <a:srgbClr val="2E3448"/>
                </a:solidFill>
                <a:latin typeface="+mn-lt"/>
                <a:cs typeface="Calibri" panose="020F0502020204030204" pitchFamily="34" charset="0"/>
              </a:rPr>
              <a:t>, Tao Ma</a:t>
            </a:r>
            <a:r>
              <a:rPr lang="en-US" altLang="zh-CN" sz="1800" baseline="30000" dirty="0">
                <a:solidFill>
                  <a:srgbClr val="2E3448"/>
                </a:solidFill>
                <a:cs typeface="Calibri" panose="020F0502020204030204" pitchFamily="34" charset="0"/>
              </a:rPr>
              <a:t>4</a:t>
            </a:r>
            <a:r>
              <a:rPr lang="en-US" altLang="zh-CN" sz="1800" dirty="0">
                <a:solidFill>
                  <a:srgbClr val="2E3448"/>
                </a:solidFill>
                <a:latin typeface="+mn-lt"/>
                <a:cs typeface="Calibri" panose="020F0502020204030204" pitchFamily="34" charset="0"/>
              </a:rPr>
              <a:t>, </a:t>
            </a:r>
            <a:r>
              <a:rPr lang="en-US" altLang="zh-CN" sz="1800" dirty="0" err="1">
                <a:solidFill>
                  <a:srgbClr val="2E3448"/>
                </a:solidFill>
                <a:latin typeface="+mn-lt"/>
                <a:cs typeface="Calibri" panose="020F0502020204030204" pitchFamily="34" charset="0"/>
              </a:rPr>
              <a:t>Yong Yang</a:t>
            </a:r>
            <a:r>
              <a:rPr lang="en-US" altLang="zh-CN" sz="1800" baseline="30000" dirty="0">
                <a:solidFill>
                  <a:srgbClr val="2E3448"/>
                </a:solidFill>
                <a:cs typeface="Calibri" panose="020F0502020204030204" pitchFamily="34" charset="0"/>
              </a:rPr>
              <a:t>4</a:t>
            </a:r>
            <a:r>
              <a:rPr lang="en-US" altLang="zh-CN" sz="1800" dirty="0" err="1">
                <a:solidFill>
                  <a:srgbClr val="2E3448"/>
                </a:solidFill>
                <a:latin typeface="+mn-lt"/>
                <a:cs typeface="Calibri" panose="020F0502020204030204" pitchFamily="34" charset="0"/>
              </a:rPr>
              <a:t>, Chao Li</a:t>
            </a:r>
            <a:r>
              <a:rPr lang="en-US" altLang="zh-CN" sz="1800" baseline="30000" dirty="0">
                <a:solidFill>
                  <a:srgbClr val="2E3448"/>
                </a:solidFill>
                <a:cs typeface="Calibri" panose="020F0502020204030204" pitchFamily="34" charset="0"/>
              </a:rPr>
              <a:t>1,2</a:t>
            </a:r>
            <a:r>
              <a:rPr lang="en-US" altLang="zh-CN" sz="1800" dirty="0" err="1">
                <a:solidFill>
                  <a:srgbClr val="2E3448"/>
                </a:solidFill>
                <a:latin typeface="+mn-lt"/>
                <a:cs typeface="Calibri" panose="020F0502020204030204" pitchFamily="34" charset="0"/>
              </a:rPr>
              <a:t>, </a:t>
            </a:r>
            <a:r>
              <a:rPr lang="en-US" altLang="zh-CN" sz="1800" dirty="0">
                <a:solidFill>
                  <a:srgbClr val="2E3448"/>
                </a:solidFill>
                <a:latin typeface="+mn-lt"/>
                <a:cs typeface="Calibri" panose="020F0502020204030204" pitchFamily="34" charset="0"/>
              </a:rPr>
              <a:t>and </a:t>
            </a:r>
            <a:r>
              <a:rPr lang="en-US" altLang="zh-CN" sz="1800" dirty="0" err="1">
                <a:solidFill>
                  <a:srgbClr val="2E3448"/>
                </a:solidFill>
                <a:latin typeface="+mn-lt"/>
                <a:cs typeface="Calibri" panose="020F0502020204030204" pitchFamily="34" charset="0"/>
              </a:rPr>
              <a:t>Minyi</a:t>
            </a:r>
            <a:r>
              <a:rPr lang="en-US" altLang="zh-CN" sz="1800" dirty="0">
                <a:solidFill>
                  <a:srgbClr val="2E3448"/>
                </a:solidFill>
                <a:latin typeface="+mn-lt"/>
                <a:cs typeface="Calibri" panose="020F0502020204030204" pitchFamily="34" charset="0"/>
              </a:rPr>
              <a:t> Guo</a:t>
            </a:r>
            <a:r>
              <a:rPr lang="en-US" altLang="zh-CN" sz="1800" baseline="30000" dirty="0">
                <a:solidFill>
                  <a:srgbClr val="2E3448"/>
                </a:solidFill>
                <a:latin typeface="+mn-lt"/>
                <a:cs typeface="Calibri" panose="020F0502020204030204" pitchFamily="34" charset="0"/>
              </a:rPr>
              <a:t>1,2</a:t>
            </a:r>
          </a:p>
        </p:txBody>
      </p:sp>
      <p:sp>
        <p:nvSpPr>
          <p:cNvPr id="25" name="矩形 8">
            <a:extLst>
              <a:ext uri="{FF2B5EF4-FFF2-40B4-BE49-F238E27FC236}">
                <a16:creationId xmlns:a16="http://schemas.microsoft.com/office/drawing/2014/main" id="{BD1458C0-9CD2-C54C-B353-845EBBD3E862}"/>
              </a:ext>
            </a:extLst>
          </p:cNvPr>
          <p:cNvSpPr/>
          <p:nvPr/>
        </p:nvSpPr>
        <p:spPr>
          <a:xfrm>
            <a:off x="2423546" y="3962572"/>
            <a:ext cx="7344907" cy="646331"/>
          </a:xfrm>
          <a:prstGeom prst="rect">
            <a:avLst/>
          </a:prstGeom>
        </p:spPr>
        <p:txBody>
          <a:bodyPr wrap="square">
            <a:spAutoFit/>
          </a:bodyPr>
          <a:lstStyle/>
          <a:p>
            <a:pPr algn="ctr"/>
            <a:r>
              <a:rPr lang="en-US" altLang="zh-CN" sz="1800" baseline="30000" dirty="0">
                <a:solidFill>
                  <a:schemeClr val="accent3"/>
                </a:solidFill>
                <a:cs typeface="Calibri" panose="020F0502020204030204" pitchFamily="34" charset="0"/>
              </a:rPr>
              <a:t>1</a:t>
            </a:r>
            <a:r>
              <a:rPr lang="en-US" altLang="zh-CN" sz="1800" dirty="0">
                <a:solidFill>
                  <a:schemeClr val="accent3"/>
                </a:solidFill>
                <a:cs typeface="Calibri" panose="020F0502020204030204" pitchFamily="34" charset="0"/>
              </a:rPr>
              <a:t>Shanghai Jiao Tong University, </a:t>
            </a:r>
            <a:r>
              <a:rPr lang="en-US" altLang="zh-CN" sz="1800" dirty="0">
                <a:solidFill>
                  <a:srgbClr val="2E3448"/>
                </a:solidFill>
                <a:cs typeface="Calibri" panose="020F0502020204030204" pitchFamily="34" charset="0"/>
              </a:rPr>
              <a:t>Emerging</a:t>
            </a:r>
            <a:r>
              <a:rPr lang="en-US" altLang="zh-CN" sz="1800" dirty="0">
                <a:solidFill>
                  <a:schemeClr val="accent3"/>
                </a:solidFill>
                <a:cs typeface="Calibri" panose="020F0502020204030204" pitchFamily="34" charset="0"/>
              </a:rPr>
              <a:t> Parallel Computing Center,</a:t>
            </a:r>
          </a:p>
          <a:p>
            <a:pPr algn="ctr"/>
            <a:r>
              <a:rPr lang="en-US" altLang="zh-CN" baseline="30000" dirty="0">
                <a:solidFill>
                  <a:schemeClr val="accent3"/>
                </a:solidFill>
                <a:cs typeface="Calibri" panose="020F0502020204030204" pitchFamily="34" charset="0"/>
              </a:rPr>
              <a:t>2</a:t>
            </a:r>
            <a:r>
              <a:rPr lang="en-US" altLang="zh-CN" dirty="0">
                <a:solidFill>
                  <a:schemeClr val="accent3"/>
                </a:solidFill>
                <a:cs typeface="Calibri" panose="020F0502020204030204" pitchFamily="34" charset="0"/>
              </a:rPr>
              <a:t>Shanghai Qi Zhi Institute,</a:t>
            </a:r>
            <a:r>
              <a:rPr lang="en-US" altLang="zh-CN" sz="1800" dirty="0">
                <a:solidFill>
                  <a:schemeClr val="accent3"/>
                </a:solidFill>
                <a:cs typeface="Calibri" panose="020F0502020204030204" pitchFamily="34" charset="0"/>
              </a:rPr>
              <a:t> </a:t>
            </a:r>
            <a:r>
              <a:rPr lang="en-US" altLang="zh-CN" baseline="30000" dirty="0">
                <a:solidFill>
                  <a:schemeClr val="accent3"/>
                </a:solidFill>
                <a:cs typeface="Calibri" panose="020F0502020204030204" pitchFamily="34" charset="0"/>
              </a:rPr>
              <a:t>3</a:t>
            </a:r>
            <a:r>
              <a:rPr lang="en-US" altLang="zh-CN" dirty="0">
                <a:solidFill>
                  <a:schemeClr val="accent3"/>
                </a:solidFill>
                <a:cs typeface="Calibri" panose="020F0502020204030204" pitchFamily="34" charset="0"/>
              </a:rPr>
              <a:t>Microsoft Research Asia</a:t>
            </a:r>
            <a:r>
              <a:rPr lang="en-US" altLang="zh-CN" sz="1800" dirty="0">
                <a:solidFill>
                  <a:schemeClr val="accent3"/>
                </a:solidFill>
                <a:cs typeface="Calibri" panose="020F0502020204030204" pitchFamily="34" charset="0"/>
              </a:rPr>
              <a:t>,</a:t>
            </a:r>
            <a:r>
              <a:rPr lang="zh-CN" altLang="en-US" sz="1800" dirty="0">
                <a:solidFill>
                  <a:schemeClr val="accent3"/>
                </a:solidFill>
                <a:cs typeface="Calibri" panose="020F0502020204030204" pitchFamily="34" charset="0"/>
              </a:rPr>
              <a:t> </a:t>
            </a:r>
            <a:r>
              <a:rPr lang="en-US" altLang="zh-CN" sz="1800" baseline="30000" dirty="0">
                <a:solidFill>
                  <a:schemeClr val="accent3"/>
                </a:solidFill>
                <a:cs typeface="Calibri" panose="020F0502020204030204" pitchFamily="34" charset="0"/>
              </a:rPr>
              <a:t>4</a:t>
            </a:r>
            <a:r>
              <a:rPr lang="en-US" altLang="zh-CN" dirty="0">
                <a:solidFill>
                  <a:schemeClr val="accent3"/>
                </a:solidFill>
                <a:cs typeface="Calibri" panose="020F0502020204030204" pitchFamily="34" charset="0"/>
              </a:rPr>
              <a:t>Alibaba Cloud </a:t>
            </a:r>
          </a:p>
        </p:txBody>
      </p:sp>
      <p:sp>
        <p:nvSpPr>
          <p:cNvPr id="27" name="标题 8">
            <a:extLst>
              <a:ext uri="{FF2B5EF4-FFF2-40B4-BE49-F238E27FC236}">
                <a16:creationId xmlns:a16="http://schemas.microsoft.com/office/drawing/2014/main" id="{45865DF8-7D2D-A248-BB3E-B4E60B92217E}"/>
              </a:ext>
            </a:extLst>
          </p:cNvPr>
          <p:cNvSpPr txBox="1">
            <a:spLocks/>
          </p:cNvSpPr>
          <p:nvPr/>
        </p:nvSpPr>
        <p:spPr>
          <a:xfrm>
            <a:off x="270270" y="1797032"/>
            <a:ext cx="11651455" cy="106085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22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altLang="zh-CN" sz="3600" dirty="0">
                <a:solidFill>
                  <a:srgbClr val="2E3448"/>
                </a:solidFill>
                <a:latin typeface="+mj-lt"/>
              </a:rPr>
              <a:t>Enable Simultaneous DNN Services Based on Deterministic Operator Overlap and Precise Latency Prediction </a:t>
            </a:r>
            <a:endParaRPr lang="zh-CN" altLang="en-US" sz="3600" dirty="0">
              <a:solidFill>
                <a:srgbClr val="2E3448"/>
              </a:solidFill>
              <a:latin typeface="+mj-lt"/>
            </a:endParaRPr>
          </a:p>
        </p:txBody>
      </p:sp>
      <p:grpSp>
        <p:nvGrpSpPr>
          <p:cNvPr id="4" name="Group 3">
            <a:extLst>
              <a:ext uri="{FF2B5EF4-FFF2-40B4-BE49-F238E27FC236}">
                <a16:creationId xmlns:a16="http://schemas.microsoft.com/office/drawing/2014/main" id="{88AF7581-8890-6141-B49C-86FFD268CDB2}"/>
              </a:ext>
            </a:extLst>
          </p:cNvPr>
          <p:cNvGrpSpPr/>
          <p:nvPr/>
        </p:nvGrpSpPr>
        <p:grpSpPr>
          <a:xfrm>
            <a:off x="2537102" y="4859995"/>
            <a:ext cx="7117796" cy="720000"/>
            <a:chOff x="2195925" y="4859995"/>
            <a:chExt cx="7117796" cy="720000"/>
          </a:xfrm>
        </p:grpSpPr>
        <p:pic>
          <p:nvPicPr>
            <p:cNvPr id="26" name="图片 10">
              <a:extLst>
                <a:ext uri="{FF2B5EF4-FFF2-40B4-BE49-F238E27FC236}">
                  <a16:creationId xmlns:a16="http://schemas.microsoft.com/office/drawing/2014/main" id="{2DCBA236-14F8-CC45-BFDB-CCF143CD1A6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195925" y="4859995"/>
              <a:ext cx="2189659" cy="720000"/>
            </a:xfrm>
            <a:prstGeom prst="rect">
              <a:avLst/>
            </a:prstGeom>
            <a:solidFill>
              <a:schemeClr val="accent5"/>
            </a:solidFill>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076124C3-41F2-3C46-B3A3-B3604FE6420F}"/>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l="10816" t="52354" r="15961" b="19392"/>
            <a:stretch/>
          </p:blipFill>
          <p:spPr>
            <a:xfrm>
              <a:off x="4385584" y="4859995"/>
              <a:ext cx="1865970" cy="720000"/>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C46E6C1F-902B-2447-8422-B1B478BE04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51554" y="4859995"/>
              <a:ext cx="1539311" cy="720000"/>
            </a:xfrm>
            <a:prstGeom prst="rect">
              <a:avLst/>
            </a:prstGeom>
            <a:solidFill>
              <a:schemeClr val="accent5"/>
            </a:solidFill>
            <a:effectLst>
              <a:outerShdw blurRad="50800" dist="38100" dir="2700000" algn="tl" rotWithShape="0">
                <a:prstClr val="black">
                  <a:alpha val="40000"/>
                </a:prstClr>
              </a:outerShdw>
            </a:effectLst>
          </p:spPr>
        </p:pic>
        <p:pic>
          <p:nvPicPr>
            <p:cNvPr id="29" name="Picture 28">
              <a:extLst>
                <a:ext uri="{FF2B5EF4-FFF2-40B4-BE49-F238E27FC236}">
                  <a16:creationId xmlns:a16="http://schemas.microsoft.com/office/drawing/2014/main" id="{683363CA-447E-B448-8A23-D698BBF699CA}"/>
                </a:ext>
              </a:extLst>
            </p:cNvPr>
            <p:cNvPicPr>
              <a:picLocks noChangeAspect="1"/>
            </p:cNvPicPr>
            <p:nvPr/>
          </p:nvPicPr>
          <p:blipFill rotWithShape="1">
            <a:blip r:embed="rId6">
              <a:extLst>
                <a:ext uri="{28A0092B-C50C-407E-A947-70E740481C1C}">
                  <a14:useLocalDpi xmlns:a14="http://schemas.microsoft.com/office/drawing/2010/main" val="0"/>
                </a:ext>
              </a:extLst>
            </a:blip>
            <a:srcRect l="4212" t="28956" r="5589" b="28398"/>
            <a:stretch/>
          </p:blipFill>
          <p:spPr>
            <a:xfrm>
              <a:off x="7790865" y="4859995"/>
              <a:ext cx="1522856" cy="720000"/>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839533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4F38B6-793A-AE4A-9B1F-53A19F22D273}"/>
              </a:ext>
            </a:extLst>
          </p:cNvPr>
          <p:cNvSpPr>
            <a:spLocks noGrp="1"/>
          </p:cNvSpPr>
          <p:nvPr>
            <p:ph type="body" sz="quarter" idx="14"/>
          </p:nvPr>
        </p:nvSpPr>
        <p:spPr/>
        <p:txBody>
          <a:bodyPr>
            <a:normAutofit fontScale="92500" lnSpcReduction="20000"/>
          </a:bodyPr>
          <a:lstStyle/>
          <a:p>
            <a:r>
              <a:rPr lang="en-CN">
                <a:solidFill>
                  <a:srgbClr val="2E3448"/>
                </a:solidFill>
              </a:rPr>
              <a:t>Evaluation:</a:t>
            </a:r>
            <a:r>
              <a:rPr lang="en-CN"/>
              <a:t> Hardware and Software</a:t>
            </a:r>
          </a:p>
        </p:txBody>
      </p:sp>
      <p:grpSp>
        <p:nvGrpSpPr>
          <p:cNvPr id="6" name="Group 5">
            <a:extLst>
              <a:ext uri="{FF2B5EF4-FFF2-40B4-BE49-F238E27FC236}">
                <a16:creationId xmlns:a16="http://schemas.microsoft.com/office/drawing/2014/main" id="{3218631C-F329-484D-BCB9-77FA28413FFE}"/>
              </a:ext>
            </a:extLst>
          </p:cNvPr>
          <p:cNvGrpSpPr/>
          <p:nvPr/>
        </p:nvGrpSpPr>
        <p:grpSpPr>
          <a:xfrm>
            <a:off x="105607" y="1773072"/>
            <a:ext cx="5384568" cy="2763362"/>
            <a:chOff x="1220725" y="1364827"/>
            <a:chExt cx="5384568" cy="2763362"/>
          </a:xfrm>
        </p:grpSpPr>
        <p:grpSp>
          <p:nvGrpSpPr>
            <p:cNvPr id="7" name="Group 6">
              <a:extLst>
                <a:ext uri="{FF2B5EF4-FFF2-40B4-BE49-F238E27FC236}">
                  <a16:creationId xmlns:a16="http://schemas.microsoft.com/office/drawing/2014/main" id="{541930C1-B438-F443-BE7F-8D1922F55B85}"/>
                </a:ext>
              </a:extLst>
            </p:cNvPr>
            <p:cNvGrpSpPr/>
            <p:nvPr/>
          </p:nvGrpSpPr>
          <p:grpSpPr>
            <a:xfrm>
              <a:off x="1220725" y="1364827"/>
              <a:ext cx="5384568" cy="2763362"/>
              <a:chOff x="193395" y="2247022"/>
              <a:chExt cx="5384568" cy="2763362"/>
            </a:xfrm>
          </p:grpSpPr>
          <p:sp>
            <p:nvSpPr>
              <p:cNvPr id="9" name="矩形: 圆角 8">
                <a:extLst>
                  <a:ext uri="{FF2B5EF4-FFF2-40B4-BE49-F238E27FC236}">
                    <a16:creationId xmlns:a16="http://schemas.microsoft.com/office/drawing/2014/main" id="{930DCEB1-F5B7-E345-9AC2-EF70B790413E}"/>
                  </a:ext>
                </a:extLst>
              </p:cNvPr>
              <p:cNvSpPr/>
              <p:nvPr/>
            </p:nvSpPr>
            <p:spPr>
              <a:xfrm>
                <a:off x="193395" y="2247022"/>
                <a:ext cx="5130741" cy="2517180"/>
              </a:xfrm>
              <a:prstGeom prst="roundRect">
                <a:avLst>
                  <a:gd name="adj" fmla="val 0"/>
                </a:avLst>
              </a:prstGeom>
              <a:solidFill>
                <a:schemeClr val="bg1"/>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algn="just"/>
                <a:endParaRPr lang="zh-CN" altLang="en-US" dirty="0"/>
              </a:p>
            </p:txBody>
          </p:sp>
          <p:sp>
            <p:nvSpPr>
              <p:cNvPr id="10" name="平行四边形 10">
                <a:extLst>
                  <a:ext uri="{FF2B5EF4-FFF2-40B4-BE49-F238E27FC236}">
                    <a16:creationId xmlns:a16="http://schemas.microsoft.com/office/drawing/2014/main" id="{D342C188-082A-474E-8B0B-506E52926BBD}"/>
                  </a:ext>
                </a:extLst>
              </p:cNvPr>
              <p:cNvSpPr/>
              <p:nvPr/>
            </p:nvSpPr>
            <p:spPr>
              <a:xfrm>
                <a:off x="370531" y="2357748"/>
                <a:ext cx="473565" cy="242093"/>
              </a:xfrm>
              <a:prstGeom prst="parallelogram">
                <a:avLst>
                  <a:gd name="adj" fmla="val 4444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right-quote-sign_36811">
                <a:extLst>
                  <a:ext uri="{FF2B5EF4-FFF2-40B4-BE49-F238E27FC236}">
                    <a16:creationId xmlns:a16="http://schemas.microsoft.com/office/drawing/2014/main" id="{97541B73-6613-AA48-A663-CC6B454A7BAD}"/>
                  </a:ext>
                </a:extLst>
              </p:cNvPr>
              <p:cNvSpPr>
                <a:spLocks noChangeAspect="1"/>
              </p:cNvSpPr>
              <p:nvPr/>
            </p:nvSpPr>
            <p:spPr bwMode="auto">
              <a:xfrm>
                <a:off x="5070308" y="4518019"/>
                <a:ext cx="507655" cy="492365"/>
              </a:xfrm>
              <a:custGeom>
                <a:avLst/>
                <a:gdLst>
                  <a:gd name="T0" fmla="*/ 314 w 314"/>
                  <a:gd name="T1" fmla="*/ 0 h 305"/>
                  <a:gd name="T2" fmla="*/ 314 w 314"/>
                  <a:gd name="T3" fmla="*/ 158 h 305"/>
                  <a:gd name="T4" fmla="*/ 206 w 314"/>
                  <a:gd name="T5" fmla="*/ 305 h 305"/>
                  <a:gd name="T6" fmla="*/ 170 w 314"/>
                  <a:gd name="T7" fmla="*/ 304 h 305"/>
                  <a:gd name="T8" fmla="*/ 170 w 314"/>
                  <a:gd name="T9" fmla="*/ 243 h 305"/>
                  <a:gd name="T10" fmla="*/ 244 w 314"/>
                  <a:gd name="T11" fmla="*/ 174 h 305"/>
                  <a:gd name="T12" fmla="*/ 243 w 314"/>
                  <a:gd name="T13" fmla="*/ 146 h 305"/>
                  <a:gd name="T14" fmla="*/ 192 w 314"/>
                  <a:gd name="T15" fmla="*/ 146 h 305"/>
                  <a:gd name="T16" fmla="*/ 192 w 314"/>
                  <a:gd name="T17" fmla="*/ 0 h 305"/>
                  <a:gd name="T18" fmla="*/ 314 w 314"/>
                  <a:gd name="T19" fmla="*/ 0 h 305"/>
                  <a:gd name="T20" fmla="*/ 314 w 314"/>
                  <a:gd name="T21" fmla="*/ 0 h 305"/>
                  <a:gd name="T22" fmla="*/ 16 w 314"/>
                  <a:gd name="T23" fmla="*/ 146 h 305"/>
                  <a:gd name="T24" fmla="*/ 67 w 314"/>
                  <a:gd name="T25" fmla="*/ 146 h 305"/>
                  <a:gd name="T26" fmla="*/ 68 w 314"/>
                  <a:gd name="T27" fmla="*/ 174 h 305"/>
                  <a:gd name="T28" fmla="*/ 0 w 314"/>
                  <a:gd name="T29" fmla="*/ 243 h 305"/>
                  <a:gd name="T30" fmla="*/ 0 w 314"/>
                  <a:gd name="T31" fmla="*/ 304 h 305"/>
                  <a:gd name="T32" fmla="*/ 30 w 314"/>
                  <a:gd name="T33" fmla="*/ 305 h 305"/>
                  <a:gd name="T34" fmla="*/ 138 w 314"/>
                  <a:gd name="T35" fmla="*/ 158 h 305"/>
                  <a:gd name="T36" fmla="*/ 138 w 314"/>
                  <a:gd name="T37" fmla="*/ 0 h 305"/>
                  <a:gd name="T38" fmla="*/ 16 w 314"/>
                  <a:gd name="T39" fmla="*/ 0 h 305"/>
                  <a:gd name="T40" fmla="*/ 16 w 314"/>
                  <a:gd name="T41" fmla="*/ 146 h 305"/>
                  <a:gd name="T42" fmla="*/ 16 w 314"/>
                  <a:gd name="T43" fmla="*/ 14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4" h="305">
                    <a:moveTo>
                      <a:pt x="314" y="0"/>
                    </a:moveTo>
                    <a:lnTo>
                      <a:pt x="314" y="158"/>
                    </a:lnTo>
                    <a:cubicBezTo>
                      <a:pt x="314" y="256"/>
                      <a:pt x="278" y="305"/>
                      <a:pt x="206" y="305"/>
                    </a:cubicBezTo>
                    <a:cubicBezTo>
                      <a:pt x="198" y="305"/>
                      <a:pt x="186" y="305"/>
                      <a:pt x="170" y="304"/>
                    </a:cubicBezTo>
                    <a:lnTo>
                      <a:pt x="170" y="243"/>
                    </a:lnTo>
                    <a:cubicBezTo>
                      <a:pt x="219" y="243"/>
                      <a:pt x="244" y="220"/>
                      <a:pt x="244" y="174"/>
                    </a:cubicBezTo>
                    <a:lnTo>
                      <a:pt x="243" y="146"/>
                    </a:lnTo>
                    <a:lnTo>
                      <a:pt x="192" y="146"/>
                    </a:lnTo>
                    <a:lnTo>
                      <a:pt x="192" y="0"/>
                    </a:lnTo>
                    <a:lnTo>
                      <a:pt x="314" y="0"/>
                    </a:lnTo>
                    <a:lnTo>
                      <a:pt x="314" y="0"/>
                    </a:lnTo>
                    <a:close/>
                    <a:moveTo>
                      <a:pt x="16" y="146"/>
                    </a:moveTo>
                    <a:lnTo>
                      <a:pt x="67" y="146"/>
                    </a:lnTo>
                    <a:lnTo>
                      <a:pt x="68" y="174"/>
                    </a:lnTo>
                    <a:cubicBezTo>
                      <a:pt x="68" y="217"/>
                      <a:pt x="45" y="240"/>
                      <a:pt x="0" y="243"/>
                    </a:cubicBezTo>
                    <a:lnTo>
                      <a:pt x="0" y="304"/>
                    </a:lnTo>
                    <a:cubicBezTo>
                      <a:pt x="14" y="305"/>
                      <a:pt x="24" y="305"/>
                      <a:pt x="30" y="305"/>
                    </a:cubicBezTo>
                    <a:cubicBezTo>
                      <a:pt x="102" y="305"/>
                      <a:pt x="138" y="256"/>
                      <a:pt x="138" y="158"/>
                    </a:cubicBezTo>
                    <a:lnTo>
                      <a:pt x="138" y="0"/>
                    </a:lnTo>
                    <a:lnTo>
                      <a:pt x="16" y="0"/>
                    </a:lnTo>
                    <a:lnTo>
                      <a:pt x="16" y="146"/>
                    </a:lnTo>
                    <a:lnTo>
                      <a:pt x="16" y="146"/>
                    </a:lnTo>
                    <a:close/>
                  </a:path>
                </a:pathLst>
              </a:custGeom>
              <a:solidFill>
                <a:schemeClr val="accent1"/>
              </a:solidFill>
              <a:ln>
                <a:noFill/>
              </a:ln>
            </p:spPr>
            <p:txBody>
              <a:bodyPr/>
              <a:lstStyle/>
              <a:p>
                <a:endParaRPr lang="en-CN"/>
              </a:p>
            </p:txBody>
          </p:sp>
        </p:grpSp>
        <p:sp>
          <p:nvSpPr>
            <p:cNvPr id="8" name="Rectangle 7">
              <a:extLst>
                <a:ext uri="{FF2B5EF4-FFF2-40B4-BE49-F238E27FC236}">
                  <a16:creationId xmlns:a16="http://schemas.microsoft.com/office/drawing/2014/main" id="{AC3C6B2A-0494-6D44-8730-58EB7FF3344B}"/>
                </a:ext>
              </a:extLst>
            </p:cNvPr>
            <p:cNvSpPr/>
            <p:nvPr/>
          </p:nvSpPr>
          <p:spPr>
            <a:xfrm>
              <a:off x="1995922" y="1364827"/>
              <a:ext cx="3668897" cy="461665"/>
            </a:xfrm>
            <a:prstGeom prst="rect">
              <a:avLst/>
            </a:prstGeom>
            <a:effectLst/>
          </p:spPr>
          <p:txBody>
            <a:bodyPr wrap="square">
              <a:spAutoFit/>
            </a:bodyPr>
            <a:lstStyle/>
            <a:p>
              <a:pPr>
                <a:defRPr/>
              </a:pPr>
              <a:r>
                <a:rPr kumimoji="1" lang="en-US" altLang="zh-CN" sz="2400" b="1" i="1" dirty="0">
                  <a:solidFill>
                    <a:srgbClr val="2E3448"/>
                  </a:solidFill>
                  <a:ea typeface="Microsoft YaHei" panose="020B0503020204020204" pitchFamily="34" charset="-122"/>
                </a:rPr>
                <a:t>Evaluation Environment</a:t>
              </a:r>
              <a:endParaRPr kumimoji="1" lang="zh-CN" altLang="en-US" sz="2400" b="1" i="1" dirty="0">
                <a:solidFill>
                  <a:srgbClr val="2E3448"/>
                </a:solidFill>
                <a:ea typeface="Microsoft YaHei" panose="020B0503020204020204" pitchFamily="34" charset="-122"/>
              </a:endParaRPr>
            </a:p>
          </p:txBody>
        </p:sp>
      </p:grpSp>
      <p:graphicFrame>
        <p:nvGraphicFramePr>
          <p:cNvPr id="4" name="Table 6">
            <a:extLst>
              <a:ext uri="{FF2B5EF4-FFF2-40B4-BE49-F238E27FC236}">
                <a16:creationId xmlns:a16="http://schemas.microsoft.com/office/drawing/2014/main" id="{312AFF5F-DAD4-C549-A5DE-DAC72E2BA163}"/>
              </a:ext>
            </a:extLst>
          </p:cNvPr>
          <p:cNvGraphicFramePr>
            <a:graphicFrameLocks noGrp="1"/>
          </p:cNvGraphicFramePr>
          <p:nvPr>
            <p:extLst>
              <p:ext uri="{D42A27DB-BD31-4B8C-83A1-F6EECF244321}">
                <p14:modId xmlns:p14="http://schemas.microsoft.com/office/powerpoint/2010/main" val="2792386699"/>
              </p:ext>
            </p:extLst>
          </p:nvPr>
        </p:nvGraphicFramePr>
        <p:xfrm>
          <a:off x="330326" y="2254428"/>
          <a:ext cx="4765286" cy="1737360"/>
        </p:xfrm>
        <a:graphic>
          <a:graphicData uri="http://schemas.openxmlformats.org/drawingml/2006/table">
            <a:tbl>
              <a:tblPr bandRow="1">
                <a:tableStyleId>{5C22544A-7EE6-4342-B048-85BDC9FD1C3A}</a:tableStyleId>
              </a:tblPr>
              <a:tblGrid>
                <a:gridCol w="1047974">
                  <a:extLst>
                    <a:ext uri="{9D8B030D-6E8A-4147-A177-3AD203B41FA5}">
                      <a16:colId xmlns:a16="http://schemas.microsoft.com/office/drawing/2014/main" val="4040060724"/>
                    </a:ext>
                  </a:extLst>
                </a:gridCol>
                <a:gridCol w="3717312">
                  <a:extLst>
                    <a:ext uri="{9D8B030D-6E8A-4147-A177-3AD203B41FA5}">
                      <a16:colId xmlns:a16="http://schemas.microsoft.com/office/drawing/2014/main" val="1615316273"/>
                    </a:ext>
                  </a:extLst>
                </a:gridCol>
              </a:tblGrid>
              <a:tr h="212793">
                <a:tc>
                  <a:txBody>
                    <a:bodyPr/>
                    <a:lstStyle/>
                    <a:p>
                      <a:pPr algn="ctr"/>
                      <a:r>
                        <a:rPr lang="en-CN" b="1">
                          <a:solidFill>
                            <a:srgbClr val="2E3448"/>
                          </a:solidFill>
                        </a:rPr>
                        <a:t>CPU</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a:solidFill>
                            <a:schemeClr val="dk1"/>
                          </a:solidFill>
                          <a:effectLst/>
                          <a:latin typeface="+mn-lt"/>
                          <a:ea typeface="+mn-ea"/>
                          <a:cs typeface="+mn-cs"/>
                        </a:rPr>
                        <a:t>Intel(R) Xeon(R) Silver 4210R (2.4GHz) </a:t>
                      </a:r>
                      <a:endParaRPr lang="en-US"/>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491063256"/>
                  </a:ext>
                </a:extLst>
              </a:tr>
              <a:tr h="212793">
                <a:tc>
                  <a:txBody>
                    <a:bodyPr/>
                    <a:lstStyle/>
                    <a:p>
                      <a:pPr algn="ctr"/>
                      <a:r>
                        <a:rPr lang="en-CN" b="1"/>
                        <a:t>GPU</a:t>
                      </a:r>
                    </a:p>
                  </a:txBody>
                  <a:tcP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a:solidFill>
                            <a:schemeClr val="dk1"/>
                          </a:solidFill>
                          <a:effectLst/>
                          <a:latin typeface="+mn-lt"/>
                          <a:ea typeface="+mn-ea"/>
                          <a:cs typeface="+mn-cs"/>
                        </a:rPr>
                        <a:t>Nvidia A100 (128 SMs) </a:t>
                      </a:r>
                      <a:endParaRPr lang="en-US"/>
                    </a:p>
                  </a:txBody>
                  <a:tcP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4123522821"/>
                  </a:ext>
                </a:extLst>
              </a:tr>
              <a:tr h="212793">
                <a:tc>
                  <a:txBody>
                    <a:bodyPr/>
                    <a:lstStyle/>
                    <a:p>
                      <a:pPr algn="ctr"/>
                      <a:r>
                        <a:rPr lang="en-CN" b="1"/>
                        <a:t>OS</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a:solidFill>
                            <a:schemeClr val="dk1"/>
                          </a:solidFill>
                          <a:effectLst/>
                          <a:latin typeface="+mn-lt"/>
                          <a:ea typeface="+mn-ea"/>
                          <a:cs typeface="+mn-cs"/>
                        </a:rPr>
                        <a:t>Ubuntu 20.04.1 (kernel 5.8.0) </a:t>
                      </a:r>
                      <a:endParaRPr lang="en-US"/>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973218950"/>
                  </a:ext>
                </a:extLst>
              </a:tr>
              <a:tr h="212793">
                <a:tc>
                  <a:txBody>
                    <a:bodyPr/>
                    <a:lstStyle/>
                    <a:p>
                      <a:pPr algn="ctr">
                        <a:lnSpc>
                          <a:spcPct val="150000"/>
                        </a:lnSpc>
                      </a:pPr>
                      <a:r>
                        <a:rPr lang="en-CN" b="1"/>
                        <a:t>Software</a:t>
                      </a: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r>
                        <a:rPr lang="en-US" sz="1800" kern="1200">
                          <a:solidFill>
                            <a:schemeClr val="dk1"/>
                          </a:solidFill>
                          <a:effectLst/>
                          <a:latin typeface="+mn-lt"/>
                          <a:ea typeface="+mn-ea"/>
                          <a:cs typeface="+mn-cs"/>
                        </a:rPr>
                        <a:t>GPU Driver Version: 460.39; CUDA Version: 11.2, CUDNN Version: 8.1 </a:t>
                      </a:r>
                      <a:endParaRPr lang="en-US"/>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330233589"/>
                  </a:ext>
                </a:extLst>
              </a:tr>
            </a:tbl>
          </a:graphicData>
        </a:graphic>
      </p:graphicFrame>
      <p:grpSp>
        <p:nvGrpSpPr>
          <p:cNvPr id="13" name="Group 12">
            <a:extLst>
              <a:ext uri="{FF2B5EF4-FFF2-40B4-BE49-F238E27FC236}">
                <a16:creationId xmlns:a16="http://schemas.microsoft.com/office/drawing/2014/main" id="{A938B3D5-4802-9B44-804A-14A1ED2E33E1}"/>
              </a:ext>
            </a:extLst>
          </p:cNvPr>
          <p:cNvGrpSpPr/>
          <p:nvPr/>
        </p:nvGrpSpPr>
        <p:grpSpPr>
          <a:xfrm>
            <a:off x="5541251" y="1773072"/>
            <a:ext cx="6487201" cy="2763361"/>
            <a:chOff x="1220725" y="1364826"/>
            <a:chExt cx="6487201" cy="2763361"/>
          </a:xfrm>
        </p:grpSpPr>
        <p:grpSp>
          <p:nvGrpSpPr>
            <p:cNvPr id="14" name="Group 13">
              <a:extLst>
                <a:ext uri="{FF2B5EF4-FFF2-40B4-BE49-F238E27FC236}">
                  <a16:creationId xmlns:a16="http://schemas.microsoft.com/office/drawing/2014/main" id="{BB63DFFE-98EB-A144-95C6-24159897218C}"/>
                </a:ext>
              </a:extLst>
            </p:cNvPr>
            <p:cNvGrpSpPr/>
            <p:nvPr/>
          </p:nvGrpSpPr>
          <p:grpSpPr>
            <a:xfrm>
              <a:off x="1220725" y="1364826"/>
              <a:ext cx="6487201" cy="2763361"/>
              <a:chOff x="193395" y="2247021"/>
              <a:chExt cx="6487201" cy="2763361"/>
            </a:xfrm>
          </p:grpSpPr>
          <p:sp>
            <p:nvSpPr>
              <p:cNvPr id="16" name="矩形: 圆角 8">
                <a:extLst>
                  <a:ext uri="{FF2B5EF4-FFF2-40B4-BE49-F238E27FC236}">
                    <a16:creationId xmlns:a16="http://schemas.microsoft.com/office/drawing/2014/main" id="{55AF3BA0-9ADB-4249-8F1C-06E2D3483D60}"/>
                  </a:ext>
                </a:extLst>
              </p:cNvPr>
              <p:cNvSpPr/>
              <p:nvPr/>
            </p:nvSpPr>
            <p:spPr>
              <a:xfrm>
                <a:off x="193395" y="2247021"/>
                <a:ext cx="6233374" cy="2517180"/>
              </a:xfrm>
              <a:prstGeom prst="roundRect">
                <a:avLst>
                  <a:gd name="adj" fmla="val 0"/>
                </a:avLst>
              </a:prstGeom>
              <a:solidFill>
                <a:schemeClr val="bg1"/>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algn="just"/>
                <a:endParaRPr lang="zh-CN" altLang="en-US" dirty="0"/>
              </a:p>
            </p:txBody>
          </p:sp>
          <p:sp>
            <p:nvSpPr>
              <p:cNvPr id="17" name="平行四边形 10">
                <a:extLst>
                  <a:ext uri="{FF2B5EF4-FFF2-40B4-BE49-F238E27FC236}">
                    <a16:creationId xmlns:a16="http://schemas.microsoft.com/office/drawing/2014/main" id="{4D8DD74B-0F59-854C-87DF-10908C7A58E6}"/>
                  </a:ext>
                </a:extLst>
              </p:cNvPr>
              <p:cNvSpPr/>
              <p:nvPr/>
            </p:nvSpPr>
            <p:spPr>
              <a:xfrm>
                <a:off x="370531" y="2357748"/>
                <a:ext cx="473565" cy="242093"/>
              </a:xfrm>
              <a:prstGeom prst="parallelogram">
                <a:avLst>
                  <a:gd name="adj" fmla="val 4444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right-quote-sign_36811">
                <a:extLst>
                  <a:ext uri="{FF2B5EF4-FFF2-40B4-BE49-F238E27FC236}">
                    <a16:creationId xmlns:a16="http://schemas.microsoft.com/office/drawing/2014/main" id="{3AA2C01D-2F46-544A-A7FE-3CE80C731C36}"/>
                  </a:ext>
                </a:extLst>
              </p:cNvPr>
              <p:cNvSpPr>
                <a:spLocks noChangeAspect="1"/>
              </p:cNvSpPr>
              <p:nvPr/>
            </p:nvSpPr>
            <p:spPr bwMode="auto">
              <a:xfrm>
                <a:off x="6172941" y="4518017"/>
                <a:ext cx="507655" cy="492365"/>
              </a:xfrm>
              <a:custGeom>
                <a:avLst/>
                <a:gdLst>
                  <a:gd name="T0" fmla="*/ 314 w 314"/>
                  <a:gd name="T1" fmla="*/ 0 h 305"/>
                  <a:gd name="T2" fmla="*/ 314 w 314"/>
                  <a:gd name="T3" fmla="*/ 158 h 305"/>
                  <a:gd name="T4" fmla="*/ 206 w 314"/>
                  <a:gd name="T5" fmla="*/ 305 h 305"/>
                  <a:gd name="T6" fmla="*/ 170 w 314"/>
                  <a:gd name="T7" fmla="*/ 304 h 305"/>
                  <a:gd name="T8" fmla="*/ 170 w 314"/>
                  <a:gd name="T9" fmla="*/ 243 h 305"/>
                  <a:gd name="T10" fmla="*/ 244 w 314"/>
                  <a:gd name="T11" fmla="*/ 174 h 305"/>
                  <a:gd name="T12" fmla="*/ 243 w 314"/>
                  <a:gd name="T13" fmla="*/ 146 h 305"/>
                  <a:gd name="T14" fmla="*/ 192 w 314"/>
                  <a:gd name="T15" fmla="*/ 146 h 305"/>
                  <a:gd name="T16" fmla="*/ 192 w 314"/>
                  <a:gd name="T17" fmla="*/ 0 h 305"/>
                  <a:gd name="T18" fmla="*/ 314 w 314"/>
                  <a:gd name="T19" fmla="*/ 0 h 305"/>
                  <a:gd name="T20" fmla="*/ 314 w 314"/>
                  <a:gd name="T21" fmla="*/ 0 h 305"/>
                  <a:gd name="T22" fmla="*/ 16 w 314"/>
                  <a:gd name="T23" fmla="*/ 146 h 305"/>
                  <a:gd name="T24" fmla="*/ 67 w 314"/>
                  <a:gd name="T25" fmla="*/ 146 h 305"/>
                  <a:gd name="T26" fmla="*/ 68 w 314"/>
                  <a:gd name="T27" fmla="*/ 174 h 305"/>
                  <a:gd name="T28" fmla="*/ 0 w 314"/>
                  <a:gd name="T29" fmla="*/ 243 h 305"/>
                  <a:gd name="T30" fmla="*/ 0 w 314"/>
                  <a:gd name="T31" fmla="*/ 304 h 305"/>
                  <a:gd name="T32" fmla="*/ 30 w 314"/>
                  <a:gd name="T33" fmla="*/ 305 h 305"/>
                  <a:gd name="T34" fmla="*/ 138 w 314"/>
                  <a:gd name="T35" fmla="*/ 158 h 305"/>
                  <a:gd name="T36" fmla="*/ 138 w 314"/>
                  <a:gd name="T37" fmla="*/ 0 h 305"/>
                  <a:gd name="T38" fmla="*/ 16 w 314"/>
                  <a:gd name="T39" fmla="*/ 0 h 305"/>
                  <a:gd name="T40" fmla="*/ 16 w 314"/>
                  <a:gd name="T41" fmla="*/ 146 h 305"/>
                  <a:gd name="T42" fmla="*/ 16 w 314"/>
                  <a:gd name="T43" fmla="*/ 14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4" h="305">
                    <a:moveTo>
                      <a:pt x="314" y="0"/>
                    </a:moveTo>
                    <a:lnTo>
                      <a:pt x="314" y="158"/>
                    </a:lnTo>
                    <a:cubicBezTo>
                      <a:pt x="314" y="256"/>
                      <a:pt x="278" y="305"/>
                      <a:pt x="206" y="305"/>
                    </a:cubicBezTo>
                    <a:cubicBezTo>
                      <a:pt x="198" y="305"/>
                      <a:pt x="186" y="305"/>
                      <a:pt x="170" y="304"/>
                    </a:cubicBezTo>
                    <a:lnTo>
                      <a:pt x="170" y="243"/>
                    </a:lnTo>
                    <a:cubicBezTo>
                      <a:pt x="219" y="243"/>
                      <a:pt x="244" y="220"/>
                      <a:pt x="244" y="174"/>
                    </a:cubicBezTo>
                    <a:lnTo>
                      <a:pt x="243" y="146"/>
                    </a:lnTo>
                    <a:lnTo>
                      <a:pt x="192" y="146"/>
                    </a:lnTo>
                    <a:lnTo>
                      <a:pt x="192" y="0"/>
                    </a:lnTo>
                    <a:lnTo>
                      <a:pt x="314" y="0"/>
                    </a:lnTo>
                    <a:lnTo>
                      <a:pt x="314" y="0"/>
                    </a:lnTo>
                    <a:close/>
                    <a:moveTo>
                      <a:pt x="16" y="146"/>
                    </a:moveTo>
                    <a:lnTo>
                      <a:pt x="67" y="146"/>
                    </a:lnTo>
                    <a:lnTo>
                      <a:pt x="68" y="174"/>
                    </a:lnTo>
                    <a:cubicBezTo>
                      <a:pt x="68" y="217"/>
                      <a:pt x="45" y="240"/>
                      <a:pt x="0" y="243"/>
                    </a:cubicBezTo>
                    <a:lnTo>
                      <a:pt x="0" y="304"/>
                    </a:lnTo>
                    <a:cubicBezTo>
                      <a:pt x="14" y="305"/>
                      <a:pt x="24" y="305"/>
                      <a:pt x="30" y="305"/>
                    </a:cubicBezTo>
                    <a:cubicBezTo>
                      <a:pt x="102" y="305"/>
                      <a:pt x="138" y="256"/>
                      <a:pt x="138" y="158"/>
                    </a:cubicBezTo>
                    <a:lnTo>
                      <a:pt x="138" y="0"/>
                    </a:lnTo>
                    <a:lnTo>
                      <a:pt x="16" y="0"/>
                    </a:lnTo>
                    <a:lnTo>
                      <a:pt x="16" y="146"/>
                    </a:lnTo>
                    <a:lnTo>
                      <a:pt x="16" y="146"/>
                    </a:lnTo>
                    <a:close/>
                  </a:path>
                </a:pathLst>
              </a:custGeom>
              <a:solidFill>
                <a:schemeClr val="accent1"/>
              </a:solidFill>
              <a:ln>
                <a:noFill/>
              </a:ln>
            </p:spPr>
          </p:sp>
        </p:grpSp>
        <p:sp>
          <p:nvSpPr>
            <p:cNvPr id="15" name="Rectangle 14">
              <a:extLst>
                <a:ext uri="{FF2B5EF4-FFF2-40B4-BE49-F238E27FC236}">
                  <a16:creationId xmlns:a16="http://schemas.microsoft.com/office/drawing/2014/main" id="{D4DA3B65-1C07-5C48-B7DF-57F1CAECE8DA}"/>
                </a:ext>
              </a:extLst>
            </p:cNvPr>
            <p:cNvSpPr/>
            <p:nvPr/>
          </p:nvSpPr>
          <p:spPr>
            <a:xfrm>
              <a:off x="1995922" y="1364827"/>
              <a:ext cx="3668897" cy="461665"/>
            </a:xfrm>
            <a:prstGeom prst="rect">
              <a:avLst/>
            </a:prstGeom>
            <a:effectLst/>
          </p:spPr>
          <p:txBody>
            <a:bodyPr wrap="square">
              <a:spAutoFit/>
            </a:bodyPr>
            <a:lstStyle/>
            <a:p>
              <a:pPr>
                <a:defRPr/>
              </a:pPr>
              <a:r>
                <a:rPr kumimoji="1" lang="en-US" altLang="zh-CN" sz="2400" b="1" i="1" dirty="0">
                  <a:solidFill>
                    <a:srgbClr val="2E3448"/>
                  </a:solidFill>
                  <a:ea typeface="Microsoft YaHei" panose="020B0503020204020204" pitchFamily="34" charset="-122"/>
                </a:rPr>
                <a:t>DNN Models for Services</a:t>
              </a:r>
              <a:endParaRPr kumimoji="1" lang="zh-CN" altLang="en-US" sz="2400" b="1" i="1" dirty="0">
                <a:solidFill>
                  <a:srgbClr val="2E3448"/>
                </a:solidFill>
                <a:ea typeface="Microsoft YaHei" panose="020B0503020204020204" pitchFamily="34" charset="-122"/>
              </a:endParaRPr>
            </a:p>
          </p:txBody>
        </p:sp>
      </p:grpSp>
      <p:graphicFrame>
        <p:nvGraphicFramePr>
          <p:cNvPr id="5" name="Table 6">
            <a:extLst>
              <a:ext uri="{FF2B5EF4-FFF2-40B4-BE49-F238E27FC236}">
                <a16:creationId xmlns:a16="http://schemas.microsoft.com/office/drawing/2014/main" id="{48C58421-209A-7C4E-90DD-90079316D46B}"/>
              </a:ext>
            </a:extLst>
          </p:cNvPr>
          <p:cNvGraphicFramePr>
            <a:graphicFrameLocks noGrp="1"/>
          </p:cNvGraphicFramePr>
          <p:nvPr>
            <p:extLst>
              <p:ext uri="{D42A27DB-BD31-4B8C-83A1-F6EECF244321}">
                <p14:modId xmlns:p14="http://schemas.microsoft.com/office/powerpoint/2010/main" val="3207866574"/>
              </p:ext>
            </p:extLst>
          </p:nvPr>
        </p:nvGraphicFramePr>
        <p:xfrm>
          <a:off x="5720422" y="2248858"/>
          <a:ext cx="5942691" cy="1645920"/>
        </p:xfrm>
        <a:graphic>
          <a:graphicData uri="http://schemas.openxmlformats.org/drawingml/2006/table">
            <a:tbl>
              <a:tblPr firstRow="1" bandRow="1">
                <a:tableStyleId>{5C22544A-7EE6-4342-B048-85BDC9FD1C3A}</a:tableStyleId>
              </a:tblPr>
              <a:tblGrid>
                <a:gridCol w="3310383">
                  <a:extLst>
                    <a:ext uri="{9D8B030D-6E8A-4147-A177-3AD203B41FA5}">
                      <a16:colId xmlns:a16="http://schemas.microsoft.com/office/drawing/2014/main" val="4040060724"/>
                    </a:ext>
                  </a:extLst>
                </a:gridCol>
                <a:gridCol w="2632308">
                  <a:extLst>
                    <a:ext uri="{9D8B030D-6E8A-4147-A177-3AD203B41FA5}">
                      <a16:colId xmlns:a16="http://schemas.microsoft.com/office/drawing/2014/main" val="1615316273"/>
                    </a:ext>
                  </a:extLst>
                </a:gridCol>
              </a:tblGrid>
              <a:tr h="212793">
                <a:tc>
                  <a:txBody>
                    <a:bodyPr/>
                    <a:lstStyle/>
                    <a:p>
                      <a:pPr algn="ctr"/>
                      <a:r>
                        <a:rPr lang="en-CN">
                          <a:solidFill>
                            <a:srgbClr val="2E3448"/>
                          </a:solidFill>
                        </a:rPr>
                        <a:t>Models</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CN">
                          <a:solidFill>
                            <a:srgbClr val="2E3448"/>
                          </a:solidFill>
                        </a:rPr>
                        <a:t>Random Parameters</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3491063256"/>
                  </a:ext>
                </a:extLst>
              </a:tr>
              <a:tr h="2127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a:solidFill>
                            <a:schemeClr val="dk1"/>
                          </a:solidFill>
                          <a:effectLst/>
                          <a:latin typeface="+mn-lt"/>
                          <a:ea typeface="+mn-ea"/>
                          <a:cs typeface="+mn-cs"/>
                        </a:rPr>
                        <a:t>Resnet50; Resnet101; Resnet152; Inception_V3; VGG16 ; VGG19 </a:t>
                      </a:r>
                      <a:endParaRPr lang="en-US"/>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60000"/>
                        <a:lumOff val="40000"/>
                      </a:schemeClr>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1800" kern="1200">
                          <a:solidFill>
                            <a:schemeClr val="dk1"/>
                          </a:solidFill>
                          <a:effectLst/>
                          <a:latin typeface="+mn-lt"/>
                          <a:ea typeface="+mn-ea"/>
                          <a:cs typeface="+mn-cs"/>
                        </a:rPr>
                        <a:t>Batch Size: [4, 8, 16, 32] </a:t>
                      </a:r>
                      <a:endParaRPr lang="en-US"/>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4123522821"/>
                  </a:ext>
                </a:extLst>
              </a:tr>
              <a:tr h="212793">
                <a:tc>
                  <a:txBody>
                    <a:bodyPr/>
                    <a:lstStyle/>
                    <a:p>
                      <a:pPr algn="ctr">
                        <a:lnSpc>
                          <a:spcPct val="150000"/>
                        </a:lnSpc>
                      </a:pPr>
                      <a:r>
                        <a:rPr lang="en-CN"/>
                        <a:t>Bert</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800" kern="1200">
                          <a:solidFill>
                            <a:schemeClr val="dk1"/>
                          </a:solidFill>
                          <a:effectLst/>
                          <a:latin typeface="+mn-lt"/>
                          <a:ea typeface="+mn-ea"/>
                          <a:cs typeface="+mn-cs"/>
                        </a:rPr>
                        <a:t>Batch Size: [4, 8, 16, 32]</a:t>
                      </a:r>
                    </a:p>
                    <a:p>
                      <a:pPr algn="ctr"/>
                      <a:r>
                        <a:rPr lang="en-US" sz="1800" kern="1200">
                          <a:solidFill>
                            <a:schemeClr val="dk1"/>
                          </a:solidFill>
                          <a:effectLst/>
                          <a:latin typeface="+mn-lt"/>
                          <a:ea typeface="+mn-ea"/>
                          <a:cs typeface="+mn-cs"/>
                        </a:rPr>
                        <a:t>Seq Length: [8, 16, 32, 64] </a:t>
                      </a:r>
                      <a:endParaRPr lang="en-US"/>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973218950"/>
                  </a:ext>
                </a:extLst>
              </a:tr>
            </a:tbl>
          </a:graphicData>
        </a:graphic>
      </p:graphicFrame>
      <p:sp>
        <p:nvSpPr>
          <p:cNvPr id="19" name="矩形 8">
            <a:extLst>
              <a:ext uri="{FF2B5EF4-FFF2-40B4-BE49-F238E27FC236}">
                <a16:creationId xmlns:a16="http://schemas.microsoft.com/office/drawing/2014/main" id="{517A371C-20E4-8145-9F8A-8F14DCE37DA6}"/>
              </a:ext>
            </a:extLst>
          </p:cNvPr>
          <p:cNvSpPr/>
          <p:nvPr/>
        </p:nvSpPr>
        <p:spPr>
          <a:xfrm>
            <a:off x="586841" y="4788848"/>
            <a:ext cx="11441611" cy="1545038"/>
          </a:xfrm>
          <a:prstGeom prst="rect">
            <a:avLst/>
          </a:prstGeom>
        </p:spPr>
        <p:txBody>
          <a:bodyPr wrap="square">
            <a:spAutoFit/>
          </a:bodyPr>
          <a:lstStyle/>
          <a:p>
            <a:pPr lvl="1" indent="-342900">
              <a:lnSpc>
                <a:spcPct val="120000"/>
              </a:lnSpc>
              <a:buFont typeface="Wingdings" pitchFamily="2" charset="2"/>
              <a:buChar char="Ø"/>
            </a:pPr>
            <a:r>
              <a:rPr lang="en-US" sz="2000"/>
              <a:t>The arrival time pattern of DNN query satisfies the </a:t>
            </a:r>
            <a:r>
              <a:rPr lang="en-US" sz="2000" b="1">
                <a:solidFill>
                  <a:schemeClr val="accent1">
                    <a:lumMod val="50000"/>
                  </a:schemeClr>
                </a:solidFill>
              </a:rPr>
              <a:t>Poisson distribution</a:t>
            </a:r>
            <a:r>
              <a:rPr lang="en-US" sz="2000"/>
              <a:t>.</a:t>
            </a:r>
          </a:p>
          <a:p>
            <a:pPr lvl="1" indent="-342900">
              <a:lnSpc>
                <a:spcPct val="120000"/>
              </a:lnSpc>
              <a:buFont typeface="Wingdings" pitchFamily="2" charset="2"/>
              <a:buChar char="Ø"/>
            </a:pPr>
            <a:r>
              <a:rPr lang="en-US" sz="2000"/>
              <a:t>Compared with commonly used sequential scheduling: FCFS, SJF, and EDF.</a:t>
            </a:r>
          </a:p>
          <a:p>
            <a:pPr lvl="2" indent="-342900">
              <a:lnSpc>
                <a:spcPct val="120000"/>
              </a:lnSpc>
              <a:buFont typeface="Wingdings" pitchFamily="2" charset="2"/>
              <a:buChar char="Ø"/>
            </a:pPr>
            <a:r>
              <a:rPr lang="en-US" sz="2000" b="1">
                <a:solidFill>
                  <a:schemeClr val="accent1">
                    <a:lumMod val="50000"/>
                  </a:schemeClr>
                </a:solidFill>
              </a:rPr>
              <a:t>Pair-wise, Beyond pair-wise, Integrate with MIG.</a:t>
            </a:r>
            <a:endParaRPr lang="en-US" sz="2000">
              <a:solidFill>
                <a:schemeClr val="accent1">
                  <a:lumMod val="50000"/>
                </a:schemeClr>
              </a:solidFill>
            </a:endParaRPr>
          </a:p>
          <a:p>
            <a:pPr lvl="1" indent="-342900">
              <a:lnSpc>
                <a:spcPct val="120000"/>
              </a:lnSpc>
              <a:buFont typeface="Wingdings" pitchFamily="2" charset="2"/>
              <a:buChar char="Ø"/>
            </a:pPr>
            <a:r>
              <a:rPr lang="en-US" sz="2000"/>
              <a:t>Compared with ClockWork </a:t>
            </a:r>
            <a:r>
              <a:rPr lang="en-US" sz="2000" b="1">
                <a:solidFill>
                  <a:schemeClr val="accent1">
                    <a:lumMod val="50000"/>
                  </a:schemeClr>
                </a:solidFill>
              </a:rPr>
              <a:t>at large scale. </a:t>
            </a:r>
          </a:p>
        </p:txBody>
      </p:sp>
    </p:spTree>
    <p:custDataLst>
      <p:tags r:id="rId1"/>
    </p:custDataLst>
    <p:extLst>
      <p:ext uri="{BB962C8B-B14F-4D97-AF65-F5344CB8AC3E}">
        <p14:creationId xmlns:p14="http://schemas.microsoft.com/office/powerpoint/2010/main" val="1349235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p:tgtEl>
                                          <p:spTgt spid="19"/>
                                        </p:tgtEl>
                                        <p:attrNameLst>
                                          <p:attrName>ppt_y</p:attrName>
                                        </p:attrNameLst>
                                      </p:cBhvr>
                                      <p:tavLst>
                                        <p:tav tm="0">
                                          <p:val>
                                            <p:strVal val="#ppt_y+#ppt_h*1.125000"/>
                                          </p:val>
                                        </p:tav>
                                        <p:tav tm="100000">
                                          <p:val>
                                            <p:strVal val="#ppt_y"/>
                                          </p:val>
                                        </p:tav>
                                      </p:tavLst>
                                    </p:anim>
                                    <p:animEffect transition="in" filter="wipe(up)">
                                      <p:cBhvr>
                                        <p:cTn id="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0812B8-E343-994B-884F-E17558B01F83}"/>
              </a:ext>
            </a:extLst>
          </p:cNvPr>
          <p:cNvSpPr>
            <a:spLocks noGrp="1"/>
          </p:cNvSpPr>
          <p:nvPr>
            <p:ph type="body" sz="quarter" idx="14"/>
          </p:nvPr>
        </p:nvSpPr>
        <p:spPr/>
        <p:txBody>
          <a:bodyPr>
            <a:normAutofit fontScale="92500" lnSpcReduction="20000"/>
          </a:bodyPr>
          <a:lstStyle/>
          <a:p>
            <a:r>
              <a:rPr lang="en-US">
                <a:solidFill>
                  <a:srgbClr val="2E3448"/>
                </a:solidFill>
              </a:rPr>
              <a:t>Evaluation: </a:t>
            </a:r>
            <a:r>
              <a:rPr lang="en-US"/>
              <a:t>Ensuring QoS and Improve Peak Throughput </a:t>
            </a:r>
          </a:p>
        </p:txBody>
      </p:sp>
      <p:grpSp>
        <p:nvGrpSpPr>
          <p:cNvPr id="3" name="Group 2">
            <a:extLst>
              <a:ext uri="{FF2B5EF4-FFF2-40B4-BE49-F238E27FC236}">
                <a16:creationId xmlns:a16="http://schemas.microsoft.com/office/drawing/2014/main" id="{1E270BE9-D710-6D4B-8BA5-B3FB51D68C89}"/>
              </a:ext>
            </a:extLst>
          </p:cNvPr>
          <p:cNvGrpSpPr/>
          <p:nvPr/>
        </p:nvGrpSpPr>
        <p:grpSpPr>
          <a:xfrm>
            <a:off x="1008000" y="1183899"/>
            <a:ext cx="10510993" cy="2803352"/>
            <a:chOff x="1008000" y="1213317"/>
            <a:chExt cx="10510993" cy="2803352"/>
          </a:xfrm>
        </p:grpSpPr>
        <p:grpSp>
          <p:nvGrpSpPr>
            <p:cNvPr id="9" name="Group 8">
              <a:extLst>
                <a:ext uri="{FF2B5EF4-FFF2-40B4-BE49-F238E27FC236}">
                  <a16:creationId xmlns:a16="http://schemas.microsoft.com/office/drawing/2014/main" id="{93463191-2808-384B-B461-AF264268DD11}"/>
                </a:ext>
              </a:extLst>
            </p:cNvPr>
            <p:cNvGrpSpPr/>
            <p:nvPr/>
          </p:nvGrpSpPr>
          <p:grpSpPr>
            <a:xfrm>
              <a:off x="1008000" y="1213317"/>
              <a:ext cx="10510993" cy="2803352"/>
              <a:chOff x="1220724" y="1364827"/>
              <a:chExt cx="10510993" cy="2803352"/>
            </a:xfrm>
          </p:grpSpPr>
          <p:grpSp>
            <p:nvGrpSpPr>
              <p:cNvPr id="10" name="Group 9">
                <a:extLst>
                  <a:ext uri="{FF2B5EF4-FFF2-40B4-BE49-F238E27FC236}">
                    <a16:creationId xmlns:a16="http://schemas.microsoft.com/office/drawing/2014/main" id="{43DBCC93-DC52-8148-BB5A-05D38EB2C731}"/>
                  </a:ext>
                </a:extLst>
              </p:cNvPr>
              <p:cNvGrpSpPr/>
              <p:nvPr/>
            </p:nvGrpSpPr>
            <p:grpSpPr>
              <a:xfrm>
                <a:off x="1220724" y="1364827"/>
                <a:ext cx="10510993" cy="2803352"/>
                <a:chOff x="193394" y="2247022"/>
                <a:chExt cx="10510993" cy="2803352"/>
              </a:xfrm>
            </p:grpSpPr>
            <p:sp>
              <p:nvSpPr>
                <p:cNvPr id="12" name="矩形: 圆角 8">
                  <a:extLst>
                    <a:ext uri="{FF2B5EF4-FFF2-40B4-BE49-F238E27FC236}">
                      <a16:creationId xmlns:a16="http://schemas.microsoft.com/office/drawing/2014/main" id="{B781E9FC-9684-1E4C-9140-5DBD62CB7A42}"/>
                    </a:ext>
                  </a:extLst>
                </p:cNvPr>
                <p:cNvSpPr/>
                <p:nvPr/>
              </p:nvSpPr>
              <p:spPr>
                <a:xfrm>
                  <a:off x="193394" y="2247022"/>
                  <a:ext cx="10263337" cy="2551784"/>
                </a:xfrm>
                <a:prstGeom prst="roundRect">
                  <a:avLst>
                    <a:gd name="adj" fmla="val 0"/>
                  </a:avLst>
                </a:prstGeom>
                <a:solidFill>
                  <a:schemeClr val="bg1"/>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algn="just"/>
                  <a:endParaRPr lang="zh-CN" altLang="en-US" dirty="0"/>
                </a:p>
              </p:txBody>
            </p:sp>
            <p:sp>
              <p:nvSpPr>
                <p:cNvPr id="13" name="平行四边形 10">
                  <a:extLst>
                    <a:ext uri="{FF2B5EF4-FFF2-40B4-BE49-F238E27FC236}">
                      <a16:creationId xmlns:a16="http://schemas.microsoft.com/office/drawing/2014/main" id="{E0D8B349-9F09-4F4B-A122-8E819CE7F3A8}"/>
                    </a:ext>
                  </a:extLst>
                </p:cNvPr>
                <p:cNvSpPr/>
                <p:nvPr/>
              </p:nvSpPr>
              <p:spPr>
                <a:xfrm>
                  <a:off x="370531" y="2357748"/>
                  <a:ext cx="473565" cy="242093"/>
                </a:xfrm>
                <a:prstGeom prst="parallelogram">
                  <a:avLst>
                    <a:gd name="adj" fmla="val 4444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right-quote-sign_36811">
                  <a:extLst>
                    <a:ext uri="{FF2B5EF4-FFF2-40B4-BE49-F238E27FC236}">
                      <a16:creationId xmlns:a16="http://schemas.microsoft.com/office/drawing/2014/main" id="{849BC08F-FC5B-8C43-B6BB-51E7FCF9AE4A}"/>
                    </a:ext>
                  </a:extLst>
                </p:cNvPr>
                <p:cNvSpPr>
                  <a:spLocks noChangeAspect="1"/>
                </p:cNvSpPr>
                <p:nvPr/>
              </p:nvSpPr>
              <p:spPr bwMode="auto">
                <a:xfrm>
                  <a:off x="10196732" y="4558009"/>
                  <a:ext cx="507655" cy="492365"/>
                </a:xfrm>
                <a:custGeom>
                  <a:avLst/>
                  <a:gdLst>
                    <a:gd name="T0" fmla="*/ 314 w 314"/>
                    <a:gd name="T1" fmla="*/ 0 h 305"/>
                    <a:gd name="T2" fmla="*/ 314 w 314"/>
                    <a:gd name="T3" fmla="*/ 158 h 305"/>
                    <a:gd name="T4" fmla="*/ 206 w 314"/>
                    <a:gd name="T5" fmla="*/ 305 h 305"/>
                    <a:gd name="T6" fmla="*/ 170 w 314"/>
                    <a:gd name="T7" fmla="*/ 304 h 305"/>
                    <a:gd name="T8" fmla="*/ 170 w 314"/>
                    <a:gd name="T9" fmla="*/ 243 h 305"/>
                    <a:gd name="T10" fmla="*/ 244 w 314"/>
                    <a:gd name="T11" fmla="*/ 174 h 305"/>
                    <a:gd name="T12" fmla="*/ 243 w 314"/>
                    <a:gd name="T13" fmla="*/ 146 h 305"/>
                    <a:gd name="T14" fmla="*/ 192 w 314"/>
                    <a:gd name="T15" fmla="*/ 146 h 305"/>
                    <a:gd name="T16" fmla="*/ 192 w 314"/>
                    <a:gd name="T17" fmla="*/ 0 h 305"/>
                    <a:gd name="T18" fmla="*/ 314 w 314"/>
                    <a:gd name="T19" fmla="*/ 0 h 305"/>
                    <a:gd name="T20" fmla="*/ 314 w 314"/>
                    <a:gd name="T21" fmla="*/ 0 h 305"/>
                    <a:gd name="T22" fmla="*/ 16 w 314"/>
                    <a:gd name="T23" fmla="*/ 146 h 305"/>
                    <a:gd name="T24" fmla="*/ 67 w 314"/>
                    <a:gd name="T25" fmla="*/ 146 h 305"/>
                    <a:gd name="T26" fmla="*/ 68 w 314"/>
                    <a:gd name="T27" fmla="*/ 174 h 305"/>
                    <a:gd name="T28" fmla="*/ 0 w 314"/>
                    <a:gd name="T29" fmla="*/ 243 h 305"/>
                    <a:gd name="T30" fmla="*/ 0 w 314"/>
                    <a:gd name="T31" fmla="*/ 304 h 305"/>
                    <a:gd name="T32" fmla="*/ 30 w 314"/>
                    <a:gd name="T33" fmla="*/ 305 h 305"/>
                    <a:gd name="T34" fmla="*/ 138 w 314"/>
                    <a:gd name="T35" fmla="*/ 158 h 305"/>
                    <a:gd name="T36" fmla="*/ 138 w 314"/>
                    <a:gd name="T37" fmla="*/ 0 h 305"/>
                    <a:gd name="T38" fmla="*/ 16 w 314"/>
                    <a:gd name="T39" fmla="*/ 0 h 305"/>
                    <a:gd name="T40" fmla="*/ 16 w 314"/>
                    <a:gd name="T41" fmla="*/ 146 h 305"/>
                    <a:gd name="T42" fmla="*/ 16 w 314"/>
                    <a:gd name="T43" fmla="*/ 14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4" h="305">
                      <a:moveTo>
                        <a:pt x="314" y="0"/>
                      </a:moveTo>
                      <a:lnTo>
                        <a:pt x="314" y="158"/>
                      </a:lnTo>
                      <a:cubicBezTo>
                        <a:pt x="314" y="256"/>
                        <a:pt x="278" y="305"/>
                        <a:pt x="206" y="305"/>
                      </a:cubicBezTo>
                      <a:cubicBezTo>
                        <a:pt x="198" y="305"/>
                        <a:pt x="186" y="305"/>
                        <a:pt x="170" y="304"/>
                      </a:cubicBezTo>
                      <a:lnTo>
                        <a:pt x="170" y="243"/>
                      </a:lnTo>
                      <a:cubicBezTo>
                        <a:pt x="219" y="243"/>
                        <a:pt x="244" y="220"/>
                        <a:pt x="244" y="174"/>
                      </a:cubicBezTo>
                      <a:lnTo>
                        <a:pt x="243" y="146"/>
                      </a:lnTo>
                      <a:lnTo>
                        <a:pt x="192" y="146"/>
                      </a:lnTo>
                      <a:lnTo>
                        <a:pt x="192" y="0"/>
                      </a:lnTo>
                      <a:lnTo>
                        <a:pt x="314" y="0"/>
                      </a:lnTo>
                      <a:lnTo>
                        <a:pt x="314" y="0"/>
                      </a:lnTo>
                      <a:close/>
                      <a:moveTo>
                        <a:pt x="16" y="146"/>
                      </a:moveTo>
                      <a:lnTo>
                        <a:pt x="67" y="146"/>
                      </a:lnTo>
                      <a:lnTo>
                        <a:pt x="68" y="174"/>
                      </a:lnTo>
                      <a:cubicBezTo>
                        <a:pt x="68" y="217"/>
                        <a:pt x="45" y="240"/>
                        <a:pt x="0" y="243"/>
                      </a:cubicBezTo>
                      <a:lnTo>
                        <a:pt x="0" y="304"/>
                      </a:lnTo>
                      <a:cubicBezTo>
                        <a:pt x="14" y="305"/>
                        <a:pt x="24" y="305"/>
                        <a:pt x="30" y="305"/>
                      </a:cubicBezTo>
                      <a:cubicBezTo>
                        <a:pt x="102" y="305"/>
                        <a:pt x="138" y="256"/>
                        <a:pt x="138" y="158"/>
                      </a:cubicBezTo>
                      <a:lnTo>
                        <a:pt x="138" y="0"/>
                      </a:lnTo>
                      <a:lnTo>
                        <a:pt x="16" y="0"/>
                      </a:lnTo>
                      <a:lnTo>
                        <a:pt x="16" y="146"/>
                      </a:lnTo>
                      <a:lnTo>
                        <a:pt x="16" y="146"/>
                      </a:lnTo>
                      <a:close/>
                    </a:path>
                  </a:pathLst>
                </a:custGeom>
                <a:solidFill>
                  <a:schemeClr val="accent1"/>
                </a:solidFill>
                <a:ln>
                  <a:noFill/>
                </a:ln>
              </p:spPr>
            </p:sp>
          </p:grpSp>
          <p:sp>
            <p:nvSpPr>
              <p:cNvPr id="11" name="Rectangle 10">
                <a:extLst>
                  <a:ext uri="{FF2B5EF4-FFF2-40B4-BE49-F238E27FC236}">
                    <a16:creationId xmlns:a16="http://schemas.microsoft.com/office/drawing/2014/main" id="{71D7B30D-158D-6449-96BA-DC2CB8CF7A3E}"/>
                  </a:ext>
                </a:extLst>
              </p:cNvPr>
              <p:cNvSpPr/>
              <p:nvPr/>
            </p:nvSpPr>
            <p:spPr>
              <a:xfrm>
                <a:off x="1995922" y="1364827"/>
                <a:ext cx="5130741" cy="461665"/>
              </a:xfrm>
              <a:prstGeom prst="rect">
                <a:avLst/>
              </a:prstGeom>
              <a:effectLst/>
            </p:spPr>
            <p:txBody>
              <a:bodyPr wrap="square">
                <a:spAutoFit/>
              </a:bodyPr>
              <a:lstStyle/>
              <a:p>
                <a:pPr>
                  <a:defRPr/>
                </a:pPr>
                <a:r>
                  <a:rPr kumimoji="1" lang="en-US" altLang="zh-CN" sz="2400" b="1" i="1" dirty="0">
                    <a:solidFill>
                      <a:srgbClr val="2E3448"/>
                    </a:solidFill>
                    <a:ea typeface="Microsoft YaHei" panose="020B0503020204020204" pitchFamily="34" charset="-122"/>
                  </a:rPr>
                  <a:t>Normalized 99%-ile latency</a:t>
                </a:r>
                <a:endParaRPr kumimoji="1" lang="zh-CN" altLang="en-US" sz="2400" b="1" i="1" dirty="0">
                  <a:solidFill>
                    <a:srgbClr val="2E3448"/>
                  </a:solidFill>
                  <a:ea typeface="Microsoft YaHei" panose="020B0503020204020204" pitchFamily="34" charset="-122"/>
                </a:endParaRPr>
              </a:p>
            </p:txBody>
          </p:sp>
        </p:grpSp>
        <p:pic>
          <p:nvPicPr>
            <p:cNvPr id="4" name="Picture 3">
              <a:extLst>
                <a:ext uri="{FF2B5EF4-FFF2-40B4-BE49-F238E27FC236}">
                  <a16:creationId xmlns:a16="http://schemas.microsoft.com/office/drawing/2014/main" id="{1C23A9F6-634E-E047-88D0-CC667A4512EE}"/>
                </a:ext>
              </a:extLst>
            </p:cNvPr>
            <p:cNvPicPr>
              <a:picLocks noChangeAspect="1"/>
            </p:cNvPicPr>
            <p:nvPr/>
          </p:nvPicPr>
          <p:blipFill>
            <a:blip r:embed="rId4"/>
            <a:stretch>
              <a:fillRect/>
            </a:stretch>
          </p:blipFill>
          <p:spPr>
            <a:xfrm>
              <a:off x="1236005" y="1566136"/>
              <a:ext cx="9798814" cy="2097714"/>
            </a:xfrm>
            <a:prstGeom prst="rect">
              <a:avLst/>
            </a:prstGeom>
          </p:spPr>
        </p:pic>
      </p:grpSp>
      <p:sp>
        <p:nvSpPr>
          <p:cNvPr id="22" name="Rectangle 21">
            <a:extLst>
              <a:ext uri="{FF2B5EF4-FFF2-40B4-BE49-F238E27FC236}">
                <a16:creationId xmlns:a16="http://schemas.microsoft.com/office/drawing/2014/main" id="{7367E3C2-7B94-BE49-B119-CDCA17F2FA17}"/>
              </a:ext>
            </a:extLst>
          </p:cNvPr>
          <p:cNvSpPr/>
          <p:nvPr/>
        </p:nvSpPr>
        <p:spPr>
          <a:xfrm>
            <a:off x="1953998" y="2158619"/>
            <a:ext cx="8916251" cy="593128"/>
          </a:xfrm>
          <a:prstGeom prst="rect">
            <a:avLst/>
          </a:prstGeom>
          <a:noFill/>
          <a:ln w="38100">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solidFill>
                <a:srgbClr val="C00000"/>
              </a:solidFill>
            </a:endParaRPr>
          </a:p>
        </p:txBody>
      </p:sp>
      <p:grpSp>
        <p:nvGrpSpPr>
          <p:cNvPr id="23" name="Group 22">
            <a:extLst>
              <a:ext uri="{FF2B5EF4-FFF2-40B4-BE49-F238E27FC236}">
                <a16:creationId xmlns:a16="http://schemas.microsoft.com/office/drawing/2014/main" id="{5FFC4E4B-53A2-F241-9B99-1BA0F3A80A9C}"/>
              </a:ext>
            </a:extLst>
          </p:cNvPr>
          <p:cNvGrpSpPr/>
          <p:nvPr/>
        </p:nvGrpSpPr>
        <p:grpSpPr>
          <a:xfrm>
            <a:off x="1008000" y="4059418"/>
            <a:ext cx="10517427" cy="2798582"/>
            <a:chOff x="1008000" y="1213200"/>
            <a:chExt cx="10517427" cy="2798582"/>
          </a:xfrm>
        </p:grpSpPr>
        <p:grpSp>
          <p:nvGrpSpPr>
            <p:cNvPr id="24" name="Group 23">
              <a:extLst>
                <a:ext uri="{FF2B5EF4-FFF2-40B4-BE49-F238E27FC236}">
                  <a16:creationId xmlns:a16="http://schemas.microsoft.com/office/drawing/2014/main" id="{39B1839E-2EE2-1C43-99DF-7A73797A2213}"/>
                </a:ext>
              </a:extLst>
            </p:cNvPr>
            <p:cNvGrpSpPr/>
            <p:nvPr/>
          </p:nvGrpSpPr>
          <p:grpSpPr>
            <a:xfrm>
              <a:off x="1008000" y="1213200"/>
              <a:ext cx="10517427" cy="2798582"/>
              <a:chOff x="1220725" y="1364827"/>
              <a:chExt cx="10517427" cy="2798582"/>
            </a:xfrm>
          </p:grpSpPr>
          <p:grpSp>
            <p:nvGrpSpPr>
              <p:cNvPr id="26" name="Group 25">
                <a:extLst>
                  <a:ext uri="{FF2B5EF4-FFF2-40B4-BE49-F238E27FC236}">
                    <a16:creationId xmlns:a16="http://schemas.microsoft.com/office/drawing/2014/main" id="{26B54830-2B5F-0640-84EF-B68B906364EF}"/>
                  </a:ext>
                </a:extLst>
              </p:cNvPr>
              <p:cNvGrpSpPr/>
              <p:nvPr/>
            </p:nvGrpSpPr>
            <p:grpSpPr>
              <a:xfrm>
                <a:off x="1220725" y="1364827"/>
                <a:ext cx="10517427" cy="2798582"/>
                <a:chOff x="193395" y="2247022"/>
                <a:chExt cx="10517427" cy="2798582"/>
              </a:xfrm>
            </p:grpSpPr>
            <p:sp>
              <p:nvSpPr>
                <p:cNvPr id="28" name="矩形: 圆角 8">
                  <a:extLst>
                    <a:ext uri="{FF2B5EF4-FFF2-40B4-BE49-F238E27FC236}">
                      <a16:creationId xmlns:a16="http://schemas.microsoft.com/office/drawing/2014/main" id="{BEF84313-4BBA-0240-A647-CD55112732E5}"/>
                    </a:ext>
                  </a:extLst>
                </p:cNvPr>
                <p:cNvSpPr/>
                <p:nvPr/>
              </p:nvSpPr>
              <p:spPr>
                <a:xfrm>
                  <a:off x="193395" y="2247022"/>
                  <a:ext cx="10263600" cy="2552400"/>
                </a:xfrm>
                <a:prstGeom prst="roundRect">
                  <a:avLst>
                    <a:gd name="adj" fmla="val 0"/>
                  </a:avLst>
                </a:prstGeom>
                <a:solidFill>
                  <a:schemeClr val="bg1"/>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algn="just"/>
                  <a:endParaRPr lang="zh-CN" altLang="en-US" dirty="0"/>
                </a:p>
              </p:txBody>
            </p:sp>
            <p:sp>
              <p:nvSpPr>
                <p:cNvPr id="29" name="平行四边形 10">
                  <a:extLst>
                    <a:ext uri="{FF2B5EF4-FFF2-40B4-BE49-F238E27FC236}">
                      <a16:creationId xmlns:a16="http://schemas.microsoft.com/office/drawing/2014/main" id="{9F1D4D9C-FF06-4D4A-8535-439A97DC668A}"/>
                    </a:ext>
                  </a:extLst>
                </p:cNvPr>
                <p:cNvSpPr/>
                <p:nvPr/>
              </p:nvSpPr>
              <p:spPr>
                <a:xfrm>
                  <a:off x="370531" y="2357748"/>
                  <a:ext cx="473565" cy="242093"/>
                </a:xfrm>
                <a:prstGeom prst="parallelogram">
                  <a:avLst>
                    <a:gd name="adj" fmla="val 4444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 name="right-quote-sign_36811">
                  <a:extLst>
                    <a:ext uri="{FF2B5EF4-FFF2-40B4-BE49-F238E27FC236}">
                      <a16:creationId xmlns:a16="http://schemas.microsoft.com/office/drawing/2014/main" id="{DB1FD359-7723-F94B-9163-E7CA322CC0F3}"/>
                    </a:ext>
                  </a:extLst>
                </p:cNvPr>
                <p:cNvSpPr>
                  <a:spLocks noChangeAspect="1"/>
                </p:cNvSpPr>
                <p:nvPr/>
              </p:nvSpPr>
              <p:spPr bwMode="auto">
                <a:xfrm>
                  <a:off x="10203167" y="4553239"/>
                  <a:ext cx="507655" cy="492365"/>
                </a:xfrm>
                <a:custGeom>
                  <a:avLst/>
                  <a:gdLst>
                    <a:gd name="T0" fmla="*/ 314 w 314"/>
                    <a:gd name="T1" fmla="*/ 0 h 305"/>
                    <a:gd name="T2" fmla="*/ 314 w 314"/>
                    <a:gd name="T3" fmla="*/ 158 h 305"/>
                    <a:gd name="T4" fmla="*/ 206 w 314"/>
                    <a:gd name="T5" fmla="*/ 305 h 305"/>
                    <a:gd name="T6" fmla="*/ 170 w 314"/>
                    <a:gd name="T7" fmla="*/ 304 h 305"/>
                    <a:gd name="T8" fmla="*/ 170 w 314"/>
                    <a:gd name="T9" fmla="*/ 243 h 305"/>
                    <a:gd name="T10" fmla="*/ 244 w 314"/>
                    <a:gd name="T11" fmla="*/ 174 h 305"/>
                    <a:gd name="T12" fmla="*/ 243 w 314"/>
                    <a:gd name="T13" fmla="*/ 146 h 305"/>
                    <a:gd name="T14" fmla="*/ 192 w 314"/>
                    <a:gd name="T15" fmla="*/ 146 h 305"/>
                    <a:gd name="T16" fmla="*/ 192 w 314"/>
                    <a:gd name="T17" fmla="*/ 0 h 305"/>
                    <a:gd name="T18" fmla="*/ 314 w 314"/>
                    <a:gd name="T19" fmla="*/ 0 h 305"/>
                    <a:gd name="T20" fmla="*/ 314 w 314"/>
                    <a:gd name="T21" fmla="*/ 0 h 305"/>
                    <a:gd name="T22" fmla="*/ 16 w 314"/>
                    <a:gd name="T23" fmla="*/ 146 h 305"/>
                    <a:gd name="T24" fmla="*/ 67 w 314"/>
                    <a:gd name="T25" fmla="*/ 146 h 305"/>
                    <a:gd name="T26" fmla="*/ 68 w 314"/>
                    <a:gd name="T27" fmla="*/ 174 h 305"/>
                    <a:gd name="T28" fmla="*/ 0 w 314"/>
                    <a:gd name="T29" fmla="*/ 243 h 305"/>
                    <a:gd name="T30" fmla="*/ 0 w 314"/>
                    <a:gd name="T31" fmla="*/ 304 h 305"/>
                    <a:gd name="T32" fmla="*/ 30 w 314"/>
                    <a:gd name="T33" fmla="*/ 305 h 305"/>
                    <a:gd name="T34" fmla="*/ 138 w 314"/>
                    <a:gd name="T35" fmla="*/ 158 h 305"/>
                    <a:gd name="T36" fmla="*/ 138 w 314"/>
                    <a:gd name="T37" fmla="*/ 0 h 305"/>
                    <a:gd name="T38" fmla="*/ 16 w 314"/>
                    <a:gd name="T39" fmla="*/ 0 h 305"/>
                    <a:gd name="T40" fmla="*/ 16 w 314"/>
                    <a:gd name="T41" fmla="*/ 146 h 305"/>
                    <a:gd name="T42" fmla="*/ 16 w 314"/>
                    <a:gd name="T43" fmla="*/ 14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4" h="305">
                      <a:moveTo>
                        <a:pt x="314" y="0"/>
                      </a:moveTo>
                      <a:lnTo>
                        <a:pt x="314" y="158"/>
                      </a:lnTo>
                      <a:cubicBezTo>
                        <a:pt x="314" y="256"/>
                        <a:pt x="278" y="305"/>
                        <a:pt x="206" y="305"/>
                      </a:cubicBezTo>
                      <a:cubicBezTo>
                        <a:pt x="198" y="305"/>
                        <a:pt x="186" y="305"/>
                        <a:pt x="170" y="304"/>
                      </a:cubicBezTo>
                      <a:lnTo>
                        <a:pt x="170" y="243"/>
                      </a:lnTo>
                      <a:cubicBezTo>
                        <a:pt x="219" y="243"/>
                        <a:pt x="244" y="220"/>
                        <a:pt x="244" y="174"/>
                      </a:cubicBezTo>
                      <a:lnTo>
                        <a:pt x="243" y="146"/>
                      </a:lnTo>
                      <a:lnTo>
                        <a:pt x="192" y="146"/>
                      </a:lnTo>
                      <a:lnTo>
                        <a:pt x="192" y="0"/>
                      </a:lnTo>
                      <a:lnTo>
                        <a:pt x="314" y="0"/>
                      </a:lnTo>
                      <a:lnTo>
                        <a:pt x="314" y="0"/>
                      </a:lnTo>
                      <a:close/>
                      <a:moveTo>
                        <a:pt x="16" y="146"/>
                      </a:moveTo>
                      <a:lnTo>
                        <a:pt x="67" y="146"/>
                      </a:lnTo>
                      <a:lnTo>
                        <a:pt x="68" y="174"/>
                      </a:lnTo>
                      <a:cubicBezTo>
                        <a:pt x="68" y="217"/>
                        <a:pt x="45" y="240"/>
                        <a:pt x="0" y="243"/>
                      </a:cubicBezTo>
                      <a:lnTo>
                        <a:pt x="0" y="304"/>
                      </a:lnTo>
                      <a:cubicBezTo>
                        <a:pt x="14" y="305"/>
                        <a:pt x="24" y="305"/>
                        <a:pt x="30" y="305"/>
                      </a:cubicBezTo>
                      <a:cubicBezTo>
                        <a:pt x="102" y="305"/>
                        <a:pt x="138" y="256"/>
                        <a:pt x="138" y="158"/>
                      </a:cubicBezTo>
                      <a:lnTo>
                        <a:pt x="138" y="0"/>
                      </a:lnTo>
                      <a:lnTo>
                        <a:pt x="16" y="0"/>
                      </a:lnTo>
                      <a:lnTo>
                        <a:pt x="16" y="146"/>
                      </a:lnTo>
                      <a:lnTo>
                        <a:pt x="16" y="146"/>
                      </a:lnTo>
                      <a:close/>
                    </a:path>
                  </a:pathLst>
                </a:custGeom>
                <a:solidFill>
                  <a:schemeClr val="accent1"/>
                </a:solidFill>
                <a:ln>
                  <a:noFill/>
                </a:ln>
              </p:spPr>
            </p:sp>
          </p:grpSp>
          <p:sp>
            <p:nvSpPr>
              <p:cNvPr id="27" name="Rectangle 26">
                <a:extLst>
                  <a:ext uri="{FF2B5EF4-FFF2-40B4-BE49-F238E27FC236}">
                    <a16:creationId xmlns:a16="http://schemas.microsoft.com/office/drawing/2014/main" id="{4F2D708E-934B-804E-B3AF-01FB3C266D1F}"/>
                  </a:ext>
                </a:extLst>
              </p:cNvPr>
              <p:cNvSpPr/>
              <p:nvPr/>
            </p:nvSpPr>
            <p:spPr>
              <a:xfrm>
                <a:off x="1995922" y="1364827"/>
                <a:ext cx="7062039" cy="461665"/>
              </a:xfrm>
              <a:prstGeom prst="rect">
                <a:avLst/>
              </a:prstGeom>
              <a:effectLst/>
            </p:spPr>
            <p:txBody>
              <a:bodyPr wrap="square">
                <a:spAutoFit/>
              </a:bodyPr>
              <a:lstStyle/>
              <a:p>
                <a:pPr>
                  <a:defRPr/>
                </a:pPr>
                <a:r>
                  <a:rPr kumimoji="1" lang="en-US" altLang="zh-CN" sz="2400" b="1" i="1" dirty="0">
                    <a:solidFill>
                      <a:srgbClr val="2E3448"/>
                    </a:solidFill>
                    <a:ea typeface="Microsoft YaHei" panose="020B0503020204020204" pitchFamily="34" charset="-122"/>
                  </a:rPr>
                  <a:t>Peak Supported QPS under Extremely High Load </a:t>
                </a:r>
                <a:endParaRPr kumimoji="1" lang="zh-CN" altLang="en-US" sz="2400" b="1" i="1" dirty="0">
                  <a:solidFill>
                    <a:srgbClr val="2E3448"/>
                  </a:solidFill>
                  <a:ea typeface="Microsoft YaHei" panose="020B0503020204020204" pitchFamily="34" charset="-122"/>
                </a:endParaRPr>
              </a:p>
            </p:txBody>
          </p:sp>
        </p:grpSp>
        <p:pic>
          <p:nvPicPr>
            <p:cNvPr id="25" name="Picture 24">
              <a:extLst>
                <a:ext uri="{FF2B5EF4-FFF2-40B4-BE49-F238E27FC236}">
                  <a16:creationId xmlns:a16="http://schemas.microsoft.com/office/drawing/2014/main" id="{506EACE9-C9DD-074B-8AD7-600AD9490F71}"/>
                </a:ext>
              </a:extLst>
            </p:cNvPr>
            <p:cNvPicPr>
              <a:picLocks noChangeAspect="1"/>
            </p:cNvPicPr>
            <p:nvPr/>
          </p:nvPicPr>
          <p:blipFill>
            <a:blip r:embed="rId5"/>
            <a:stretch>
              <a:fillRect/>
            </a:stretch>
          </p:blipFill>
          <p:spPr>
            <a:xfrm>
              <a:off x="1234800" y="1566000"/>
              <a:ext cx="9803886" cy="2098800"/>
            </a:xfrm>
            <a:prstGeom prst="rect">
              <a:avLst/>
            </a:prstGeom>
          </p:spPr>
        </p:pic>
      </p:grpSp>
      <p:sp>
        <p:nvSpPr>
          <p:cNvPr id="31" name="Rectangle 30">
            <a:extLst>
              <a:ext uri="{FF2B5EF4-FFF2-40B4-BE49-F238E27FC236}">
                <a16:creationId xmlns:a16="http://schemas.microsoft.com/office/drawing/2014/main" id="{0E217E4B-ED0B-A24B-9535-7E4234020C56}"/>
              </a:ext>
            </a:extLst>
          </p:cNvPr>
          <p:cNvSpPr/>
          <p:nvPr/>
        </p:nvSpPr>
        <p:spPr>
          <a:xfrm>
            <a:off x="1953998" y="4533710"/>
            <a:ext cx="8916251" cy="670679"/>
          </a:xfrm>
          <a:prstGeom prst="rect">
            <a:avLst/>
          </a:prstGeom>
          <a:noFill/>
          <a:ln w="38100">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solidFill>
                <a:srgbClr val="C00000"/>
              </a:solidFill>
            </a:endParaRPr>
          </a:p>
        </p:txBody>
      </p:sp>
    </p:spTree>
    <p:custDataLst>
      <p:tags r:id="rId1"/>
    </p:custDataLst>
    <p:extLst>
      <p:ext uri="{BB962C8B-B14F-4D97-AF65-F5344CB8AC3E}">
        <p14:creationId xmlns:p14="http://schemas.microsoft.com/office/powerpoint/2010/main" val="687226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p:tgtEl>
                                          <p:spTgt spid="22"/>
                                        </p:tgtEl>
                                        <p:attrNameLst>
                                          <p:attrName>ppt_y</p:attrName>
                                        </p:attrNameLst>
                                      </p:cBhvr>
                                      <p:tavLst>
                                        <p:tav tm="0">
                                          <p:val>
                                            <p:strVal val="#ppt_y+#ppt_h*1.125000"/>
                                          </p:val>
                                        </p:tav>
                                        <p:tav tm="100000">
                                          <p:val>
                                            <p:strVal val="#ppt_y"/>
                                          </p:val>
                                        </p:tav>
                                      </p:tavLst>
                                    </p:anim>
                                    <p:animEffect transition="in" filter="wipe(up)">
                                      <p:cBhvr>
                                        <p:cTn id="12" dur="500"/>
                                        <p:tgtEl>
                                          <p:spTgt spid="22"/>
                                        </p:tgtEl>
                                      </p:cBhvr>
                                    </p:animEffect>
                                  </p:childTnLst>
                                </p:cTn>
                              </p:par>
                              <p:par>
                                <p:cTn id="13" presetID="12" presetClass="entr" presetSubtype="4"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p:tgtEl>
                                          <p:spTgt spid="31"/>
                                        </p:tgtEl>
                                        <p:attrNameLst>
                                          <p:attrName>ppt_y</p:attrName>
                                        </p:attrNameLst>
                                      </p:cBhvr>
                                      <p:tavLst>
                                        <p:tav tm="0">
                                          <p:val>
                                            <p:strVal val="#ppt_y+#ppt_h*1.125000"/>
                                          </p:val>
                                        </p:tav>
                                        <p:tav tm="100000">
                                          <p:val>
                                            <p:strVal val="#ppt_y"/>
                                          </p:val>
                                        </p:tav>
                                      </p:tavLst>
                                    </p:anim>
                                    <p:animEffect transition="in" filter="wipe(up)">
                                      <p:cBhvr>
                                        <p:cTn id="2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8B85F6-65F2-394A-A7EE-DAECD1C9ACE4}"/>
              </a:ext>
            </a:extLst>
          </p:cNvPr>
          <p:cNvSpPr>
            <a:spLocks noGrp="1"/>
          </p:cNvSpPr>
          <p:nvPr>
            <p:ph type="body" sz="quarter" idx="14"/>
          </p:nvPr>
        </p:nvSpPr>
        <p:spPr/>
        <p:txBody>
          <a:bodyPr>
            <a:normAutofit fontScale="92500" lnSpcReduction="20000"/>
          </a:bodyPr>
          <a:lstStyle/>
          <a:p>
            <a:r>
              <a:rPr lang="en-US">
                <a:solidFill>
                  <a:srgbClr val="2E3448"/>
                </a:solidFill>
              </a:rPr>
              <a:t>Evaluation: </a:t>
            </a:r>
            <a:r>
              <a:rPr lang="en-CN"/>
              <a:t>Beyond Pair-wise Co-location</a:t>
            </a:r>
          </a:p>
        </p:txBody>
      </p:sp>
      <p:grpSp>
        <p:nvGrpSpPr>
          <p:cNvPr id="5" name="Group 4">
            <a:extLst>
              <a:ext uri="{FF2B5EF4-FFF2-40B4-BE49-F238E27FC236}">
                <a16:creationId xmlns:a16="http://schemas.microsoft.com/office/drawing/2014/main" id="{D8287923-2D53-E74A-9098-0A647E05D742}"/>
              </a:ext>
            </a:extLst>
          </p:cNvPr>
          <p:cNvGrpSpPr/>
          <p:nvPr/>
        </p:nvGrpSpPr>
        <p:grpSpPr>
          <a:xfrm>
            <a:off x="320734" y="2081613"/>
            <a:ext cx="5652969" cy="2696460"/>
            <a:chOff x="1220725" y="1364825"/>
            <a:chExt cx="5652969" cy="2696460"/>
          </a:xfrm>
        </p:grpSpPr>
        <p:grpSp>
          <p:nvGrpSpPr>
            <p:cNvPr id="6" name="Group 5">
              <a:extLst>
                <a:ext uri="{FF2B5EF4-FFF2-40B4-BE49-F238E27FC236}">
                  <a16:creationId xmlns:a16="http://schemas.microsoft.com/office/drawing/2014/main" id="{B02D4B4B-8EF3-4640-8C0E-B76E74E06DA0}"/>
                </a:ext>
              </a:extLst>
            </p:cNvPr>
            <p:cNvGrpSpPr/>
            <p:nvPr/>
          </p:nvGrpSpPr>
          <p:grpSpPr>
            <a:xfrm>
              <a:off x="1220725" y="1364825"/>
              <a:ext cx="5652969" cy="2696460"/>
              <a:chOff x="193395" y="2247020"/>
              <a:chExt cx="5652969" cy="2696460"/>
            </a:xfrm>
          </p:grpSpPr>
          <p:sp>
            <p:nvSpPr>
              <p:cNvPr id="8" name="矩形: 圆角 8">
                <a:extLst>
                  <a:ext uri="{FF2B5EF4-FFF2-40B4-BE49-F238E27FC236}">
                    <a16:creationId xmlns:a16="http://schemas.microsoft.com/office/drawing/2014/main" id="{71BD2094-09CA-324F-A064-512103C7B32D}"/>
                  </a:ext>
                </a:extLst>
              </p:cNvPr>
              <p:cNvSpPr/>
              <p:nvPr/>
            </p:nvSpPr>
            <p:spPr>
              <a:xfrm>
                <a:off x="193395" y="2247020"/>
                <a:ext cx="5400000" cy="2455200"/>
              </a:xfrm>
              <a:prstGeom prst="roundRect">
                <a:avLst>
                  <a:gd name="adj" fmla="val 0"/>
                </a:avLst>
              </a:prstGeom>
              <a:solidFill>
                <a:schemeClr val="bg1"/>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algn="just"/>
                <a:endParaRPr lang="zh-CN" altLang="en-US" dirty="0"/>
              </a:p>
            </p:txBody>
          </p:sp>
          <p:sp>
            <p:nvSpPr>
              <p:cNvPr id="9" name="平行四边形 10">
                <a:extLst>
                  <a:ext uri="{FF2B5EF4-FFF2-40B4-BE49-F238E27FC236}">
                    <a16:creationId xmlns:a16="http://schemas.microsoft.com/office/drawing/2014/main" id="{37044409-C754-9044-986F-0EF960036D62}"/>
                  </a:ext>
                </a:extLst>
              </p:cNvPr>
              <p:cNvSpPr/>
              <p:nvPr/>
            </p:nvSpPr>
            <p:spPr>
              <a:xfrm>
                <a:off x="370531" y="2357748"/>
                <a:ext cx="473565" cy="242093"/>
              </a:xfrm>
              <a:prstGeom prst="parallelogram">
                <a:avLst>
                  <a:gd name="adj" fmla="val 4444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right-quote-sign_36811">
                <a:extLst>
                  <a:ext uri="{FF2B5EF4-FFF2-40B4-BE49-F238E27FC236}">
                    <a16:creationId xmlns:a16="http://schemas.microsoft.com/office/drawing/2014/main" id="{F0B8420B-B652-5340-92BB-6B2D9D4C3F20}"/>
                  </a:ext>
                </a:extLst>
              </p:cNvPr>
              <p:cNvSpPr>
                <a:spLocks noChangeAspect="1"/>
              </p:cNvSpPr>
              <p:nvPr/>
            </p:nvSpPr>
            <p:spPr bwMode="auto">
              <a:xfrm>
                <a:off x="5338709" y="4451115"/>
                <a:ext cx="507655" cy="492365"/>
              </a:xfrm>
              <a:custGeom>
                <a:avLst/>
                <a:gdLst>
                  <a:gd name="T0" fmla="*/ 314 w 314"/>
                  <a:gd name="T1" fmla="*/ 0 h 305"/>
                  <a:gd name="T2" fmla="*/ 314 w 314"/>
                  <a:gd name="T3" fmla="*/ 158 h 305"/>
                  <a:gd name="T4" fmla="*/ 206 w 314"/>
                  <a:gd name="T5" fmla="*/ 305 h 305"/>
                  <a:gd name="T6" fmla="*/ 170 w 314"/>
                  <a:gd name="T7" fmla="*/ 304 h 305"/>
                  <a:gd name="T8" fmla="*/ 170 w 314"/>
                  <a:gd name="T9" fmla="*/ 243 h 305"/>
                  <a:gd name="T10" fmla="*/ 244 w 314"/>
                  <a:gd name="T11" fmla="*/ 174 h 305"/>
                  <a:gd name="T12" fmla="*/ 243 w 314"/>
                  <a:gd name="T13" fmla="*/ 146 h 305"/>
                  <a:gd name="T14" fmla="*/ 192 w 314"/>
                  <a:gd name="T15" fmla="*/ 146 h 305"/>
                  <a:gd name="T16" fmla="*/ 192 w 314"/>
                  <a:gd name="T17" fmla="*/ 0 h 305"/>
                  <a:gd name="T18" fmla="*/ 314 w 314"/>
                  <a:gd name="T19" fmla="*/ 0 h 305"/>
                  <a:gd name="T20" fmla="*/ 314 w 314"/>
                  <a:gd name="T21" fmla="*/ 0 h 305"/>
                  <a:gd name="T22" fmla="*/ 16 w 314"/>
                  <a:gd name="T23" fmla="*/ 146 h 305"/>
                  <a:gd name="T24" fmla="*/ 67 w 314"/>
                  <a:gd name="T25" fmla="*/ 146 h 305"/>
                  <a:gd name="T26" fmla="*/ 68 w 314"/>
                  <a:gd name="T27" fmla="*/ 174 h 305"/>
                  <a:gd name="T28" fmla="*/ 0 w 314"/>
                  <a:gd name="T29" fmla="*/ 243 h 305"/>
                  <a:gd name="T30" fmla="*/ 0 w 314"/>
                  <a:gd name="T31" fmla="*/ 304 h 305"/>
                  <a:gd name="T32" fmla="*/ 30 w 314"/>
                  <a:gd name="T33" fmla="*/ 305 h 305"/>
                  <a:gd name="T34" fmla="*/ 138 w 314"/>
                  <a:gd name="T35" fmla="*/ 158 h 305"/>
                  <a:gd name="T36" fmla="*/ 138 w 314"/>
                  <a:gd name="T37" fmla="*/ 0 h 305"/>
                  <a:gd name="T38" fmla="*/ 16 w 314"/>
                  <a:gd name="T39" fmla="*/ 0 h 305"/>
                  <a:gd name="T40" fmla="*/ 16 w 314"/>
                  <a:gd name="T41" fmla="*/ 146 h 305"/>
                  <a:gd name="T42" fmla="*/ 16 w 314"/>
                  <a:gd name="T43" fmla="*/ 14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4" h="305">
                    <a:moveTo>
                      <a:pt x="314" y="0"/>
                    </a:moveTo>
                    <a:lnTo>
                      <a:pt x="314" y="158"/>
                    </a:lnTo>
                    <a:cubicBezTo>
                      <a:pt x="314" y="256"/>
                      <a:pt x="278" y="305"/>
                      <a:pt x="206" y="305"/>
                    </a:cubicBezTo>
                    <a:cubicBezTo>
                      <a:pt x="198" y="305"/>
                      <a:pt x="186" y="305"/>
                      <a:pt x="170" y="304"/>
                    </a:cubicBezTo>
                    <a:lnTo>
                      <a:pt x="170" y="243"/>
                    </a:lnTo>
                    <a:cubicBezTo>
                      <a:pt x="219" y="243"/>
                      <a:pt x="244" y="220"/>
                      <a:pt x="244" y="174"/>
                    </a:cubicBezTo>
                    <a:lnTo>
                      <a:pt x="243" y="146"/>
                    </a:lnTo>
                    <a:lnTo>
                      <a:pt x="192" y="146"/>
                    </a:lnTo>
                    <a:lnTo>
                      <a:pt x="192" y="0"/>
                    </a:lnTo>
                    <a:lnTo>
                      <a:pt x="314" y="0"/>
                    </a:lnTo>
                    <a:lnTo>
                      <a:pt x="314" y="0"/>
                    </a:lnTo>
                    <a:close/>
                    <a:moveTo>
                      <a:pt x="16" y="146"/>
                    </a:moveTo>
                    <a:lnTo>
                      <a:pt x="67" y="146"/>
                    </a:lnTo>
                    <a:lnTo>
                      <a:pt x="68" y="174"/>
                    </a:lnTo>
                    <a:cubicBezTo>
                      <a:pt x="68" y="217"/>
                      <a:pt x="45" y="240"/>
                      <a:pt x="0" y="243"/>
                    </a:cubicBezTo>
                    <a:lnTo>
                      <a:pt x="0" y="304"/>
                    </a:lnTo>
                    <a:cubicBezTo>
                      <a:pt x="14" y="305"/>
                      <a:pt x="24" y="305"/>
                      <a:pt x="30" y="305"/>
                    </a:cubicBezTo>
                    <a:cubicBezTo>
                      <a:pt x="102" y="305"/>
                      <a:pt x="138" y="256"/>
                      <a:pt x="138" y="158"/>
                    </a:cubicBezTo>
                    <a:lnTo>
                      <a:pt x="138" y="0"/>
                    </a:lnTo>
                    <a:lnTo>
                      <a:pt x="16" y="0"/>
                    </a:lnTo>
                    <a:lnTo>
                      <a:pt x="16" y="146"/>
                    </a:lnTo>
                    <a:lnTo>
                      <a:pt x="16" y="146"/>
                    </a:lnTo>
                    <a:close/>
                  </a:path>
                </a:pathLst>
              </a:custGeom>
              <a:solidFill>
                <a:schemeClr val="accent1"/>
              </a:solidFill>
              <a:ln>
                <a:noFill/>
              </a:ln>
            </p:spPr>
          </p:sp>
        </p:grpSp>
        <p:sp>
          <p:nvSpPr>
            <p:cNvPr id="7" name="Rectangle 6">
              <a:extLst>
                <a:ext uri="{FF2B5EF4-FFF2-40B4-BE49-F238E27FC236}">
                  <a16:creationId xmlns:a16="http://schemas.microsoft.com/office/drawing/2014/main" id="{96EBBC1D-95EA-AA41-9757-C42B932DABD5}"/>
                </a:ext>
              </a:extLst>
            </p:cNvPr>
            <p:cNvSpPr/>
            <p:nvPr/>
          </p:nvSpPr>
          <p:spPr>
            <a:xfrm>
              <a:off x="1995922" y="1364827"/>
              <a:ext cx="4624803" cy="461665"/>
            </a:xfrm>
            <a:prstGeom prst="rect">
              <a:avLst/>
            </a:prstGeom>
            <a:effectLst/>
          </p:spPr>
          <p:txBody>
            <a:bodyPr wrap="square">
              <a:spAutoFit/>
            </a:bodyPr>
            <a:lstStyle/>
            <a:p>
              <a:pPr>
                <a:defRPr/>
              </a:pPr>
              <a:r>
                <a:rPr kumimoji="1" lang="en-US" altLang="zh-CN" sz="2400" b="1" i="1" dirty="0">
                  <a:solidFill>
                    <a:srgbClr val="2E3448"/>
                  </a:solidFill>
                  <a:ea typeface="Microsoft YaHei" panose="020B0503020204020204" pitchFamily="34" charset="-122"/>
                </a:rPr>
                <a:t>Normalized 99%-ile Latency</a:t>
              </a:r>
              <a:endParaRPr kumimoji="1" lang="zh-CN" altLang="en-US" sz="2400" b="1" i="1" dirty="0">
                <a:solidFill>
                  <a:srgbClr val="2E3448"/>
                </a:solidFill>
                <a:ea typeface="Microsoft YaHei" panose="020B0503020204020204" pitchFamily="34" charset="-122"/>
              </a:endParaRPr>
            </a:p>
          </p:txBody>
        </p:sp>
      </p:grpSp>
      <p:pic>
        <p:nvPicPr>
          <p:cNvPr id="3" name="Picture 2">
            <a:extLst>
              <a:ext uri="{FF2B5EF4-FFF2-40B4-BE49-F238E27FC236}">
                <a16:creationId xmlns:a16="http://schemas.microsoft.com/office/drawing/2014/main" id="{6D466986-E9CE-4343-8DB7-847A279A80E9}"/>
              </a:ext>
            </a:extLst>
          </p:cNvPr>
          <p:cNvPicPr>
            <a:picLocks noChangeAspect="1"/>
          </p:cNvPicPr>
          <p:nvPr/>
        </p:nvPicPr>
        <p:blipFill>
          <a:blip r:embed="rId4"/>
          <a:stretch>
            <a:fillRect/>
          </a:stretch>
        </p:blipFill>
        <p:spPr>
          <a:xfrm>
            <a:off x="320734" y="2433601"/>
            <a:ext cx="5400000" cy="2020280"/>
          </a:xfrm>
          <a:prstGeom prst="rect">
            <a:avLst/>
          </a:prstGeom>
        </p:spPr>
      </p:pic>
      <p:grpSp>
        <p:nvGrpSpPr>
          <p:cNvPr id="11" name="Group 10">
            <a:extLst>
              <a:ext uri="{FF2B5EF4-FFF2-40B4-BE49-F238E27FC236}">
                <a16:creationId xmlns:a16="http://schemas.microsoft.com/office/drawing/2014/main" id="{87E53F18-8B13-1F42-885C-118E39D1E97B}"/>
              </a:ext>
            </a:extLst>
          </p:cNvPr>
          <p:cNvGrpSpPr/>
          <p:nvPr/>
        </p:nvGrpSpPr>
        <p:grpSpPr>
          <a:xfrm>
            <a:off x="6288920" y="2081613"/>
            <a:ext cx="5652969" cy="2707850"/>
            <a:chOff x="1220724" y="1364827"/>
            <a:chExt cx="5652969" cy="2707850"/>
          </a:xfrm>
        </p:grpSpPr>
        <p:grpSp>
          <p:nvGrpSpPr>
            <p:cNvPr id="12" name="Group 11">
              <a:extLst>
                <a:ext uri="{FF2B5EF4-FFF2-40B4-BE49-F238E27FC236}">
                  <a16:creationId xmlns:a16="http://schemas.microsoft.com/office/drawing/2014/main" id="{DB9D51F9-D8A4-0648-A739-4F1069563780}"/>
                </a:ext>
              </a:extLst>
            </p:cNvPr>
            <p:cNvGrpSpPr/>
            <p:nvPr/>
          </p:nvGrpSpPr>
          <p:grpSpPr>
            <a:xfrm>
              <a:off x="1220724" y="1364827"/>
              <a:ext cx="5652969" cy="2707850"/>
              <a:chOff x="193394" y="2247022"/>
              <a:chExt cx="5652969" cy="2707850"/>
            </a:xfrm>
          </p:grpSpPr>
          <p:sp>
            <p:nvSpPr>
              <p:cNvPr id="14" name="矩形: 圆角 8">
                <a:extLst>
                  <a:ext uri="{FF2B5EF4-FFF2-40B4-BE49-F238E27FC236}">
                    <a16:creationId xmlns:a16="http://schemas.microsoft.com/office/drawing/2014/main" id="{5C91420D-6BCF-EE4F-9583-616AD8B95B6D}"/>
                  </a:ext>
                </a:extLst>
              </p:cNvPr>
              <p:cNvSpPr/>
              <p:nvPr/>
            </p:nvSpPr>
            <p:spPr>
              <a:xfrm>
                <a:off x="193394" y="2247022"/>
                <a:ext cx="5400000" cy="2455200"/>
              </a:xfrm>
              <a:prstGeom prst="roundRect">
                <a:avLst>
                  <a:gd name="adj" fmla="val 0"/>
                </a:avLst>
              </a:prstGeom>
              <a:solidFill>
                <a:schemeClr val="bg1"/>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algn="just"/>
                <a:endParaRPr lang="zh-CN" altLang="en-US" dirty="0"/>
              </a:p>
            </p:txBody>
          </p:sp>
          <p:sp>
            <p:nvSpPr>
              <p:cNvPr id="15" name="平行四边形 10">
                <a:extLst>
                  <a:ext uri="{FF2B5EF4-FFF2-40B4-BE49-F238E27FC236}">
                    <a16:creationId xmlns:a16="http://schemas.microsoft.com/office/drawing/2014/main" id="{876C04E3-1713-DE4D-96E7-D08BB392A213}"/>
                  </a:ext>
                </a:extLst>
              </p:cNvPr>
              <p:cNvSpPr/>
              <p:nvPr/>
            </p:nvSpPr>
            <p:spPr>
              <a:xfrm>
                <a:off x="370531" y="2357748"/>
                <a:ext cx="473565" cy="242093"/>
              </a:xfrm>
              <a:prstGeom prst="parallelogram">
                <a:avLst>
                  <a:gd name="adj" fmla="val 4444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right-quote-sign_36811">
                <a:extLst>
                  <a:ext uri="{FF2B5EF4-FFF2-40B4-BE49-F238E27FC236}">
                    <a16:creationId xmlns:a16="http://schemas.microsoft.com/office/drawing/2014/main" id="{FB0CF0A0-09BE-FB46-A24E-50614DBAA126}"/>
                  </a:ext>
                </a:extLst>
              </p:cNvPr>
              <p:cNvSpPr>
                <a:spLocks noChangeAspect="1"/>
              </p:cNvSpPr>
              <p:nvPr/>
            </p:nvSpPr>
            <p:spPr bwMode="auto">
              <a:xfrm>
                <a:off x="5338708" y="4462507"/>
                <a:ext cx="507655" cy="492365"/>
              </a:xfrm>
              <a:custGeom>
                <a:avLst/>
                <a:gdLst>
                  <a:gd name="T0" fmla="*/ 314 w 314"/>
                  <a:gd name="T1" fmla="*/ 0 h 305"/>
                  <a:gd name="T2" fmla="*/ 314 w 314"/>
                  <a:gd name="T3" fmla="*/ 158 h 305"/>
                  <a:gd name="T4" fmla="*/ 206 w 314"/>
                  <a:gd name="T5" fmla="*/ 305 h 305"/>
                  <a:gd name="T6" fmla="*/ 170 w 314"/>
                  <a:gd name="T7" fmla="*/ 304 h 305"/>
                  <a:gd name="T8" fmla="*/ 170 w 314"/>
                  <a:gd name="T9" fmla="*/ 243 h 305"/>
                  <a:gd name="T10" fmla="*/ 244 w 314"/>
                  <a:gd name="T11" fmla="*/ 174 h 305"/>
                  <a:gd name="T12" fmla="*/ 243 w 314"/>
                  <a:gd name="T13" fmla="*/ 146 h 305"/>
                  <a:gd name="T14" fmla="*/ 192 w 314"/>
                  <a:gd name="T15" fmla="*/ 146 h 305"/>
                  <a:gd name="T16" fmla="*/ 192 w 314"/>
                  <a:gd name="T17" fmla="*/ 0 h 305"/>
                  <a:gd name="T18" fmla="*/ 314 w 314"/>
                  <a:gd name="T19" fmla="*/ 0 h 305"/>
                  <a:gd name="T20" fmla="*/ 314 w 314"/>
                  <a:gd name="T21" fmla="*/ 0 h 305"/>
                  <a:gd name="T22" fmla="*/ 16 w 314"/>
                  <a:gd name="T23" fmla="*/ 146 h 305"/>
                  <a:gd name="T24" fmla="*/ 67 w 314"/>
                  <a:gd name="T25" fmla="*/ 146 h 305"/>
                  <a:gd name="T26" fmla="*/ 68 w 314"/>
                  <a:gd name="T27" fmla="*/ 174 h 305"/>
                  <a:gd name="T28" fmla="*/ 0 w 314"/>
                  <a:gd name="T29" fmla="*/ 243 h 305"/>
                  <a:gd name="T30" fmla="*/ 0 w 314"/>
                  <a:gd name="T31" fmla="*/ 304 h 305"/>
                  <a:gd name="T32" fmla="*/ 30 w 314"/>
                  <a:gd name="T33" fmla="*/ 305 h 305"/>
                  <a:gd name="T34" fmla="*/ 138 w 314"/>
                  <a:gd name="T35" fmla="*/ 158 h 305"/>
                  <a:gd name="T36" fmla="*/ 138 w 314"/>
                  <a:gd name="T37" fmla="*/ 0 h 305"/>
                  <a:gd name="T38" fmla="*/ 16 w 314"/>
                  <a:gd name="T39" fmla="*/ 0 h 305"/>
                  <a:gd name="T40" fmla="*/ 16 w 314"/>
                  <a:gd name="T41" fmla="*/ 146 h 305"/>
                  <a:gd name="T42" fmla="*/ 16 w 314"/>
                  <a:gd name="T43" fmla="*/ 14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4" h="305">
                    <a:moveTo>
                      <a:pt x="314" y="0"/>
                    </a:moveTo>
                    <a:lnTo>
                      <a:pt x="314" y="158"/>
                    </a:lnTo>
                    <a:cubicBezTo>
                      <a:pt x="314" y="256"/>
                      <a:pt x="278" y="305"/>
                      <a:pt x="206" y="305"/>
                    </a:cubicBezTo>
                    <a:cubicBezTo>
                      <a:pt x="198" y="305"/>
                      <a:pt x="186" y="305"/>
                      <a:pt x="170" y="304"/>
                    </a:cubicBezTo>
                    <a:lnTo>
                      <a:pt x="170" y="243"/>
                    </a:lnTo>
                    <a:cubicBezTo>
                      <a:pt x="219" y="243"/>
                      <a:pt x="244" y="220"/>
                      <a:pt x="244" y="174"/>
                    </a:cubicBezTo>
                    <a:lnTo>
                      <a:pt x="243" y="146"/>
                    </a:lnTo>
                    <a:lnTo>
                      <a:pt x="192" y="146"/>
                    </a:lnTo>
                    <a:lnTo>
                      <a:pt x="192" y="0"/>
                    </a:lnTo>
                    <a:lnTo>
                      <a:pt x="314" y="0"/>
                    </a:lnTo>
                    <a:lnTo>
                      <a:pt x="314" y="0"/>
                    </a:lnTo>
                    <a:close/>
                    <a:moveTo>
                      <a:pt x="16" y="146"/>
                    </a:moveTo>
                    <a:lnTo>
                      <a:pt x="67" y="146"/>
                    </a:lnTo>
                    <a:lnTo>
                      <a:pt x="68" y="174"/>
                    </a:lnTo>
                    <a:cubicBezTo>
                      <a:pt x="68" y="217"/>
                      <a:pt x="45" y="240"/>
                      <a:pt x="0" y="243"/>
                    </a:cubicBezTo>
                    <a:lnTo>
                      <a:pt x="0" y="304"/>
                    </a:lnTo>
                    <a:cubicBezTo>
                      <a:pt x="14" y="305"/>
                      <a:pt x="24" y="305"/>
                      <a:pt x="30" y="305"/>
                    </a:cubicBezTo>
                    <a:cubicBezTo>
                      <a:pt x="102" y="305"/>
                      <a:pt x="138" y="256"/>
                      <a:pt x="138" y="158"/>
                    </a:cubicBezTo>
                    <a:lnTo>
                      <a:pt x="138" y="0"/>
                    </a:lnTo>
                    <a:lnTo>
                      <a:pt x="16" y="0"/>
                    </a:lnTo>
                    <a:lnTo>
                      <a:pt x="16" y="146"/>
                    </a:lnTo>
                    <a:lnTo>
                      <a:pt x="16" y="146"/>
                    </a:lnTo>
                    <a:close/>
                  </a:path>
                </a:pathLst>
              </a:custGeom>
              <a:solidFill>
                <a:schemeClr val="accent1"/>
              </a:solidFill>
              <a:ln>
                <a:noFill/>
              </a:ln>
            </p:spPr>
          </p:sp>
        </p:grpSp>
        <p:sp>
          <p:nvSpPr>
            <p:cNvPr id="13" name="Rectangle 12">
              <a:extLst>
                <a:ext uri="{FF2B5EF4-FFF2-40B4-BE49-F238E27FC236}">
                  <a16:creationId xmlns:a16="http://schemas.microsoft.com/office/drawing/2014/main" id="{2852F466-2846-4849-A7C8-2375485D24C2}"/>
                </a:ext>
              </a:extLst>
            </p:cNvPr>
            <p:cNvSpPr/>
            <p:nvPr/>
          </p:nvSpPr>
          <p:spPr>
            <a:xfrm>
              <a:off x="1995923" y="1364827"/>
              <a:ext cx="4624802" cy="461665"/>
            </a:xfrm>
            <a:prstGeom prst="rect">
              <a:avLst/>
            </a:prstGeom>
            <a:effectLst/>
          </p:spPr>
          <p:txBody>
            <a:bodyPr wrap="square">
              <a:spAutoFit/>
            </a:bodyPr>
            <a:lstStyle/>
            <a:p>
              <a:pPr>
                <a:defRPr/>
              </a:pPr>
              <a:r>
                <a:rPr kumimoji="1" lang="en-US" altLang="zh-CN" sz="2400" b="1" i="1" dirty="0">
                  <a:solidFill>
                    <a:srgbClr val="2E3448"/>
                  </a:solidFill>
                  <a:ea typeface="Microsoft YaHei" panose="020B0503020204020204" pitchFamily="34" charset="-122"/>
                </a:rPr>
                <a:t>Peak Supported QPS</a:t>
              </a:r>
              <a:endParaRPr kumimoji="1" lang="zh-CN" altLang="en-US" sz="2400" b="1" i="1" dirty="0">
                <a:solidFill>
                  <a:srgbClr val="2E3448"/>
                </a:solidFill>
                <a:ea typeface="Microsoft YaHei" panose="020B0503020204020204" pitchFamily="34" charset="-122"/>
              </a:endParaRPr>
            </a:p>
          </p:txBody>
        </p:sp>
      </p:grpSp>
      <p:pic>
        <p:nvPicPr>
          <p:cNvPr id="4" name="Picture 3">
            <a:extLst>
              <a:ext uri="{FF2B5EF4-FFF2-40B4-BE49-F238E27FC236}">
                <a16:creationId xmlns:a16="http://schemas.microsoft.com/office/drawing/2014/main" id="{40602D23-9935-FE48-B0A3-0170CFAE0422}"/>
              </a:ext>
            </a:extLst>
          </p:cNvPr>
          <p:cNvPicPr>
            <a:picLocks noChangeAspect="1"/>
          </p:cNvPicPr>
          <p:nvPr/>
        </p:nvPicPr>
        <p:blipFill>
          <a:blip r:embed="rId5"/>
          <a:stretch>
            <a:fillRect/>
          </a:stretch>
        </p:blipFill>
        <p:spPr>
          <a:xfrm>
            <a:off x="6288920" y="2434434"/>
            <a:ext cx="5400000" cy="2020280"/>
          </a:xfrm>
          <a:prstGeom prst="rect">
            <a:avLst/>
          </a:prstGeom>
        </p:spPr>
      </p:pic>
      <p:sp>
        <p:nvSpPr>
          <p:cNvPr id="19" name="矩形 8">
            <a:extLst>
              <a:ext uri="{FF2B5EF4-FFF2-40B4-BE49-F238E27FC236}">
                <a16:creationId xmlns:a16="http://schemas.microsoft.com/office/drawing/2014/main" id="{DE0A6C47-7970-C544-8928-95B26583F9E1}"/>
              </a:ext>
            </a:extLst>
          </p:cNvPr>
          <p:cNvSpPr/>
          <p:nvPr/>
        </p:nvSpPr>
        <p:spPr>
          <a:xfrm>
            <a:off x="679994" y="4796177"/>
            <a:ext cx="11161939" cy="437620"/>
          </a:xfrm>
          <a:prstGeom prst="rect">
            <a:avLst/>
          </a:prstGeom>
        </p:spPr>
        <p:txBody>
          <a:bodyPr wrap="square">
            <a:spAutoFit/>
          </a:bodyPr>
          <a:lstStyle/>
          <a:p>
            <a:pPr indent="-342900">
              <a:lnSpc>
                <a:spcPct val="120000"/>
              </a:lnSpc>
              <a:buFont typeface="Wingdings" pitchFamily="2" charset="2"/>
              <a:buChar char="Ø"/>
            </a:pPr>
            <a:r>
              <a:rPr lang="en-US" sz="2000"/>
              <a:t>No reduction in throughput while co-located models increase ⇒ </a:t>
            </a:r>
            <a:r>
              <a:rPr lang="en-US" sz="2000" b="1"/>
              <a:t>Well controlled scheduling overhead</a:t>
            </a:r>
          </a:p>
        </p:txBody>
      </p:sp>
      <p:sp>
        <p:nvSpPr>
          <p:cNvPr id="21" name="Rectangle 20">
            <a:extLst>
              <a:ext uri="{FF2B5EF4-FFF2-40B4-BE49-F238E27FC236}">
                <a16:creationId xmlns:a16="http://schemas.microsoft.com/office/drawing/2014/main" id="{DD6E6A2B-E0B1-D244-B606-7571BBA5D778}"/>
              </a:ext>
            </a:extLst>
          </p:cNvPr>
          <p:cNvSpPr/>
          <p:nvPr/>
        </p:nvSpPr>
        <p:spPr>
          <a:xfrm>
            <a:off x="6745573" y="2713228"/>
            <a:ext cx="4736881" cy="182871"/>
          </a:xfrm>
          <a:prstGeom prst="rect">
            <a:avLst/>
          </a:prstGeom>
          <a:noFill/>
          <a:ln w="38100">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solidFill>
                <a:srgbClr val="C00000"/>
              </a:solidFill>
            </a:endParaRPr>
          </a:p>
        </p:txBody>
      </p:sp>
    </p:spTree>
    <p:custDataLst>
      <p:tags r:id="rId1"/>
    </p:custDataLst>
    <p:extLst>
      <p:ext uri="{BB962C8B-B14F-4D97-AF65-F5344CB8AC3E}">
        <p14:creationId xmlns:p14="http://schemas.microsoft.com/office/powerpoint/2010/main" val="3607772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p:tgtEl>
                                          <p:spTgt spid="21"/>
                                        </p:tgtEl>
                                        <p:attrNameLst>
                                          <p:attrName>ppt_x</p:attrName>
                                        </p:attrNameLst>
                                      </p:cBhvr>
                                      <p:tavLst>
                                        <p:tav tm="0">
                                          <p:val>
                                            <p:strVal val="#ppt_x+#ppt_w*1.125000"/>
                                          </p:val>
                                        </p:tav>
                                        <p:tav tm="100000">
                                          <p:val>
                                            <p:strVal val="#ppt_x"/>
                                          </p:val>
                                        </p:tav>
                                      </p:tavLst>
                                    </p:anim>
                                    <p:animEffect transition="in" filter="wipe(left)">
                                      <p:cBhvr>
                                        <p:cTn id="8" dur="500"/>
                                        <p:tgtEl>
                                          <p:spTgt spid="21"/>
                                        </p:tgtEl>
                                      </p:cBhvr>
                                    </p:animEffect>
                                  </p:childTnLst>
                                </p:cTn>
                              </p:par>
                              <p:par>
                                <p:cTn id="9" presetID="12" presetClass="entr" presetSubtype="2" fill="hold" nodeType="with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 calcmode="lin" valueType="num">
                                      <p:cBhvr additive="base">
                                        <p:cTn id="11" dur="500"/>
                                        <p:tgtEl>
                                          <p:spTgt spid="19">
                                            <p:txEl>
                                              <p:pRg st="0" end="0"/>
                                            </p:txEl>
                                          </p:spTgt>
                                        </p:tgtEl>
                                        <p:attrNameLst>
                                          <p:attrName>ppt_x</p:attrName>
                                        </p:attrNameLst>
                                      </p:cBhvr>
                                      <p:tavLst>
                                        <p:tav tm="0">
                                          <p:val>
                                            <p:strVal val="#ppt_x+#ppt_w*1.125000"/>
                                          </p:val>
                                        </p:tav>
                                        <p:tav tm="100000">
                                          <p:val>
                                            <p:strVal val="#ppt_x"/>
                                          </p:val>
                                        </p:tav>
                                      </p:tavLst>
                                    </p:anim>
                                    <p:animEffect transition="in" filter="wipe(left)">
                                      <p:cBhvr>
                                        <p:cTn id="12"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255780-ACDA-5E4F-B1E1-A7507873B794}"/>
              </a:ext>
            </a:extLst>
          </p:cNvPr>
          <p:cNvSpPr>
            <a:spLocks noGrp="1"/>
          </p:cNvSpPr>
          <p:nvPr>
            <p:ph type="body" sz="quarter" idx="14"/>
          </p:nvPr>
        </p:nvSpPr>
        <p:spPr/>
        <p:txBody>
          <a:bodyPr>
            <a:normAutofit fontScale="92500" lnSpcReduction="20000"/>
          </a:bodyPr>
          <a:lstStyle/>
          <a:p>
            <a:r>
              <a:rPr lang="en-US">
                <a:solidFill>
                  <a:srgbClr val="2E3448"/>
                </a:solidFill>
              </a:rPr>
              <a:t>Evaluation: </a:t>
            </a:r>
            <a:r>
              <a:rPr lang="en-US"/>
              <a:t>Integrating with MIGs </a:t>
            </a:r>
          </a:p>
        </p:txBody>
      </p:sp>
      <p:grpSp>
        <p:nvGrpSpPr>
          <p:cNvPr id="33" name="Group 32">
            <a:extLst>
              <a:ext uri="{FF2B5EF4-FFF2-40B4-BE49-F238E27FC236}">
                <a16:creationId xmlns:a16="http://schemas.microsoft.com/office/drawing/2014/main" id="{6F7B9074-3E58-F544-8844-003BA01B44BF}"/>
              </a:ext>
            </a:extLst>
          </p:cNvPr>
          <p:cNvGrpSpPr/>
          <p:nvPr/>
        </p:nvGrpSpPr>
        <p:grpSpPr>
          <a:xfrm>
            <a:off x="348234" y="4002875"/>
            <a:ext cx="11621155" cy="2707850"/>
            <a:chOff x="320734" y="4002875"/>
            <a:chExt cx="11621155" cy="2707850"/>
          </a:xfrm>
        </p:grpSpPr>
        <p:grpSp>
          <p:nvGrpSpPr>
            <p:cNvPr id="11" name="Group 10">
              <a:extLst>
                <a:ext uri="{FF2B5EF4-FFF2-40B4-BE49-F238E27FC236}">
                  <a16:creationId xmlns:a16="http://schemas.microsoft.com/office/drawing/2014/main" id="{3A23E7A2-CB64-BB48-A323-623FBCD9CE6F}"/>
                </a:ext>
              </a:extLst>
            </p:cNvPr>
            <p:cNvGrpSpPr/>
            <p:nvPr/>
          </p:nvGrpSpPr>
          <p:grpSpPr>
            <a:xfrm>
              <a:off x="320734" y="4002875"/>
              <a:ext cx="5652969" cy="2696460"/>
              <a:chOff x="1220725" y="1364825"/>
              <a:chExt cx="5652969" cy="2696460"/>
            </a:xfrm>
          </p:grpSpPr>
          <p:grpSp>
            <p:nvGrpSpPr>
              <p:cNvPr id="12" name="Group 11">
                <a:extLst>
                  <a:ext uri="{FF2B5EF4-FFF2-40B4-BE49-F238E27FC236}">
                    <a16:creationId xmlns:a16="http://schemas.microsoft.com/office/drawing/2014/main" id="{9849FE9B-3DE8-A344-9550-3056FA8EA1C2}"/>
                  </a:ext>
                </a:extLst>
              </p:cNvPr>
              <p:cNvGrpSpPr/>
              <p:nvPr/>
            </p:nvGrpSpPr>
            <p:grpSpPr>
              <a:xfrm>
                <a:off x="1220725" y="1364825"/>
                <a:ext cx="5652969" cy="2696460"/>
                <a:chOff x="193395" y="2247020"/>
                <a:chExt cx="5652969" cy="2696460"/>
              </a:xfrm>
            </p:grpSpPr>
            <p:sp>
              <p:nvSpPr>
                <p:cNvPr id="14" name="矩形: 圆角 8">
                  <a:extLst>
                    <a:ext uri="{FF2B5EF4-FFF2-40B4-BE49-F238E27FC236}">
                      <a16:creationId xmlns:a16="http://schemas.microsoft.com/office/drawing/2014/main" id="{475366E6-6B02-CE41-9956-0E5D2AB8BC38}"/>
                    </a:ext>
                  </a:extLst>
                </p:cNvPr>
                <p:cNvSpPr/>
                <p:nvPr/>
              </p:nvSpPr>
              <p:spPr>
                <a:xfrm>
                  <a:off x="193395" y="2247020"/>
                  <a:ext cx="5400000" cy="2455200"/>
                </a:xfrm>
                <a:prstGeom prst="roundRect">
                  <a:avLst>
                    <a:gd name="adj" fmla="val 0"/>
                  </a:avLst>
                </a:prstGeom>
                <a:solidFill>
                  <a:schemeClr val="bg1"/>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algn="just"/>
                  <a:endParaRPr lang="zh-CN" altLang="en-US" dirty="0"/>
                </a:p>
              </p:txBody>
            </p:sp>
            <p:sp>
              <p:nvSpPr>
                <p:cNvPr id="15" name="平行四边形 10">
                  <a:extLst>
                    <a:ext uri="{FF2B5EF4-FFF2-40B4-BE49-F238E27FC236}">
                      <a16:creationId xmlns:a16="http://schemas.microsoft.com/office/drawing/2014/main" id="{00DA0C02-6C81-444E-979D-29C01AF52892}"/>
                    </a:ext>
                  </a:extLst>
                </p:cNvPr>
                <p:cNvSpPr/>
                <p:nvPr/>
              </p:nvSpPr>
              <p:spPr>
                <a:xfrm>
                  <a:off x="370531" y="2357748"/>
                  <a:ext cx="473565" cy="242093"/>
                </a:xfrm>
                <a:prstGeom prst="parallelogram">
                  <a:avLst>
                    <a:gd name="adj" fmla="val 4444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right-quote-sign_36811">
                  <a:extLst>
                    <a:ext uri="{FF2B5EF4-FFF2-40B4-BE49-F238E27FC236}">
                      <a16:creationId xmlns:a16="http://schemas.microsoft.com/office/drawing/2014/main" id="{153965E5-1D48-E046-B79E-F505C6ED133C}"/>
                    </a:ext>
                  </a:extLst>
                </p:cNvPr>
                <p:cNvSpPr>
                  <a:spLocks noChangeAspect="1"/>
                </p:cNvSpPr>
                <p:nvPr/>
              </p:nvSpPr>
              <p:spPr bwMode="auto">
                <a:xfrm>
                  <a:off x="5338709" y="4451115"/>
                  <a:ext cx="507655" cy="492365"/>
                </a:xfrm>
                <a:custGeom>
                  <a:avLst/>
                  <a:gdLst>
                    <a:gd name="T0" fmla="*/ 314 w 314"/>
                    <a:gd name="T1" fmla="*/ 0 h 305"/>
                    <a:gd name="T2" fmla="*/ 314 w 314"/>
                    <a:gd name="T3" fmla="*/ 158 h 305"/>
                    <a:gd name="T4" fmla="*/ 206 w 314"/>
                    <a:gd name="T5" fmla="*/ 305 h 305"/>
                    <a:gd name="T6" fmla="*/ 170 w 314"/>
                    <a:gd name="T7" fmla="*/ 304 h 305"/>
                    <a:gd name="T8" fmla="*/ 170 w 314"/>
                    <a:gd name="T9" fmla="*/ 243 h 305"/>
                    <a:gd name="T10" fmla="*/ 244 w 314"/>
                    <a:gd name="T11" fmla="*/ 174 h 305"/>
                    <a:gd name="T12" fmla="*/ 243 w 314"/>
                    <a:gd name="T13" fmla="*/ 146 h 305"/>
                    <a:gd name="T14" fmla="*/ 192 w 314"/>
                    <a:gd name="T15" fmla="*/ 146 h 305"/>
                    <a:gd name="T16" fmla="*/ 192 w 314"/>
                    <a:gd name="T17" fmla="*/ 0 h 305"/>
                    <a:gd name="T18" fmla="*/ 314 w 314"/>
                    <a:gd name="T19" fmla="*/ 0 h 305"/>
                    <a:gd name="T20" fmla="*/ 314 w 314"/>
                    <a:gd name="T21" fmla="*/ 0 h 305"/>
                    <a:gd name="T22" fmla="*/ 16 w 314"/>
                    <a:gd name="T23" fmla="*/ 146 h 305"/>
                    <a:gd name="T24" fmla="*/ 67 w 314"/>
                    <a:gd name="T25" fmla="*/ 146 h 305"/>
                    <a:gd name="T26" fmla="*/ 68 w 314"/>
                    <a:gd name="T27" fmla="*/ 174 h 305"/>
                    <a:gd name="T28" fmla="*/ 0 w 314"/>
                    <a:gd name="T29" fmla="*/ 243 h 305"/>
                    <a:gd name="T30" fmla="*/ 0 w 314"/>
                    <a:gd name="T31" fmla="*/ 304 h 305"/>
                    <a:gd name="T32" fmla="*/ 30 w 314"/>
                    <a:gd name="T33" fmla="*/ 305 h 305"/>
                    <a:gd name="T34" fmla="*/ 138 w 314"/>
                    <a:gd name="T35" fmla="*/ 158 h 305"/>
                    <a:gd name="T36" fmla="*/ 138 w 314"/>
                    <a:gd name="T37" fmla="*/ 0 h 305"/>
                    <a:gd name="T38" fmla="*/ 16 w 314"/>
                    <a:gd name="T39" fmla="*/ 0 h 305"/>
                    <a:gd name="T40" fmla="*/ 16 w 314"/>
                    <a:gd name="T41" fmla="*/ 146 h 305"/>
                    <a:gd name="T42" fmla="*/ 16 w 314"/>
                    <a:gd name="T43" fmla="*/ 14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4" h="305">
                      <a:moveTo>
                        <a:pt x="314" y="0"/>
                      </a:moveTo>
                      <a:lnTo>
                        <a:pt x="314" y="158"/>
                      </a:lnTo>
                      <a:cubicBezTo>
                        <a:pt x="314" y="256"/>
                        <a:pt x="278" y="305"/>
                        <a:pt x="206" y="305"/>
                      </a:cubicBezTo>
                      <a:cubicBezTo>
                        <a:pt x="198" y="305"/>
                        <a:pt x="186" y="305"/>
                        <a:pt x="170" y="304"/>
                      </a:cubicBezTo>
                      <a:lnTo>
                        <a:pt x="170" y="243"/>
                      </a:lnTo>
                      <a:cubicBezTo>
                        <a:pt x="219" y="243"/>
                        <a:pt x="244" y="220"/>
                        <a:pt x="244" y="174"/>
                      </a:cubicBezTo>
                      <a:lnTo>
                        <a:pt x="243" y="146"/>
                      </a:lnTo>
                      <a:lnTo>
                        <a:pt x="192" y="146"/>
                      </a:lnTo>
                      <a:lnTo>
                        <a:pt x="192" y="0"/>
                      </a:lnTo>
                      <a:lnTo>
                        <a:pt x="314" y="0"/>
                      </a:lnTo>
                      <a:lnTo>
                        <a:pt x="314" y="0"/>
                      </a:lnTo>
                      <a:close/>
                      <a:moveTo>
                        <a:pt x="16" y="146"/>
                      </a:moveTo>
                      <a:lnTo>
                        <a:pt x="67" y="146"/>
                      </a:lnTo>
                      <a:lnTo>
                        <a:pt x="68" y="174"/>
                      </a:lnTo>
                      <a:cubicBezTo>
                        <a:pt x="68" y="217"/>
                        <a:pt x="45" y="240"/>
                        <a:pt x="0" y="243"/>
                      </a:cubicBezTo>
                      <a:lnTo>
                        <a:pt x="0" y="304"/>
                      </a:lnTo>
                      <a:cubicBezTo>
                        <a:pt x="14" y="305"/>
                        <a:pt x="24" y="305"/>
                        <a:pt x="30" y="305"/>
                      </a:cubicBezTo>
                      <a:cubicBezTo>
                        <a:pt x="102" y="305"/>
                        <a:pt x="138" y="256"/>
                        <a:pt x="138" y="158"/>
                      </a:cubicBezTo>
                      <a:lnTo>
                        <a:pt x="138" y="0"/>
                      </a:lnTo>
                      <a:lnTo>
                        <a:pt x="16" y="0"/>
                      </a:lnTo>
                      <a:lnTo>
                        <a:pt x="16" y="146"/>
                      </a:lnTo>
                      <a:lnTo>
                        <a:pt x="16" y="146"/>
                      </a:lnTo>
                      <a:close/>
                    </a:path>
                  </a:pathLst>
                </a:custGeom>
                <a:solidFill>
                  <a:schemeClr val="accent1"/>
                </a:solidFill>
                <a:ln>
                  <a:noFill/>
                </a:ln>
              </p:spPr>
            </p:sp>
          </p:grpSp>
          <p:sp>
            <p:nvSpPr>
              <p:cNvPr id="13" name="Rectangle 12">
                <a:extLst>
                  <a:ext uri="{FF2B5EF4-FFF2-40B4-BE49-F238E27FC236}">
                    <a16:creationId xmlns:a16="http://schemas.microsoft.com/office/drawing/2014/main" id="{BBAEDBB5-662D-7B4A-8D25-2BC47A9CCC93}"/>
                  </a:ext>
                </a:extLst>
              </p:cNvPr>
              <p:cNvSpPr/>
              <p:nvPr/>
            </p:nvSpPr>
            <p:spPr>
              <a:xfrm>
                <a:off x="1995922" y="1364827"/>
                <a:ext cx="4624803" cy="461665"/>
              </a:xfrm>
              <a:prstGeom prst="rect">
                <a:avLst/>
              </a:prstGeom>
              <a:effectLst/>
            </p:spPr>
            <p:txBody>
              <a:bodyPr wrap="square">
                <a:spAutoFit/>
              </a:bodyPr>
              <a:lstStyle/>
              <a:p>
                <a:pPr>
                  <a:defRPr/>
                </a:pPr>
                <a:r>
                  <a:rPr kumimoji="1" lang="en-US" altLang="zh-CN" sz="2400" b="1" i="1" dirty="0">
                    <a:solidFill>
                      <a:srgbClr val="2E3448"/>
                    </a:solidFill>
                    <a:ea typeface="Microsoft YaHei" panose="020B0503020204020204" pitchFamily="34" charset="-122"/>
                  </a:rPr>
                  <a:t>Normalized 99%-ile Latency</a:t>
                </a:r>
                <a:endParaRPr kumimoji="1" lang="zh-CN" altLang="en-US" sz="2400" b="1" i="1" dirty="0">
                  <a:solidFill>
                    <a:srgbClr val="2E3448"/>
                  </a:solidFill>
                  <a:ea typeface="Microsoft YaHei" panose="020B0503020204020204" pitchFamily="34" charset="-122"/>
                </a:endParaRPr>
              </a:p>
            </p:txBody>
          </p:sp>
        </p:grpSp>
        <p:pic>
          <p:nvPicPr>
            <p:cNvPr id="3" name="Picture 2">
              <a:extLst>
                <a:ext uri="{FF2B5EF4-FFF2-40B4-BE49-F238E27FC236}">
                  <a16:creationId xmlns:a16="http://schemas.microsoft.com/office/drawing/2014/main" id="{9BDB7F4B-7E9E-C34F-9689-8172C9A594FB}"/>
                </a:ext>
              </a:extLst>
            </p:cNvPr>
            <p:cNvPicPr>
              <a:picLocks noChangeAspect="1"/>
            </p:cNvPicPr>
            <p:nvPr/>
          </p:nvPicPr>
          <p:blipFill>
            <a:blip r:embed="rId4"/>
            <a:stretch>
              <a:fillRect/>
            </a:stretch>
          </p:blipFill>
          <p:spPr>
            <a:xfrm>
              <a:off x="320734" y="4402678"/>
              <a:ext cx="5400000" cy="2045454"/>
            </a:xfrm>
            <a:prstGeom prst="rect">
              <a:avLst/>
            </a:prstGeom>
          </p:spPr>
        </p:pic>
        <p:grpSp>
          <p:nvGrpSpPr>
            <p:cNvPr id="17" name="Group 16">
              <a:extLst>
                <a:ext uri="{FF2B5EF4-FFF2-40B4-BE49-F238E27FC236}">
                  <a16:creationId xmlns:a16="http://schemas.microsoft.com/office/drawing/2014/main" id="{A52122D3-834D-6B4D-8AB1-EAECD1D080B9}"/>
                </a:ext>
              </a:extLst>
            </p:cNvPr>
            <p:cNvGrpSpPr/>
            <p:nvPr/>
          </p:nvGrpSpPr>
          <p:grpSpPr>
            <a:xfrm>
              <a:off x="6288920" y="4002875"/>
              <a:ext cx="5652969" cy="2707850"/>
              <a:chOff x="1220724" y="1364827"/>
              <a:chExt cx="5652969" cy="2707850"/>
            </a:xfrm>
          </p:grpSpPr>
          <p:grpSp>
            <p:nvGrpSpPr>
              <p:cNvPr id="18" name="Group 17">
                <a:extLst>
                  <a:ext uri="{FF2B5EF4-FFF2-40B4-BE49-F238E27FC236}">
                    <a16:creationId xmlns:a16="http://schemas.microsoft.com/office/drawing/2014/main" id="{49534F4B-582C-D141-97B2-D7263F15985A}"/>
                  </a:ext>
                </a:extLst>
              </p:cNvPr>
              <p:cNvGrpSpPr/>
              <p:nvPr/>
            </p:nvGrpSpPr>
            <p:grpSpPr>
              <a:xfrm>
                <a:off x="1220724" y="1364827"/>
                <a:ext cx="5652969" cy="2707850"/>
                <a:chOff x="193394" y="2247022"/>
                <a:chExt cx="5652969" cy="2707850"/>
              </a:xfrm>
            </p:grpSpPr>
            <p:sp>
              <p:nvSpPr>
                <p:cNvPr id="20" name="矩形: 圆角 8">
                  <a:extLst>
                    <a:ext uri="{FF2B5EF4-FFF2-40B4-BE49-F238E27FC236}">
                      <a16:creationId xmlns:a16="http://schemas.microsoft.com/office/drawing/2014/main" id="{7D64DC64-AD5C-474C-86B2-FBC0EAC8D83D}"/>
                    </a:ext>
                  </a:extLst>
                </p:cNvPr>
                <p:cNvSpPr/>
                <p:nvPr/>
              </p:nvSpPr>
              <p:spPr>
                <a:xfrm>
                  <a:off x="193394" y="2247022"/>
                  <a:ext cx="5400000" cy="2455200"/>
                </a:xfrm>
                <a:prstGeom prst="roundRect">
                  <a:avLst>
                    <a:gd name="adj" fmla="val 0"/>
                  </a:avLst>
                </a:prstGeom>
                <a:solidFill>
                  <a:schemeClr val="bg1"/>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algn="just"/>
                  <a:endParaRPr lang="zh-CN" altLang="en-US" dirty="0"/>
                </a:p>
              </p:txBody>
            </p:sp>
            <p:sp>
              <p:nvSpPr>
                <p:cNvPr id="21" name="平行四边形 10">
                  <a:extLst>
                    <a:ext uri="{FF2B5EF4-FFF2-40B4-BE49-F238E27FC236}">
                      <a16:creationId xmlns:a16="http://schemas.microsoft.com/office/drawing/2014/main" id="{D60DE814-78EC-6E4C-A598-67B627B7BBB6}"/>
                    </a:ext>
                  </a:extLst>
                </p:cNvPr>
                <p:cNvSpPr/>
                <p:nvPr/>
              </p:nvSpPr>
              <p:spPr>
                <a:xfrm>
                  <a:off x="370531" y="2357748"/>
                  <a:ext cx="473565" cy="242093"/>
                </a:xfrm>
                <a:prstGeom prst="parallelogram">
                  <a:avLst>
                    <a:gd name="adj" fmla="val 4444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right-quote-sign_36811">
                  <a:extLst>
                    <a:ext uri="{FF2B5EF4-FFF2-40B4-BE49-F238E27FC236}">
                      <a16:creationId xmlns:a16="http://schemas.microsoft.com/office/drawing/2014/main" id="{8671BF63-70E1-B84A-8D28-DAABDD5429ED}"/>
                    </a:ext>
                  </a:extLst>
                </p:cNvPr>
                <p:cNvSpPr>
                  <a:spLocks noChangeAspect="1"/>
                </p:cNvSpPr>
                <p:nvPr/>
              </p:nvSpPr>
              <p:spPr bwMode="auto">
                <a:xfrm>
                  <a:off x="5338708" y="4462507"/>
                  <a:ext cx="507655" cy="492365"/>
                </a:xfrm>
                <a:custGeom>
                  <a:avLst/>
                  <a:gdLst>
                    <a:gd name="T0" fmla="*/ 314 w 314"/>
                    <a:gd name="T1" fmla="*/ 0 h 305"/>
                    <a:gd name="T2" fmla="*/ 314 w 314"/>
                    <a:gd name="T3" fmla="*/ 158 h 305"/>
                    <a:gd name="T4" fmla="*/ 206 w 314"/>
                    <a:gd name="T5" fmla="*/ 305 h 305"/>
                    <a:gd name="T6" fmla="*/ 170 w 314"/>
                    <a:gd name="T7" fmla="*/ 304 h 305"/>
                    <a:gd name="T8" fmla="*/ 170 w 314"/>
                    <a:gd name="T9" fmla="*/ 243 h 305"/>
                    <a:gd name="T10" fmla="*/ 244 w 314"/>
                    <a:gd name="T11" fmla="*/ 174 h 305"/>
                    <a:gd name="T12" fmla="*/ 243 w 314"/>
                    <a:gd name="T13" fmla="*/ 146 h 305"/>
                    <a:gd name="T14" fmla="*/ 192 w 314"/>
                    <a:gd name="T15" fmla="*/ 146 h 305"/>
                    <a:gd name="T16" fmla="*/ 192 w 314"/>
                    <a:gd name="T17" fmla="*/ 0 h 305"/>
                    <a:gd name="T18" fmla="*/ 314 w 314"/>
                    <a:gd name="T19" fmla="*/ 0 h 305"/>
                    <a:gd name="T20" fmla="*/ 314 w 314"/>
                    <a:gd name="T21" fmla="*/ 0 h 305"/>
                    <a:gd name="T22" fmla="*/ 16 w 314"/>
                    <a:gd name="T23" fmla="*/ 146 h 305"/>
                    <a:gd name="T24" fmla="*/ 67 w 314"/>
                    <a:gd name="T25" fmla="*/ 146 h 305"/>
                    <a:gd name="T26" fmla="*/ 68 w 314"/>
                    <a:gd name="T27" fmla="*/ 174 h 305"/>
                    <a:gd name="T28" fmla="*/ 0 w 314"/>
                    <a:gd name="T29" fmla="*/ 243 h 305"/>
                    <a:gd name="T30" fmla="*/ 0 w 314"/>
                    <a:gd name="T31" fmla="*/ 304 h 305"/>
                    <a:gd name="T32" fmla="*/ 30 w 314"/>
                    <a:gd name="T33" fmla="*/ 305 h 305"/>
                    <a:gd name="T34" fmla="*/ 138 w 314"/>
                    <a:gd name="T35" fmla="*/ 158 h 305"/>
                    <a:gd name="T36" fmla="*/ 138 w 314"/>
                    <a:gd name="T37" fmla="*/ 0 h 305"/>
                    <a:gd name="T38" fmla="*/ 16 w 314"/>
                    <a:gd name="T39" fmla="*/ 0 h 305"/>
                    <a:gd name="T40" fmla="*/ 16 w 314"/>
                    <a:gd name="T41" fmla="*/ 146 h 305"/>
                    <a:gd name="T42" fmla="*/ 16 w 314"/>
                    <a:gd name="T43" fmla="*/ 14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4" h="305">
                      <a:moveTo>
                        <a:pt x="314" y="0"/>
                      </a:moveTo>
                      <a:lnTo>
                        <a:pt x="314" y="158"/>
                      </a:lnTo>
                      <a:cubicBezTo>
                        <a:pt x="314" y="256"/>
                        <a:pt x="278" y="305"/>
                        <a:pt x="206" y="305"/>
                      </a:cubicBezTo>
                      <a:cubicBezTo>
                        <a:pt x="198" y="305"/>
                        <a:pt x="186" y="305"/>
                        <a:pt x="170" y="304"/>
                      </a:cubicBezTo>
                      <a:lnTo>
                        <a:pt x="170" y="243"/>
                      </a:lnTo>
                      <a:cubicBezTo>
                        <a:pt x="219" y="243"/>
                        <a:pt x="244" y="220"/>
                        <a:pt x="244" y="174"/>
                      </a:cubicBezTo>
                      <a:lnTo>
                        <a:pt x="243" y="146"/>
                      </a:lnTo>
                      <a:lnTo>
                        <a:pt x="192" y="146"/>
                      </a:lnTo>
                      <a:lnTo>
                        <a:pt x="192" y="0"/>
                      </a:lnTo>
                      <a:lnTo>
                        <a:pt x="314" y="0"/>
                      </a:lnTo>
                      <a:lnTo>
                        <a:pt x="314" y="0"/>
                      </a:lnTo>
                      <a:close/>
                      <a:moveTo>
                        <a:pt x="16" y="146"/>
                      </a:moveTo>
                      <a:lnTo>
                        <a:pt x="67" y="146"/>
                      </a:lnTo>
                      <a:lnTo>
                        <a:pt x="68" y="174"/>
                      </a:lnTo>
                      <a:cubicBezTo>
                        <a:pt x="68" y="217"/>
                        <a:pt x="45" y="240"/>
                        <a:pt x="0" y="243"/>
                      </a:cubicBezTo>
                      <a:lnTo>
                        <a:pt x="0" y="304"/>
                      </a:lnTo>
                      <a:cubicBezTo>
                        <a:pt x="14" y="305"/>
                        <a:pt x="24" y="305"/>
                        <a:pt x="30" y="305"/>
                      </a:cubicBezTo>
                      <a:cubicBezTo>
                        <a:pt x="102" y="305"/>
                        <a:pt x="138" y="256"/>
                        <a:pt x="138" y="158"/>
                      </a:cubicBezTo>
                      <a:lnTo>
                        <a:pt x="138" y="0"/>
                      </a:lnTo>
                      <a:lnTo>
                        <a:pt x="16" y="0"/>
                      </a:lnTo>
                      <a:lnTo>
                        <a:pt x="16" y="146"/>
                      </a:lnTo>
                      <a:lnTo>
                        <a:pt x="16" y="146"/>
                      </a:lnTo>
                      <a:close/>
                    </a:path>
                  </a:pathLst>
                </a:custGeom>
                <a:solidFill>
                  <a:schemeClr val="accent1"/>
                </a:solidFill>
                <a:ln>
                  <a:noFill/>
                </a:ln>
              </p:spPr>
            </p:sp>
          </p:grpSp>
          <p:sp>
            <p:nvSpPr>
              <p:cNvPr id="19" name="Rectangle 18">
                <a:extLst>
                  <a:ext uri="{FF2B5EF4-FFF2-40B4-BE49-F238E27FC236}">
                    <a16:creationId xmlns:a16="http://schemas.microsoft.com/office/drawing/2014/main" id="{4B91189C-FE98-D042-9CD7-0948215CD13A}"/>
                  </a:ext>
                </a:extLst>
              </p:cNvPr>
              <p:cNvSpPr/>
              <p:nvPr/>
            </p:nvSpPr>
            <p:spPr>
              <a:xfrm>
                <a:off x="1995923" y="1364827"/>
                <a:ext cx="4624802" cy="461665"/>
              </a:xfrm>
              <a:prstGeom prst="rect">
                <a:avLst/>
              </a:prstGeom>
              <a:effectLst/>
            </p:spPr>
            <p:txBody>
              <a:bodyPr wrap="square">
                <a:spAutoFit/>
              </a:bodyPr>
              <a:lstStyle/>
              <a:p>
                <a:pPr>
                  <a:defRPr/>
                </a:pPr>
                <a:r>
                  <a:rPr kumimoji="1" lang="en-US" altLang="zh-CN" sz="2400" b="1" i="1" dirty="0">
                    <a:solidFill>
                      <a:srgbClr val="2E3448"/>
                    </a:solidFill>
                    <a:ea typeface="Microsoft YaHei" panose="020B0503020204020204" pitchFamily="34" charset="-122"/>
                  </a:rPr>
                  <a:t>Peak Supported QPS</a:t>
                </a:r>
                <a:endParaRPr kumimoji="1" lang="zh-CN" altLang="en-US" sz="2400" b="1" i="1" dirty="0">
                  <a:solidFill>
                    <a:srgbClr val="2E3448"/>
                  </a:solidFill>
                  <a:ea typeface="Microsoft YaHei" panose="020B0503020204020204" pitchFamily="34" charset="-122"/>
                </a:endParaRPr>
              </a:p>
            </p:txBody>
          </p:sp>
        </p:grpSp>
        <p:pic>
          <p:nvPicPr>
            <p:cNvPr id="4" name="Picture 3">
              <a:extLst>
                <a:ext uri="{FF2B5EF4-FFF2-40B4-BE49-F238E27FC236}">
                  <a16:creationId xmlns:a16="http://schemas.microsoft.com/office/drawing/2014/main" id="{6BE2582C-9D47-8944-8AC2-0B6541BA0D08}"/>
                </a:ext>
              </a:extLst>
            </p:cNvPr>
            <p:cNvPicPr>
              <a:picLocks noChangeAspect="1"/>
            </p:cNvPicPr>
            <p:nvPr/>
          </p:nvPicPr>
          <p:blipFill>
            <a:blip r:embed="rId5"/>
            <a:stretch>
              <a:fillRect/>
            </a:stretch>
          </p:blipFill>
          <p:spPr>
            <a:xfrm>
              <a:off x="6288061" y="4402677"/>
              <a:ext cx="5400000" cy="2045455"/>
            </a:xfrm>
            <a:prstGeom prst="rect">
              <a:avLst/>
            </a:prstGeom>
          </p:spPr>
        </p:pic>
      </p:grpSp>
      <p:grpSp>
        <p:nvGrpSpPr>
          <p:cNvPr id="5" name="Group 4">
            <a:extLst>
              <a:ext uri="{FF2B5EF4-FFF2-40B4-BE49-F238E27FC236}">
                <a16:creationId xmlns:a16="http://schemas.microsoft.com/office/drawing/2014/main" id="{2020D6B9-4B8B-7F4A-A24F-93DC10B36A1E}"/>
              </a:ext>
            </a:extLst>
          </p:cNvPr>
          <p:cNvGrpSpPr/>
          <p:nvPr/>
        </p:nvGrpSpPr>
        <p:grpSpPr>
          <a:xfrm>
            <a:off x="348234" y="1226726"/>
            <a:ext cx="5652969" cy="2706354"/>
            <a:chOff x="1220725" y="1364827"/>
            <a:chExt cx="5652969" cy="2706354"/>
          </a:xfrm>
        </p:grpSpPr>
        <p:grpSp>
          <p:nvGrpSpPr>
            <p:cNvPr id="6" name="Group 5">
              <a:extLst>
                <a:ext uri="{FF2B5EF4-FFF2-40B4-BE49-F238E27FC236}">
                  <a16:creationId xmlns:a16="http://schemas.microsoft.com/office/drawing/2014/main" id="{2393A86E-1263-DE48-92AD-60441DB5DAA0}"/>
                </a:ext>
              </a:extLst>
            </p:cNvPr>
            <p:cNvGrpSpPr/>
            <p:nvPr/>
          </p:nvGrpSpPr>
          <p:grpSpPr>
            <a:xfrm>
              <a:off x="1220725" y="1364827"/>
              <a:ext cx="5652969" cy="2706354"/>
              <a:chOff x="193395" y="2247022"/>
              <a:chExt cx="5652969" cy="2706354"/>
            </a:xfrm>
          </p:grpSpPr>
          <p:sp>
            <p:nvSpPr>
              <p:cNvPr id="8" name="矩形: 圆角 8">
                <a:extLst>
                  <a:ext uri="{FF2B5EF4-FFF2-40B4-BE49-F238E27FC236}">
                    <a16:creationId xmlns:a16="http://schemas.microsoft.com/office/drawing/2014/main" id="{DD1C14F9-8DFC-AB43-BA07-C812B0FCABD5}"/>
                  </a:ext>
                </a:extLst>
              </p:cNvPr>
              <p:cNvSpPr/>
              <p:nvPr/>
            </p:nvSpPr>
            <p:spPr>
              <a:xfrm>
                <a:off x="193395" y="2247022"/>
                <a:ext cx="5400000" cy="2455200"/>
              </a:xfrm>
              <a:prstGeom prst="roundRect">
                <a:avLst>
                  <a:gd name="adj" fmla="val 0"/>
                </a:avLst>
              </a:prstGeom>
              <a:solidFill>
                <a:schemeClr val="bg1"/>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algn="just"/>
                <a:endParaRPr lang="zh-CN" altLang="en-US" dirty="0"/>
              </a:p>
            </p:txBody>
          </p:sp>
          <p:sp>
            <p:nvSpPr>
              <p:cNvPr id="9" name="平行四边形 10">
                <a:extLst>
                  <a:ext uri="{FF2B5EF4-FFF2-40B4-BE49-F238E27FC236}">
                    <a16:creationId xmlns:a16="http://schemas.microsoft.com/office/drawing/2014/main" id="{859DF79D-F2AE-9149-B0E3-0E47A89B818F}"/>
                  </a:ext>
                </a:extLst>
              </p:cNvPr>
              <p:cNvSpPr/>
              <p:nvPr/>
            </p:nvSpPr>
            <p:spPr>
              <a:xfrm>
                <a:off x="370531" y="2357748"/>
                <a:ext cx="473565" cy="242093"/>
              </a:xfrm>
              <a:prstGeom prst="parallelogram">
                <a:avLst>
                  <a:gd name="adj" fmla="val 4444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right-quote-sign_36811">
                <a:extLst>
                  <a:ext uri="{FF2B5EF4-FFF2-40B4-BE49-F238E27FC236}">
                    <a16:creationId xmlns:a16="http://schemas.microsoft.com/office/drawing/2014/main" id="{0FAD7021-80F5-5F48-87E3-8C7F32980CCC}"/>
                  </a:ext>
                </a:extLst>
              </p:cNvPr>
              <p:cNvSpPr>
                <a:spLocks noChangeAspect="1"/>
              </p:cNvSpPr>
              <p:nvPr/>
            </p:nvSpPr>
            <p:spPr bwMode="auto">
              <a:xfrm>
                <a:off x="5338709" y="4461011"/>
                <a:ext cx="507655" cy="492365"/>
              </a:xfrm>
              <a:custGeom>
                <a:avLst/>
                <a:gdLst>
                  <a:gd name="T0" fmla="*/ 314 w 314"/>
                  <a:gd name="T1" fmla="*/ 0 h 305"/>
                  <a:gd name="T2" fmla="*/ 314 w 314"/>
                  <a:gd name="T3" fmla="*/ 158 h 305"/>
                  <a:gd name="T4" fmla="*/ 206 w 314"/>
                  <a:gd name="T5" fmla="*/ 305 h 305"/>
                  <a:gd name="T6" fmla="*/ 170 w 314"/>
                  <a:gd name="T7" fmla="*/ 304 h 305"/>
                  <a:gd name="T8" fmla="*/ 170 w 314"/>
                  <a:gd name="T9" fmla="*/ 243 h 305"/>
                  <a:gd name="T10" fmla="*/ 244 w 314"/>
                  <a:gd name="T11" fmla="*/ 174 h 305"/>
                  <a:gd name="T12" fmla="*/ 243 w 314"/>
                  <a:gd name="T13" fmla="*/ 146 h 305"/>
                  <a:gd name="T14" fmla="*/ 192 w 314"/>
                  <a:gd name="T15" fmla="*/ 146 h 305"/>
                  <a:gd name="T16" fmla="*/ 192 w 314"/>
                  <a:gd name="T17" fmla="*/ 0 h 305"/>
                  <a:gd name="T18" fmla="*/ 314 w 314"/>
                  <a:gd name="T19" fmla="*/ 0 h 305"/>
                  <a:gd name="T20" fmla="*/ 314 w 314"/>
                  <a:gd name="T21" fmla="*/ 0 h 305"/>
                  <a:gd name="T22" fmla="*/ 16 w 314"/>
                  <a:gd name="T23" fmla="*/ 146 h 305"/>
                  <a:gd name="T24" fmla="*/ 67 w 314"/>
                  <a:gd name="T25" fmla="*/ 146 h 305"/>
                  <a:gd name="T26" fmla="*/ 68 w 314"/>
                  <a:gd name="T27" fmla="*/ 174 h 305"/>
                  <a:gd name="T28" fmla="*/ 0 w 314"/>
                  <a:gd name="T29" fmla="*/ 243 h 305"/>
                  <a:gd name="T30" fmla="*/ 0 w 314"/>
                  <a:gd name="T31" fmla="*/ 304 h 305"/>
                  <a:gd name="T32" fmla="*/ 30 w 314"/>
                  <a:gd name="T33" fmla="*/ 305 h 305"/>
                  <a:gd name="T34" fmla="*/ 138 w 314"/>
                  <a:gd name="T35" fmla="*/ 158 h 305"/>
                  <a:gd name="T36" fmla="*/ 138 w 314"/>
                  <a:gd name="T37" fmla="*/ 0 h 305"/>
                  <a:gd name="T38" fmla="*/ 16 w 314"/>
                  <a:gd name="T39" fmla="*/ 0 h 305"/>
                  <a:gd name="T40" fmla="*/ 16 w 314"/>
                  <a:gd name="T41" fmla="*/ 146 h 305"/>
                  <a:gd name="T42" fmla="*/ 16 w 314"/>
                  <a:gd name="T43" fmla="*/ 14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4" h="305">
                    <a:moveTo>
                      <a:pt x="314" y="0"/>
                    </a:moveTo>
                    <a:lnTo>
                      <a:pt x="314" y="158"/>
                    </a:lnTo>
                    <a:cubicBezTo>
                      <a:pt x="314" y="256"/>
                      <a:pt x="278" y="305"/>
                      <a:pt x="206" y="305"/>
                    </a:cubicBezTo>
                    <a:cubicBezTo>
                      <a:pt x="198" y="305"/>
                      <a:pt x="186" y="305"/>
                      <a:pt x="170" y="304"/>
                    </a:cubicBezTo>
                    <a:lnTo>
                      <a:pt x="170" y="243"/>
                    </a:lnTo>
                    <a:cubicBezTo>
                      <a:pt x="219" y="243"/>
                      <a:pt x="244" y="220"/>
                      <a:pt x="244" y="174"/>
                    </a:cubicBezTo>
                    <a:lnTo>
                      <a:pt x="243" y="146"/>
                    </a:lnTo>
                    <a:lnTo>
                      <a:pt x="192" y="146"/>
                    </a:lnTo>
                    <a:lnTo>
                      <a:pt x="192" y="0"/>
                    </a:lnTo>
                    <a:lnTo>
                      <a:pt x="314" y="0"/>
                    </a:lnTo>
                    <a:lnTo>
                      <a:pt x="314" y="0"/>
                    </a:lnTo>
                    <a:close/>
                    <a:moveTo>
                      <a:pt x="16" y="146"/>
                    </a:moveTo>
                    <a:lnTo>
                      <a:pt x="67" y="146"/>
                    </a:lnTo>
                    <a:lnTo>
                      <a:pt x="68" y="174"/>
                    </a:lnTo>
                    <a:cubicBezTo>
                      <a:pt x="68" y="217"/>
                      <a:pt x="45" y="240"/>
                      <a:pt x="0" y="243"/>
                    </a:cubicBezTo>
                    <a:lnTo>
                      <a:pt x="0" y="304"/>
                    </a:lnTo>
                    <a:cubicBezTo>
                      <a:pt x="14" y="305"/>
                      <a:pt x="24" y="305"/>
                      <a:pt x="30" y="305"/>
                    </a:cubicBezTo>
                    <a:cubicBezTo>
                      <a:pt x="102" y="305"/>
                      <a:pt x="138" y="256"/>
                      <a:pt x="138" y="158"/>
                    </a:cubicBezTo>
                    <a:lnTo>
                      <a:pt x="138" y="0"/>
                    </a:lnTo>
                    <a:lnTo>
                      <a:pt x="16" y="0"/>
                    </a:lnTo>
                    <a:lnTo>
                      <a:pt x="16" y="146"/>
                    </a:lnTo>
                    <a:lnTo>
                      <a:pt x="16" y="146"/>
                    </a:lnTo>
                    <a:close/>
                  </a:path>
                </a:pathLst>
              </a:custGeom>
              <a:solidFill>
                <a:schemeClr val="accent1"/>
              </a:solidFill>
              <a:ln>
                <a:noFill/>
              </a:ln>
            </p:spPr>
          </p:sp>
        </p:grpSp>
        <p:sp>
          <p:nvSpPr>
            <p:cNvPr id="7" name="Rectangle 6">
              <a:extLst>
                <a:ext uri="{FF2B5EF4-FFF2-40B4-BE49-F238E27FC236}">
                  <a16:creationId xmlns:a16="http://schemas.microsoft.com/office/drawing/2014/main" id="{71594DEC-E97F-1F41-809E-C37EA4D29A9A}"/>
                </a:ext>
              </a:extLst>
            </p:cNvPr>
            <p:cNvSpPr/>
            <p:nvPr/>
          </p:nvSpPr>
          <p:spPr>
            <a:xfrm>
              <a:off x="1995922" y="1364827"/>
              <a:ext cx="4624803" cy="461665"/>
            </a:xfrm>
            <a:prstGeom prst="rect">
              <a:avLst/>
            </a:prstGeom>
            <a:effectLst/>
          </p:spPr>
          <p:txBody>
            <a:bodyPr wrap="square">
              <a:spAutoFit/>
            </a:bodyPr>
            <a:lstStyle/>
            <a:p>
              <a:pPr>
                <a:defRPr/>
              </a:pPr>
              <a:r>
                <a:rPr kumimoji="1" lang="en-US" altLang="zh-CN" sz="2400" b="1" i="1" dirty="0">
                  <a:solidFill>
                    <a:srgbClr val="2E3448"/>
                  </a:solidFill>
                  <a:ea typeface="Microsoft YaHei" panose="020B0503020204020204" pitchFamily="34" charset="-122"/>
                </a:rPr>
                <a:t>Mig Setup in Nvidia A100</a:t>
              </a:r>
              <a:endParaRPr kumimoji="1" lang="zh-CN" altLang="en-US" sz="2400" b="1" i="1" dirty="0">
                <a:solidFill>
                  <a:srgbClr val="2E3448"/>
                </a:solidFill>
                <a:ea typeface="Microsoft YaHei" panose="020B0503020204020204" pitchFamily="34" charset="-122"/>
              </a:endParaRPr>
            </a:p>
          </p:txBody>
        </p:sp>
      </p:grpSp>
      <p:graphicFrame>
        <p:nvGraphicFramePr>
          <p:cNvPr id="29" name="Table 6">
            <a:extLst>
              <a:ext uri="{FF2B5EF4-FFF2-40B4-BE49-F238E27FC236}">
                <a16:creationId xmlns:a16="http://schemas.microsoft.com/office/drawing/2014/main" id="{9C76B13A-6841-1345-9F5A-E51E48DF593B}"/>
              </a:ext>
            </a:extLst>
          </p:cNvPr>
          <p:cNvGraphicFramePr>
            <a:graphicFrameLocks noGrp="1"/>
          </p:cNvGraphicFramePr>
          <p:nvPr>
            <p:extLst>
              <p:ext uri="{D42A27DB-BD31-4B8C-83A1-F6EECF244321}">
                <p14:modId xmlns:p14="http://schemas.microsoft.com/office/powerpoint/2010/main" val="67229223"/>
              </p:ext>
            </p:extLst>
          </p:nvPr>
        </p:nvGraphicFramePr>
        <p:xfrm>
          <a:off x="413598" y="1643584"/>
          <a:ext cx="5269271" cy="1737360"/>
        </p:xfrm>
        <a:graphic>
          <a:graphicData uri="http://schemas.openxmlformats.org/drawingml/2006/table">
            <a:tbl>
              <a:tblPr firstRow="1" bandRow="1">
                <a:tableStyleId>{5C22544A-7EE6-4342-B048-85BDC9FD1C3A}</a:tableStyleId>
              </a:tblPr>
              <a:tblGrid>
                <a:gridCol w="1377914">
                  <a:extLst>
                    <a:ext uri="{9D8B030D-6E8A-4147-A177-3AD203B41FA5}">
                      <a16:colId xmlns:a16="http://schemas.microsoft.com/office/drawing/2014/main" val="4040060724"/>
                    </a:ext>
                  </a:extLst>
                </a:gridCol>
                <a:gridCol w="1230659">
                  <a:extLst>
                    <a:ext uri="{9D8B030D-6E8A-4147-A177-3AD203B41FA5}">
                      <a16:colId xmlns:a16="http://schemas.microsoft.com/office/drawing/2014/main" val="1615316273"/>
                    </a:ext>
                  </a:extLst>
                </a:gridCol>
                <a:gridCol w="962526">
                  <a:extLst>
                    <a:ext uri="{9D8B030D-6E8A-4147-A177-3AD203B41FA5}">
                      <a16:colId xmlns:a16="http://schemas.microsoft.com/office/drawing/2014/main" val="3845740002"/>
                    </a:ext>
                  </a:extLst>
                </a:gridCol>
                <a:gridCol w="1698172">
                  <a:extLst>
                    <a:ext uri="{9D8B030D-6E8A-4147-A177-3AD203B41FA5}">
                      <a16:colId xmlns:a16="http://schemas.microsoft.com/office/drawing/2014/main" val="1402313457"/>
                    </a:ext>
                  </a:extLst>
                </a:gridCol>
              </a:tblGrid>
              <a:tr h="144041">
                <a:tc>
                  <a:txBody>
                    <a:bodyPr/>
                    <a:lstStyle/>
                    <a:p>
                      <a:pPr algn="ctr"/>
                      <a:r>
                        <a:rPr lang="en-CN">
                          <a:solidFill>
                            <a:srgbClr val="2E3448"/>
                          </a:solidFill>
                        </a:rPr>
                        <a:t>Profile Name</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US">
                          <a:solidFill>
                            <a:srgbClr val="2E3448"/>
                          </a:solidFill>
                        </a:rPr>
                        <a:t>Fraction of Memory </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US">
                          <a:solidFill>
                            <a:srgbClr val="2E3448"/>
                          </a:solidFill>
                        </a:rPr>
                        <a:t>Fraction of SMs </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US">
                          <a:solidFill>
                            <a:srgbClr val="2E3448"/>
                          </a:solidFill>
                        </a:rPr>
                        <a:t>Co-location Cases</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3491063256"/>
                  </a:ext>
                </a:extLst>
              </a:tr>
              <a:tr h="2127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a:solidFill>
                            <a:schemeClr val="dk1"/>
                          </a:solidFill>
                          <a:effectLst/>
                          <a:latin typeface="+mn-lt"/>
                          <a:ea typeface="+mn-ea"/>
                          <a:cs typeface="+mn-cs"/>
                        </a:rPr>
                        <a:t>MIG 1g.5gb </a:t>
                      </a:r>
                      <a:endParaRPr lang="en-US"/>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1/8</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1/7</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a:solidFill>
                            <a:schemeClr val="tx1"/>
                          </a:solidFill>
                          <a:effectLst/>
                          <a:latin typeface="+mn-lt"/>
                          <a:ea typeface="+mn-ea"/>
                          <a:cs typeface="+mn-cs"/>
                        </a:rPr>
                        <a:t>Full isolate</a:t>
                      </a:r>
                      <a:endParaRPr lang="en-US"/>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4123522821"/>
                  </a:ext>
                </a:extLst>
              </a:tr>
              <a:tr h="2127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a:solidFill>
                            <a:schemeClr val="dk1"/>
                          </a:solidFill>
                          <a:effectLst/>
                          <a:latin typeface="+mn-lt"/>
                          <a:ea typeface="+mn-ea"/>
                          <a:cs typeface="+mn-cs"/>
                        </a:rPr>
                        <a:t>MIG 2g.10gb </a:t>
                      </a:r>
                      <a:endParaRPr lang="en-US"/>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a:t>1/4</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a:t>2/7</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800" kern="1200">
                          <a:solidFill>
                            <a:schemeClr val="tx1"/>
                          </a:solidFill>
                          <a:effectLst/>
                          <a:latin typeface="+mn-lt"/>
                          <a:ea typeface="+mn-ea"/>
                          <a:cs typeface="+mn-cs"/>
                        </a:rPr>
                        <a:t>Pair-wise isolate </a:t>
                      </a:r>
                      <a:endParaRPr lang="en-US"/>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973218950"/>
                  </a:ext>
                </a:extLst>
              </a:tr>
              <a:tr h="212793">
                <a:tc>
                  <a:txBody>
                    <a:bodyPr/>
                    <a:lstStyle/>
                    <a:p>
                      <a:pPr algn="ctr">
                        <a:lnSpc>
                          <a:spcPct val="100000"/>
                        </a:lnSpc>
                      </a:pPr>
                      <a:r>
                        <a:rPr lang="en-US"/>
                        <a:t>MIG 4g.20gb </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US"/>
                        <a:t>1/2</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US"/>
                        <a:t>4/7</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US" sz="1800" kern="1200">
                          <a:solidFill>
                            <a:schemeClr val="tx1"/>
                          </a:solidFill>
                          <a:effectLst/>
                          <a:latin typeface="+mn-lt"/>
                          <a:ea typeface="+mn-ea"/>
                          <a:cs typeface="+mn-cs"/>
                        </a:rPr>
                        <a:t>No isolate </a:t>
                      </a:r>
                      <a:endParaRPr lang="en-US"/>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2883786868"/>
                  </a:ext>
                </a:extLst>
              </a:tr>
            </a:tbl>
          </a:graphicData>
        </a:graphic>
      </p:graphicFrame>
      <p:sp>
        <p:nvSpPr>
          <p:cNvPr id="31" name="矩形 8">
            <a:extLst>
              <a:ext uri="{FF2B5EF4-FFF2-40B4-BE49-F238E27FC236}">
                <a16:creationId xmlns:a16="http://schemas.microsoft.com/office/drawing/2014/main" id="{C114F873-D9F9-794F-BDE4-24545E280069}"/>
              </a:ext>
            </a:extLst>
          </p:cNvPr>
          <p:cNvSpPr/>
          <p:nvPr/>
        </p:nvSpPr>
        <p:spPr>
          <a:xfrm>
            <a:off x="6453306" y="1398224"/>
            <a:ext cx="5262255" cy="2283702"/>
          </a:xfrm>
          <a:prstGeom prst="rect">
            <a:avLst/>
          </a:prstGeom>
        </p:spPr>
        <p:txBody>
          <a:bodyPr wrap="square">
            <a:spAutoFit/>
          </a:bodyPr>
          <a:lstStyle/>
          <a:p>
            <a:pPr indent="-342900">
              <a:lnSpc>
                <a:spcPct val="120000"/>
              </a:lnSpc>
              <a:buFont typeface="Wingdings" pitchFamily="2" charset="2"/>
              <a:buChar char="Ø"/>
            </a:pPr>
            <a:r>
              <a:rPr lang="en-US" sz="2000"/>
              <a:t>Compared with hardware supported resource</a:t>
            </a:r>
          </a:p>
          <a:p>
            <a:pPr>
              <a:lnSpc>
                <a:spcPct val="120000"/>
              </a:lnSpc>
            </a:pPr>
            <a:r>
              <a:rPr lang="en-US" sz="2000"/>
              <a:t>      sharing, Abacus is more </a:t>
            </a:r>
            <a:r>
              <a:rPr lang="en-US" sz="2000" b="1">
                <a:solidFill>
                  <a:schemeClr val="accent1">
                    <a:lumMod val="50000"/>
                  </a:schemeClr>
                </a:solidFill>
              </a:rPr>
              <a:t>flexible.</a:t>
            </a:r>
          </a:p>
          <a:p>
            <a:pPr marL="342900" indent="-342900">
              <a:lnSpc>
                <a:spcPct val="120000"/>
              </a:lnSpc>
              <a:buFont typeface="Wingdings" pitchFamily="2" charset="2"/>
              <a:buChar char="Ø"/>
            </a:pPr>
            <a:r>
              <a:rPr lang="en-US" sz="2000"/>
              <a:t>Performance: </a:t>
            </a:r>
            <a:r>
              <a:rPr lang="en-US" sz="2000" b="1">
                <a:solidFill>
                  <a:schemeClr val="accent1">
                    <a:lumMod val="50000"/>
                  </a:schemeClr>
                </a:solidFill>
              </a:rPr>
              <a:t>quadruplet-wise ≈ p</a:t>
            </a:r>
            <a:r>
              <a:rPr lang="en-US" b="1">
                <a:solidFill>
                  <a:schemeClr val="accent1">
                    <a:lumMod val="50000"/>
                  </a:schemeClr>
                </a:solidFill>
              </a:rPr>
              <a:t>air-wise </a:t>
            </a:r>
          </a:p>
          <a:p>
            <a:pPr marL="800100" lvl="1" indent="-342900">
              <a:lnSpc>
                <a:spcPct val="120000"/>
              </a:lnSpc>
              <a:buFont typeface="Wingdings" pitchFamily="2" charset="2"/>
              <a:buChar char="Ø"/>
            </a:pPr>
            <a:r>
              <a:rPr lang="en-US" sz="2000" b="1">
                <a:solidFill>
                  <a:schemeClr val="accent1">
                    <a:lumMod val="50000"/>
                  </a:schemeClr>
                </a:solidFill>
              </a:rPr>
              <a:t>Pair-wise is enough</a:t>
            </a:r>
          </a:p>
          <a:p>
            <a:pPr marL="800100" lvl="1" indent="-342900">
              <a:lnSpc>
                <a:spcPct val="120000"/>
              </a:lnSpc>
              <a:buFont typeface="Wingdings" pitchFamily="2" charset="2"/>
              <a:buChar char="Ø"/>
            </a:pPr>
            <a:r>
              <a:rPr lang="en-US" sz="2000"/>
              <a:t>Limit Profiling to pair-wise co-location for </a:t>
            </a:r>
            <a:r>
              <a:rPr lang="en-US" sz="2000" b="1">
                <a:solidFill>
                  <a:schemeClr val="accent1">
                    <a:lumMod val="50000"/>
                  </a:schemeClr>
                </a:solidFill>
              </a:rPr>
              <a:t>reducing overhead</a:t>
            </a:r>
          </a:p>
        </p:txBody>
      </p:sp>
      <p:sp>
        <p:nvSpPr>
          <p:cNvPr id="32" name="Rectangle 31">
            <a:extLst>
              <a:ext uri="{FF2B5EF4-FFF2-40B4-BE49-F238E27FC236}">
                <a16:creationId xmlns:a16="http://schemas.microsoft.com/office/drawing/2014/main" id="{E1B54944-27EE-5D4E-9AB9-CD9E9B53107D}"/>
              </a:ext>
            </a:extLst>
          </p:cNvPr>
          <p:cNvSpPr/>
          <p:nvPr/>
        </p:nvSpPr>
        <p:spPr>
          <a:xfrm>
            <a:off x="7748337" y="4785489"/>
            <a:ext cx="3776619" cy="492365"/>
          </a:xfrm>
          <a:prstGeom prst="rect">
            <a:avLst/>
          </a:prstGeom>
          <a:noFill/>
          <a:ln w="38100">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solidFill>
                <a:srgbClr val="C00000"/>
              </a:solidFill>
            </a:endParaRPr>
          </a:p>
        </p:txBody>
      </p:sp>
      <p:sp>
        <p:nvSpPr>
          <p:cNvPr id="27" name="Rectangle 26">
            <a:extLst>
              <a:ext uri="{FF2B5EF4-FFF2-40B4-BE49-F238E27FC236}">
                <a16:creationId xmlns:a16="http://schemas.microsoft.com/office/drawing/2014/main" id="{A8DA5727-038E-F742-B0BB-28493C871E59}"/>
              </a:ext>
            </a:extLst>
          </p:cNvPr>
          <p:cNvSpPr/>
          <p:nvPr/>
        </p:nvSpPr>
        <p:spPr>
          <a:xfrm>
            <a:off x="1773799" y="4831205"/>
            <a:ext cx="3788228" cy="383211"/>
          </a:xfrm>
          <a:prstGeom prst="rect">
            <a:avLst/>
          </a:prstGeom>
          <a:noFill/>
          <a:ln w="38100">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solidFill>
                <a:srgbClr val="C00000"/>
              </a:solidFill>
            </a:endParaRPr>
          </a:p>
        </p:txBody>
      </p:sp>
      <p:sp>
        <p:nvSpPr>
          <p:cNvPr id="30" name="Rectangle 29">
            <a:extLst>
              <a:ext uri="{FF2B5EF4-FFF2-40B4-BE49-F238E27FC236}">
                <a16:creationId xmlns:a16="http://schemas.microsoft.com/office/drawing/2014/main" id="{6A772A0E-E350-3541-8986-4DE22759A112}"/>
              </a:ext>
            </a:extLst>
          </p:cNvPr>
          <p:cNvSpPr/>
          <p:nvPr/>
        </p:nvSpPr>
        <p:spPr>
          <a:xfrm flipV="1">
            <a:off x="8422106" y="4737551"/>
            <a:ext cx="3075350" cy="137145"/>
          </a:xfrm>
          <a:prstGeom prst="rect">
            <a:avLst/>
          </a:prstGeom>
          <a:noFill/>
          <a:ln w="38100">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solidFill>
                <a:srgbClr val="C00000"/>
              </a:solidFill>
            </a:endParaRPr>
          </a:p>
        </p:txBody>
      </p:sp>
    </p:spTree>
    <p:custDataLst>
      <p:tags r:id="rId1"/>
    </p:custDataLst>
    <p:extLst>
      <p:ext uri="{BB962C8B-B14F-4D97-AF65-F5344CB8AC3E}">
        <p14:creationId xmlns:p14="http://schemas.microsoft.com/office/powerpoint/2010/main" val="3270725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2"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p:tgtEl>
                                          <p:spTgt spid="27"/>
                                        </p:tgtEl>
                                        <p:attrNameLst>
                                          <p:attrName>ppt_x</p:attrName>
                                        </p:attrNameLst>
                                      </p:cBhvr>
                                      <p:tavLst>
                                        <p:tav tm="0">
                                          <p:val>
                                            <p:strVal val="#ppt_x+#ppt_w*1.125000"/>
                                          </p:val>
                                        </p:tav>
                                        <p:tav tm="100000">
                                          <p:val>
                                            <p:strVal val="#ppt_x"/>
                                          </p:val>
                                        </p:tav>
                                      </p:tavLst>
                                    </p:anim>
                                    <p:animEffect transition="in" filter="wipe(left)">
                                      <p:cBhvr>
                                        <p:cTn id="12" dur="500"/>
                                        <p:tgtEl>
                                          <p:spTgt spid="27"/>
                                        </p:tgtEl>
                                      </p:cBhvr>
                                    </p:animEffect>
                                  </p:childTnLst>
                                </p:cTn>
                              </p:par>
                              <p:par>
                                <p:cTn id="13" presetID="12" presetClass="entr" presetSubtype="2"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p:tgtEl>
                                          <p:spTgt spid="32"/>
                                        </p:tgtEl>
                                        <p:attrNameLst>
                                          <p:attrName>ppt_x</p:attrName>
                                        </p:attrNameLst>
                                      </p:cBhvr>
                                      <p:tavLst>
                                        <p:tav tm="0">
                                          <p:val>
                                            <p:strVal val="#ppt_x+#ppt_w*1.125000"/>
                                          </p:val>
                                        </p:tav>
                                        <p:tav tm="100000">
                                          <p:val>
                                            <p:strVal val="#ppt_x"/>
                                          </p:val>
                                        </p:tav>
                                      </p:tavLst>
                                    </p:anim>
                                    <p:animEffect transition="in" filter="wipe(left)">
                                      <p:cBhvr>
                                        <p:cTn id="16" dur="500"/>
                                        <p:tgtEl>
                                          <p:spTgt spid="32"/>
                                        </p:tgtEl>
                                      </p:cBhvr>
                                    </p:animEffect>
                                  </p:childTnLst>
                                </p:cTn>
                              </p:par>
                              <p:par>
                                <p:cTn id="17" presetID="1" presetClass="entr" presetSubtype="0" fill="hold" nodeType="withEffect">
                                  <p:stCondLst>
                                    <p:cond delay="0"/>
                                  </p:stCondLst>
                                  <p:childTnLst>
                                    <p:set>
                                      <p:cBhvr>
                                        <p:cTn id="18" dur="1" fill="hold">
                                          <p:stCondLst>
                                            <p:cond delay="0"/>
                                          </p:stCondLst>
                                        </p:cTn>
                                        <p:tgtEl>
                                          <p:spTgt spid="31">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2" presetClass="entr" presetSubtype="2" fill="hold" nodeType="clickEffect">
                                  <p:stCondLst>
                                    <p:cond delay="0"/>
                                  </p:stCondLst>
                                  <p:childTnLst>
                                    <p:set>
                                      <p:cBhvr>
                                        <p:cTn id="24" dur="1" fill="hold">
                                          <p:stCondLst>
                                            <p:cond delay="0"/>
                                          </p:stCondLst>
                                        </p:cTn>
                                        <p:tgtEl>
                                          <p:spTgt spid="31">
                                            <p:txEl>
                                              <p:pRg st="2" end="2"/>
                                            </p:txEl>
                                          </p:spTgt>
                                        </p:tgtEl>
                                        <p:attrNameLst>
                                          <p:attrName>style.visibility</p:attrName>
                                        </p:attrNameLst>
                                      </p:cBhvr>
                                      <p:to>
                                        <p:strVal val="visible"/>
                                      </p:to>
                                    </p:set>
                                    <p:anim calcmode="lin" valueType="num">
                                      <p:cBhvr additive="base">
                                        <p:cTn id="25" dur="500"/>
                                        <p:tgtEl>
                                          <p:spTgt spid="31">
                                            <p:txEl>
                                              <p:pRg st="2" end="2"/>
                                            </p:txEl>
                                          </p:spTgt>
                                        </p:tgtEl>
                                        <p:attrNameLst>
                                          <p:attrName>ppt_x</p:attrName>
                                        </p:attrNameLst>
                                      </p:cBhvr>
                                      <p:tavLst>
                                        <p:tav tm="0">
                                          <p:val>
                                            <p:strVal val="#ppt_x+#ppt_w*1.125000"/>
                                          </p:val>
                                        </p:tav>
                                        <p:tav tm="100000">
                                          <p:val>
                                            <p:strVal val="#ppt_x"/>
                                          </p:val>
                                        </p:tav>
                                      </p:tavLst>
                                    </p:anim>
                                    <p:animEffect transition="in" filter="wipe(left)">
                                      <p:cBhvr>
                                        <p:cTn id="26" dur="500"/>
                                        <p:tgtEl>
                                          <p:spTgt spid="31">
                                            <p:txEl>
                                              <p:pRg st="2" end="2"/>
                                            </p:txEl>
                                          </p:spTgt>
                                        </p:tgtEl>
                                      </p:cBhvr>
                                    </p:animEffect>
                                  </p:childTnLst>
                                </p:cTn>
                              </p:par>
                              <p:par>
                                <p:cTn id="27" presetID="12" presetClass="entr" presetSubtype="2" fill="hold" nodeType="withEffect">
                                  <p:stCondLst>
                                    <p:cond delay="0"/>
                                  </p:stCondLst>
                                  <p:childTnLst>
                                    <p:set>
                                      <p:cBhvr>
                                        <p:cTn id="28" dur="1" fill="hold">
                                          <p:stCondLst>
                                            <p:cond delay="0"/>
                                          </p:stCondLst>
                                        </p:cTn>
                                        <p:tgtEl>
                                          <p:spTgt spid="31">
                                            <p:txEl>
                                              <p:pRg st="3" end="3"/>
                                            </p:txEl>
                                          </p:spTgt>
                                        </p:tgtEl>
                                        <p:attrNameLst>
                                          <p:attrName>style.visibility</p:attrName>
                                        </p:attrNameLst>
                                      </p:cBhvr>
                                      <p:to>
                                        <p:strVal val="visible"/>
                                      </p:to>
                                    </p:set>
                                    <p:anim calcmode="lin" valueType="num">
                                      <p:cBhvr additive="base">
                                        <p:cTn id="29" dur="500"/>
                                        <p:tgtEl>
                                          <p:spTgt spid="31">
                                            <p:txEl>
                                              <p:pRg st="3" end="3"/>
                                            </p:txEl>
                                          </p:spTgt>
                                        </p:tgtEl>
                                        <p:attrNameLst>
                                          <p:attrName>ppt_x</p:attrName>
                                        </p:attrNameLst>
                                      </p:cBhvr>
                                      <p:tavLst>
                                        <p:tav tm="0">
                                          <p:val>
                                            <p:strVal val="#ppt_x+#ppt_w*1.125000"/>
                                          </p:val>
                                        </p:tav>
                                        <p:tav tm="100000">
                                          <p:val>
                                            <p:strVal val="#ppt_x"/>
                                          </p:val>
                                        </p:tav>
                                      </p:tavLst>
                                    </p:anim>
                                    <p:animEffect transition="in" filter="wipe(left)">
                                      <p:cBhvr>
                                        <p:cTn id="30" dur="500"/>
                                        <p:tgtEl>
                                          <p:spTgt spid="31">
                                            <p:txEl>
                                              <p:pRg st="3" end="3"/>
                                            </p:txEl>
                                          </p:spTgt>
                                        </p:tgtEl>
                                      </p:cBhvr>
                                    </p:animEffect>
                                  </p:childTnLst>
                                </p:cTn>
                              </p:par>
                              <p:par>
                                <p:cTn id="31" presetID="12" presetClass="entr" presetSubtype="2" fill="hold" nodeType="withEffect">
                                  <p:stCondLst>
                                    <p:cond delay="0"/>
                                  </p:stCondLst>
                                  <p:childTnLst>
                                    <p:set>
                                      <p:cBhvr>
                                        <p:cTn id="32" dur="1" fill="hold">
                                          <p:stCondLst>
                                            <p:cond delay="0"/>
                                          </p:stCondLst>
                                        </p:cTn>
                                        <p:tgtEl>
                                          <p:spTgt spid="31">
                                            <p:txEl>
                                              <p:pRg st="4" end="4"/>
                                            </p:txEl>
                                          </p:spTgt>
                                        </p:tgtEl>
                                        <p:attrNameLst>
                                          <p:attrName>style.visibility</p:attrName>
                                        </p:attrNameLst>
                                      </p:cBhvr>
                                      <p:to>
                                        <p:strVal val="visible"/>
                                      </p:to>
                                    </p:set>
                                    <p:anim calcmode="lin" valueType="num">
                                      <p:cBhvr additive="base">
                                        <p:cTn id="33" dur="500"/>
                                        <p:tgtEl>
                                          <p:spTgt spid="31">
                                            <p:txEl>
                                              <p:pRg st="4" end="4"/>
                                            </p:txEl>
                                          </p:spTgt>
                                        </p:tgtEl>
                                        <p:attrNameLst>
                                          <p:attrName>ppt_x</p:attrName>
                                        </p:attrNameLst>
                                      </p:cBhvr>
                                      <p:tavLst>
                                        <p:tav tm="0">
                                          <p:val>
                                            <p:strVal val="#ppt_x+#ppt_w*1.125000"/>
                                          </p:val>
                                        </p:tav>
                                        <p:tav tm="100000">
                                          <p:val>
                                            <p:strVal val="#ppt_x"/>
                                          </p:val>
                                        </p:tav>
                                      </p:tavLst>
                                    </p:anim>
                                    <p:animEffect transition="in" filter="wipe(left)">
                                      <p:cBhvr>
                                        <p:cTn id="34" dur="500"/>
                                        <p:tgtEl>
                                          <p:spTgt spid="31">
                                            <p:txEl>
                                              <p:pRg st="4" end="4"/>
                                            </p:txEl>
                                          </p:spTgt>
                                        </p:tgtEl>
                                      </p:cBhvr>
                                    </p:animEffect>
                                  </p:childTnLst>
                                </p:cTn>
                              </p:par>
                              <p:par>
                                <p:cTn id="35" presetID="9" presetClass="exit" presetSubtype="0" fill="hold" grpId="1" nodeType="withEffect">
                                  <p:stCondLst>
                                    <p:cond delay="0"/>
                                  </p:stCondLst>
                                  <p:childTnLst>
                                    <p:animEffect transition="out" filter="dissolve">
                                      <p:cBhvr>
                                        <p:cTn id="36" dur="500"/>
                                        <p:tgtEl>
                                          <p:spTgt spid="27"/>
                                        </p:tgtEl>
                                      </p:cBhvr>
                                    </p:animEffect>
                                    <p:set>
                                      <p:cBhvr>
                                        <p:cTn id="37" dur="1" fill="hold">
                                          <p:stCondLst>
                                            <p:cond delay="499"/>
                                          </p:stCondLst>
                                        </p:cTn>
                                        <p:tgtEl>
                                          <p:spTgt spid="27"/>
                                        </p:tgtEl>
                                        <p:attrNameLst>
                                          <p:attrName>style.visibility</p:attrName>
                                        </p:attrNameLst>
                                      </p:cBhvr>
                                      <p:to>
                                        <p:strVal val="hidden"/>
                                      </p:to>
                                    </p:set>
                                  </p:childTnLst>
                                </p:cTn>
                              </p:par>
                              <p:par>
                                <p:cTn id="38" presetID="9" presetClass="exit" presetSubtype="0" fill="hold" grpId="1" nodeType="withEffect">
                                  <p:stCondLst>
                                    <p:cond delay="0"/>
                                  </p:stCondLst>
                                  <p:childTnLst>
                                    <p:animEffect transition="out" filter="dissolve">
                                      <p:cBhvr>
                                        <p:cTn id="39" dur="500"/>
                                        <p:tgtEl>
                                          <p:spTgt spid="32"/>
                                        </p:tgtEl>
                                      </p:cBhvr>
                                    </p:animEffect>
                                    <p:set>
                                      <p:cBhvr>
                                        <p:cTn id="40" dur="1" fill="hold">
                                          <p:stCondLst>
                                            <p:cond delay="499"/>
                                          </p:stCondLst>
                                        </p:cTn>
                                        <p:tgtEl>
                                          <p:spTgt spid="32"/>
                                        </p:tgtEl>
                                        <p:attrNameLst>
                                          <p:attrName>style.visibility</p:attrName>
                                        </p:attrNameLst>
                                      </p:cBhvr>
                                      <p:to>
                                        <p:strVal val="hidden"/>
                                      </p:to>
                                    </p:set>
                                  </p:childTnLst>
                                </p:cTn>
                              </p:par>
                              <p:par>
                                <p:cTn id="41" presetID="9"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dissolve">
                                      <p:cBhvr>
                                        <p:cTn id="4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P spid="27" grpId="0" animBg="1"/>
      <p:bldP spid="27" grpId="1" animBg="1"/>
      <p:bldP spid="3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833820-DC0A-344B-BC42-88D7615B7B12}"/>
              </a:ext>
            </a:extLst>
          </p:cNvPr>
          <p:cNvSpPr>
            <a:spLocks noGrp="1"/>
          </p:cNvSpPr>
          <p:nvPr>
            <p:ph type="body" sz="quarter" idx="14"/>
          </p:nvPr>
        </p:nvSpPr>
        <p:spPr/>
        <p:txBody>
          <a:bodyPr>
            <a:normAutofit fontScale="92500" lnSpcReduction="20000"/>
          </a:bodyPr>
          <a:lstStyle/>
          <a:p>
            <a:r>
              <a:rPr lang="en-US">
                <a:solidFill>
                  <a:srgbClr val="2E3448"/>
                </a:solidFill>
              </a:rPr>
              <a:t>Evaluation: </a:t>
            </a:r>
            <a:r>
              <a:rPr lang="en-CN"/>
              <a:t>Applying in a DNN Serving Cluster</a:t>
            </a:r>
          </a:p>
        </p:txBody>
      </p:sp>
      <p:grpSp>
        <p:nvGrpSpPr>
          <p:cNvPr id="3" name="Group 2">
            <a:extLst>
              <a:ext uri="{FF2B5EF4-FFF2-40B4-BE49-F238E27FC236}">
                <a16:creationId xmlns:a16="http://schemas.microsoft.com/office/drawing/2014/main" id="{1DB3D650-8470-E840-AD81-BD2270BA8747}"/>
              </a:ext>
            </a:extLst>
          </p:cNvPr>
          <p:cNvGrpSpPr/>
          <p:nvPr/>
        </p:nvGrpSpPr>
        <p:grpSpPr>
          <a:xfrm>
            <a:off x="5273318" y="1774132"/>
            <a:ext cx="6831481" cy="4103304"/>
            <a:chOff x="1664345" y="1324998"/>
            <a:chExt cx="6831481" cy="4103304"/>
          </a:xfrm>
        </p:grpSpPr>
        <p:grpSp>
          <p:nvGrpSpPr>
            <p:cNvPr id="6" name="Group 5">
              <a:extLst>
                <a:ext uri="{FF2B5EF4-FFF2-40B4-BE49-F238E27FC236}">
                  <a16:creationId xmlns:a16="http://schemas.microsoft.com/office/drawing/2014/main" id="{BBDF9D4D-2F31-9A49-9BB8-21947F1FA605}"/>
                </a:ext>
              </a:extLst>
            </p:cNvPr>
            <p:cNvGrpSpPr/>
            <p:nvPr/>
          </p:nvGrpSpPr>
          <p:grpSpPr>
            <a:xfrm>
              <a:off x="1664345" y="1324998"/>
              <a:ext cx="6831481" cy="4103304"/>
              <a:chOff x="1220725" y="1364827"/>
              <a:chExt cx="6831481" cy="4103304"/>
            </a:xfrm>
          </p:grpSpPr>
          <p:grpSp>
            <p:nvGrpSpPr>
              <p:cNvPr id="7" name="Group 6">
                <a:extLst>
                  <a:ext uri="{FF2B5EF4-FFF2-40B4-BE49-F238E27FC236}">
                    <a16:creationId xmlns:a16="http://schemas.microsoft.com/office/drawing/2014/main" id="{C5B0B4A2-9171-8D4A-AFA1-82B5852FC065}"/>
                  </a:ext>
                </a:extLst>
              </p:cNvPr>
              <p:cNvGrpSpPr/>
              <p:nvPr/>
            </p:nvGrpSpPr>
            <p:grpSpPr>
              <a:xfrm>
                <a:off x="1220725" y="1364827"/>
                <a:ext cx="6831481" cy="4103304"/>
                <a:chOff x="193395" y="2247022"/>
                <a:chExt cx="6831481" cy="4103304"/>
              </a:xfrm>
            </p:grpSpPr>
            <p:sp>
              <p:nvSpPr>
                <p:cNvPr id="9" name="矩形: 圆角 8">
                  <a:extLst>
                    <a:ext uri="{FF2B5EF4-FFF2-40B4-BE49-F238E27FC236}">
                      <a16:creationId xmlns:a16="http://schemas.microsoft.com/office/drawing/2014/main" id="{170EFA35-2553-634F-9A88-C103703A1BCA}"/>
                    </a:ext>
                  </a:extLst>
                </p:cNvPr>
                <p:cNvSpPr/>
                <p:nvPr/>
              </p:nvSpPr>
              <p:spPr>
                <a:xfrm>
                  <a:off x="193395" y="2247022"/>
                  <a:ext cx="6577654" cy="3857121"/>
                </a:xfrm>
                <a:prstGeom prst="roundRect">
                  <a:avLst>
                    <a:gd name="adj" fmla="val 0"/>
                  </a:avLst>
                </a:prstGeom>
                <a:solidFill>
                  <a:schemeClr val="bg1"/>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algn="just"/>
                  <a:endParaRPr lang="zh-CN" altLang="en-US" dirty="0"/>
                </a:p>
              </p:txBody>
            </p:sp>
            <p:sp>
              <p:nvSpPr>
                <p:cNvPr id="10" name="平行四边形 10">
                  <a:extLst>
                    <a:ext uri="{FF2B5EF4-FFF2-40B4-BE49-F238E27FC236}">
                      <a16:creationId xmlns:a16="http://schemas.microsoft.com/office/drawing/2014/main" id="{ADECB556-CEBF-E547-9495-3F058ACE11F7}"/>
                    </a:ext>
                  </a:extLst>
                </p:cNvPr>
                <p:cNvSpPr/>
                <p:nvPr/>
              </p:nvSpPr>
              <p:spPr>
                <a:xfrm>
                  <a:off x="370531" y="2357748"/>
                  <a:ext cx="473565" cy="242093"/>
                </a:xfrm>
                <a:prstGeom prst="parallelogram">
                  <a:avLst>
                    <a:gd name="adj" fmla="val 4444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right-quote-sign_36811">
                  <a:extLst>
                    <a:ext uri="{FF2B5EF4-FFF2-40B4-BE49-F238E27FC236}">
                      <a16:creationId xmlns:a16="http://schemas.microsoft.com/office/drawing/2014/main" id="{1E95D219-3374-E54A-9327-018679957B69}"/>
                    </a:ext>
                  </a:extLst>
                </p:cNvPr>
                <p:cNvSpPr>
                  <a:spLocks noChangeAspect="1"/>
                </p:cNvSpPr>
                <p:nvPr/>
              </p:nvSpPr>
              <p:spPr bwMode="auto">
                <a:xfrm>
                  <a:off x="6517221" y="5857961"/>
                  <a:ext cx="507655" cy="492365"/>
                </a:xfrm>
                <a:custGeom>
                  <a:avLst/>
                  <a:gdLst>
                    <a:gd name="T0" fmla="*/ 314 w 314"/>
                    <a:gd name="T1" fmla="*/ 0 h 305"/>
                    <a:gd name="T2" fmla="*/ 314 w 314"/>
                    <a:gd name="T3" fmla="*/ 158 h 305"/>
                    <a:gd name="T4" fmla="*/ 206 w 314"/>
                    <a:gd name="T5" fmla="*/ 305 h 305"/>
                    <a:gd name="T6" fmla="*/ 170 w 314"/>
                    <a:gd name="T7" fmla="*/ 304 h 305"/>
                    <a:gd name="T8" fmla="*/ 170 w 314"/>
                    <a:gd name="T9" fmla="*/ 243 h 305"/>
                    <a:gd name="T10" fmla="*/ 244 w 314"/>
                    <a:gd name="T11" fmla="*/ 174 h 305"/>
                    <a:gd name="T12" fmla="*/ 243 w 314"/>
                    <a:gd name="T13" fmla="*/ 146 h 305"/>
                    <a:gd name="T14" fmla="*/ 192 w 314"/>
                    <a:gd name="T15" fmla="*/ 146 h 305"/>
                    <a:gd name="T16" fmla="*/ 192 w 314"/>
                    <a:gd name="T17" fmla="*/ 0 h 305"/>
                    <a:gd name="T18" fmla="*/ 314 w 314"/>
                    <a:gd name="T19" fmla="*/ 0 h 305"/>
                    <a:gd name="T20" fmla="*/ 314 w 314"/>
                    <a:gd name="T21" fmla="*/ 0 h 305"/>
                    <a:gd name="T22" fmla="*/ 16 w 314"/>
                    <a:gd name="T23" fmla="*/ 146 h 305"/>
                    <a:gd name="T24" fmla="*/ 67 w 314"/>
                    <a:gd name="T25" fmla="*/ 146 h 305"/>
                    <a:gd name="T26" fmla="*/ 68 w 314"/>
                    <a:gd name="T27" fmla="*/ 174 h 305"/>
                    <a:gd name="T28" fmla="*/ 0 w 314"/>
                    <a:gd name="T29" fmla="*/ 243 h 305"/>
                    <a:gd name="T30" fmla="*/ 0 w 314"/>
                    <a:gd name="T31" fmla="*/ 304 h 305"/>
                    <a:gd name="T32" fmla="*/ 30 w 314"/>
                    <a:gd name="T33" fmla="*/ 305 h 305"/>
                    <a:gd name="T34" fmla="*/ 138 w 314"/>
                    <a:gd name="T35" fmla="*/ 158 h 305"/>
                    <a:gd name="T36" fmla="*/ 138 w 314"/>
                    <a:gd name="T37" fmla="*/ 0 h 305"/>
                    <a:gd name="T38" fmla="*/ 16 w 314"/>
                    <a:gd name="T39" fmla="*/ 0 h 305"/>
                    <a:gd name="T40" fmla="*/ 16 w 314"/>
                    <a:gd name="T41" fmla="*/ 146 h 305"/>
                    <a:gd name="T42" fmla="*/ 16 w 314"/>
                    <a:gd name="T43" fmla="*/ 14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4" h="305">
                      <a:moveTo>
                        <a:pt x="314" y="0"/>
                      </a:moveTo>
                      <a:lnTo>
                        <a:pt x="314" y="158"/>
                      </a:lnTo>
                      <a:cubicBezTo>
                        <a:pt x="314" y="256"/>
                        <a:pt x="278" y="305"/>
                        <a:pt x="206" y="305"/>
                      </a:cubicBezTo>
                      <a:cubicBezTo>
                        <a:pt x="198" y="305"/>
                        <a:pt x="186" y="305"/>
                        <a:pt x="170" y="304"/>
                      </a:cubicBezTo>
                      <a:lnTo>
                        <a:pt x="170" y="243"/>
                      </a:lnTo>
                      <a:cubicBezTo>
                        <a:pt x="219" y="243"/>
                        <a:pt x="244" y="220"/>
                        <a:pt x="244" y="174"/>
                      </a:cubicBezTo>
                      <a:lnTo>
                        <a:pt x="243" y="146"/>
                      </a:lnTo>
                      <a:lnTo>
                        <a:pt x="192" y="146"/>
                      </a:lnTo>
                      <a:lnTo>
                        <a:pt x="192" y="0"/>
                      </a:lnTo>
                      <a:lnTo>
                        <a:pt x="314" y="0"/>
                      </a:lnTo>
                      <a:lnTo>
                        <a:pt x="314" y="0"/>
                      </a:lnTo>
                      <a:close/>
                      <a:moveTo>
                        <a:pt x="16" y="146"/>
                      </a:moveTo>
                      <a:lnTo>
                        <a:pt x="67" y="146"/>
                      </a:lnTo>
                      <a:lnTo>
                        <a:pt x="68" y="174"/>
                      </a:lnTo>
                      <a:cubicBezTo>
                        <a:pt x="68" y="217"/>
                        <a:pt x="45" y="240"/>
                        <a:pt x="0" y="243"/>
                      </a:cubicBezTo>
                      <a:lnTo>
                        <a:pt x="0" y="304"/>
                      </a:lnTo>
                      <a:cubicBezTo>
                        <a:pt x="14" y="305"/>
                        <a:pt x="24" y="305"/>
                        <a:pt x="30" y="305"/>
                      </a:cubicBezTo>
                      <a:cubicBezTo>
                        <a:pt x="102" y="305"/>
                        <a:pt x="138" y="256"/>
                        <a:pt x="138" y="158"/>
                      </a:cubicBezTo>
                      <a:lnTo>
                        <a:pt x="138" y="0"/>
                      </a:lnTo>
                      <a:lnTo>
                        <a:pt x="16" y="0"/>
                      </a:lnTo>
                      <a:lnTo>
                        <a:pt x="16" y="146"/>
                      </a:lnTo>
                      <a:lnTo>
                        <a:pt x="16" y="146"/>
                      </a:lnTo>
                      <a:close/>
                    </a:path>
                  </a:pathLst>
                </a:custGeom>
                <a:solidFill>
                  <a:schemeClr val="accent1"/>
                </a:solidFill>
                <a:ln>
                  <a:noFill/>
                </a:ln>
              </p:spPr>
            </p:sp>
          </p:grpSp>
          <p:sp>
            <p:nvSpPr>
              <p:cNvPr id="8" name="Rectangle 7">
                <a:extLst>
                  <a:ext uri="{FF2B5EF4-FFF2-40B4-BE49-F238E27FC236}">
                    <a16:creationId xmlns:a16="http://schemas.microsoft.com/office/drawing/2014/main" id="{C979C472-7276-9549-A052-9DF494429680}"/>
                  </a:ext>
                </a:extLst>
              </p:cNvPr>
              <p:cNvSpPr/>
              <p:nvPr/>
            </p:nvSpPr>
            <p:spPr>
              <a:xfrm>
                <a:off x="1995922" y="1364827"/>
                <a:ext cx="5130741" cy="461665"/>
              </a:xfrm>
              <a:prstGeom prst="rect">
                <a:avLst/>
              </a:prstGeom>
              <a:effectLst/>
            </p:spPr>
            <p:txBody>
              <a:bodyPr wrap="square">
                <a:spAutoFit/>
              </a:bodyPr>
              <a:lstStyle/>
              <a:p>
                <a:pPr>
                  <a:defRPr/>
                </a:pPr>
                <a:r>
                  <a:rPr kumimoji="1" lang="en-US" altLang="zh-CN" sz="2400" b="1" i="1" dirty="0">
                    <a:solidFill>
                      <a:srgbClr val="2E3448"/>
                    </a:solidFill>
                    <a:ea typeface="Microsoft YaHei" panose="020B0503020204020204" pitchFamily="34" charset="-122"/>
                  </a:rPr>
                  <a:t>Results at Large Scale</a:t>
                </a:r>
                <a:endParaRPr kumimoji="1" lang="zh-CN" altLang="en-US" sz="2400" b="1" i="1" dirty="0">
                  <a:solidFill>
                    <a:srgbClr val="2E3448"/>
                  </a:solidFill>
                  <a:ea typeface="Microsoft YaHei" panose="020B0503020204020204" pitchFamily="34" charset="-122"/>
                </a:endParaRPr>
              </a:p>
            </p:txBody>
          </p:sp>
        </p:grpSp>
        <p:pic>
          <p:nvPicPr>
            <p:cNvPr id="5" name="Picture 4">
              <a:extLst>
                <a:ext uri="{FF2B5EF4-FFF2-40B4-BE49-F238E27FC236}">
                  <a16:creationId xmlns:a16="http://schemas.microsoft.com/office/drawing/2014/main" id="{8F3412F8-D12F-6647-BD61-0FEFED414875}"/>
                </a:ext>
              </a:extLst>
            </p:cNvPr>
            <p:cNvPicPr>
              <a:picLocks noChangeAspect="1"/>
            </p:cNvPicPr>
            <p:nvPr/>
          </p:nvPicPr>
          <p:blipFill>
            <a:blip r:embed="rId4"/>
            <a:stretch>
              <a:fillRect/>
            </a:stretch>
          </p:blipFill>
          <p:spPr>
            <a:xfrm>
              <a:off x="1841481" y="1696623"/>
              <a:ext cx="6280771" cy="3290770"/>
            </a:xfrm>
            <a:prstGeom prst="rect">
              <a:avLst/>
            </a:prstGeom>
          </p:spPr>
        </p:pic>
      </p:grpSp>
      <p:sp>
        <p:nvSpPr>
          <p:cNvPr id="12" name="矩形 8">
            <a:extLst>
              <a:ext uri="{FF2B5EF4-FFF2-40B4-BE49-F238E27FC236}">
                <a16:creationId xmlns:a16="http://schemas.microsoft.com/office/drawing/2014/main" id="{D3078F0C-D987-BF47-9447-638AF1F9D0AD}"/>
              </a:ext>
            </a:extLst>
          </p:cNvPr>
          <p:cNvSpPr/>
          <p:nvPr/>
        </p:nvSpPr>
        <p:spPr>
          <a:xfrm>
            <a:off x="264485" y="2449252"/>
            <a:ext cx="5061473" cy="2283702"/>
          </a:xfrm>
          <a:prstGeom prst="rect">
            <a:avLst/>
          </a:prstGeom>
        </p:spPr>
        <p:txBody>
          <a:bodyPr wrap="square">
            <a:spAutoFit/>
          </a:bodyPr>
          <a:lstStyle/>
          <a:p>
            <a:pPr marL="342900" indent="-342900">
              <a:lnSpc>
                <a:spcPct val="120000"/>
              </a:lnSpc>
              <a:buFont typeface="System Font Regular"/>
              <a:buChar char="💡"/>
            </a:pPr>
            <a:r>
              <a:rPr lang="en-US" sz="2000"/>
              <a:t>Evaluation method:</a:t>
            </a:r>
          </a:p>
          <a:p>
            <a:pPr marL="800100" lvl="1" indent="-342900">
              <a:lnSpc>
                <a:spcPct val="120000"/>
              </a:lnSpc>
              <a:buFont typeface="System Font Regular"/>
              <a:buChar char="✓"/>
            </a:pPr>
            <a:r>
              <a:rPr lang="en-US" sz="2000"/>
              <a:t>Evaluated with ClockWork using MAF workload trace </a:t>
            </a:r>
          </a:p>
          <a:p>
            <a:pPr marL="800100" lvl="1" indent="-342900">
              <a:lnSpc>
                <a:spcPct val="120000"/>
              </a:lnSpc>
              <a:buFont typeface="System Font Regular"/>
              <a:buChar char="✓"/>
            </a:pPr>
            <a:r>
              <a:rPr lang="en-US" sz="2000"/>
              <a:t>4 Nodes, each with 4 Nvidia V100 GPUs</a:t>
            </a:r>
          </a:p>
          <a:p>
            <a:pPr marL="342900" indent="-342900">
              <a:lnSpc>
                <a:spcPct val="120000"/>
              </a:lnSpc>
              <a:buFont typeface="Wingdings" pitchFamily="2" charset="2"/>
              <a:buChar char="Ø"/>
            </a:pPr>
            <a:r>
              <a:rPr lang="en-US" sz="2000"/>
              <a:t>Abacus supports </a:t>
            </a:r>
            <a:r>
              <a:rPr lang="en-US" sz="2000" b="1">
                <a:solidFill>
                  <a:schemeClr val="accent1">
                    <a:lumMod val="50000"/>
                  </a:schemeClr>
                </a:solidFill>
              </a:rPr>
              <a:t>17.8%</a:t>
            </a:r>
            <a:r>
              <a:rPr lang="en-US" sz="2000"/>
              <a:t> higher throughput </a:t>
            </a:r>
          </a:p>
          <a:p>
            <a:pPr marL="342900" indent="-342900">
              <a:lnSpc>
                <a:spcPct val="120000"/>
              </a:lnSpc>
              <a:buFont typeface="Wingdings" pitchFamily="2" charset="2"/>
              <a:buChar char="Ø"/>
            </a:pPr>
            <a:r>
              <a:rPr lang="en-US" sz="2000"/>
              <a:t>Both provide QoS guarantee</a:t>
            </a:r>
          </a:p>
        </p:txBody>
      </p:sp>
      <p:sp>
        <p:nvSpPr>
          <p:cNvPr id="13" name="Rectangle 12">
            <a:extLst>
              <a:ext uri="{FF2B5EF4-FFF2-40B4-BE49-F238E27FC236}">
                <a16:creationId xmlns:a16="http://schemas.microsoft.com/office/drawing/2014/main" id="{4F20F003-84E9-6742-BA99-0374D8DEEC89}"/>
              </a:ext>
            </a:extLst>
          </p:cNvPr>
          <p:cNvSpPr/>
          <p:nvPr/>
        </p:nvSpPr>
        <p:spPr>
          <a:xfrm>
            <a:off x="6096000" y="2607422"/>
            <a:ext cx="5501144" cy="383211"/>
          </a:xfrm>
          <a:prstGeom prst="rect">
            <a:avLst/>
          </a:prstGeom>
          <a:noFill/>
          <a:ln w="38100">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solidFill>
                <a:srgbClr val="C00000"/>
              </a:solidFill>
            </a:endParaRPr>
          </a:p>
        </p:txBody>
      </p:sp>
    </p:spTree>
    <p:custDataLst>
      <p:tags r:id="rId1"/>
    </p:custDataLst>
    <p:extLst>
      <p:ext uri="{BB962C8B-B14F-4D97-AF65-F5344CB8AC3E}">
        <p14:creationId xmlns:p14="http://schemas.microsoft.com/office/powerpoint/2010/main" val="3934340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2">
                                            <p:txEl>
                                              <p:pRg st="3" end="3"/>
                                            </p:txEl>
                                          </p:spTgt>
                                        </p:tgtEl>
                                        <p:attrNameLst>
                                          <p:attrName>style.visibility</p:attrName>
                                        </p:attrNameLst>
                                      </p:cBhvr>
                                      <p:to>
                                        <p:strVal val="visible"/>
                                      </p:to>
                                    </p:set>
                                    <p:animEffect transition="in" filter="dissolve">
                                      <p:cBhvr>
                                        <p:cTn id="12" dur="500"/>
                                        <p:tgtEl>
                                          <p:spTgt spid="1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dissolve">
                                      <p:cBhvr>
                                        <p:cTn id="17" dur="500"/>
                                        <p:tgtEl>
                                          <p:spTgt spid="12">
                                            <p:txEl>
                                              <p:pRg st="4" end="4"/>
                                            </p:txEl>
                                          </p:spTgt>
                                        </p:tgtEl>
                                      </p:cBhvr>
                                    </p:animEffect>
                                  </p:childTnLst>
                                </p:cTn>
                              </p:par>
                              <p:par>
                                <p:cTn id="18" presetID="12" presetClass="entr" presetSubtype="2"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p:tgtEl>
                                          <p:spTgt spid="13"/>
                                        </p:tgtEl>
                                        <p:attrNameLst>
                                          <p:attrName>ppt_x</p:attrName>
                                        </p:attrNameLst>
                                      </p:cBhvr>
                                      <p:tavLst>
                                        <p:tav tm="0">
                                          <p:val>
                                            <p:strVal val="#ppt_x+#ppt_w*1.125000"/>
                                          </p:val>
                                        </p:tav>
                                        <p:tav tm="100000">
                                          <p:val>
                                            <p:strVal val="#ppt_x"/>
                                          </p:val>
                                        </p:tav>
                                      </p:tavLst>
                                    </p:anim>
                                    <p:animEffect transition="in" filter="wipe(left)">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833820-DC0A-344B-BC42-88D7615B7B12}"/>
              </a:ext>
            </a:extLst>
          </p:cNvPr>
          <p:cNvSpPr>
            <a:spLocks noGrp="1"/>
          </p:cNvSpPr>
          <p:nvPr>
            <p:ph type="body" sz="quarter" idx="14"/>
          </p:nvPr>
        </p:nvSpPr>
        <p:spPr/>
        <p:txBody>
          <a:bodyPr>
            <a:normAutofit fontScale="92500" lnSpcReduction="20000"/>
          </a:bodyPr>
          <a:lstStyle/>
          <a:p>
            <a:r>
              <a:rPr lang="en-US">
                <a:solidFill>
                  <a:srgbClr val="2E3448"/>
                </a:solidFill>
              </a:rPr>
              <a:t>Evaluation: </a:t>
            </a:r>
            <a:r>
              <a:rPr lang="en-CN"/>
              <a:t>Overhead</a:t>
            </a:r>
          </a:p>
        </p:txBody>
      </p:sp>
      <p:grpSp>
        <p:nvGrpSpPr>
          <p:cNvPr id="4" name="Group 3">
            <a:extLst>
              <a:ext uri="{FF2B5EF4-FFF2-40B4-BE49-F238E27FC236}">
                <a16:creationId xmlns:a16="http://schemas.microsoft.com/office/drawing/2014/main" id="{BF5D10ED-C02A-494D-88E5-6EB2755E996B}"/>
              </a:ext>
            </a:extLst>
          </p:cNvPr>
          <p:cNvGrpSpPr/>
          <p:nvPr/>
        </p:nvGrpSpPr>
        <p:grpSpPr>
          <a:xfrm>
            <a:off x="493872" y="2185273"/>
            <a:ext cx="5653831" cy="3387273"/>
            <a:chOff x="493872" y="2185273"/>
            <a:chExt cx="5653831" cy="3387273"/>
          </a:xfrm>
        </p:grpSpPr>
        <p:grpSp>
          <p:nvGrpSpPr>
            <p:cNvPr id="13" name="Group 12">
              <a:extLst>
                <a:ext uri="{FF2B5EF4-FFF2-40B4-BE49-F238E27FC236}">
                  <a16:creationId xmlns:a16="http://schemas.microsoft.com/office/drawing/2014/main" id="{CF1787C9-E693-3845-AF55-05EA202702F8}"/>
                </a:ext>
              </a:extLst>
            </p:cNvPr>
            <p:cNvGrpSpPr/>
            <p:nvPr/>
          </p:nvGrpSpPr>
          <p:grpSpPr>
            <a:xfrm>
              <a:off x="493874" y="2185273"/>
              <a:ext cx="5653829" cy="3387273"/>
              <a:chOff x="1220725" y="1364824"/>
              <a:chExt cx="5653829" cy="3387273"/>
            </a:xfrm>
          </p:grpSpPr>
          <p:grpSp>
            <p:nvGrpSpPr>
              <p:cNvPr id="14" name="Group 13">
                <a:extLst>
                  <a:ext uri="{FF2B5EF4-FFF2-40B4-BE49-F238E27FC236}">
                    <a16:creationId xmlns:a16="http://schemas.microsoft.com/office/drawing/2014/main" id="{137361C1-909B-DD4C-8A90-DC993F2F7F2A}"/>
                  </a:ext>
                </a:extLst>
              </p:cNvPr>
              <p:cNvGrpSpPr/>
              <p:nvPr/>
            </p:nvGrpSpPr>
            <p:grpSpPr>
              <a:xfrm>
                <a:off x="1220725" y="1364824"/>
                <a:ext cx="5653829" cy="3387273"/>
                <a:chOff x="193395" y="2247019"/>
                <a:chExt cx="5653829" cy="3387273"/>
              </a:xfrm>
            </p:grpSpPr>
            <p:sp>
              <p:nvSpPr>
                <p:cNvPr id="16" name="矩形: 圆角 8">
                  <a:extLst>
                    <a:ext uri="{FF2B5EF4-FFF2-40B4-BE49-F238E27FC236}">
                      <a16:creationId xmlns:a16="http://schemas.microsoft.com/office/drawing/2014/main" id="{9F33C0C8-F735-5E41-87E5-8C1A6746B009}"/>
                    </a:ext>
                  </a:extLst>
                </p:cNvPr>
                <p:cNvSpPr/>
                <p:nvPr/>
              </p:nvSpPr>
              <p:spPr>
                <a:xfrm>
                  <a:off x="193395" y="2247019"/>
                  <a:ext cx="5400000" cy="3141091"/>
                </a:xfrm>
                <a:prstGeom prst="roundRect">
                  <a:avLst>
                    <a:gd name="adj" fmla="val 0"/>
                  </a:avLst>
                </a:prstGeom>
                <a:solidFill>
                  <a:schemeClr val="bg1"/>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algn="just"/>
                  <a:endParaRPr lang="zh-CN" altLang="en-US" dirty="0"/>
                </a:p>
              </p:txBody>
            </p:sp>
            <p:sp>
              <p:nvSpPr>
                <p:cNvPr id="17" name="平行四边形 10">
                  <a:extLst>
                    <a:ext uri="{FF2B5EF4-FFF2-40B4-BE49-F238E27FC236}">
                      <a16:creationId xmlns:a16="http://schemas.microsoft.com/office/drawing/2014/main" id="{643E74C4-5CF1-5B4D-9259-1ED8D9C0BBE6}"/>
                    </a:ext>
                  </a:extLst>
                </p:cNvPr>
                <p:cNvSpPr/>
                <p:nvPr/>
              </p:nvSpPr>
              <p:spPr>
                <a:xfrm>
                  <a:off x="370531" y="2357748"/>
                  <a:ext cx="473565" cy="242093"/>
                </a:xfrm>
                <a:prstGeom prst="parallelogram">
                  <a:avLst>
                    <a:gd name="adj" fmla="val 4444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right-quote-sign_36811">
                  <a:extLst>
                    <a:ext uri="{FF2B5EF4-FFF2-40B4-BE49-F238E27FC236}">
                      <a16:creationId xmlns:a16="http://schemas.microsoft.com/office/drawing/2014/main" id="{920A14BD-29B2-974C-95F3-C43432460075}"/>
                    </a:ext>
                  </a:extLst>
                </p:cNvPr>
                <p:cNvSpPr>
                  <a:spLocks noChangeAspect="1"/>
                </p:cNvSpPr>
                <p:nvPr/>
              </p:nvSpPr>
              <p:spPr bwMode="auto">
                <a:xfrm>
                  <a:off x="5339569" y="5141927"/>
                  <a:ext cx="507655" cy="492365"/>
                </a:xfrm>
                <a:custGeom>
                  <a:avLst/>
                  <a:gdLst>
                    <a:gd name="T0" fmla="*/ 314 w 314"/>
                    <a:gd name="T1" fmla="*/ 0 h 305"/>
                    <a:gd name="T2" fmla="*/ 314 w 314"/>
                    <a:gd name="T3" fmla="*/ 158 h 305"/>
                    <a:gd name="T4" fmla="*/ 206 w 314"/>
                    <a:gd name="T5" fmla="*/ 305 h 305"/>
                    <a:gd name="T6" fmla="*/ 170 w 314"/>
                    <a:gd name="T7" fmla="*/ 304 h 305"/>
                    <a:gd name="T8" fmla="*/ 170 w 314"/>
                    <a:gd name="T9" fmla="*/ 243 h 305"/>
                    <a:gd name="T10" fmla="*/ 244 w 314"/>
                    <a:gd name="T11" fmla="*/ 174 h 305"/>
                    <a:gd name="T12" fmla="*/ 243 w 314"/>
                    <a:gd name="T13" fmla="*/ 146 h 305"/>
                    <a:gd name="T14" fmla="*/ 192 w 314"/>
                    <a:gd name="T15" fmla="*/ 146 h 305"/>
                    <a:gd name="T16" fmla="*/ 192 w 314"/>
                    <a:gd name="T17" fmla="*/ 0 h 305"/>
                    <a:gd name="T18" fmla="*/ 314 w 314"/>
                    <a:gd name="T19" fmla="*/ 0 h 305"/>
                    <a:gd name="T20" fmla="*/ 314 w 314"/>
                    <a:gd name="T21" fmla="*/ 0 h 305"/>
                    <a:gd name="T22" fmla="*/ 16 w 314"/>
                    <a:gd name="T23" fmla="*/ 146 h 305"/>
                    <a:gd name="T24" fmla="*/ 67 w 314"/>
                    <a:gd name="T25" fmla="*/ 146 h 305"/>
                    <a:gd name="T26" fmla="*/ 68 w 314"/>
                    <a:gd name="T27" fmla="*/ 174 h 305"/>
                    <a:gd name="T28" fmla="*/ 0 w 314"/>
                    <a:gd name="T29" fmla="*/ 243 h 305"/>
                    <a:gd name="T30" fmla="*/ 0 w 314"/>
                    <a:gd name="T31" fmla="*/ 304 h 305"/>
                    <a:gd name="T32" fmla="*/ 30 w 314"/>
                    <a:gd name="T33" fmla="*/ 305 h 305"/>
                    <a:gd name="T34" fmla="*/ 138 w 314"/>
                    <a:gd name="T35" fmla="*/ 158 h 305"/>
                    <a:gd name="T36" fmla="*/ 138 w 314"/>
                    <a:gd name="T37" fmla="*/ 0 h 305"/>
                    <a:gd name="T38" fmla="*/ 16 w 314"/>
                    <a:gd name="T39" fmla="*/ 0 h 305"/>
                    <a:gd name="T40" fmla="*/ 16 w 314"/>
                    <a:gd name="T41" fmla="*/ 146 h 305"/>
                    <a:gd name="T42" fmla="*/ 16 w 314"/>
                    <a:gd name="T43" fmla="*/ 14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4" h="305">
                      <a:moveTo>
                        <a:pt x="314" y="0"/>
                      </a:moveTo>
                      <a:lnTo>
                        <a:pt x="314" y="158"/>
                      </a:lnTo>
                      <a:cubicBezTo>
                        <a:pt x="314" y="256"/>
                        <a:pt x="278" y="305"/>
                        <a:pt x="206" y="305"/>
                      </a:cubicBezTo>
                      <a:cubicBezTo>
                        <a:pt x="198" y="305"/>
                        <a:pt x="186" y="305"/>
                        <a:pt x="170" y="304"/>
                      </a:cubicBezTo>
                      <a:lnTo>
                        <a:pt x="170" y="243"/>
                      </a:lnTo>
                      <a:cubicBezTo>
                        <a:pt x="219" y="243"/>
                        <a:pt x="244" y="220"/>
                        <a:pt x="244" y="174"/>
                      </a:cubicBezTo>
                      <a:lnTo>
                        <a:pt x="243" y="146"/>
                      </a:lnTo>
                      <a:lnTo>
                        <a:pt x="192" y="146"/>
                      </a:lnTo>
                      <a:lnTo>
                        <a:pt x="192" y="0"/>
                      </a:lnTo>
                      <a:lnTo>
                        <a:pt x="314" y="0"/>
                      </a:lnTo>
                      <a:lnTo>
                        <a:pt x="314" y="0"/>
                      </a:lnTo>
                      <a:close/>
                      <a:moveTo>
                        <a:pt x="16" y="146"/>
                      </a:moveTo>
                      <a:lnTo>
                        <a:pt x="67" y="146"/>
                      </a:lnTo>
                      <a:lnTo>
                        <a:pt x="68" y="174"/>
                      </a:lnTo>
                      <a:cubicBezTo>
                        <a:pt x="68" y="217"/>
                        <a:pt x="45" y="240"/>
                        <a:pt x="0" y="243"/>
                      </a:cubicBezTo>
                      <a:lnTo>
                        <a:pt x="0" y="304"/>
                      </a:lnTo>
                      <a:cubicBezTo>
                        <a:pt x="14" y="305"/>
                        <a:pt x="24" y="305"/>
                        <a:pt x="30" y="305"/>
                      </a:cubicBezTo>
                      <a:cubicBezTo>
                        <a:pt x="102" y="305"/>
                        <a:pt x="138" y="256"/>
                        <a:pt x="138" y="158"/>
                      </a:cubicBezTo>
                      <a:lnTo>
                        <a:pt x="138" y="0"/>
                      </a:lnTo>
                      <a:lnTo>
                        <a:pt x="16" y="0"/>
                      </a:lnTo>
                      <a:lnTo>
                        <a:pt x="16" y="146"/>
                      </a:lnTo>
                      <a:lnTo>
                        <a:pt x="16" y="146"/>
                      </a:lnTo>
                      <a:close/>
                    </a:path>
                  </a:pathLst>
                </a:custGeom>
                <a:solidFill>
                  <a:schemeClr val="accent1"/>
                </a:solidFill>
                <a:ln>
                  <a:noFill/>
                </a:ln>
              </p:spPr>
            </p:sp>
          </p:grpSp>
          <p:sp>
            <p:nvSpPr>
              <p:cNvPr id="15" name="Rectangle 14">
                <a:extLst>
                  <a:ext uri="{FF2B5EF4-FFF2-40B4-BE49-F238E27FC236}">
                    <a16:creationId xmlns:a16="http://schemas.microsoft.com/office/drawing/2014/main" id="{A89E0523-CB61-9C4E-8511-9FA251935FA6}"/>
                  </a:ext>
                </a:extLst>
              </p:cNvPr>
              <p:cNvSpPr/>
              <p:nvPr/>
            </p:nvSpPr>
            <p:spPr>
              <a:xfrm>
                <a:off x="1995923" y="1364827"/>
                <a:ext cx="2849052" cy="461665"/>
              </a:xfrm>
              <a:prstGeom prst="rect">
                <a:avLst/>
              </a:prstGeom>
              <a:effectLst/>
            </p:spPr>
            <p:txBody>
              <a:bodyPr wrap="square">
                <a:spAutoFit/>
              </a:bodyPr>
              <a:lstStyle/>
              <a:p>
                <a:pPr>
                  <a:defRPr/>
                </a:pPr>
                <a:r>
                  <a:rPr kumimoji="1" lang="en-US" altLang="zh-CN" sz="2400" b="1" i="1" dirty="0">
                    <a:solidFill>
                      <a:srgbClr val="2E3448"/>
                    </a:solidFill>
                    <a:ea typeface="Microsoft YaHei" panose="020B0503020204020204" pitchFamily="34" charset="-122"/>
                  </a:rPr>
                  <a:t>Offline Profiling</a:t>
                </a:r>
                <a:endParaRPr kumimoji="1" lang="zh-CN" altLang="en-US" sz="2400" b="1" i="1" dirty="0">
                  <a:solidFill>
                    <a:srgbClr val="2E3448"/>
                  </a:solidFill>
                  <a:ea typeface="Microsoft YaHei" panose="020B0503020204020204" pitchFamily="34" charset="-122"/>
                </a:endParaRPr>
              </a:p>
            </p:txBody>
          </p:sp>
        </p:grpSp>
        <p:sp>
          <p:nvSpPr>
            <p:cNvPr id="25" name="矩形 8">
              <a:extLst>
                <a:ext uri="{FF2B5EF4-FFF2-40B4-BE49-F238E27FC236}">
                  <a16:creationId xmlns:a16="http://schemas.microsoft.com/office/drawing/2014/main" id="{3F69419C-47DD-5347-92FE-24780134F253}"/>
                </a:ext>
              </a:extLst>
            </p:cNvPr>
            <p:cNvSpPr/>
            <p:nvPr/>
          </p:nvSpPr>
          <p:spPr>
            <a:xfrm>
              <a:off x="493872" y="2646941"/>
              <a:ext cx="5400000" cy="2283702"/>
            </a:xfrm>
            <a:prstGeom prst="rect">
              <a:avLst/>
            </a:prstGeom>
          </p:spPr>
          <p:txBody>
            <a:bodyPr wrap="square">
              <a:spAutoFit/>
            </a:bodyPr>
            <a:lstStyle/>
            <a:p>
              <a:pPr lvl="1" indent="-342900">
                <a:lnSpc>
                  <a:spcPct val="120000"/>
                </a:lnSpc>
                <a:buFont typeface="Wingdings" pitchFamily="2" charset="2"/>
                <a:buChar char="Ø"/>
              </a:pPr>
              <a:r>
                <a:rPr lang="en-US" sz="2000"/>
                <a:t>For a pair of co-location, we sample 2,000 operator groups and run each group 100 times, </a:t>
              </a:r>
              <a:r>
                <a:rPr lang="en-US" sz="2000" b="1">
                  <a:solidFill>
                    <a:schemeClr val="accent1">
                      <a:lumMod val="50000"/>
                    </a:schemeClr>
                  </a:solidFill>
                </a:rPr>
                <a:t>done in 2 hours. </a:t>
              </a:r>
            </a:p>
            <a:p>
              <a:pPr lvl="1" indent="-342900">
                <a:lnSpc>
                  <a:spcPct val="120000"/>
                </a:lnSpc>
                <a:buFont typeface="Wingdings" pitchFamily="2" charset="2"/>
                <a:buChar char="Ø"/>
              </a:pPr>
              <a:r>
                <a:rPr lang="en-US" sz="2000"/>
                <a:t>Given 𝑁 DNNs, Abacus divides them into service groups of size </a:t>
              </a:r>
              <a:r>
                <a:rPr lang="en-US" sz="2000" b="1"/>
                <a:t>𝑘</a:t>
              </a:r>
              <a:r>
                <a:rPr lang="en-US" sz="2000"/>
                <a:t>. The profiling complexity is reduced to </a:t>
              </a:r>
              <a:r>
                <a:rPr lang="en-US" sz="2000" b="1">
                  <a:solidFill>
                    <a:schemeClr val="accent1">
                      <a:lumMod val="50000"/>
                    </a:schemeClr>
                  </a:solidFill>
                </a:rPr>
                <a:t>𝑂(𝑁).  </a:t>
              </a:r>
            </a:p>
          </p:txBody>
        </p:sp>
      </p:grpSp>
      <p:grpSp>
        <p:nvGrpSpPr>
          <p:cNvPr id="3" name="Group 2">
            <a:extLst>
              <a:ext uri="{FF2B5EF4-FFF2-40B4-BE49-F238E27FC236}">
                <a16:creationId xmlns:a16="http://schemas.microsoft.com/office/drawing/2014/main" id="{6A5D4465-A115-7347-A03A-0619F7D7E0F0}"/>
              </a:ext>
            </a:extLst>
          </p:cNvPr>
          <p:cNvGrpSpPr/>
          <p:nvPr/>
        </p:nvGrpSpPr>
        <p:grpSpPr>
          <a:xfrm>
            <a:off x="6298126" y="2185274"/>
            <a:ext cx="5653829" cy="3387272"/>
            <a:chOff x="6298126" y="2185274"/>
            <a:chExt cx="5653829" cy="3387272"/>
          </a:xfrm>
        </p:grpSpPr>
        <p:grpSp>
          <p:nvGrpSpPr>
            <p:cNvPr id="19" name="Group 18">
              <a:extLst>
                <a:ext uri="{FF2B5EF4-FFF2-40B4-BE49-F238E27FC236}">
                  <a16:creationId xmlns:a16="http://schemas.microsoft.com/office/drawing/2014/main" id="{B6D9D0C1-EF66-E043-9B20-37D8EFA4DCC0}"/>
                </a:ext>
              </a:extLst>
            </p:cNvPr>
            <p:cNvGrpSpPr/>
            <p:nvPr/>
          </p:nvGrpSpPr>
          <p:grpSpPr>
            <a:xfrm>
              <a:off x="6298128" y="2185274"/>
              <a:ext cx="5653827" cy="3387272"/>
              <a:chOff x="1220725" y="1364825"/>
              <a:chExt cx="5653827" cy="3387272"/>
            </a:xfrm>
          </p:grpSpPr>
          <p:grpSp>
            <p:nvGrpSpPr>
              <p:cNvPr id="20" name="Group 19">
                <a:extLst>
                  <a:ext uri="{FF2B5EF4-FFF2-40B4-BE49-F238E27FC236}">
                    <a16:creationId xmlns:a16="http://schemas.microsoft.com/office/drawing/2014/main" id="{8578EEC1-00BD-3145-9647-F5592471A537}"/>
                  </a:ext>
                </a:extLst>
              </p:cNvPr>
              <p:cNvGrpSpPr/>
              <p:nvPr/>
            </p:nvGrpSpPr>
            <p:grpSpPr>
              <a:xfrm>
                <a:off x="1220725" y="1364825"/>
                <a:ext cx="5653827" cy="3387272"/>
                <a:chOff x="193395" y="2247020"/>
                <a:chExt cx="5653827" cy="3387272"/>
              </a:xfrm>
            </p:grpSpPr>
            <p:sp>
              <p:nvSpPr>
                <p:cNvPr id="22" name="矩形: 圆角 8">
                  <a:extLst>
                    <a:ext uri="{FF2B5EF4-FFF2-40B4-BE49-F238E27FC236}">
                      <a16:creationId xmlns:a16="http://schemas.microsoft.com/office/drawing/2014/main" id="{D3645641-DB9B-5C46-8810-1EC9F403AF3F}"/>
                    </a:ext>
                  </a:extLst>
                </p:cNvPr>
                <p:cNvSpPr/>
                <p:nvPr/>
              </p:nvSpPr>
              <p:spPr>
                <a:xfrm>
                  <a:off x="193395" y="2247020"/>
                  <a:ext cx="5400000" cy="3141090"/>
                </a:xfrm>
                <a:prstGeom prst="roundRect">
                  <a:avLst>
                    <a:gd name="adj" fmla="val 0"/>
                  </a:avLst>
                </a:prstGeom>
                <a:solidFill>
                  <a:schemeClr val="bg1"/>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algn="just"/>
                  <a:endParaRPr lang="zh-CN" altLang="en-US" dirty="0"/>
                </a:p>
              </p:txBody>
            </p:sp>
            <p:sp>
              <p:nvSpPr>
                <p:cNvPr id="23" name="平行四边形 10">
                  <a:extLst>
                    <a:ext uri="{FF2B5EF4-FFF2-40B4-BE49-F238E27FC236}">
                      <a16:creationId xmlns:a16="http://schemas.microsoft.com/office/drawing/2014/main" id="{91B3C258-2D92-1141-85AA-EBE9BA358C98}"/>
                    </a:ext>
                  </a:extLst>
                </p:cNvPr>
                <p:cNvSpPr/>
                <p:nvPr/>
              </p:nvSpPr>
              <p:spPr>
                <a:xfrm>
                  <a:off x="370531" y="2357748"/>
                  <a:ext cx="473565" cy="242093"/>
                </a:xfrm>
                <a:prstGeom prst="parallelogram">
                  <a:avLst>
                    <a:gd name="adj" fmla="val 4444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 name="right-quote-sign_36811">
                  <a:extLst>
                    <a:ext uri="{FF2B5EF4-FFF2-40B4-BE49-F238E27FC236}">
                      <a16:creationId xmlns:a16="http://schemas.microsoft.com/office/drawing/2014/main" id="{C3EBC9D1-3E49-4149-AEB9-CB015AA0F790}"/>
                    </a:ext>
                  </a:extLst>
                </p:cNvPr>
                <p:cNvSpPr>
                  <a:spLocks noChangeAspect="1"/>
                </p:cNvSpPr>
                <p:nvPr/>
              </p:nvSpPr>
              <p:spPr bwMode="auto">
                <a:xfrm>
                  <a:off x="5339567" y="5141927"/>
                  <a:ext cx="507655" cy="492365"/>
                </a:xfrm>
                <a:custGeom>
                  <a:avLst/>
                  <a:gdLst>
                    <a:gd name="T0" fmla="*/ 314 w 314"/>
                    <a:gd name="T1" fmla="*/ 0 h 305"/>
                    <a:gd name="T2" fmla="*/ 314 w 314"/>
                    <a:gd name="T3" fmla="*/ 158 h 305"/>
                    <a:gd name="T4" fmla="*/ 206 w 314"/>
                    <a:gd name="T5" fmla="*/ 305 h 305"/>
                    <a:gd name="T6" fmla="*/ 170 w 314"/>
                    <a:gd name="T7" fmla="*/ 304 h 305"/>
                    <a:gd name="T8" fmla="*/ 170 w 314"/>
                    <a:gd name="T9" fmla="*/ 243 h 305"/>
                    <a:gd name="T10" fmla="*/ 244 w 314"/>
                    <a:gd name="T11" fmla="*/ 174 h 305"/>
                    <a:gd name="T12" fmla="*/ 243 w 314"/>
                    <a:gd name="T13" fmla="*/ 146 h 305"/>
                    <a:gd name="T14" fmla="*/ 192 w 314"/>
                    <a:gd name="T15" fmla="*/ 146 h 305"/>
                    <a:gd name="T16" fmla="*/ 192 w 314"/>
                    <a:gd name="T17" fmla="*/ 0 h 305"/>
                    <a:gd name="T18" fmla="*/ 314 w 314"/>
                    <a:gd name="T19" fmla="*/ 0 h 305"/>
                    <a:gd name="T20" fmla="*/ 314 w 314"/>
                    <a:gd name="T21" fmla="*/ 0 h 305"/>
                    <a:gd name="T22" fmla="*/ 16 w 314"/>
                    <a:gd name="T23" fmla="*/ 146 h 305"/>
                    <a:gd name="T24" fmla="*/ 67 w 314"/>
                    <a:gd name="T25" fmla="*/ 146 h 305"/>
                    <a:gd name="T26" fmla="*/ 68 w 314"/>
                    <a:gd name="T27" fmla="*/ 174 h 305"/>
                    <a:gd name="T28" fmla="*/ 0 w 314"/>
                    <a:gd name="T29" fmla="*/ 243 h 305"/>
                    <a:gd name="T30" fmla="*/ 0 w 314"/>
                    <a:gd name="T31" fmla="*/ 304 h 305"/>
                    <a:gd name="T32" fmla="*/ 30 w 314"/>
                    <a:gd name="T33" fmla="*/ 305 h 305"/>
                    <a:gd name="T34" fmla="*/ 138 w 314"/>
                    <a:gd name="T35" fmla="*/ 158 h 305"/>
                    <a:gd name="T36" fmla="*/ 138 w 314"/>
                    <a:gd name="T37" fmla="*/ 0 h 305"/>
                    <a:gd name="T38" fmla="*/ 16 w 314"/>
                    <a:gd name="T39" fmla="*/ 0 h 305"/>
                    <a:gd name="T40" fmla="*/ 16 w 314"/>
                    <a:gd name="T41" fmla="*/ 146 h 305"/>
                    <a:gd name="T42" fmla="*/ 16 w 314"/>
                    <a:gd name="T43" fmla="*/ 14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4" h="305">
                      <a:moveTo>
                        <a:pt x="314" y="0"/>
                      </a:moveTo>
                      <a:lnTo>
                        <a:pt x="314" y="158"/>
                      </a:lnTo>
                      <a:cubicBezTo>
                        <a:pt x="314" y="256"/>
                        <a:pt x="278" y="305"/>
                        <a:pt x="206" y="305"/>
                      </a:cubicBezTo>
                      <a:cubicBezTo>
                        <a:pt x="198" y="305"/>
                        <a:pt x="186" y="305"/>
                        <a:pt x="170" y="304"/>
                      </a:cubicBezTo>
                      <a:lnTo>
                        <a:pt x="170" y="243"/>
                      </a:lnTo>
                      <a:cubicBezTo>
                        <a:pt x="219" y="243"/>
                        <a:pt x="244" y="220"/>
                        <a:pt x="244" y="174"/>
                      </a:cubicBezTo>
                      <a:lnTo>
                        <a:pt x="243" y="146"/>
                      </a:lnTo>
                      <a:lnTo>
                        <a:pt x="192" y="146"/>
                      </a:lnTo>
                      <a:lnTo>
                        <a:pt x="192" y="0"/>
                      </a:lnTo>
                      <a:lnTo>
                        <a:pt x="314" y="0"/>
                      </a:lnTo>
                      <a:lnTo>
                        <a:pt x="314" y="0"/>
                      </a:lnTo>
                      <a:close/>
                      <a:moveTo>
                        <a:pt x="16" y="146"/>
                      </a:moveTo>
                      <a:lnTo>
                        <a:pt x="67" y="146"/>
                      </a:lnTo>
                      <a:lnTo>
                        <a:pt x="68" y="174"/>
                      </a:lnTo>
                      <a:cubicBezTo>
                        <a:pt x="68" y="217"/>
                        <a:pt x="45" y="240"/>
                        <a:pt x="0" y="243"/>
                      </a:cubicBezTo>
                      <a:lnTo>
                        <a:pt x="0" y="304"/>
                      </a:lnTo>
                      <a:cubicBezTo>
                        <a:pt x="14" y="305"/>
                        <a:pt x="24" y="305"/>
                        <a:pt x="30" y="305"/>
                      </a:cubicBezTo>
                      <a:cubicBezTo>
                        <a:pt x="102" y="305"/>
                        <a:pt x="138" y="256"/>
                        <a:pt x="138" y="158"/>
                      </a:cubicBezTo>
                      <a:lnTo>
                        <a:pt x="138" y="0"/>
                      </a:lnTo>
                      <a:lnTo>
                        <a:pt x="16" y="0"/>
                      </a:lnTo>
                      <a:lnTo>
                        <a:pt x="16" y="146"/>
                      </a:lnTo>
                      <a:lnTo>
                        <a:pt x="16" y="146"/>
                      </a:lnTo>
                      <a:close/>
                    </a:path>
                  </a:pathLst>
                </a:custGeom>
                <a:solidFill>
                  <a:schemeClr val="accent1"/>
                </a:solidFill>
                <a:ln>
                  <a:noFill/>
                </a:ln>
              </p:spPr>
            </p:sp>
          </p:grpSp>
          <p:sp>
            <p:nvSpPr>
              <p:cNvPr id="21" name="Rectangle 20">
                <a:extLst>
                  <a:ext uri="{FF2B5EF4-FFF2-40B4-BE49-F238E27FC236}">
                    <a16:creationId xmlns:a16="http://schemas.microsoft.com/office/drawing/2014/main" id="{08DF6295-B9DC-644A-99E3-B618CB3A09F7}"/>
                  </a:ext>
                </a:extLst>
              </p:cNvPr>
              <p:cNvSpPr/>
              <p:nvPr/>
            </p:nvSpPr>
            <p:spPr>
              <a:xfrm>
                <a:off x="1995923" y="1364827"/>
                <a:ext cx="2849052" cy="461665"/>
              </a:xfrm>
              <a:prstGeom prst="rect">
                <a:avLst/>
              </a:prstGeom>
              <a:effectLst/>
            </p:spPr>
            <p:txBody>
              <a:bodyPr wrap="square">
                <a:spAutoFit/>
              </a:bodyPr>
              <a:lstStyle/>
              <a:p>
                <a:pPr>
                  <a:defRPr/>
                </a:pPr>
                <a:r>
                  <a:rPr kumimoji="1" lang="en-US" altLang="zh-CN" sz="2400" b="1" i="1" dirty="0">
                    <a:solidFill>
                      <a:srgbClr val="2E3448"/>
                    </a:solidFill>
                    <a:ea typeface="Microsoft YaHei" panose="020B0503020204020204" pitchFamily="34" charset="-122"/>
                  </a:rPr>
                  <a:t>Online Scheduling</a:t>
                </a:r>
                <a:endParaRPr kumimoji="1" lang="zh-CN" altLang="en-US" sz="2400" b="1" i="1" dirty="0">
                  <a:solidFill>
                    <a:srgbClr val="2E3448"/>
                  </a:solidFill>
                  <a:ea typeface="Microsoft YaHei" panose="020B0503020204020204" pitchFamily="34" charset="-122"/>
                </a:endParaRPr>
              </a:p>
            </p:txBody>
          </p:sp>
        </p:grpSp>
        <p:sp>
          <p:nvSpPr>
            <p:cNvPr id="26" name="矩形 8">
              <a:extLst>
                <a:ext uri="{FF2B5EF4-FFF2-40B4-BE49-F238E27FC236}">
                  <a16:creationId xmlns:a16="http://schemas.microsoft.com/office/drawing/2014/main" id="{E44CD908-2798-4D42-AAA7-BC61BABA180D}"/>
                </a:ext>
              </a:extLst>
            </p:cNvPr>
            <p:cNvSpPr/>
            <p:nvPr/>
          </p:nvSpPr>
          <p:spPr>
            <a:xfrm>
              <a:off x="6298126" y="2599465"/>
              <a:ext cx="5400000" cy="2283702"/>
            </a:xfrm>
            <a:prstGeom prst="rect">
              <a:avLst/>
            </a:prstGeom>
          </p:spPr>
          <p:txBody>
            <a:bodyPr wrap="square">
              <a:spAutoFit/>
            </a:bodyPr>
            <a:lstStyle/>
            <a:p>
              <a:pPr lvl="1" indent="-342900">
                <a:lnSpc>
                  <a:spcPct val="120000"/>
                </a:lnSpc>
                <a:buFont typeface="Wingdings" pitchFamily="2" charset="2"/>
                <a:buChar char="Ø"/>
              </a:pPr>
              <a:r>
                <a:rPr lang="en-US" sz="2000"/>
                <a:t>The model of predictor occupies some main memory </a:t>
              </a:r>
              <a:r>
                <a:rPr lang="en-US" sz="2000" b="1">
                  <a:solidFill>
                    <a:schemeClr val="accent1">
                      <a:lumMod val="50000"/>
                    </a:schemeClr>
                  </a:solidFill>
                </a:rPr>
                <a:t>(14kB).</a:t>
              </a:r>
            </a:p>
            <a:p>
              <a:pPr lvl="1" indent="-342900">
                <a:lnSpc>
                  <a:spcPct val="120000"/>
                </a:lnSpc>
                <a:buFont typeface="Wingdings" pitchFamily="2" charset="2"/>
                <a:buChar char="Ø"/>
              </a:pPr>
              <a:r>
                <a:rPr lang="en-US" sz="2000"/>
                <a:t>With the help of multi-way search, the prediction latency is </a:t>
              </a:r>
              <a:r>
                <a:rPr lang="en-US" sz="2000" b="1">
                  <a:solidFill>
                    <a:schemeClr val="accent1">
                      <a:lumMod val="50000"/>
                    </a:schemeClr>
                  </a:solidFill>
                </a:rPr>
                <a:t>0.26𝑚𝑠.</a:t>
              </a:r>
            </a:p>
            <a:p>
              <a:pPr lvl="1" indent="-342900">
                <a:lnSpc>
                  <a:spcPct val="120000"/>
                </a:lnSpc>
                <a:buFont typeface="Wingdings" pitchFamily="2" charset="2"/>
                <a:buChar char="Ø"/>
              </a:pPr>
              <a:r>
                <a:rPr lang="en-US" sz="2000"/>
                <a:t>The global memory used for storing intermediate results </a:t>
              </a:r>
              <a:r>
                <a:rPr lang="en-US" sz="2000" b="1">
                  <a:solidFill>
                    <a:schemeClr val="accent1">
                      <a:lumMod val="50000"/>
                    </a:schemeClr>
                  </a:solidFill>
                </a:rPr>
                <a:t>(20MB).</a:t>
              </a:r>
            </a:p>
          </p:txBody>
        </p:sp>
      </p:grpSp>
    </p:spTree>
    <p:custDataLst>
      <p:tags r:id="rId1"/>
    </p:custDataLst>
    <p:extLst>
      <p:ext uri="{BB962C8B-B14F-4D97-AF65-F5344CB8AC3E}">
        <p14:creationId xmlns:p14="http://schemas.microsoft.com/office/powerpoint/2010/main" val="1524328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62">
            <a:extLst>
              <a:ext uri="{FF2B5EF4-FFF2-40B4-BE49-F238E27FC236}">
                <a16:creationId xmlns:a16="http://schemas.microsoft.com/office/drawing/2014/main" id="{44F4B05A-4564-A248-BFB4-73D26EC32472}"/>
              </a:ext>
            </a:extLst>
          </p:cNvPr>
          <p:cNvSpPr>
            <a:spLocks/>
          </p:cNvSpPr>
          <p:nvPr/>
        </p:nvSpPr>
        <p:spPr>
          <a:xfrm>
            <a:off x="2605173" y="1613745"/>
            <a:ext cx="4671650" cy="7200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rgbClr val="2E3448"/>
                </a:solidFill>
              </a:rPr>
              <a:t>Background &amp; Motivation</a:t>
            </a:r>
            <a:endParaRPr lang="zh-CN" altLang="en-US" sz="2800" b="1" dirty="0">
              <a:solidFill>
                <a:srgbClr val="2E3448"/>
              </a:solidFill>
            </a:endParaRPr>
          </a:p>
        </p:txBody>
      </p:sp>
      <p:grpSp>
        <p:nvGrpSpPr>
          <p:cNvPr id="9" name="组合 74">
            <a:extLst>
              <a:ext uri="{FF2B5EF4-FFF2-40B4-BE49-F238E27FC236}">
                <a16:creationId xmlns:a16="http://schemas.microsoft.com/office/drawing/2014/main" id="{4683BCB3-9A23-BA46-A935-14E56531B5F8}"/>
              </a:ext>
            </a:extLst>
          </p:cNvPr>
          <p:cNvGrpSpPr>
            <a:grpSpLocks noChangeAspect="1"/>
          </p:cNvGrpSpPr>
          <p:nvPr/>
        </p:nvGrpSpPr>
        <p:grpSpPr>
          <a:xfrm>
            <a:off x="1494897" y="1644255"/>
            <a:ext cx="720000" cy="720000"/>
            <a:chOff x="5412150" y="1180600"/>
            <a:chExt cx="720000" cy="720000"/>
          </a:xfrm>
        </p:grpSpPr>
        <p:sp>
          <p:nvSpPr>
            <p:cNvPr id="10" name="矩形 60">
              <a:extLst>
                <a:ext uri="{FF2B5EF4-FFF2-40B4-BE49-F238E27FC236}">
                  <a16:creationId xmlns:a16="http://schemas.microsoft.com/office/drawing/2014/main" id="{A7A2A69F-1DE9-A147-9E7B-BF37AD52E68D}"/>
                </a:ext>
              </a:extLst>
            </p:cNvPr>
            <p:cNvSpPr/>
            <p:nvPr/>
          </p:nvSpPr>
          <p:spPr>
            <a:xfrm>
              <a:off x="5412150" y="1180600"/>
              <a:ext cx="720000" cy="720000"/>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t>1</a:t>
              </a:r>
              <a:endParaRPr lang="zh-CN" altLang="en-US" sz="3200" b="1" dirty="0"/>
            </a:p>
          </p:txBody>
        </p:sp>
        <p:sp>
          <p:nvSpPr>
            <p:cNvPr id="11" name="矩形 63">
              <a:extLst>
                <a:ext uri="{FF2B5EF4-FFF2-40B4-BE49-F238E27FC236}">
                  <a16:creationId xmlns:a16="http://schemas.microsoft.com/office/drawing/2014/main" id="{55220F1C-C35A-C642-BF95-ECA3B2D510B8}"/>
                </a:ext>
              </a:extLst>
            </p:cNvPr>
            <p:cNvSpPr/>
            <p:nvPr/>
          </p:nvSpPr>
          <p:spPr>
            <a:xfrm>
              <a:off x="5412150" y="1810600"/>
              <a:ext cx="720000" cy="90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73">
            <a:extLst>
              <a:ext uri="{FF2B5EF4-FFF2-40B4-BE49-F238E27FC236}">
                <a16:creationId xmlns:a16="http://schemas.microsoft.com/office/drawing/2014/main" id="{E5C2866E-5EC3-244A-9C4E-AA28F309AB76}"/>
              </a:ext>
            </a:extLst>
          </p:cNvPr>
          <p:cNvGrpSpPr>
            <a:grpSpLocks noChangeAspect="1"/>
          </p:cNvGrpSpPr>
          <p:nvPr/>
        </p:nvGrpSpPr>
        <p:grpSpPr>
          <a:xfrm>
            <a:off x="1494897" y="2724255"/>
            <a:ext cx="720000" cy="720000"/>
            <a:chOff x="5412150" y="2260600"/>
            <a:chExt cx="720000" cy="720000"/>
          </a:xfrm>
        </p:grpSpPr>
        <p:sp>
          <p:nvSpPr>
            <p:cNvPr id="13" name="矩形 57">
              <a:extLst>
                <a:ext uri="{FF2B5EF4-FFF2-40B4-BE49-F238E27FC236}">
                  <a16:creationId xmlns:a16="http://schemas.microsoft.com/office/drawing/2014/main" id="{FB81D711-3FA7-8842-A7B3-B8E3A79FA9EA}"/>
                </a:ext>
              </a:extLst>
            </p:cNvPr>
            <p:cNvSpPr/>
            <p:nvPr/>
          </p:nvSpPr>
          <p:spPr>
            <a:xfrm>
              <a:off x="5412150" y="2260600"/>
              <a:ext cx="720000" cy="720000"/>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t>2</a:t>
              </a:r>
              <a:endParaRPr lang="zh-CN" altLang="en-US" sz="3200" b="1" dirty="0"/>
            </a:p>
          </p:txBody>
        </p:sp>
        <p:sp>
          <p:nvSpPr>
            <p:cNvPr id="14" name="矩形 66">
              <a:extLst>
                <a:ext uri="{FF2B5EF4-FFF2-40B4-BE49-F238E27FC236}">
                  <a16:creationId xmlns:a16="http://schemas.microsoft.com/office/drawing/2014/main" id="{45B78421-CEB6-4B41-9CE0-56145E4D94FC}"/>
                </a:ext>
              </a:extLst>
            </p:cNvPr>
            <p:cNvSpPr/>
            <p:nvPr/>
          </p:nvSpPr>
          <p:spPr>
            <a:xfrm>
              <a:off x="5412150" y="2890600"/>
              <a:ext cx="720000" cy="90000"/>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p>
          </p:txBody>
        </p:sp>
      </p:grpSp>
      <p:grpSp>
        <p:nvGrpSpPr>
          <p:cNvPr id="15" name="组合 72">
            <a:extLst>
              <a:ext uri="{FF2B5EF4-FFF2-40B4-BE49-F238E27FC236}">
                <a16:creationId xmlns:a16="http://schemas.microsoft.com/office/drawing/2014/main" id="{0394913B-FC4D-0F43-A445-D8EB734E7DC8}"/>
              </a:ext>
            </a:extLst>
          </p:cNvPr>
          <p:cNvGrpSpPr>
            <a:grpSpLocks noChangeAspect="1"/>
          </p:cNvGrpSpPr>
          <p:nvPr/>
        </p:nvGrpSpPr>
        <p:grpSpPr>
          <a:xfrm>
            <a:off x="1494897" y="3804255"/>
            <a:ext cx="720000" cy="720000"/>
            <a:chOff x="5412150" y="3340600"/>
            <a:chExt cx="720000" cy="720000"/>
          </a:xfrm>
        </p:grpSpPr>
        <p:sp>
          <p:nvSpPr>
            <p:cNvPr id="16" name="矩形 59">
              <a:extLst>
                <a:ext uri="{FF2B5EF4-FFF2-40B4-BE49-F238E27FC236}">
                  <a16:creationId xmlns:a16="http://schemas.microsoft.com/office/drawing/2014/main" id="{62D54301-3629-DB41-AF2E-B0DA7ED0CDF1}"/>
                </a:ext>
              </a:extLst>
            </p:cNvPr>
            <p:cNvSpPr/>
            <p:nvPr/>
          </p:nvSpPr>
          <p:spPr>
            <a:xfrm>
              <a:off x="5412150" y="3340600"/>
              <a:ext cx="720000" cy="720000"/>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t>3</a:t>
              </a:r>
              <a:endParaRPr lang="zh-CN" altLang="en-US" sz="3200" b="1" dirty="0"/>
            </a:p>
          </p:txBody>
        </p:sp>
        <p:sp>
          <p:nvSpPr>
            <p:cNvPr id="17" name="矩形 67">
              <a:extLst>
                <a:ext uri="{FF2B5EF4-FFF2-40B4-BE49-F238E27FC236}">
                  <a16:creationId xmlns:a16="http://schemas.microsoft.com/office/drawing/2014/main" id="{037505C7-93B9-F54D-8068-3B2231343C23}"/>
                </a:ext>
              </a:extLst>
            </p:cNvPr>
            <p:cNvSpPr/>
            <p:nvPr/>
          </p:nvSpPr>
          <p:spPr>
            <a:xfrm>
              <a:off x="5412150" y="3970600"/>
              <a:ext cx="720000" cy="90000"/>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p>
          </p:txBody>
        </p:sp>
      </p:grpSp>
      <p:grpSp>
        <p:nvGrpSpPr>
          <p:cNvPr id="18" name="组合 75">
            <a:extLst>
              <a:ext uri="{FF2B5EF4-FFF2-40B4-BE49-F238E27FC236}">
                <a16:creationId xmlns:a16="http://schemas.microsoft.com/office/drawing/2014/main" id="{109E6AC9-6EC0-7C42-9343-C02AC083597C}"/>
              </a:ext>
            </a:extLst>
          </p:cNvPr>
          <p:cNvGrpSpPr>
            <a:grpSpLocks noChangeAspect="1"/>
          </p:cNvGrpSpPr>
          <p:nvPr/>
        </p:nvGrpSpPr>
        <p:grpSpPr>
          <a:xfrm>
            <a:off x="1134897" y="4884255"/>
            <a:ext cx="1080000" cy="1080000"/>
            <a:chOff x="5412150" y="4420600"/>
            <a:chExt cx="720000" cy="720000"/>
          </a:xfrm>
        </p:grpSpPr>
        <p:sp>
          <p:nvSpPr>
            <p:cNvPr id="19" name="矩形 61">
              <a:extLst>
                <a:ext uri="{FF2B5EF4-FFF2-40B4-BE49-F238E27FC236}">
                  <a16:creationId xmlns:a16="http://schemas.microsoft.com/office/drawing/2014/main" id="{13BC0F96-9186-9449-9339-04342FB9C80A}"/>
                </a:ext>
              </a:extLst>
            </p:cNvPr>
            <p:cNvSpPr/>
            <p:nvPr/>
          </p:nvSpPr>
          <p:spPr>
            <a:xfrm>
              <a:off x="5412150" y="4420600"/>
              <a:ext cx="720000" cy="720000"/>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t>4</a:t>
              </a:r>
              <a:endParaRPr lang="zh-CN" altLang="en-US" sz="4000" b="1" dirty="0"/>
            </a:p>
          </p:txBody>
        </p:sp>
        <p:sp>
          <p:nvSpPr>
            <p:cNvPr id="20" name="矩形 68">
              <a:extLst>
                <a:ext uri="{FF2B5EF4-FFF2-40B4-BE49-F238E27FC236}">
                  <a16:creationId xmlns:a16="http://schemas.microsoft.com/office/drawing/2014/main" id="{75D7A39D-9A0A-8C42-8AE5-C39BDD30AF93}"/>
                </a:ext>
              </a:extLst>
            </p:cNvPr>
            <p:cNvSpPr/>
            <p:nvPr/>
          </p:nvSpPr>
          <p:spPr>
            <a:xfrm>
              <a:off x="5412150" y="5050600"/>
              <a:ext cx="720000" cy="90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矩形 69">
            <a:extLst>
              <a:ext uri="{FF2B5EF4-FFF2-40B4-BE49-F238E27FC236}">
                <a16:creationId xmlns:a16="http://schemas.microsoft.com/office/drawing/2014/main" id="{0BFEC9A3-28F4-1F48-B86D-E2F28E10CDCE}"/>
              </a:ext>
            </a:extLst>
          </p:cNvPr>
          <p:cNvSpPr/>
          <p:nvPr/>
        </p:nvSpPr>
        <p:spPr>
          <a:xfrm>
            <a:off x="2605172" y="2724255"/>
            <a:ext cx="4671650" cy="7200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rgbClr val="2E3448"/>
                </a:solidFill>
              </a:rPr>
              <a:t>Methodology</a:t>
            </a:r>
          </a:p>
        </p:txBody>
      </p:sp>
      <p:sp>
        <p:nvSpPr>
          <p:cNvPr id="22" name="矩形 70">
            <a:extLst>
              <a:ext uri="{FF2B5EF4-FFF2-40B4-BE49-F238E27FC236}">
                <a16:creationId xmlns:a16="http://schemas.microsoft.com/office/drawing/2014/main" id="{6FCFADAD-60F4-2D48-B496-9113070B3F6F}"/>
              </a:ext>
            </a:extLst>
          </p:cNvPr>
          <p:cNvSpPr/>
          <p:nvPr/>
        </p:nvSpPr>
        <p:spPr>
          <a:xfrm>
            <a:off x="2605172" y="3804255"/>
            <a:ext cx="4671650" cy="7200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rgbClr val="2E3448"/>
                </a:solidFill>
              </a:rPr>
              <a:t>Evaluation</a:t>
            </a:r>
          </a:p>
        </p:txBody>
      </p:sp>
      <p:sp>
        <p:nvSpPr>
          <p:cNvPr id="23" name="矩形 71">
            <a:extLst>
              <a:ext uri="{FF2B5EF4-FFF2-40B4-BE49-F238E27FC236}">
                <a16:creationId xmlns:a16="http://schemas.microsoft.com/office/drawing/2014/main" id="{0EA19EEC-BEC2-EF4D-AD1A-DAB916B24216}"/>
              </a:ext>
            </a:extLst>
          </p:cNvPr>
          <p:cNvSpPr/>
          <p:nvPr/>
        </p:nvSpPr>
        <p:spPr>
          <a:xfrm>
            <a:off x="2605172" y="4884255"/>
            <a:ext cx="5040000" cy="10800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solidFill>
                  <a:srgbClr val="2E3448"/>
                </a:solidFill>
              </a:rPr>
              <a:t>Conclusion</a:t>
            </a:r>
            <a:endParaRPr lang="zh-CN" altLang="en-US" sz="4000" b="1" dirty="0">
              <a:solidFill>
                <a:srgbClr val="2E3448"/>
              </a:solidFill>
            </a:endParaRPr>
          </a:p>
        </p:txBody>
      </p:sp>
      <p:sp>
        <p:nvSpPr>
          <p:cNvPr id="2" name="Text Placeholder 1">
            <a:extLst>
              <a:ext uri="{FF2B5EF4-FFF2-40B4-BE49-F238E27FC236}">
                <a16:creationId xmlns:a16="http://schemas.microsoft.com/office/drawing/2014/main" id="{7DFC3846-0A5F-2844-9814-9A71961F8688}"/>
              </a:ext>
            </a:extLst>
          </p:cNvPr>
          <p:cNvSpPr>
            <a:spLocks noGrp="1"/>
          </p:cNvSpPr>
          <p:nvPr>
            <p:ph type="body" sz="quarter" idx="14"/>
          </p:nvPr>
        </p:nvSpPr>
        <p:spPr/>
        <p:txBody>
          <a:bodyPr>
            <a:normAutofit fontScale="92500" lnSpcReduction="20000"/>
          </a:bodyPr>
          <a:lstStyle/>
          <a:p>
            <a:r>
              <a:rPr lang="en-CN"/>
              <a:t>Outline</a:t>
            </a:r>
          </a:p>
        </p:txBody>
      </p:sp>
    </p:spTree>
    <p:extLst>
      <p:ext uri="{BB962C8B-B14F-4D97-AF65-F5344CB8AC3E}">
        <p14:creationId xmlns:p14="http://schemas.microsoft.com/office/powerpoint/2010/main" val="17056985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128901-97A5-6F4A-B8D0-B13DB8B327AF}"/>
              </a:ext>
            </a:extLst>
          </p:cNvPr>
          <p:cNvSpPr>
            <a:spLocks noGrp="1"/>
          </p:cNvSpPr>
          <p:nvPr>
            <p:ph type="body" sz="quarter" idx="14"/>
          </p:nvPr>
        </p:nvSpPr>
        <p:spPr/>
        <p:txBody>
          <a:bodyPr>
            <a:normAutofit fontScale="92500" lnSpcReduction="20000"/>
          </a:bodyPr>
          <a:lstStyle/>
          <a:p>
            <a:r>
              <a:rPr lang="en-CN">
                <a:solidFill>
                  <a:srgbClr val="2E3448"/>
                </a:solidFill>
              </a:rPr>
              <a:t>Conclusion &amp; Future Work</a:t>
            </a:r>
          </a:p>
        </p:txBody>
      </p:sp>
      <p:grpSp>
        <p:nvGrpSpPr>
          <p:cNvPr id="3" name="Group 2">
            <a:extLst>
              <a:ext uri="{FF2B5EF4-FFF2-40B4-BE49-F238E27FC236}">
                <a16:creationId xmlns:a16="http://schemas.microsoft.com/office/drawing/2014/main" id="{035D7242-1B45-C64D-A42F-1BC52A97015D}"/>
              </a:ext>
            </a:extLst>
          </p:cNvPr>
          <p:cNvGrpSpPr/>
          <p:nvPr/>
        </p:nvGrpSpPr>
        <p:grpSpPr>
          <a:xfrm>
            <a:off x="1604570" y="1530550"/>
            <a:ext cx="8982860" cy="2517613"/>
            <a:chOff x="1604570" y="1530550"/>
            <a:chExt cx="8982860" cy="2517613"/>
          </a:xfrm>
        </p:grpSpPr>
        <p:grpSp>
          <p:nvGrpSpPr>
            <p:cNvPr id="4" name="Group 3">
              <a:extLst>
                <a:ext uri="{FF2B5EF4-FFF2-40B4-BE49-F238E27FC236}">
                  <a16:creationId xmlns:a16="http://schemas.microsoft.com/office/drawing/2014/main" id="{0C8DB8BD-7FC1-5041-ABF4-E8FC4D1FE282}"/>
                </a:ext>
              </a:extLst>
            </p:cNvPr>
            <p:cNvGrpSpPr/>
            <p:nvPr/>
          </p:nvGrpSpPr>
          <p:grpSpPr>
            <a:xfrm>
              <a:off x="1604570" y="1530550"/>
              <a:ext cx="8982860" cy="2517613"/>
              <a:chOff x="193395" y="2247022"/>
              <a:chExt cx="8982860" cy="2517613"/>
            </a:xfrm>
          </p:grpSpPr>
          <p:sp>
            <p:nvSpPr>
              <p:cNvPr id="6" name="矩形: 圆角 8">
                <a:extLst>
                  <a:ext uri="{FF2B5EF4-FFF2-40B4-BE49-F238E27FC236}">
                    <a16:creationId xmlns:a16="http://schemas.microsoft.com/office/drawing/2014/main" id="{35520D26-AEA2-004C-9A35-23AEEFD5DF75}"/>
                  </a:ext>
                </a:extLst>
              </p:cNvPr>
              <p:cNvSpPr/>
              <p:nvPr/>
            </p:nvSpPr>
            <p:spPr>
              <a:xfrm>
                <a:off x="193395" y="2247022"/>
                <a:ext cx="8729033" cy="2271431"/>
              </a:xfrm>
              <a:prstGeom prst="roundRect">
                <a:avLst>
                  <a:gd name="adj" fmla="val 0"/>
                </a:avLst>
              </a:prstGeom>
              <a:solidFill>
                <a:schemeClr val="bg1"/>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algn="just"/>
                <a:endParaRPr lang="zh-CN" altLang="en-US" dirty="0"/>
              </a:p>
            </p:txBody>
          </p:sp>
          <p:sp>
            <p:nvSpPr>
              <p:cNvPr id="7" name="平行四边形 10">
                <a:extLst>
                  <a:ext uri="{FF2B5EF4-FFF2-40B4-BE49-F238E27FC236}">
                    <a16:creationId xmlns:a16="http://schemas.microsoft.com/office/drawing/2014/main" id="{22B4A270-A642-E34B-BB7D-0B5B5135C992}"/>
                  </a:ext>
                </a:extLst>
              </p:cNvPr>
              <p:cNvSpPr/>
              <p:nvPr/>
            </p:nvSpPr>
            <p:spPr>
              <a:xfrm>
                <a:off x="370531" y="2357748"/>
                <a:ext cx="473565" cy="242093"/>
              </a:xfrm>
              <a:prstGeom prst="parallelogram">
                <a:avLst>
                  <a:gd name="adj" fmla="val 4444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right-quote-sign_36811">
                <a:extLst>
                  <a:ext uri="{FF2B5EF4-FFF2-40B4-BE49-F238E27FC236}">
                    <a16:creationId xmlns:a16="http://schemas.microsoft.com/office/drawing/2014/main" id="{AF9B4BB8-826D-894F-AD91-51629F0C5534}"/>
                  </a:ext>
                </a:extLst>
              </p:cNvPr>
              <p:cNvSpPr>
                <a:spLocks noChangeAspect="1"/>
              </p:cNvSpPr>
              <p:nvPr/>
            </p:nvSpPr>
            <p:spPr bwMode="auto">
              <a:xfrm>
                <a:off x="8668600" y="4272270"/>
                <a:ext cx="507655" cy="492365"/>
              </a:xfrm>
              <a:custGeom>
                <a:avLst/>
                <a:gdLst>
                  <a:gd name="T0" fmla="*/ 314 w 314"/>
                  <a:gd name="T1" fmla="*/ 0 h 305"/>
                  <a:gd name="T2" fmla="*/ 314 w 314"/>
                  <a:gd name="T3" fmla="*/ 158 h 305"/>
                  <a:gd name="T4" fmla="*/ 206 w 314"/>
                  <a:gd name="T5" fmla="*/ 305 h 305"/>
                  <a:gd name="T6" fmla="*/ 170 w 314"/>
                  <a:gd name="T7" fmla="*/ 304 h 305"/>
                  <a:gd name="T8" fmla="*/ 170 w 314"/>
                  <a:gd name="T9" fmla="*/ 243 h 305"/>
                  <a:gd name="T10" fmla="*/ 244 w 314"/>
                  <a:gd name="T11" fmla="*/ 174 h 305"/>
                  <a:gd name="T12" fmla="*/ 243 w 314"/>
                  <a:gd name="T13" fmla="*/ 146 h 305"/>
                  <a:gd name="T14" fmla="*/ 192 w 314"/>
                  <a:gd name="T15" fmla="*/ 146 h 305"/>
                  <a:gd name="T16" fmla="*/ 192 w 314"/>
                  <a:gd name="T17" fmla="*/ 0 h 305"/>
                  <a:gd name="T18" fmla="*/ 314 w 314"/>
                  <a:gd name="T19" fmla="*/ 0 h 305"/>
                  <a:gd name="T20" fmla="*/ 314 w 314"/>
                  <a:gd name="T21" fmla="*/ 0 h 305"/>
                  <a:gd name="T22" fmla="*/ 16 w 314"/>
                  <a:gd name="T23" fmla="*/ 146 h 305"/>
                  <a:gd name="T24" fmla="*/ 67 w 314"/>
                  <a:gd name="T25" fmla="*/ 146 h 305"/>
                  <a:gd name="T26" fmla="*/ 68 w 314"/>
                  <a:gd name="T27" fmla="*/ 174 h 305"/>
                  <a:gd name="T28" fmla="*/ 0 w 314"/>
                  <a:gd name="T29" fmla="*/ 243 h 305"/>
                  <a:gd name="T30" fmla="*/ 0 w 314"/>
                  <a:gd name="T31" fmla="*/ 304 h 305"/>
                  <a:gd name="T32" fmla="*/ 30 w 314"/>
                  <a:gd name="T33" fmla="*/ 305 h 305"/>
                  <a:gd name="T34" fmla="*/ 138 w 314"/>
                  <a:gd name="T35" fmla="*/ 158 h 305"/>
                  <a:gd name="T36" fmla="*/ 138 w 314"/>
                  <a:gd name="T37" fmla="*/ 0 h 305"/>
                  <a:gd name="T38" fmla="*/ 16 w 314"/>
                  <a:gd name="T39" fmla="*/ 0 h 305"/>
                  <a:gd name="T40" fmla="*/ 16 w 314"/>
                  <a:gd name="T41" fmla="*/ 146 h 305"/>
                  <a:gd name="T42" fmla="*/ 16 w 314"/>
                  <a:gd name="T43" fmla="*/ 14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4" h="305">
                    <a:moveTo>
                      <a:pt x="314" y="0"/>
                    </a:moveTo>
                    <a:lnTo>
                      <a:pt x="314" y="158"/>
                    </a:lnTo>
                    <a:cubicBezTo>
                      <a:pt x="314" y="256"/>
                      <a:pt x="278" y="305"/>
                      <a:pt x="206" y="305"/>
                    </a:cubicBezTo>
                    <a:cubicBezTo>
                      <a:pt x="198" y="305"/>
                      <a:pt x="186" y="305"/>
                      <a:pt x="170" y="304"/>
                    </a:cubicBezTo>
                    <a:lnTo>
                      <a:pt x="170" y="243"/>
                    </a:lnTo>
                    <a:cubicBezTo>
                      <a:pt x="219" y="243"/>
                      <a:pt x="244" y="220"/>
                      <a:pt x="244" y="174"/>
                    </a:cubicBezTo>
                    <a:lnTo>
                      <a:pt x="243" y="146"/>
                    </a:lnTo>
                    <a:lnTo>
                      <a:pt x="192" y="146"/>
                    </a:lnTo>
                    <a:lnTo>
                      <a:pt x="192" y="0"/>
                    </a:lnTo>
                    <a:lnTo>
                      <a:pt x="314" y="0"/>
                    </a:lnTo>
                    <a:lnTo>
                      <a:pt x="314" y="0"/>
                    </a:lnTo>
                    <a:close/>
                    <a:moveTo>
                      <a:pt x="16" y="146"/>
                    </a:moveTo>
                    <a:lnTo>
                      <a:pt x="67" y="146"/>
                    </a:lnTo>
                    <a:lnTo>
                      <a:pt x="68" y="174"/>
                    </a:lnTo>
                    <a:cubicBezTo>
                      <a:pt x="68" y="217"/>
                      <a:pt x="45" y="240"/>
                      <a:pt x="0" y="243"/>
                    </a:cubicBezTo>
                    <a:lnTo>
                      <a:pt x="0" y="304"/>
                    </a:lnTo>
                    <a:cubicBezTo>
                      <a:pt x="14" y="305"/>
                      <a:pt x="24" y="305"/>
                      <a:pt x="30" y="305"/>
                    </a:cubicBezTo>
                    <a:cubicBezTo>
                      <a:pt x="102" y="305"/>
                      <a:pt x="138" y="256"/>
                      <a:pt x="138" y="158"/>
                    </a:cubicBezTo>
                    <a:lnTo>
                      <a:pt x="138" y="0"/>
                    </a:lnTo>
                    <a:lnTo>
                      <a:pt x="16" y="0"/>
                    </a:lnTo>
                    <a:lnTo>
                      <a:pt x="16" y="146"/>
                    </a:lnTo>
                    <a:lnTo>
                      <a:pt x="16" y="146"/>
                    </a:lnTo>
                    <a:close/>
                  </a:path>
                </a:pathLst>
              </a:custGeom>
              <a:solidFill>
                <a:schemeClr val="accent1"/>
              </a:solidFill>
              <a:ln>
                <a:noFill/>
              </a:ln>
            </p:spPr>
          </p:sp>
        </p:grpSp>
        <p:sp>
          <p:nvSpPr>
            <p:cNvPr id="5" name="Rectangle 4">
              <a:extLst>
                <a:ext uri="{FF2B5EF4-FFF2-40B4-BE49-F238E27FC236}">
                  <a16:creationId xmlns:a16="http://schemas.microsoft.com/office/drawing/2014/main" id="{AD2E3ED1-75D4-6444-87A9-2C4C7BE362C3}"/>
                </a:ext>
              </a:extLst>
            </p:cNvPr>
            <p:cNvSpPr/>
            <p:nvPr/>
          </p:nvSpPr>
          <p:spPr>
            <a:xfrm>
              <a:off x="2018488" y="1992215"/>
              <a:ext cx="8234494" cy="1631216"/>
            </a:xfrm>
            <a:prstGeom prst="rect">
              <a:avLst/>
            </a:prstGeom>
            <a:effectLst/>
          </p:spPr>
          <p:txBody>
            <a:bodyPr wrap="square">
              <a:spAutoFit/>
            </a:bodyPr>
            <a:lstStyle/>
            <a:p>
              <a:pPr marL="342900" indent="-342900">
                <a:buFont typeface="Wingdings" pitchFamily="2" charset="2"/>
                <a:buChar char="Ø"/>
                <a:defRPr/>
              </a:pPr>
              <a:r>
                <a:rPr kumimoji="1" lang="en-US" altLang="zh-CN" sz="2000" dirty="0">
                  <a:solidFill>
                    <a:srgbClr val="2E3448"/>
                  </a:solidFill>
                  <a:ea typeface="Microsoft YaHei" panose="020B0503020204020204" pitchFamily="34" charset="-122"/>
                </a:rPr>
                <a:t>Compared with sequential scheduling: </a:t>
              </a:r>
              <a:r>
                <a:rPr kumimoji="1" lang="en-US" altLang="zh-CN" sz="2000" b="1" dirty="0">
                  <a:solidFill>
                    <a:schemeClr val="accent1">
                      <a:lumMod val="50000"/>
                    </a:schemeClr>
                  </a:solidFill>
                  <a:ea typeface="Microsoft YaHei" panose="020B0503020204020204" pitchFamily="34" charset="-122"/>
                </a:rPr>
                <a:t>improving the system throughput</a:t>
              </a:r>
              <a:r>
                <a:rPr kumimoji="1" lang="en-US" altLang="zh-CN" sz="2000" dirty="0">
                  <a:solidFill>
                    <a:srgbClr val="2E3448"/>
                  </a:solidFill>
                  <a:ea typeface="Microsoft YaHei" panose="020B0503020204020204" pitchFamily="34" charset="-122"/>
                </a:rPr>
                <a:t>.</a:t>
              </a:r>
            </a:p>
            <a:p>
              <a:pPr>
                <a:defRPr/>
              </a:pPr>
              <a:endParaRPr kumimoji="1" lang="en-US" altLang="zh-CN" sz="2000" b="1" dirty="0">
                <a:solidFill>
                  <a:srgbClr val="2E3448"/>
                </a:solidFill>
                <a:ea typeface="Microsoft YaHei" panose="020B0503020204020204" pitchFamily="34" charset="-122"/>
              </a:endParaRPr>
            </a:p>
            <a:p>
              <a:pPr marL="342900" indent="-342900">
                <a:buFont typeface="Wingdings" pitchFamily="2" charset="2"/>
                <a:buChar char="Ø"/>
                <a:defRPr/>
              </a:pPr>
              <a:r>
                <a:rPr kumimoji="1" lang="en-US" altLang="zh-CN" sz="2000" dirty="0">
                  <a:solidFill>
                    <a:srgbClr val="2E3448"/>
                  </a:solidFill>
                  <a:ea typeface="Microsoft YaHei" panose="020B0503020204020204" pitchFamily="34" charset="-122"/>
                </a:rPr>
                <a:t>Compared with hardware isolation:</a:t>
              </a:r>
              <a:r>
                <a:rPr kumimoji="1" lang="en-US" altLang="zh-CN" sz="2000" b="1" dirty="0">
                  <a:solidFill>
                    <a:srgbClr val="2E3448"/>
                  </a:solidFill>
                  <a:ea typeface="Microsoft YaHei" panose="020B0503020204020204" pitchFamily="34" charset="-122"/>
                </a:rPr>
                <a:t> </a:t>
              </a:r>
              <a:r>
                <a:rPr kumimoji="1" lang="en-US" altLang="zh-CN" sz="2000" b="1" dirty="0">
                  <a:solidFill>
                    <a:schemeClr val="accent1">
                      <a:lumMod val="50000"/>
                    </a:schemeClr>
                  </a:solidFill>
                  <a:ea typeface="Microsoft YaHei" panose="020B0503020204020204" pitchFamily="34" charset="-122"/>
                </a:rPr>
                <a:t>showing more flexibility</a:t>
              </a:r>
              <a:r>
                <a:rPr kumimoji="1" lang="en-US" altLang="zh-CN" sz="2000" dirty="0">
                  <a:solidFill>
                    <a:schemeClr val="accent1">
                      <a:lumMod val="50000"/>
                    </a:schemeClr>
                  </a:solidFill>
                  <a:ea typeface="Microsoft YaHei" panose="020B0503020204020204" pitchFamily="34" charset="-122"/>
                </a:rPr>
                <a:t>.</a:t>
              </a:r>
              <a:endParaRPr kumimoji="1" lang="en-US" altLang="zh-CN" sz="2000" b="1" dirty="0">
                <a:solidFill>
                  <a:schemeClr val="accent1">
                    <a:lumMod val="50000"/>
                  </a:schemeClr>
                </a:solidFill>
                <a:ea typeface="Microsoft YaHei" panose="020B0503020204020204" pitchFamily="34" charset="-122"/>
              </a:endParaRPr>
            </a:p>
            <a:p>
              <a:pPr marL="342900" indent="-342900">
                <a:buFont typeface="Wingdings" pitchFamily="2" charset="2"/>
                <a:buChar char="Ø"/>
                <a:defRPr/>
              </a:pPr>
              <a:endParaRPr kumimoji="1" lang="en-US" altLang="zh-CN" sz="2000" b="1" dirty="0">
                <a:solidFill>
                  <a:srgbClr val="2E3448"/>
                </a:solidFill>
                <a:ea typeface="Microsoft YaHei" panose="020B0503020204020204" pitchFamily="34" charset="-122"/>
              </a:endParaRPr>
            </a:p>
            <a:p>
              <a:pPr marL="342900" indent="-342900">
                <a:buFont typeface="Wingdings" pitchFamily="2" charset="2"/>
                <a:buChar char="Ø"/>
                <a:defRPr/>
              </a:pPr>
              <a:r>
                <a:rPr kumimoji="1" lang="en-US" altLang="zh-CN" sz="2000" b="1" dirty="0">
                  <a:solidFill>
                    <a:schemeClr val="accent1">
                      <a:lumMod val="50000"/>
                    </a:schemeClr>
                  </a:solidFill>
                  <a:ea typeface="Microsoft YaHei" panose="020B0503020204020204" pitchFamily="34" charset="-122"/>
                </a:rPr>
                <a:t>Easily being integrated </a:t>
              </a:r>
              <a:r>
                <a:rPr kumimoji="1" lang="en-US" altLang="zh-CN" sz="2000" dirty="0">
                  <a:solidFill>
                    <a:srgbClr val="2E3448"/>
                  </a:solidFill>
                  <a:ea typeface="Microsoft YaHei" panose="020B0503020204020204" pitchFamily="34" charset="-122"/>
                </a:rPr>
                <a:t>in popular cluster-level scheduler.</a:t>
              </a:r>
            </a:p>
          </p:txBody>
        </p:sp>
        <p:sp>
          <p:nvSpPr>
            <p:cNvPr id="9" name="Rectangle 8">
              <a:extLst>
                <a:ext uri="{FF2B5EF4-FFF2-40B4-BE49-F238E27FC236}">
                  <a16:creationId xmlns:a16="http://schemas.microsoft.com/office/drawing/2014/main" id="{A8375FCF-E5B4-3F45-8CCC-F294802B361A}"/>
                </a:ext>
              </a:extLst>
            </p:cNvPr>
            <p:cNvSpPr/>
            <p:nvPr/>
          </p:nvSpPr>
          <p:spPr>
            <a:xfrm>
              <a:off x="2432407" y="1530550"/>
              <a:ext cx="1727082" cy="461665"/>
            </a:xfrm>
            <a:prstGeom prst="rect">
              <a:avLst/>
            </a:prstGeom>
            <a:effectLst/>
          </p:spPr>
          <p:txBody>
            <a:bodyPr wrap="square">
              <a:spAutoFit/>
            </a:bodyPr>
            <a:lstStyle/>
            <a:p>
              <a:pPr>
                <a:defRPr/>
              </a:pPr>
              <a:r>
                <a:rPr kumimoji="1" lang="en-US" altLang="zh-CN" sz="2400" b="1" i="1" dirty="0">
                  <a:solidFill>
                    <a:srgbClr val="2E3448"/>
                  </a:solidFill>
                  <a:ea typeface="Microsoft YaHei" panose="020B0503020204020204" pitchFamily="34" charset="-122"/>
                </a:rPr>
                <a:t>Conclusion</a:t>
              </a:r>
              <a:endParaRPr kumimoji="1" lang="zh-CN" altLang="en-US" sz="2400" b="1" i="1" dirty="0">
                <a:solidFill>
                  <a:srgbClr val="2E3448"/>
                </a:solidFill>
                <a:ea typeface="Microsoft YaHei" panose="020B0503020204020204" pitchFamily="34" charset="-122"/>
              </a:endParaRPr>
            </a:p>
          </p:txBody>
        </p:sp>
      </p:grpSp>
      <p:grpSp>
        <p:nvGrpSpPr>
          <p:cNvPr id="16" name="Group 15">
            <a:extLst>
              <a:ext uri="{FF2B5EF4-FFF2-40B4-BE49-F238E27FC236}">
                <a16:creationId xmlns:a16="http://schemas.microsoft.com/office/drawing/2014/main" id="{976196FF-2B51-EE4C-A41D-762E191CD363}"/>
              </a:ext>
            </a:extLst>
          </p:cNvPr>
          <p:cNvGrpSpPr/>
          <p:nvPr/>
        </p:nvGrpSpPr>
        <p:grpSpPr>
          <a:xfrm>
            <a:off x="1604570" y="4263646"/>
            <a:ext cx="8982860" cy="1954785"/>
            <a:chOff x="1604570" y="4263646"/>
            <a:chExt cx="8982860" cy="1954785"/>
          </a:xfrm>
        </p:grpSpPr>
        <p:grpSp>
          <p:nvGrpSpPr>
            <p:cNvPr id="11" name="Group 10">
              <a:extLst>
                <a:ext uri="{FF2B5EF4-FFF2-40B4-BE49-F238E27FC236}">
                  <a16:creationId xmlns:a16="http://schemas.microsoft.com/office/drawing/2014/main" id="{DE8BC91A-04C1-854C-9F06-24FCB7FC1C61}"/>
                </a:ext>
              </a:extLst>
            </p:cNvPr>
            <p:cNvGrpSpPr/>
            <p:nvPr/>
          </p:nvGrpSpPr>
          <p:grpSpPr>
            <a:xfrm>
              <a:off x="1604570" y="4263646"/>
              <a:ext cx="8982860" cy="1954785"/>
              <a:chOff x="193395" y="2247022"/>
              <a:chExt cx="8982860" cy="1954785"/>
            </a:xfrm>
          </p:grpSpPr>
          <p:sp>
            <p:nvSpPr>
              <p:cNvPr id="12" name="矩形: 圆角 8">
                <a:extLst>
                  <a:ext uri="{FF2B5EF4-FFF2-40B4-BE49-F238E27FC236}">
                    <a16:creationId xmlns:a16="http://schemas.microsoft.com/office/drawing/2014/main" id="{979A6CC2-63C1-1645-BE56-6F15E136A135}"/>
                  </a:ext>
                </a:extLst>
              </p:cNvPr>
              <p:cNvSpPr/>
              <p:nvPr/>
            </p:nvSpPr>
            <p:spPr>
              <a:xfrm>
                <a:off x="193395" y="2247022"/>
                <a:ext cx="8729033" cy="1708603"/>
              </a:xfrm>
              <a:prstGeom prst="roundRect">
                <a:avLst>
                  <a:gd name="adj" fmla="val 0"/>
                </a:avLst>
              </a:prstGeom>
              <a:solidFill>
                <a:schemeClr val="bg1"/>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algn="just"/>
                <a:endParaRPr lang="zh-CN" altLang="en-US" dirty="0"/>
              </a:p>
            </p:txBody>
          </p:sp>
          <p:sp>
            <p:nvSpPr>
              <p:cNvPr id="13" name="平行四边形 10">
                <a:extLst>
                  <a:ext uri="{FF2B5EF4-FFF2-40B4-BE49-F238E27FC236}">
                    <a16:creationId xmlns:a16="http://schemas.microsoft.com/office/drawing/2014/main" id="{090B21DF-6617-9A4F-ABCF-CCF99F06C86E}"/>
                  </a:ext>
                </a:extLst>
              </p:cNvPr>
              <p:cNvSpPr/>
              <p:nvPr/>
            </p:nvSpPr>
            <p:spPr>
              <a:xfrm>
                <a:off x="370531" y="2357748"/>
                <a:ext cx="473565" cy="242093"/>
              </a:xfrm>
              <a:prstGeom prst="parallelogram">
                <a:avLst>
                  <a:gd name="adj" fmla="val 4444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right-quote-sign_36811">
                <a:extLst>
                  <a:ext uri="{FF2B5EF4-FFF2-40B4-BE49-F238E27FC236}">
                    <a16:creationId xmlns:a16="http://schemas.microsoft.com/office/drawing/2014/main" id="{01CD1C3C-B552-DD43-8FF4-4E322A14C3FA}"/>
                  </a:ext>
                </a:extLst>
              </p:cNvPr>
              <p:cNvSpPr>
                <a:spLocks noChangeAspect="1"/>
              </p:cNvSpPr>
              <p:nvPr/>
            </p:nvSpPr>
            <p:spPr bwMode="auto">
              <a:xfrm>
                <a:off x="8668600" y="3709442"/>
                <a:ext cx="507655" cy="492365"/>
              </a:xfrm>
              <a:custGeom>
                <a:avLst/>
                <a:gdLst>
                  <a:gd name="T0" fmla="*/ 314 w 314"/>
                  <a:gd name="T1" fmla="*/ 0 h 305"/>
                  <a:gd name="T2" fmla="*/ 314 w 314"/>
                  <a:gd name="T3" fmla="*/ 158 h 305"/>
                  <a:gd name="T4" fmla="*/ 206 w 314"/>
                  <a:gd name="T5" fmla="*/ 305 h 305"/>
                  <a:gd name="T6" fmla="*/ 170 w 314"/>
                  <a:gd name="T7" fmla="*/ 304 h 305"/>
                  <a:gd name="T8" fmla="*/ 170 w 314"/>
                  <a:gd name="T9" fmla="*/ 243 h 305"/>
                  <a:gd name="T10" fmla="*/ 244 w 314"/>
                  <a:gd name="T11" fmla="*/ 174 h 305"/>
                  <a:gd name="T12" fmla="*/ 243 w 314"/>
                  <a:gd name="T13" fmla="*/ 146 h 305"/>
                  <a:gd name="T14" fmla="*/ 192 w 314"/>
                  <a:gd name="T15" fmla="*/ 146 h 305"/>
                  <a:gd name="T16" fmla="*/ 192 w 314"/>
                  <a:gd name="T17" fmla="*/ 0 h 305"/>
                  <a:gd name="T18" fmla="*/ 314 w 314"/>
                  <a:gd name="T19" fmla="*/ 0 h 305"/>
                  <a:gd name="T20" fmla="*/ 314 w 314"/>
                  <a:gd name="T21" fmla="*/ 0 h 305"/>
                  <a:gd name="T22" fmla="*/ 16 w 314"/>
                  <a:gd name="T23" fmla="*/ 146 h 305"/>
                  <a:gd name="T24" fmla="*/ 67 w 314"/>
                  <a:gd name="T25" fmla="*/ 146 h 305"/>
                  <a:gd name="T26" fmla="*/ 68 w 314"/>
                  <a:gd name="T27" fmla="*/ 174 h 305"/>
                  <a:gd name="T28" fmla="*/ 0 w 314"/>
                  <a:gd name="T29" fmla="*/ 243 h 305"/>
                  <a:gd name="T30" fmla="*/ 0 w 314"/>
                  <a:gd name="T31" fmla="*/ 304 h 305"/>
                  <a:gd name="T32" fmla="*/ 30 w 314"/>
                  <a:gd name="T33" fmla="*/ 305 h 305"/>
                  <a:gd name="T34" fmla="*/ 138 w 314"/>
                  <a:gd name="T35" fmla="*/ 158 h 305"/>
                  <a:gd name="T36" fmla="*/ 138 w 314"/>
                  <a:gd name="T37" fmla="*/ 0 h 305"/>
                  <a:gd name="T38" fmla="*/ 16 w 314"/>
                  <a:gd name="T39" fmla="*/ 0 h 305"/>
                  <a:gd name="T40" fmla="*/ 16 w 314"/>
                  <a:gd name="T41" fmla="*/ 146 h 305"/>
                  <a:gd name="T42" fmla="*/ 16 w 314"/>
                  <a:gd name="T43" fmla="*/ 14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4" h="305">
                    <a:moveTo>
                      <a:pt x="314" y="0"/>
                    </a:moveTo>
                    <a:lnTo>
                      <a:pt x="314" y="158"/>
                    </a:lnTo>
                    <a:cubicBezTo>
                      <a:pt x="314" y="256"/>
                      <a:pt x="278" y="305"/>
                      <a:pt x="206" y="305"/>
                    </a:cubicBezTo>
                    <a:cubicBezTo>
                      <a:pt x="198" y="305"/>
                      <a:pt x="186" y="305"/>
                      <a:pt x="170" y="304"/>
                    </a:cubicBezTo>
                    <a:lnTo>
                      <a:pt x="170" y="243"/>
                    </a:lnTo>
                    <a:cubicBezTo>
                      <a:pt x="219" y="243"/>
                      <a:pt x="244" y="220"/>
                      <a:pt x="244" y="174"/>
                    </a:cubicBezTo>
                    <a:lnTo>
                      <a:pt x="243" y="146"/>
                    </a:lnTo>
                    <a:lnTo>
                      <a:pt x="192" y="146"/>
                    </a:lnTo>
                    <a:lnTo>
                      <a:pt x="192" y="0"/>
                    </a:lnTo>
                    <a:lnTo>
                      <a:pt x="314" y="0"/>
                    </a:lnTo>
                    <a:lnTo>
                      <a:pt x="314" y="0"/>
                    </a:lnTo>
                    <a:close/>
                    <a:moveTo>
                      <a:pt x="16" y="146"/>
                    </a:moveTo>
                    <a:lnTo>
                      <a:pt x="67" y="146"/>
                    </a:lnTo>
                    <a:lnTo>
                      <a:pt x="68" y="174"/>
                    </a:lnTo>
                    <a:cubicBezTo>
                      <a:pt x="68" y="217"/>
                      <a:pt x="45" y="240"/>
                      <a:pt x="0" y="243"/>
                    </a:cubicBezTo>
                    <a:lnTo>
                      <a:pt x="0" y="304"/>
                    </a:lnTo>
                    <a:cubicBezTo>
                      <a:pt x="14" y="305"/>
                      <a:pt x="24" y="305"/>
                      <a:pt x="30" y="305"/>
                    </a:cubicBezTo>
                    <a:cubicBezTo>
                      <a:pt x="102" y="305"/>
                      <a:pt x="138" y="256"/>
                      <a:pt x="138" y="158"/>
                    </a:cubicBezTo>
                    <a:lnTo>
                      <a:pt x="138" y="0"/>
                    </a:lnTo>
                    <a:lnTo>
                      <a:pt x="16" y="0"/>
                    </a:lnTo>
                    <a:lnTo>
                      <a:pt x="16" y="146"/>
                    </a:lnTo>
                    <a:lnTo>
                      <a:pt x="16" y="146"/>
                    </a:lnTo>
                    <a:close/>
                  </a:path>
                </a:pathLst>
              </a:custGeom>
              <a:solidFill>
                <a:schemeClr val="accent1"/>
              </a:solidFill>
              <a:ln>
                <a:noFill/>
              </a:ln>
            </p:spPr>
          </p:sp>
        </p:grpSp>
        <p:sp>
          <p:nvSpPr>
            <p:cNvPr id="10" name="Rectangle 9">
              <a:extLst>
                <a:ext uri="{FF2B5EF4-FFF2-40B4-BE49-F238E27FC236}">
                  <a16:creationId xmlns:a16="http://schemas.microsoft.com/office/drawing/2014/main" id="{DBBB3C59-5EAE-D64D-B9D4-15029DA0E9D6}"/>
                </a:ext>
              </a:extLst>
            </p:cNvPr>
            <p:cNvSpPr/>
            <p:nvPr/>
          </p:nvSpPr>
          <p:spPr>
            <a:xfrm>
              <a:off x="2432407" y="4263646"/>
              <a:ext cx="2002089" cy="461665"/>
            </a:xfrm>
            <a:prstGeom prst="rect">
              <a:avLst/>
            </a:prstGeom>
            <a:effectLst/>
          </p:spPr>
          <p:txBody>
            <a:bodyPr wrap="square">
              <a:spAutoFit/>
            </a:bodyPr>
            <a:lstStyle/>
            <a:p>
              <a:pPr>
                <a:defRPr/>
              </a:pPr>
              <a:r>
                <a:rPr kumimoji="1" lang="en-US" altLang="zh-CN" sz="2400" b="1" i="1" dirty="0">
                  <a:solidFill>
                    <a:srgbClr val="2E3448"/>
                  </a:solidFill>
                  <a:ea typeface="Microsoft YaHei" panose="020B0503020204020204" pitchFamily="34" charset="-122"/>
                </a:rPr>
                <a:t>Future Work</a:t>
              </a:r>
              <a:endParaRPr kumimoji="1" lang="zh-CN" altLang="en-US" sz="2400" b="1" i="1" dirty="0">
                <a:solidFill>
                  <a:srgbClr val="2E3448"/>
                </a:solidFill>
                <a:ea typeface="Microsoft YaHei" panose="020B0503020204020204" pitchFamily="34" charset="-122"/>
              </a:endParaRPr>
            </a:p>
          </p:txBody>
        </p:sp>
        <p:sp>
          <p:nvSpPr>
            <p:cNvPr id="15" name="Rectangle 14">
              <a:extLst>
                <a:ext uri="{FF2B5EF4-FFF2-40B4-BE49-F238E27FC236}">
                  <a16:creationId xmlns:a16="http://schemas.microsoft.com/office/drawing/2014/main" id="{14679E15-86DA-F64E-ABD0-EF1ACD5BDBF8}"/>
                </a:ext>
              </a:extLst>
            </p:cNvPr>
            <p:cNvSpPr/>
            <p:nvPr/>
          </p:nvSpPr>
          <p:spPr>
            <a:xfrm>
              <a:off x="2018488" y="4725311"/>
              <a:ext cx="8234494" cy="967957"/>
            </a:xfrm>
            <a:prstGeom prst="rect">
              <a:avLst/>
            </a:prstGeom>
            <a:effectLst/>
          </p:spPr>
          <p:txBody>
            <a:bodyPr wrap="square">
              <a:spAutoFit/>
            </a:bodyPr>
            <a:lstStyle/>
            <a:p>
              <a:pPr>
                <a:lnSpc>
                  <a:spcPct val="150000"/>
                </a:lnSpc>
                <a:defRPr/>
              </a:pPr>
              <a:r>
                <a:rPr kumimoji="1" lang="en-US" altLang="zh-CN" sz="2000" b="1" dirty="0">
                  <a:solidFill>
                    <a:srgbClr val="2E3448"/>
                  </a:solidFill>
                  <a:ea typeface="Microsoft YaHei" panose="020B0503020204020204" pitchFamily="34" charset="-122"/>
                </a:rPr>
                <a:t>Cluster-level Orchestration: </a:t>
              </a:r>
              <a:r>
                <a:rPr lang="en-US" sz="2000"/>
                <a:t>Identify the DNN models that are </a:t>
              </a:r>
              <a:r>
                <a:rPr lang="en-US" sz="2000" b="1">
                  <a:solidFill>
                    <a:schemeClr val="accent1">
                      <a:lumMod val="50000"/>
                    </a:schemeClr>
                  </a:solidFill>
                </a:rPr>
                <a:t>suitable to be co-located</a:t>
              </a:r>
              <a:r>
                <a:rPr lang="en-US" sz="2000"/>
                <a:t> for maximizing cluster utilization. </a:t>
              </a:r>
            </a:p>
          </p:txBody>
        </p:sp>
      </p:grpSp>
    </p:spTree>
    <p:custDataLst>
      <p:tags r:id="rId1"/>
    </p:custDataLst>
    <p:extLst>
      <p:ext uri="{BB962C8B-B14F-4D97-AF65-F5344CB8AC3E}">
        <p14:creationId xmlns:p14="http://schemas.microsoft.com/office/powerpoint/2010/main" val="3444178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C167B-6B49-AE41-AE0D-D9AE58BA941B}"/>
              </a:ext>
            </a:extLst>
          </p:cNvPr>
          <p:cNvSpPr>
            <a:spLocks noGrp="1"/>
          </p:cNvSpPr>
          <p:nvPr>
            <p:ph type="ctrTitle"/>
          </p:nvPr>
        </p:nvSpPr>
        <p:spPr>
          <a:xfrm>
            <a:off x="5843238" y="3429000"/>
            <a:ext cx="5754867" cy="2904892"/>
          </a:xfrm>
        </p:spPr>
        <p:txBody>
          <a:bodyPr>
            <a:noAutofit/>
          </a:bodyPr>
          <a:lstStyle/>
          <a:p>
            <a:r>
              <a:rPr lang="en-US" sz="4000" i="1" dirty="0"/>
              <a:t>Thank you for listening!!!</a:t>
            </a:r>
            <a:br>
              <a:rPr lang="en-US" sz="4000" i="1" dirty="0"/>
            </a:br>
            <a:br>
              <a:rPr lang="en-US" sz="4000" i="1" dirty="0"/>
            </a:br>
            <a:br>
              <a:rPr lang="en-US" sz="4000" i="1" dirty="0"/>
            </a:br>
            <a:endParaRPr lang="en-US" sz="6600" i="1" dirty="0"/>
          </a:p>
        </p:txBody>
      </p:sp>
    </p:spTree>
    <p:extLst>
      <p:ext uri="{BB962C8B-B14F-4D97-AF65-F5344CB8AC3E}">
        <p14:creationId xmlns:p14="http://schemas.microsoft.com/office/powerpoint/2010/main" val="5599511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128901-97A5-6F4A-B8D0-B13DB8B327AF}"/>
              </a:ext>
            </a:extLst>
          </p:cNvPr>
          <p:cNvSpPr>
            <a:spLocks noGrp="1"/>
          </p:cNvSpPr>
          <p:nvPr>
            <p:ph type="body" sz="quarter" idx="14"/>
          </p:nvPr>
        </p:nvSpPr>
        <p:spPr/>
        <p:txBody>
          <a:bodyPr>
            <a:normAutofit fontScale="92500" lnSpcReduction="20000"/>
          </a:bodyPr>
          <a:lstStyle/>
          <a:p>
            <a:r>
              <a:rPr lang="en-CN">
                <a:solidFill>
                  <a:srgbClr val="2E3448"/>
                </a:solidFill>
              </a:rPr>
              <a:t>Thanks</a:t>
            </a:r>
          </a:p>
        </p:txBody>
      </p:sp>
      <p:sp>
        <p:nvSpPr>
          <p:cNvPr id="3" name="矩形: 圆角 8">
            <a:extLst>
              <a:ext uri="{FF2B5EF4-FFF2-40B4-BE49-F238E27FC236}">
                <a16:creationId xmlns:a16="http://schemas.microsoft.com/office/drawing/2014/main" id="{ADBE46DA-FA25-3644-8BDA-786042B702D3}"/>
              </a:ext>
            </a:extLst>
          </p:cNvPr>
          <p:cNvSpPr/>
          <p:nvPr/>
        </p:nvSpPr>
        <p:spPr>
          <a:xfrm>
            <a:off x="3552606" y="2524419"/>
            <a:ext cx="4819778" cy="2739452"/>
          </a:xfrm>
          <a:prstGeom prst="roundRect">
            <a:avLst>
              <a:gd name="adj" fmla="val 0"/>
            </a:avLst>
          </a:prstGeom>
          <a:solidFill>
            <a:schemeClr val="bg1"/>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algn="just"/>
            <a:endParaRPr lang="zh-CN" altLang="en-US" sz="3600" b="1" dirty="0"/>
          </a:p>
        </p:txBody>
      </p:sp>
      <p:sp>
        <p:nvSpPr>
          <p:cNvPr id="4" name="平行四边形 10">
            <a:extLst>
              <a:ext uri="{FF2B5EF4-FFF2-40B4-BE49-F238E27FC236}">
                <a16:creationId xmlns:a16="http://schemas.microsoft.com/office/drawing/2014/main" id="{70718D1D-E906-0942-B0DC-C8B5D9DAC029}"/>
              </a:ext>
            </a:extLst>
          </p:cNvPr>
          <p:cNvSpPr/>
          <p:nvPr/>
        </p:nvSpPr>
        <p:spPr>
          <a:xfrm>
            <a:off x="3728833" y="2635145"/>
            <a:ext cx="473565" cy="242093"/>
          </a:xfrm>
          <a:prstGeom prst="parallelogram">
            <a:avLst>
              <a:gd name="adj" fmla="val 4444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right-quote-sign_36811">
            <a:extLst>
              <a:ext uri="{FF2B5EF4-FFF2-40B4-BE49-F238E27FC236}">
                <a16:creationId xmlns:a16="http://schemas.microsoft.com/office/drawing/2014/main" id="{A71FE92F-46B4-0942-B403-BB76AFA08E31}"/>
              </a:ext>
            </a:extLst>
          </p:cNvPr>
          <p:cNvSpPr>
            <a:spLocks noChangeAspect="1"/>
          </p:cNvSpPr>
          <p:nvPr/>
        </p:nvSpPr>
        <p:spPr bwMode="auto">
          <a:xfrm>
            <a:off x="8161446" y="5017688"/>
            <a:ext cx="507655" cy="492365"/>
          </a:xfrm>
          <a:custGeom>
            <a:avLst/>
            <a:gdLst>
              <a:gd name="T0" fmla="*/ 314 w 314"/>
              <a:gd name="T1" fmla="*/ 0 h 305"/>
              <a:gd name="T2" fmla="*/ 314 w 314"/>
              <a:gd name="T3" fmla="*/ 158 h 305"/>
              <a:gd name="T4" fmla="*/ 206 w 314"/>
              <a:gd name="T5" fmla="*/ 305 h 305"/>
              <a:gd name="T6" fmla="*/ 170 w 314"/>
              <a:gd name="T7" fmla="*/ 304 h 305"/>
              <a:gd name="T8" fmla="*/ 170 w 314"/>
              <a:gd name="T9" fmla="*/ 243 h 305"/>
              <a:gd name="T10" fmla="*/ 244 w 314"/>
              <a:gd name="T11" fmla="*/ 174 h 305"/>
              <a:gd name="T12" fmla="*/ 243 w 314"/>
              <a:gd name="T13" fmla="*/ 146 h 305"/>
              <a:gd name="T14" fmla="*/ 192 w 314"/>
              <a:gd name="T15" fmla="*/ 146 h 305"/>
              <a:gd name="T16" fmla="*/ 192 w 314"/>
              <a:gd name="T17" fmla="*/ 0 h 305"/>
              <a:gd name="T18" fmla="*/ 314 w 314"/>
              <a:gd name="T19" fmla="*/ 0 h 305"/>
              <a:gd name="T20" fmla="*/ 314 w 314"/>
              <a:gd name="T21" fmla="*/ 0 h 305"/>
              <a:gd name="T22" fmla="*/ 16 w 314"/>
              <a:gd name="T23" fmla="*/ 146 h 305"/>
              <a:gd name="T24" fmla="*/ 67 w 314"/>
              <a:gd name="T25" fmla="*/ 146 h 305"/>
              <a:gd name="T26" fmla="*/ 68 w 314"/>
              <a:gd name="T27" fmla="*/ 174 h 305"/>
              <a:gd name="T28" fmla="*/ 0 w 314"/>
              <a:gd name="T29" fmla="*/ 243 h 305"/>
              <a:gd name="T30" fmla="*/ 0 w 314"/>
              <a:gd name="T31" fmla="*/ 304 h 305"/>
              <a:gd name="T32" fmla="*/ 30 w 314"/>
              <a:gd name="T33" fmla="*/ 305 h 305"/>
              <a:gd name="T34" fmla="*/ 138 w 314"/>
              <a:gd name="T35" fmla="*/ 158 h 305"/>
              <a:gd name="T36" fmla="*/ 138 w 314"/>
              <a:gd name="T37" fmla="*/ 0 h 305"/>
              <a:gd name="T38" fmla="*/ 16 w 314"/>
              <a:gd name="T39" fmla="*/ 0 h 305"/>
              <a:gd name="T40" fmla="*/ 16 w 314"/>
              <a:gd name="T41" fmla="*/ 146 h 305"/>
              <a:gd name="T42" fmla="*/ 16 w 314"/>
              <a:gd name="T43" fmla="*/ 14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4" h="305">
                <a:moveTo>
                  <a:pt x="314" y="0"/>
                </a:moveTo>
                <a:lnTo>
                  <a:pt x="314" y="158"/>
                </a:lnTo>
                <a:cubicBezTo>
                  <a:pt x="314" y="256"/>
                  <a:pt x="278" y="305"/>
                  <a:pt x="206" y="305"/>
                </a:cubicBezTo>
                <a:cubicBezTo>
                  <a:pt x="198" y="305"/>
                  <a:pt x="186" y="305"/>
                  <a:pt x="170" y="304"/>
                </a:cubicBezTo>
                <a:lnTo>
                  <a:pt x="170" y="243"/>
                </a:lnTo>
                <a:cubicBezTo>
                  <a:pt x="219" y="243"/>
                  <a:pt x="244" y="220"/>
                  <a:pt x="244" y="174"/>
                </a:cubicBezTo>
                <a:lnTo>
                  <a:pt x="243" y="146"/>
                </a:lnTo>
                <a:lnTo>
                  <a:pt x="192" y="146"/>
                </a:lnTo>
                <a:lnTo>
                  <a:pt x="192" y="0"/>
                </a:lnTo>
                <a:lnTo>
                  <a:pt x="314" y="0"/>
                </a:lnTo>
                <a:lnTo>
                  <a:pt x="314" y="0"/>
                </a:lnTo>
                <a:close/>
                <a:moveTo>
                  <a:pt x="16" y="146"/>
                </a:moveTo>
                <a:lnTo>
                  <a:pt x="67" y="146"/>
                </a:lnTo>
                <a:lnTo>
                  <a:pt x="68" y="174"/>
                </a:lnTo>
                <a:cubicBezTo>
                  <a:pt x="68" y="217"/>
                  <a:pt x="45" y="240"/>
                  <a:pt x="0" y="243"/>
                </a:cubicBezTo>
                <a:lnTo>
                  <a:pt x="0" y="304"/>
                </a:lnTo>
                <a:cubicBezTo>
                  <a:pt x="14" y="305"/>
                  <a:pt x="24" y="305"/>
                  <a:pt x="30" y="305"/>
                </a:cubicBezTo>
                <a:cubicBezTo>
                  <a:pt x="102" y="305"/>
                  <a:pt x="138" y="256"/>
                  <a:pt x="138" y="158"/>
                </a:cubicBezTo>
                <a:lnTo>
                  <a:pt x="138" y="0"/>
                </a:lnTo>
                <a:lnTo>
                  <a:pt x="16" y="0"/>
                </a:lnTo>
                <a:lnTo>
                  <a:pt x="16" y="146"/>
                </a:lnTo>
                <a:lnTo>
                  <a:pt x="16" y="146"/>
                </a:lnTo>
                <a:close/>
              </a:path>
            </a:pathLst>
          </a:custGeom>
          <a:solidFill>
            <a:schemeClr val="accent1"/>
          </a:solidFill>
          <a:ln>
            <a:noFill/>
          </a:ln>
        </p:spPr>
      </p:sp>
      <p:sp>
        <p:nvSpPr>
          <p:cNvPr id="6" name="Rectangle 5">
            <a:extLst>
              <a:ext uri="{FF2B5EF4-FFF2-40B4-BE49-F238E27FC236}">
                <a16:creationId xmlns:a16="http://schemas.microsoft.com/office/drawing/2014/main" id="{C2987C56-C032-3C41-8125-8A0B3D158166}"/>
              </a:ext>
            </a:extLst>
          </p:cNvPr>
          <p:cNvSpPr/>
          <p:nvPr/>
        </p:nvSpPr>
        <p:spPr>
          <a:xfrm>
            <a:off x="4647071" y="3109315"/>
            <a:ext cx="2630848" cy="1569660"/>
          </a:xfrm>
          <a:prstGeom prst="rect">
            <a:avLst/>
          </a:prstGeom>
        </p:spPr>
        <p:txBody>
          <a:bodyPr wrap="none">
            <a:spAutoFit/>
          </a:bodyPr>
          <a:lstStyle/>
          <a:p>
            <a:pPr algn="just"/>
            <a:r>
              <a:rPr lang="en-US" altLang="zh-CN" sz="9600" b="1" i="1" dirty="0">
                <a:solidFill>
                  <a:srgbClr val="2E3448"/>
                </a:solidFill>
              </a:rPr>
              <a:t>Q&amp;A</a:t>
            </a:r>
            <a:endParaRPr lang="zh-CN" altLang="en-US" sz="9600" b="1" i="1" dirty="0">
              <a:solidFill>
                <a:srgbClr val="2E3448"/>
              </a:solidFill>
            </a:endParaRPr>
          </a:p>
        </p:txBody>
      </p:sp>
    </p:spTree>
    <p:extLst>
      <p:ext uri="{BB962C8B-B14F-4D97-AF65-F5344CB8AC3E}">
        <p14:creationId xmlns:p14="http://schemas.microsoft.com/office/powerpoint/2010/main" val="2901591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62">
            <a:extLst>
              <a:ext uri="{FF2B5EF4-FFF2-40B4-BE49-F238E27FC236}">
                <a16:creationId xmlns:a16="http://schemas.microsoft.com/office/drawing/2014/main" id="{44F4B05A-4564-A248-BFB4-73D26EC32472}"/>
              </a:ext>
            </a:extLst>
          </p:cNvPr>
          <p:cNvSpPr>
            <a:spLocks noChangeAspect="1"/>
          </p:cNvSpPr>
          <p:nvPr/>
        </p:nvSpPr>
        <p:spPr>
          <a:xfrm>
            <a:off x="2605173" y="1613745"/>
            <a:ext cx="5665370" cy="116515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solidFill>
                  <a:srgbClr val="2E3448"/>
                </a:solidFill>
              </a:rPr>
              <a:t>Background&amp;Motivation</a:t>
            </a:r>
            <a:endParaRPr lang="zh-CN" altLang="en-US" sz="4000" b="1" dirty="0">
              <a:solidFill>
                <a:srgbClr val="2E3448"/>
              </a:solidFill>
            </a:endParaRPr>
          </a:p>
        </p:txBody>
      </p:sp>
      <p:grpSp>
        <p:nvGrpSpPr>
          <p:cNvPr id="9" name="组合 74">
            <a:extLst>
              <a:ext uri="{FF2B5EF4-FFF2-40B4-BE49-F238E27FC236}">
                <a16:creationId xmlns:a16="http://schemas.microsoft.com/office/drawing/2014/main" id="{4683BCB3-9A23-BA46-A935-14E56531B5F8}"/>
              </a:ext>
            </a:extLst>
          </p:cNvPr>
          <p:cNvGrpSpPr>
            <a:grpSpLocks noChangeAspect="1"/>
          </p:cNvGrpSpPr>
          <p:nvPr/>
        </p:nvGrpSpPr>
        <p:grpSpPr>
          <a:xfrm>
            <a:off x="1134897" y="1638762"/>
            <a:ext cx="1080000" cy="1080000"/>
            <a:chOff x="5412150" y="1180600"/>
            <a:chExt cx="720000" cy="720000"/>
          </a:xfrm>
        </p:grpSpPr>
        <p:sp>
          <p:nvSpPr>
            <p:cNvPr id="10" name="矩形 60">
              <a:extLst>
                <a:ext uri="{FF2B5EF4-FFF2-40B4-BE49-F238E27FC236}">
                  <a16:creationId xmlns:a16="http://schemas.microsoft.com/office/drawing/2014/main" id="{A7A2A69F-1DE9-A147-9E7B-BF37AD52E68D}"/>
                </a:ext>
              </a:extLst>
            </p:cNvPr>
            <p:cNvSpPr/>
            <p:nvPr/>
          </p:nvSpPr>
          <p:spPr>
            <a:xfrm>
              <a:off x="5412150" y="1180600"/>
              <a:ext cx="720000" cy="720000"/>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t>1</a:t>
              </a:r>
              <a:endParaRPr lang="zh-CN" altLang="en-US" sz="4000" b="1" dirty="0"/>
            </a:p>
          </p:txBody>
        </p:sp>
        <p:sp>
          <p:nvSpPr>
            <p:cNvPr id="11" name="矩形 63">
              <a:extLst>
                <a:ext uri="{FF2B5EF4-FFF2-40B4-BE49-F238E27FC236}">
                  <a16:creationId xmlns:a16="http://schemas.microsoft.com/office/drawing/2014/main" id="{55220F1C-C35A-C642-BF95-ECA3B2D510B8}"/>
                </a:ext>
              </a:extLst>
            </p:cNvPr>
            <p:cNvSpPr/>
            <p:nvPr/>
          </p:nvSpPr>
          <p:spPr>
            <a:xfrm>
              <a:off x="5412150" y="1810600"/>
              <a:ext cx="720000" cy="90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73">
            <a:extLst>
              <a:ext uri="{FF2B5EF4-FFF2-40B4-BE49-F238E27FC236}">
                <a16:creationId xmlns:a16="http://schemas.microsoft.com/office/drawing/2014/main" id="{E5C2866E-5EC3-244A-9C4E-AA28F309AB76}"/>
              </a:ext>
            </a:extLst>
          </p:cNvPr>
          <p:cNvGrpSpPr/>
          <p:nvPr/>
        </p:nvGrpSpPr>
        <p:grpSpPr>
          <a:xfrm>
            <a:off x="1494897" y="3084255"/>
            <a:ext cx="720000" cy="720000"/>
            <a:chOff x="5412150" y="2260600"/>
            <a:chExt cx="720000" cy="720000"/>
          </a:xfrm>
        </p:grpSpPr>
        <p:sp>
          <p:nvSpPr>
            <p:cNvPr id="13" name="矩形 57">
              <a:extLst>
                <a:ext uri="{FF2B5EF4-FFF2-40B4-BE49-F238E27FC236}">
                  <a16:creationId xmlns:a16="http://schemas.microsoft.com/office/drawing/2014/main" id="{FB81D711-3FA7-8842-A7B3-B8E3A79FA9EA}"/>
                </a:ext>
              </a:extLst>
            </p:cNvPr>
            <p:cNvSpPr/>
            <p:nvPr/>
          </p:nvSpPr>
          <p:spPr>
            <a:xfrm>
              <a:off x="5412150" y="2260600"/>
              <a:ext cx="720000" cy="720000"/>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t>2</a:t>
              </a:r>
              <a:endParaRPr lang="zh-CN" altLang="en-US" sz="3200" b="1" dirty="0"/>
            </a:p>
          </p:txBody>
        </p:sp>
        <p:sp>
          <p:nvSpPr>
            <p:cNvPr id="14" name="矩形 66">
              <a:extLst>
                <a:ext uri="{FF2B5EF4-FFF2-40B4-BE49-F238E27FC236}">
                  <a16:creationId xmlns:a16="http://schemas.microsoft.com/office/drawing/2014/main" id="{45B78421-CEB6-4B41-9CE0-56145E4D94FC}"/>
                </a:ext>
              </a:extLst>
            </p:cNvPr>
            <p:cNvSpPr/>
            <p:nvPr/>
          </p:nvSpPr>
          <p:spPr>
            <a:xfrm>
              <a:off x="5412150" y="2890600"/>
              <a:ext cx="720000" cy="90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72">
            <a:extLst>
              <a:ext uri="{FF2B5EF4-FFF2-40B4-BE49-F238E27FC236}">
                <a16:creationId xmlns:a16="http://schemas.microsoft.com/office/drawing/2014/main" id="{0394913B-FC4D-0F43-A445-D8EB734E7DC8}"/>
              </a:ext>
            </a:extLst>
          </p:cNvPr>
          <p:cNvGrpSpPr/>
          <p:nvPr/>
        </p:nvGrpSpPr>
        <p:grpSpPr>
          <a:xfrm>
            <a:off x="1494897" y="4164255"/>
            <a:ext cx="720000" cy="720000"/>
            <a:chOff x="5412150" y="3340600"/>
            <a:chExt cx="720000" cy="720000"/>
          </a:xfrm>
        </p:grpSpPr>
        <p:sp>
          <p:nvSpPr>
            <p:cNvPr id="16" name="矩形 59">
              <a:extLst>
                <a:ext uri="{FF2B5EF4-FFF2-40B4-BE49-F238E27FC236}">
                  <a16:creationId xmlns:a16="http://schemas.microsoft.com/office/drawing/2014/main" id="{62D54301-3629-DB41-AF2E-B0DA7ED0CDF1}"/>
                </a:ext>
              </a:extLst>
            </p:cNvPr>
            <p:cNvSpPr/>
            <p:nvPr/>
          </p:nvSpPr>
          <p:spPr>
            <a:xfrm>
              <a:off x="5412150" y="3340600"/>
              <a:ext cx="720000" cy="720000"/>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t>3</a:t>
              </a:r>
              <a:endParaRPr lang="zh-CN" altLang="en-US" sz="3200" b="1" dirty="0"/>
            </a:p>
          </p:txBody>
        </p:sp>
        <p:sp>
          <p:nvSpPr>
            <p:cNvPr id="17" name="矩形 67">
              <a:extLst>
                <a:ext uri="{FF2B5EF4-FFF2-40B4-BE49-F238E27FC236}">
                  <a16:creationId xmlns:a16="http://schemas.microsoft.com/office/drawing/2014/main" id="{037505C7-93B9-F54D-8068-3B2231343C23}"/>
                </a:ext>
              </a:extLst>
            </p:cNvPr>
            <p:cNvSpPr/>
            <p:nvPr/>
          </p:nvSpPr>
          <p:spPr>
            <a:xfrm>
              <a:off x="5412150" y="3970600"/>
              <a:ext cx="720000" cy="90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75">
            <a:extLst>
              <a:ext uri="{FF2B5EF4-FFF2-40B4-BE49-F238E27FC236}">
                <a16:creationId xmlns:a16="http://schemas.microsoft.com/office/drawing/2014/main" id="{109E6AC9-6EC0-7C42-9343-C02AC083597C}"/>
              </a:ext>
            </a:extLst>
          </p:cNvPr>
          <p:cNvGrpSpPr/>
          <p:nvPr/>
        </p:nvGrpSpPr>
        <p:grpSpPr>
          <a:xfrm>
            <a:off x="1494897" y="5244255"/>
            <a:ext cx="720000" cy="720000"/>
            <a:chOff x="5412150" y="4420600"/>
            <a:chExt cx="720000" cy="720000"/>
          </a:xfrm>
        </p:grpSpPr>
        <p:sp>
          <p:nvSpPr>
            <p:cNvPr id="19" name="矩形 61">
              <a:extLst>
                <a:ext uri="{FF2B5EF4-FFF2-40B4-BE49-F238E27FC236}">
                  <a16:creationId xmlns:a16="http://schemas.microsoft.com/office/drawing/2014/main" id="{13BC0F96-9186-9449-9339-04342FB9C80A}"/>
                </a:ext>
              </a:extLst>
            </p:cNvPr>
            <p:cNvSpPr/>
            <p:nvPr/>
          </p:nvSpPr>
          <p:spPr>
            <a:xfrm>
              <a:off x="5412150" y="4420600"/>
              <a:ext cx="720000" cy="720000"/>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t>4</a:t>
              </a:r>
              <a:endParaRPr lang="zh-CN" altLang="en-US" sz="3200" b="1" dirty="0"/>
            </a:p>
          </p:txBody>
        </p:sp>
        <p:sp>
          <p:nvSpPr>
            <p:cNvPr id="20" name="矩形 68">
              <a:extLst>
                <a:ext uri="{FF2B5EF4-FFF2-40B4-BE49-F238E27FC236}">
                  <a16:creationId xmlns:a16="http://schemas.microsoft.com/office/drawing/2014/main" id="{75D7A39D-9A0A-8C42-8AE5-C39BDD30AF93}"/>
                </a:ext>
              </a:extLst>
            </p:cNvPr>
            <p:cNvSpPr/>
            <p:nvPr/>
          </p:nvSpPr>
          <p:spPr>
            <a:xfrm>
              <a:off x="5412150" y="5050600"/>
              <a:ext cx="720000" cy="90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矩形 69">
            <a:extLst>
              <a:ext uri="{FF2B5EF4-FFF2-40B4-BE49-F238E27FC236}">
                <a16:creationId xmlns:a16="http://schemas.microsoft.com/office/drawing/2014/main" id="{0BFEC9A3-28F4-1F48-B86D-E2F28E10CDCE}"/>
              </a:ext>
            </a:extLst>
          </p:cNvPr>
          <p:cNvSpPr/>
          <p:nvPr/>
        </p:nvSpPr>
        <p:spPr>
          <a:xfrm>
            <a:off x="2605172" y="3084255"/>
            <a:ext cx="4671650" cy="7200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rgbClr val="2E3448"/>
                </a:solidFill>
              </a:rPr>
              <a:t>Methodology</a:t>
            </a:r>
            <a:endParaRPr lang="zh-CN" altLang="en-US" sz="2800" b="1" dirty="0">
              <a:solidFill>
                <a:srgbClr val="2E3448"/>
              </a:solidFill>
            </a:endParaRPr>
          </a:p>
        </p:txBody>
      </p:sp>
      <p:sp>
        <p:nvSpPr>
          <p:cNvPr id="22" name="矩形 70">
            <a:extLst>
              <a:ext uri="{FF2B5EF4-FFF2-40B4-BE49-F238E27FC236}">
                <a16:creationId xmlns:a16="http://schemas.microsoft.com/office/drawing/2014/main" id="{6FCFADAD-60F4-2D48-B496-9113070B3F6F}"/>
              </a:ext>
            </a:extLst>
          </p:cNvPr>
          <p:cNvSpPr/>
          <p:nvPr/>
        </p:nvSpPr>
        <p:spPr>
          <a:xfrm>
            <a:off x="2605172" y="4164255"/>
            <a:ext cx="4671650" cy="7200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rgbClr val="2E3448"/>
                </a:solidFill>
              </a:rPr>
              <a:t>Evaluation</a:t>
            </a:r>
            <a:endParaRPr lang="zh-CN" altLang="en-US" sz="2800" b="1" dirty="0">
              <a:solidFill>
                <a:srgbClr val="2E3448"/>
              </a:solidFill>
            </a:endParaRPr>
          </a:p>
        </p:txBody>
      </p:sp>
      <p:sp>
        <p:nvSpPr>
          <p:cNvPr id="23" name="矩形 71">
            <a:extLst>
              <a:ext uri="{FF2B5EF4-FFF2-40B4-BE49-F238E27FC236}">
                <a16:creationId xmlns:a16="http://schemas.microsoft.com/office/drawing/2014/main" id="{0EA19EEC-BEC2-EF4D-AD1A-DAB916B24216}"/>
              </a:ext>
            </a:extLst>
          </p:cNvPr>
          <p:cNvSpPr/>
          <p:nvPr/>
        </p:nvSpPr>
        <p:spPr>
          <a:xfrm>
            <a:off x="2605172" y="5244255"/>
            <a:ext cx="4671650" cy="7200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rgbClr val="2E3448"/>
                </a:solidFill>
              </a:rPr>
              <a:t>Conclusion</a:t>
            </a:r>
            <a:endParaRPr lang="zh-CN" altLang="en-US" sz="2800" b="1" dirty="0">
              <a:solidFill>
                <a:srgbClr val="2E3448"/>
              </a:solidFill>
            </a:endParaRPr>
          </a:p>
        </p:txBody>
      </p:sp>
      <p:sp>
        <p:nvSpPr>
          <p:cNvPr id="2" name="Text Placeholder 1">
            <a:extLst>
              <a:ext uri="{FF2B5EF4-FFF2-40B4-BE49-F238E27FC236}">
                <a16:creationId xmlns:a16="http://schemas.microsoft.com/office/drawing/2014/main" id="{5CEE1216-9BF8-6E4E-979F-75CBA165606B}"/>
              </a:ext>
            </a:extLst>
          </p:cNvPr>
          <p:cNvSpPr>
            <a:spLocks noGrp="1"/>
          </p:cNvSpPr>
          <p:nvPr>
            <p:ph type="body" sz="quarter" idx="14"/>
          </p:nvPr>
        </p:nvSpPr>
        <p:spPr/>
        <p:txBody>
          <a:bodyPr>
            <a:normAutofit fontScale="92500" lnSpcReduction="20000"/>
          </a:bodyPr>
          <a:lstStyle/>
          <a:p>
            <a:r>
              <a:rPr lang="en-CN">
                <a:solidFill>
                  <a:srgbClr val="303548"/>
                </a:solidFill>
              </a:rPr>
              <a:t>Outline</a:t>
            </a:r>
          </a:p>
        </p:txBody>
      </p:sp>
    </p:spTree>
    <p:extLst>
      <p:ext uri="{BB962C8B-B14F-4D97-AF65-F5344CB8AC3E}">
        <p14:creationId xmlns:p14="http://schemas.microsoft.com/office/powerpoint/2010/main" val="25696511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0812B8-E343-994B-884F-E17558B01F83}"/>
              </a:ext>
            </a:extLst>
          </p:cNvPr>
          <p:cNvSpPr>
            <a:spLocks noGrp="1"/>
          </p:cNvSpPr>
          <p:nvPr>
            <p:ph type="body" sz="quarter" idx="14"/>
          </p:nvPr>
        </p:nvSpPr>
        <p:spPr/>
        <p:txBody>
          <a:bodyPr>
            <a:normAutofit fontScale="92500" lnSpcReduction="20000"/>
          </a:bodyPr>
          <a:lstStyle/>
          <a:p>
            <a:r>
              <a:rPr lang="en-US">
                <a:solidFill>
                  <a:srgbClr val="2E3448"/>
                </a:solidFill>
              </a:rPr>
              <a:t>Evaluation: </a:t>
            </a:r>
            <a:r>
              <a:rPr lang="en-US"/>
              <a:t>Ensuring QoS </a:t>
            </a:r>
          </a:p>
        </p:txBody>
      </p:sp>
      <p:grpSp>
        <p:nvGrpSpPr>
          <p:cNvPr id="3" name="Group 2">
            <a:extLst>
              <a:ext uri="{FF2B5EF4-FFF2-40B4-BE49-F238E27FC236}">
                <a16:creationId xmlns:a16="http://schemas.microsoft.com/office/drawing/2014/main" id="{1E270BE9-D710-6D4B-8BA5-B3FB51D68C89}"/>
              </a:ext>
            </a:extLst>
          </p:cNvPr>
          <p:cNvGrpSpPr/>
          <p:nvPr/>
        </p:nvGrpSpPr>
        <p:grpSpPr>
          <a:xfrm>
            <a:off x="1008000" y="1213317"/>
            <a:ext cx="10510993" cy="2803352"/>
            <a:chOff x="1008000" y="1213317"/>
            <a:chExt cx="10510993" cy="2803352"/>
          </a:xfrm>
        </p:grpSpPr>
        <p:grpSp>
          <p:nvGrpSpPr>
            <p:cNvPr id="9" name="Group 8">
              <a:extLst>
                <a:ext uri="{FF2B5EF4-FFF2-40B4-BE49-F238E27FC236}">
                  <a16:creationId xmlns:a16="http://schemas.microsoft.com/office/drawing/2014/main" id="{93463191-2808-384B-B461-AF264268DD11}"/>
                </a:ext>
              </a:extLst>
            </p:cNvPr>
            <p:cNvGrpSpPr/>
            <p:nvPr/>
          </p:nvGrpSpPr>
          <p:grpSpPr>
            <a:xfrm>
              <a:off x="1008000" y="1213317"/>
              <a:ext cx="10510993" cy="2803352"/>
              <a:chOff x="1220724" y="1364827"/>
              <a:chExt cx="10510993" cy="2803352"/>
            </a:xfrm>
          </p:grpSpPr>
          <p:grpSp>
            <p:nvGrpSpPr>
              <p:cNvPr id="10" name="Group 9">
                <a:extLst>
                  <a:ext uri="{FF2B5EF4-FFF2-40B4-BE49-F238E27FC236}">
                    <a16:creationId xmlns:a16="http://schemas.microsoft.com/office/drawing/2014/main" id="{43DBCC93-DC52-8148-BB5A-05D38EB2C731}"/>
                  </a:ext>
                </a:extLst>
              </p:cNvPr>
              <p:cNvGrpSpPr/>
              <p:nvPr/>
            </p:nvGrpSpPr>
            <p:grpSpPr>
              <a:xfrm>
                <a:off x="1220724" y="1364827"/>
                <a:ext cx="10510993" cy="2803352"/>
                <a:chOff x="193394" y="2247022"/>
                <a:chExt cx="10510993" cy="2803352"/>
              </a:xfrm>
            </p:grpSpPr>
            <p:sp>
              <p:nvSpPr>
                <p:cNvPr id="12" name="矩形: 圆角 8">
                  <a:extLst>
                    <a:ext uri="{FF2B5EF4-FFF2-40B4-BE49-F238E27FC236}">
                      <a16:creationId xmlns:a16="http://schemas.microsoft.com/office/drawing/2014/main" id="{B781E9FC-9684-1E4C-9140-5DBD62CB7A42}"/>
                    </a:ext>
                  </a:extLst>
                </p:cNvPr>
                <p:cNvSpPr/>
                <p:nvPr/>
              </p:nvSpPr>
              <p:spPr>
                <a:xfrm>
                  <a:off x="193394" y="2247022"/>
                  <a:ext cx="10263337" cy="2551784"/>
                </a:xfrm>
                <a:prstGeom prst="roundRect">
                  <a:avLst>
                    <a:gd name="adj" fmla="val 0"/>
                  </a:avLst>
                </a:prstGeom>
                <a:solidFill>
                  <a:schemeClr val="bg1"/>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algn="just"/>
                  <a:endParaRPr lang="zh-CN" altLang="en-US" dirty="0"/>
                </a:p>
              </p:txBody>
            </p:sp>
            <p:sp>
              <p:nvSpPr>
                <p:cNvPr id="13" name="平行四边形 10">
                  <a:extLst>
                    <a:ext uri="{FF2B5EF4-FFF2-40B4-BE49-F238E27FC236}">
                      <a16:creationId xmlns:a16="http://schemas.microsoft.com/office/drawing/2014/main" id="{E0D8B349-9F09-4F4B-A122-8E819CE7F3A8}"/>
                    </a:ext>
                  </a:extLst>
                </p:cNvPr>
                <p:cNvSpPr/>
                <p:nvPr/>
              </p:nvSpPr>
              <p:spPr>
                <a:xfrm>
                  <a:off x="370531" y="2357748"/>
                  <a:ext cx="473565" cy="242093"/>
                </a:xfrm>
                <a:prstGeom prst="parallelogram">
                  <a:avLst>
                    <a:gd name="adj" fmla="val 4444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right-quote-sign_36811">
                  <a:extLst>
                    <a:ext uri="{FF2B5EF4-FFF2-40B4-BE49-F238E27FC236}">
                      <a16:creationId xmlns:a16="http://schemas.microsoft.com/office/drawing/2014/main" id="{849BC08F-FC5B-8C43-B6BB-51E7FCF9AE4A}"/>
                    </a:ext>
                  </a:extLst>
                </p:cNvPr>
                <p:cNvSpPr>
                  <a:spLocks noChangeAspect="1"/>
                </p:cNvSpPr>
                <p:nvPr/>
              </p:nvSpPr>
              <p:spPr bwMode="auto">
                <a:xfrm>
                  <a:off x="10196732" y="4558009"/>
                  <a:ext cx="507655" cy="492365"/>
                </a:xfrm>
                <a:custGeom>
                  <a:avLst/>
                  <a:gdLst>
                    <a:gd name="T0" fmla="*/ 314 w 314"/>
                    <a:gd name="T1" fmla="*/ 0 h 305"/>
                    <a:gd name="T2" fmla="*/ 314 w 314"/>
                    <a:gd name="T3" fmla="*/ 158 h 305"/>
                    <a:gd name="T4" fmla="*/ 206 w 314"/>
                    <a:gd name="T5" fmla="*/ 305 h 305"/>
                    <a:gd name="T6" fmla="*/ 170 w 314"/>
                    <a:gd name="T7" fmla="*/ 304 h 305"/>
                    <a:gd name="T8" fmla="*/ 170 w 314"/>
                    <a:gd name="T9" fmla="*/ 243 h 305"/>
                    <a:gd name="T10" fmla="*/ 244 w 314"/>
                    <a:gd name="T11" fmla="*/ 174 h 305"/>
                    <a:gd name="T12" fmla="*/ 243 w 314"/>
                    <a:gd name="T13" fmla="*/ 146 h 305"/>
                    <a:gd name="T14" fmla="*/ 192 w 314"/>
                    <a:gd name="T15" fmla="*/ 146 h 305"/>
                    <a:gd name="T16" fmla="*/ 192 w 314"/>
                    <a:gd name="T17" fmla="*/ 0 h 305"/>
                    <a:gd name="T18" fmla="*/ 314 w 314"/>
                    <a:gd name="T19" fmla="*/ 0 h 305"/>
                    <a:gd name="T20" fmla="*/ 314 w 314"/>
                    <a:gd name="T21" fmla="*/ 0 h 305"/>
                    <a:gd name="T22" fmla="*/ 16 w 314"/>
                    <a:gd name="T23" fmla="*/ 146 h 305"/>
                    <a:gd name="T24" fmla="*/ 67 w 314"/>
                    <a:gd name="T25" fmla="*/ 146 h 305"/>
                    <a:gd name="T26" fmla="*/ 68 w 314"/>
                    <a:gd name="T27" fmla="*/ 174 h 305"/>
                    <a:gd name="T28" fmla="*/ 0 w 314"/>
                    <a:gd name="T29" fmla="*/ 243 h 305"/>
                    <a:gd name="T30" fmla="*/ 0 w 314"/>
                    <a:gd name="T31" fmla="*/ 304 h 305"/>
                    <a:gd name="T32" fmla="*/ 30 w 314"/>
                    <a:gd name="T33" fmla="*/ 305 h 305"/>
                    <a:gd name="T34" fmla="*/ 138 w 314"/>
                    <a:gd name="T35" fmla="*/ 158 h 305"/>
                    <a:gd name="T36" fmla="*/ 138 w 314"/>
                    <a:gd name="T37" fmla="*/ 0 h 305"/>
                    <a:gd name="T38" fmla="*/ 16 w 314"/>
                    <a:gd name="T39" fmla="*/ 0 h 305"/>
                    <a:gd name="T40" fmla="*/ 16 w 314"/>
                    <a:gd name="T41" fmla="*/ 146 h 305"/>
                    <a:gd name="T42" fmla="*/ 16 w 314"/>
                    <a:gd name="T43" fmla="*/ 14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4" h="305">
                      <a:moveTo>
                        <a:pt x="314" y="0"/>
                      </a:moveTo>
                      <a:lnTo>
                        <a:pt x="314" y="158"/>
                      </a:lnTo>
                      <a:cubicBezTo>
                        <a:pt x="314" y="256"/>
                        <a:pt x="278" y="305"/>
                        <a:pt x="206" y="305"/>
                      </a:cubicBezTo>
                      <a:cubicBezTo>
                        <a:pt x="198" y="305"/>
                        <a:pt x="186" y="305"/>
                        <a:pt x="170" y="304"/>
                      </a:cubicBezTo>
                      <a:lnTo>
                        <a:pt x="170" y="243"/>
                      </a:lnTo>
                      <a:cubicBezTo>
                        <a:pt x="219" y="243"/>
                        <a:pt x="244" y="220"/>
                        <a:pt x="244" y="174"/>
                      </a:cubicBezTo>
                      <a:lnTo>
                        <a:pt x="243" y="146"/>
                      </a:lnTo>
                      <a:lnTo>
                        <a:pt x="192" y="146"/>
                      </a:lnTo>
                      <a:lnTo>
                        <a:pt x="192" y="0"/>
                      </a:lnTo>
                      <a:lnTo>
                        <a:pt x="314" y="0"/>
                      </a:lnTo>
                      <a:lnTo>
                        <a:pt x="314" y="0"/>
                      </a:lnTo>
                      <a:close/>
                      <a:moveTo>
                        <a:pt x="16" y="146"/>
                      </a:moveTo>
                      <a:lnTo>
                        <a:pt x="67" y="146"/>
                      </a:lnTo>
                      <a:lnTo>
                        <a:pt x="68" y="174"/>
                      </a:lnTo>
                      <a:cubicBezTo>
                        <a:pt x="68" y="217"/>
                        <a:pt x="45" y="240"/>
                        <a:pt x="0" y="243"/>
                      </a:cubicBezTo>
                      <a:lnTo>
                        <a:pt x="0" y="304"/>
                      </a:lnTo>
                      <a:cubicBezTo>
                        <a:pt x="14" y="305"/>
                        <a:pt x="24" y="305"/>
                        <a:pt x="30" y="305"/>
                      </a:cubicBezTo>
                      <a:cubicBezTo>
                        <a:pt x="102" y="305"/>
                        <a:pt x="138" y="256"/>
                        <a:pt x="138" y="158"/>
                      </a:cubicBezTo>
                      <a:lnTo>
                        <a:pt x="138" y="0"/>
                      </a:lnTo>
                      <a:lnTo>
                        <a:pt x="16" y="0"/>
                      </a:lnTo>
                      <a:lnTo>
                        <a:pt x="16" y="146"/>
                      </a:lnTo>
                      <a:lnTo>
                        <a:pt x="16" y="146"/>
                      </a:lnTo>
                      <a:close/>
                    </a:path>
                  </a:pathLst>
                </a:custGeom>
                <a:solidFill>
                  <a:schemeClr val="accent1"/>
                </a:solidFill>
                <a:ln>
                  <a:noFill/>
                </a:ln>
              </p:spPr>
            </p:sp>
          </p:grpSp>
          <p:sp>
            <p:nvSpPr>
              <p:cNvPr id="11" name="Rectangle 10">
                <a:extLst>
                  <a:ext uri="{FF2B5EF4-FFF2-40B4-BE49-F238E27FC236}">
                    <a16:creationId xmlns:a16="http://schemas.microsoft.com/office/drawing/2014/main" id="{71D7B30D-158D-6449-96BA-DC2CB8CF7A3E}"/>
                  </a:ext>
                </a:extLst>
              </p:cNvPr>
              <p:cNvSpPr/>
              <p:nvPr/>
            </p:nvSpPr>
            <p:spPr>
              <a:xfrm>
                <a:off x="1995922" y="1364827"/>
                <a:ext cx="5130741" cy="461665"/>
              </a:xfrm>
              <a:prstGeom prst="rect">
                <a:avLst/>
              </a:prstGeom>
              <a:effectLst/>
            </p:spPr>
            <p:txBody>
              <a:bodyPr wrap="square">
                <a:spAutoFit/>
              </a:bodyPr>
              <a:lstStyle/>
              <a:p>
                <a:pPr>
                  <a:defRPr/>
                </a:pPr>
                <a:r>
                  <a:rPr kumimoji="1" lang="en-US" altLang="zh-CN" sz="2400" b="1" i="1" dirty="0">
                    <a:solidFill>
                      <a:srgbClr val="2E3448"/>
                    </a:solidFill>
                    <a:ea typeface="Microsoft YaHei" panose="020B0503020204020204" pitchFamily="34" charset="-122"/>
                  </a:rPr>
                  <a:t>Normalized 99%-ile latency</a:t>
                </a:r>
                <a:endParaRPr kumimoji="1" lang="zh-CN" altLang="en-US" sz="2400" b="1" i="1" dirty="0">
                  <a:solidFill>
                    <a:srgbClr val="2E3448"/>
                  </a:solidFill>
                  <a:ea typeface="Microsoft YaHei" panose="020B0503020204020204" pitchFamily="34" charset="-122"/>
                </a:endParaRPr>
              </a:p>
            </p:txBody>
          </p:sp>
        </p:grpSp>
        <p:pic>
          <p:nvPicPr>
            <p:cNvPr id="4" name="Picture 3">
              <a:extLst>
                <a:ext uri="{FF2B5EF4-FFF2-40B4-BE49-F238E27FC236}">
                  <a16:creationId xmlns:a16="http://schemas.microsoft.com/office/drawing/2014/main" id="{1C23A9F6-634E-E047-88D0-CC667A4512EE}"/>
                </a:ext>
              </a:extLst>
            </p:cNvPr>
            <p:cNvPicPr>
              <a:picLocks noChangeAspect="1"/>
            </p:cNvPicPr>
            <p:nvPr/>
          </p:nvPicPr>
          <p:blipFill>
            <a:blip r:embed="rId3"/>
            <a:stretch>
              <a:fillRect/>
            </a:stretch>
          </p:blipFill>
          <p:spPr>
            <a:xfrm>
              <a:off x="1236005" y="1566136"/>
              <a:ext cx="9798814" cy="2097714"/>
            </a:xfrm>
            <a:prstGeom prst="rect">
              <a:avLst/>
            </a:prstGeom>
          </p:spPr>
        </p:pic>
      </p:grpSp>
      <p:grpSp>
        <p:nvGrpSpPr>
          <p:cNvPr id="5" name="Group 4">
            <a:extLst>
              <a:ext uri="{FF2B5EF4-FFF2-40B4-BE49-F238E27FC236}">
                <a16:creationId xmlns:a16="http://schemas.microsoft.com/office/drawing/2014/main" id="{043F66B6-B1C0-E642-B50C-FF7745477668}"/>
              </a:ext>
            </a:extLst>
          </p:cNvPr>
          <p:cNvGrpSpPr/>
          <p:nvPr/>
        </p:nvGrpSpPr>
        <p:grpSpPr>
          <a:xfrm>
            <a:off x="6399472" y="4095618"/>
            <a:ext cx="5118350" cy="2668724"/>
            <a:chOff x="6399472" y="4095618"/>
            <a:chExt cx="5118350" cy="2668724"/>
          </a:xfrm>
        </p:grpSpPr>
        <p:grpSp>
          <p:nvGrpSpPr>
            <p:cNvPr id="15" name="Group 14">
              <a:extLst>
                <a:ext uri="{FF2B5EF4-FFF2-40B4-BE49-F238E27FC236}">
                  <a16:creationId xmlns:a16="http://schemas.microsoft.com/office/drawing/2014/main" id="{0F90D67D-1B08-534E-ABDB-7513FA8A27B7}"/>
                </a:ext>
              </a:extLst>
            </p:cNvPr>
            <p:cNvGrpSpPr/>
            <p:nvPr/>
          </p:nvGrpSpPr>
          <p:grpSpPr>
            <a:xfrm>
              <a:off x="6399472" y="4095618"/>
              <a:ext cx="5118350" cy="2668724"/>
              <a:chOff x="1220725" y="1364827"/>
              <a:chExt cx="5118350" cy="2668724"/>
            </a:xfrm>
          </p:grpSpPr>
          <p:grpSp>
            <p:nvGrpSpPr>
              <p:cNvPr id="16" name="Group 15">
                <a:extLst>
                  <a:ext uri="{FF2B5EF4-FFF2-40B4-BE49-F238E27FC236}">
                    <a16:creationId xmlns:a16="http://schemas.microsoft.com/office/drawing/2014/main" id="{369859DB-17A7-1F44-BD32-6CDB6FEA9521}"/>
                  </a:ext>
                </a:extLst>
              </p:cNvPr>
              <p:cNvGrpSpPr/>
              <p:nvPr/>
            </p:nvGrpSpPr>
            <p:grpSpPr>
              <a:xfrm>
                <a:off x="1220725" y="1364827"/>
                <a:ext cx="5118350" cy="2668724"/>
                <a:chOff x="193395" y="2247022"/>
                <a:chExt cx="5118350" cy="2668724"/>
              </a:xfrm>
            </p:grpSpPr>
            <p:sp>
              <p:nvSpPr>
                <p:cNvPr id="18" name="矩形: 圆角 8">
                  <a:extLst>
                    <a:ext uri="{FF2B5EF4-FFF2-40B4-BE49-F238E27FC236}">
                      <a16:creationId xmlns:a16="http://schemas.microsoft.com/office/drawing/2014/main" id="{76D53019-049B-DB41-ACAA-73EDE3C845A6}"/>
                    </a:ext>
                  </a:extLst>
                </p:cNvPr>
                <p:cNvSpPr/>
                <p:nvPr/>
              </p:nvSpPr>
              <p:spPr>
                <a:xfrm>
                  <a:off x="193395" y="2247022"/>
                  <a:ext cx="4868600" cy="2422542"/>
                </a:xfrm>
                <a:prstGeom prst="roundRect">
                  <a:avLst>
                    <a:gd name="adj" fmla="val 0"/>
                  </a:avLst>
                </a:prstGeom>
                <a:solidFill>
                  <a:schemeClr val="bg1"/>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algn="just"/>
                  <a:endParaRPr lang="zh-CN" altLang="en-US" dirty="0"/>
                </a:p>
              </p:txBody>
            </p:sp>
            <p:sp>
              <p:nvSpPr>
                <p:cNvPr id="19" name="平行四边形 10">
                  <a:extLst>
                    <a:ext uri="{FF2B5EF4-FFF2-40B4-BE49-F238E27FC236}">
                      <a16:creationId xmlns:a16="http://schemas.microsoft.com/office/drawing/2014/main" id="{DCA56299-68F1-5345-8D5C-715178CE3695}"/>
                    </a:ext>
                  </a:extLst>
                </p:cNvPr>
                <p:cNvSpPr/>
                <p:nvPr/>
              </p:nvSpPr>
              <p:spPr>
                <a:xfrm>
                  <a:off x="370531" y="2357748"/>
                  <a:ext cx="473565" cy="242093"/>
                </a:xfrm>
                <a:prstGeom prst="parallelogram">
                  <a:avLst>
                    <a:gd name="adj" fmla="val 4444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right-quote-sign_36811">
                  <a:extLst>
                    <a:ext uri="{FF2B5EF4-FFF2-40B4-BE49-F238E27FC236}">
                      <a16:creationId xmlns:a16="http://schemas.microsoft.com/office/drawing/2014/main" id="{F6AB4D4F-87A9-9C4C-B664-BEB441C097D1}"/>
                    </a:ext>
                  </a:extLst>
                </p:cNvPr>
                <p:cNvSpPr>
                  <a:spLocks noChangeAspect="1"/>
                </p:cNvSpPr>
                <p:nvPr/>
              </p:nvSpPr>
              <p:spPr bwMode="auto">
                <a:xfrm>
                  <a:off x="4804090" y="4423381"/>
                  <a:ext cx="507655" cy="492365"/>
                </a:xfrm>
                <a:custGeom>
                  <a:avLst/>
                  <a:gdLst>
                    <a:gd name="T0" fmla="*/ 314 w 314"/>
                    <a:gd name="T1" fmla="*/ 0 h 305"/>
                    <a:gd name="T2" fmla="*/ 314 w 314"/>
                    <a:gd name="T3" fmla="*/ 158 h 305"/>
                    <a:gd name="T4" fmla="*/ 206 w 314"/>
                    <a:gd name="T5" fmla="*/ 305 h 305"/>
                    <a:gd name="T6" fmla="*/ 170 w 314"/>
                    <a:gd name="T7" fmla="*/ 304 h 305"/>
                    <a:gd name="T8" fmla="*/ 170 w 314"/>
                    <a:gd name="T9" fmla="*/ 243 h 305"/>
                    <a:gd name="T10" fmla="*/ 244 w 314"/>
                    <a:gd name="T11" fmla="*/ 174 h 305"/>
                    <a:gd name="T12" fmla="*/ 243 w 314"/>
                    <a:gd name="T13" fmla="*/ 146 h 305"/>
                    <a:gd name="T14" fmla="*/ 192 w 314"/>
                    <a:gd name="T15" fmla="*/ 146 h 305"/>
                    <a:gd name="T16" fmla="*/ 192 w 314"/>
                    <a:gd name="T17" fmla="*/ 0 h 305"/>
                    <a:gd name="T18" fmla="*/ 314 w 314"/>
                    <a:gd name="T19" fmla="*/ 0 h 305"/>
                    <a:gd name="T20" fmla="*/ 314 w 314"/>
                    <a:gd name="T21" fmla="*/ 0 h 305"/>
                    <a:gd name="T22" fmla="*/ 16 w 314"/>
                    <a:gd name="T23" fmla="*/ 146 h 305"/>
                    <a:gd name="T24" fmla="*/ 67 w 314"/>
                    <a:gd name="T25" fmla="*/ 146 h 305"/>
                    <a:gd name="T26" fmla="*/ 68 w 314"/>
                    <a:gd name="T27" fmla="*/ 174 h 305"/>
                    <a:gd name="T28" fmla="*/ 0 w 314"/>
                    <a:gd name="T29" fmla="*/ 243 h 305"/>
                    <a:gd name="T30" fmla="*/ 0 w 314"/>
                    <a:gd name="T31" fmla="*/ 304 h 305"/>
                    <a:gd name="T32" fmla="*/ 30 w 314"/>
                    <a:gd name="T33" fmla="*/ 305 h 305"/>
                    <a:gd name="T34" fmla="*/ 138 w 314"/>
                    <a:gd name="T35" fmla="*/ 158 h 305"/>
                    <a:gd name="T36" fmla="*/ 138 w 314"/>
                    <a:gd name="T37" fmla="*/ 0 h 305"/>
                    <a:gd name="T38" fmla="*/ 16 w 314"/>
                    <a:gd name="T39" fmla="*/ 0 h 305"/>
                    <a:gd name="T40" fmla="*/ 16 w 314"/>
                    <a:gd name="T41" fmla="*/ 146 h 305"/>
                    <a:gd name="T42" fmla="*/ 16 w 314"/>
                    <a:gd name="T43" fmla="*/ 14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4" h="305">
                      <a:moveTo>
                        <a:pt x="314" y="0"/>
                      </a:moveTo>
                      <a:lnTo>
                        <a:pt x="314" y="158"/>
                      </a:lnTo>
                      <a:cubicBezTo>
                        <a:pt x="314" y="256"/>
                        <a:pt x="278" y="305"/>
                        <a:pt x="206" y="305"/>
                      </a:cubicBezTo>
                      <a:cubicBezTo>
                        <a:pt x="198" y="305"/>
                        <a:pt x="186" y="305"/>
                        <a:pt x="170" y="304"/>
                      </a:cubicBezTo>
                      <a:lnTo>
                        <a:pt x="170" y="243"/>
                      </a:lnTo>
                      <a:cubicBezTo>
                        <a:pt x="219" y="243"/>
                        <a:pt x="244" y="220"/>
                        <a:pt x="244" y="174"/>
                      </a:cubicBezTo>
                      <a:lnTo>
                        <a:pt x="243" y="146"/>
                      </a:lnTo>
                      <a:lnTo>
                        <a:pt x="192" y="146"/>
                      </a:lnTo>
                      <a:lnTo>
                        <a:pt x="192" y="0"/>
                      </a:lnTo>
                      <a:lnTo>
                        <a:pt x="314" y="0"/>
                      </a:lnTo>
                      <a:lnTo>
                        <a:pt x="314" y="0"/>
                      </a:lnTo>
                      <a:close/>
                      <a:moveTo>
                        <a:pt x="16" y="146"/>
                      </a:moveTo>
                      <a:lnTo>
                        <a:pt x="67" y="146"/>
                      </a:lnTo>
                      <a:lnTo>
                        <a:pt x="68" y="174"/>
                      </a:lnTo>
                      <a:cubicBezTo>
                        <a:pt x="68" y="217"/>
                        <a:pt x="45" y="240"/>
                        <a:pt x="0" y="243"/>
                      </a:cubicBezTo>
                      <a:lnTo>
                        <a:pt x="0" y="304"/>
                      </a:lnTo>
                      <a:cubicBezTo>
                        <a:pt x="14" y="305"/>
                        <a:pt x="24" y="305"/>
                        <a:pt x="30" y="305"/>
                      </a:cubicBezTo>
                      <a:cubicBezTo>
                        <a:pt x="102" y="305"/>
                        <a:pt x="138" y="256"/>
                        <a:pt x="138" y="158"/>
                      </a:cubicBezTo>
                      <a:lnTo>
                        <a:pt x="138" y="0"/>
                      </a:lnTo>
                      <a:lnTo>
                        <a:pt x="16" y="0"/>
                      </a:lnTo>
                      <a:lnTo>
                        <a:pt x="16" y="146"/>
                      </a:lnTo>
                      <a:lnTo>
                        <a:pt x="16" y="146"/>
                      </a:lnTo>
                      <a:close/>
                    </a:path>
                  </a:pathLst>
                </a:custGeom>
                <a:solidFill>
                  <a:schemeClr val="accent1"/>
                </a:solidFill>
                <a:ln>
                  <a:noFill/>
                </a:ln>
              </p:spPr>
            </p:sp>
          </p:grpSp>
          <p:sp>
            <p:nvSpPr>
              <p:cNvPr id="17" name="Rectangle 16">
                <a:extLst>
                  <a:ext uri="{FF2B5EF4-FFF2-40B4-BE49-F238E27FC236}">
                    <a16:creationId xmlns:a16="http://schemas.microsoft.com/office/drawing/2014/main" id="{A820BBBC-DD54-FD40-B2CD-E0EF6365AEC2}"/>
                  </a:ext>
                </a:extLst>
              </p:cNvPr>
              <p:cNvSpPr/>
              <p:nvPr/>
            </p:nvSpPr>
            <p:spPr>
              <a:xfrm>
                <a:off x="1995923" y="1364827"/>
                <a:ext cx="3618880" cy="461665"/>
              </a:xfrm>
              <a:prstGeom prst="rect">
                <a:avLst/>
              </a:prstGeom>
              <a:effectLst/>
            </p:spPr>
            <p:txBody>
              <a:bodyPr wrap="square">
                <a:spAutoFit/>
              </a:bodyPr>
              <a:lstStyle/>
              <a:p>
                <a:pPr>
                  <a:defRPr/>
                </a:pPr>
                <a:r>
                  <a:rPr kumimoji="1" lang="en-US" altLang="zh-CN" sz="2400" b="1" i="1" dirty="0">
                    <a:solidFill>
                      <a:srgbClr val="2E3448"/>
                    </a:solidFill>
                    <a:ea typeface="Microsoft YaHei" panose="020B0503020204020204" pitchFamily="34" charset="-122"/>
                  </a:rPr>
                  <a:t>QoS Violation Ratio</a:t>
                </a:r>
                <a:endParaRPr kumimoji="1" lang="zh-CN" altLang="en-US" sz="2400" b="1" i="1" dirty="0">
                  <a:solidFill>
                    <a:srgbClr val="2E3448"/>
                  </a:solidFill>
                  <a:ea typeface="Microsoft YaHei" panose="020B0503020204020204" pitchFamily="34" charset="-122"/>
                </a:endParaRPr>
              </a:p>
            </p:txBody>
          </p:sp>
        </p:grpSp>
        <p:pic>
          <p:nvPicPr>
            <p:cNvPr id="7" name="Picture 6">
              <a:extLst>
                <a:ext uri="{FF2B5EF4-FFF2-40B4-BE49-F238E27FC236}">
                  <a16:creationId xmlns:a16="http://schemas.microsoft.com/office/drawing/2014/main" id="{246CC387-E429-EB46-AF15-0D79F582472C}"/>
                </a:ext>
              </a:extLst>
            </p:cNvPr>
            <p:cNvPicPr>
              <a:picLocks noChangeAspect="1"/>
            </p:cNvPicPr>
            <p:nvPr/>
          </p:nvPicPr>
          <p:blipFill>
            <a:blip r:embed="rId4"/>
            <a:stretch>
              <a:fillRect/>
            </a:stretch>
          </p:blipFill>
          <p:spPr>
            <a:xfrm>
              <a:off x="6898971" y="4448437"/>
              <a:ext cx="3869601" cy="1914291"/>
            </a:xfrm>
            <a:prstGeom prst="rect">
              <a:avLst/>
            </a:prstGeom>
          </p:spPr>
        </p:pic>
      </p:grpSp>
      <p:sp>
        <p:nvSpPr>
          <p:cNvPr id="21" name="矩形 8">
            <a:extLst>
              <a:ext uri="{FF2B5EF4-FFF2-40B4-BE49-F238E27FC236}">
                <a16:creationId xmlns:a16="http://schemas.microsoft.com/office/drawing/2014/main" id="{5EE2697E-CF9C-1449-BFC5-6F700C3322A0}"/>
              </a:ext>
            </a:extLst>
          </p:cNvPr>
          <p:cNvSpPr/>
          <p:nvPr/>
        </p:nvSpPr>
        <p:spPr>
          <a:xfrm>
            <a:off x="923928" y="3985570"/>
            <a:ext cx="5291655" cy="2433871"/>
          </a:xfrm>
          <a:prstGeom prst="rect">
            <a:avLst/>
          </a:prstGeom>
        </p:spPr>
        <p:txBody>
          <a:bodyPr wrap="square">
            <a:spAutoFit/>
          </a:bodyPr>
          <a:lstStyle/>
          <a:p>
            <a:pPr indent="-342900">
              <a:lnSpc>
                <a:spcPct val="120000"/>
              </a:lnSpc>
              <a:buFont typeface="Wingdings" pitchFamily="2" charset="2"/>
              <a:buChar char="Ø"/>
            </a:pPr>
            <a:r>
              <a:rPr lang="en-US"/>
              <a:t>Reducing the 99%-ile latency on average by</a:t>
            </a:r>
          </a:p>
          <a:p>
            <a:pPr lvl="2" indent="-342900">
              <a:lnSpc>
                <a:spcPct val="120000"/>
              </a:lnSpc>
              <a:buFont typeface="Wingdings" pitchFamily="2" charset="2"/>
              <a:buChar char="Ø"/>
            </a:pPr>
            <a:r>
              <a:rPr lang="en-US"/>
              <a:t>23.1% (FCFS), 34.1% (SJF), and 23.8% (EDF) </a:t>
            </a:r>
            <a:endParaRPr lang="en-US" sz="2000"/>
          </a:p>
          <a:p>
            <a:pPr indent="-342900">
              <a:lnSpc>
                <a:spcPct val="120000"/>
              </a:lnSpc>
              <a:buFont typeface="Wingdings" pitchFamily="2" charset="2"/>
              <a:buChar char="Ø"/>
            </a:pPr>
            <a:r>
              <a:rPr lang="en-US" sz="2000"/>
              <a:t>Reducing the </a:t>
            </a:r>
            <a:r>
              <a:rPr lang="en-US"/>
              <a:t>QoS violation </a:t>
            </a:r>
            <a:r>
              <a:rPr lang="en-US" sz="2000"/>
              <a:t>ratio on average by</a:t>
            </a:r>
          </a:p>
          <a:p>
            <a:pPr lvl="2" indent="-342900">
              <a:lnSpc>
                <a:spcPct val="120000"/>
              </a:lnSpc>
              <a:buFont typeface="Wingdings" pitchFamily="2" charset="2"/>
              <a:buChar char="Ø"/>
            </a:pPr>
            <a:r>
              <a:rPr lang="en-CN"/>
              <a:t>38.8%</a:t>
            </a:r>
            <a:r>
              <a:rPr lang="en-US"/>
              <a:t> (FCFS), </a:t>
            </a:r>
            <a:r>
              <a:rPr lang="en-CN"/>
              <a:t>71.0</a:t>
            </a:r>
            <a:r>
              <a:rPr lang="en-US"/>
              <a:t> % (SJF),</a:t>
            </a:r>
            <a:r>
              <a:rPr lang="en-CN"/>
              <a:t> and 44.0% (EDF)</a:t>
            </a:r>
          </a:p>
          <a:p>
            <a:pPr indent="-342900">
              <a:lnSpc>
                <a:spcPct val="120000"/>
              </a:lnSpc>
              <a:buFont typeface="Wingdings" pitchFamily="2" charset="2"/>
              <a:buChar char="Ø"/>
            </a:pPr>
            <a:r>
              <a:rPr lang="en-US"/>
              <a:t>Most QoS violations for (Res152, IncepV3)</a:t>
            </a:r>
          </a:p>
          <a:p>
            <a:pPr lvl="2" indent="-342900">
              <a:lnSpc>
                <a:spcPct val="120000"/>
              </a:lnSpc>
              <a:buFont typeface="Wingdings" pitchFamily="2" charset="2"/>
              <a:buChar char="v"/>
            </a:pPr>
            <a:r>
              <a:rPr lang="en-US"/>
              <a:t>Most operators with small kernels, most overlap potential </a:t>
            </a:r>
            <a:endParaRPr lang="en-US" sz="2000"/>
          </a:p>
        </p:txBody>
      </p:sp>
      <p:sp>
        <p:nvSpPr>
          <p:cNvPr id="22" name="Rectangle 21">
            <a:extLst>
              <a:ext uri="{FF2B5EF4-FFF2-40B4-BE49-F238E27FC236}">
                <a16:creationId xmlns:a16="http://schemas.microsoft.com/office/drawing/2014/main" id="{7367E3C2-7B94-BE49-B119-CDCA17F2FA17}"/>
              </a:ext>
            </a:extLst>
          </p:cNvPr>
          <p:cNvSpPr/>
          <p:nvPr/>
        </p:nvSpPr>
        <p:spPr>
          <a:xfrm>
            <a:off x="9106829" y="4763823"/>
            <a:ext cx="154866" cy="1598905"/>
          </a:xfrm>
          <a:prstGeom prst="rect">
            <a:avLst/>
          </a:prstGeom>
          <a:noFill/>
          <a:ln w="38100">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solidFill>
                <a:srgbClr val="C00000"/>
              </a:solidFill>
            </a:endParaRPr>
          </a:p>
        </p:txBody>
      </p:sp>
    </p:spTree>
    <p:extLst>
      <p:ext uri="{BB962C8B-B14F-4D97-AF65-F5344CB8AC3E}">
        <p14:creationId xmlns:p14="http://schemas.microsoft.com/office/powerpoint/2010/main" val="4164548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par>
                                <p:cTn id="9" presetID="12" presetClass="entr" presetSubtype="8" fill="hold" nodeType="with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anim calcmode="lin" valueType="num">
                                      <p:cBhvr additive="base">
                                        <p:cTn id="11" dur="500"/>
                                        <p:tgtEl>
                                          <p:spTgt spid="21">
                                            <p:txEl>
                                              <p:pRg st="0" end="0"/>
                                            </p:txEl>
                                          </p:spTgt>
                                        </p:tgtEl>
                                        <p:attrNameLst>
                                          <p:attrName>ppt_x</p:attrName>
                                        </p:attrNameLst>
                                      </p:cBhvr>
                                      <p:tavLst>
                                        <p:tav tm="0">
                                          <p:val>
                                            <p:strVal val="#ppt_x-#ppt_w*1.125000"/>
                                          </p:val>
                                        </p:tav>
                                        <p:tav tm="100000">
                                          <p:val>
                                            <p:strVal val="#ppt_x"/>
                                          </p:val>
                                        </p:tav>
                                      </p:tavLst>
                                    </p:anim>
                                    <p:animEffect transition="in" filter="wipe(right)">
                                      <p:cBhvr>
                                        <p:cTn id="12" dur="500"/>
                                        <p:tgtEl>
                                          <p:spTgt spid="21">
                                            <p:txEl>
                                              <p:pRg st="0" end="0"/>
                                            </p:txEl>
                                          </p:spTgt>
                                        </p:tgtEl>
                                      </p:cBhvr>
                                    </p:animEffect>
                                  </p:childTnLst>
                                </p:cTn>
                              </p:par>
                              <p:par>
                                <p:cTn id="13" presetID="12" presetClass="entr" presetSubtype="8" fill="hold" nodeType="withEffect">
                                  <p:stCondLst>
                                    <p:cond delay="0"/>
                                  </p:stCondLst>
                                  <p:childTnLst>
                                    <p:set>
                                      <p:cBhvr>
                                        <p:cTn id="14" dur="1" fill="hold">
                                          <p:stCondLst>
                                            <p:cond delay="0"/>
                                          </p:stCondLst>
                                        </p:cTn>
                                        <p:tgtEl>
                                          <p:spTgt spid="21">
                                            <p:txEl>
                                              <p:pRg st="1" end="1"/>
                                            </p:txEl>
                                          </p:spTgt>
                                        </p:tgtEl>
                                        <p:attrNameLst>
                                          <p:attrName>style.visibility</p:attrName>
                                        </p:attrNameLst>
                                      </p:cBhvr>
                                      <p:to>
                                        <p:strVal val="visible"/>
                                      </p:to>
                                    </p:set>
                                    <p:anim calcmode="lin" valueType="num">
                                      <p:cBhvr additive="base">
                                        <p:cTn id="15" dur="500"/>
                                        <p:tgtEl>
                                          <p:spTgt spid="21">
                                            <p:txEl>
                                              <p:pRg st="1" end="1"/>
                                            </p:txEl>
                                          </p:spTgt>
                                        </p:tgtEl>
                                        <p:attrNameLst>
                                          <p:attrName>ppt_x</p:attrName>
                                        </p:attrNameLst>
                                      </p:cBhvr>
                                      <p:tavLst>
                                        <p:tav tm="0">
                                          <p:val>
                                            <p:strVal val="#ppt_x-#ppt_w*1.125000"/>
                                          </p:val>
                                        </p:tav>
                                        <p:tav tm="100000">
                                          <p:val>
                                            <p:strVal val="#ppt_x"/>
                                          </p:val>
                                        </p:tav>
                                      </p:tavLst>
                                    </p:anim>
                                    <p:animEffect transition="in" filter="wipe(right)">
                                      <p:cBhvr>
                                        <p:cTn id="16" dur="500"/>
                                        <p:tgtEl>
                                          <p:spTgt spid="2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2"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p:tgtEl>
                                          <p:spTgt spid="5"/>
                                        </p:tgtEl>
                                        <p:attrNameLst>
                                          <p:attrName>ppt_x</p:attrName>
                                        </p:attrNameLst>
                                      </p:cBhvr>
                                      <p:tavLst>
                                        <p:tav tm="0">
                                          <p:val>
                                            <p:strVal val="#ppt_x+#ppt_w*1.125000"/>
                                          </p:val>
                                        </p:tav>
                                        <p:tav tm="100000">
                                          <p:val>
                                            <p:strVal val="#ppt_x"/>
                                          </p:val>
                                        </p:tav>
                                      </p:tavLst>
                                    </p:anim>
                                    <p:animEffect transition="in" filter="wipe(left)">
                                      <p:cBhvr>
                                        <p:cTn id="22" dur="500"/>
                                        <p:tgtEl>
                                          <p:spTgt spid="5"/>
                                        </p:tgtEl>
                                      </p:cBhvr>
                                    </p:animEffect>
                                  </p:childTnLst>
                                </p:cTn>
                              </p:par>
                              <p:par>
                                <p:cTn id="23" presetID="12" presetClass="entr" presetSubtype="2" fill="hold" nodeType="withEffect">
                                  <p:stCondLst>
                                    <p:cond delay="0"/>
                                  </p:stCondLst>
                                  <p:childTnLst>
                                    <p:set>
                                      <p:cBhvr>
                                        <p:cTn id="24" dur="1" fill="hold">
                                          <p:stCondLst>
                                            <p:cond delay="0"/>
                                          </p:stCondLst>
                                        </p:cTn>
                                        <p:tgtEl>
                                          <p:spTgt spid="21">
                                            <p:txEl>
                                              <p:pRg st="2" end="2"/>
                                            </p:txEl>
                                          </p:spTgt>
                                        </p:tgtEl>
                                        <p:attrNameLst>
                                          <p:attrName>style.visibility</p:attrName>
                                        </p:attrNameLst>
                                      </p:cBhvr>
                                      <p:to>
                                        <p:strVal val="visible"/>
                                      </p:to>
                                    </p:set>
                                    <p:anim calcmode="lin" valueType="num">
                                      <p:cBhvr additive="base">
                                        <p:cTn id="25" dur="500"/>
                                        <p:tgtEl>
                                          <p:spTgt spid="21">
                                            <p:txEl>
                                              <p:pRg st="2" end="2"/>
                                            </p:txEl>
                                          </p:spTgt>
                                        </p:tgtEl>
                                        <p:attrNameLst>
                                          <p:attrName>ppt_x</p:attrName>
                                        </p:attrNameLst>
                                      </p:cBhvr>
                                      <p:tavLst>
                                        <p:tav tm="0">
                                          <p:val>
                                            <p:strVal val="#ppt_x+#ppt_w*1.125000"/>
                                          </p:val>
                                        </p:tav>
                                        <p:tav tm="100000">
                                          <p:val>
                                            <p:strVal val="#ppt_x"/>
                                          </p:val>
                                        </p:tav>
                                      </p:tavLst>
                                    </p:anim>
                                    <p:animEffect transition="in" filter="wipe(left)">
                                      <p:cBhvr>
                                        <p:cTn id="26" dur="500"/>
                                        <p:tgtEl>
                                          <p:spTgt spid="21">
                                            <p:txEl>
                                              <p:pRg st="2" end="2"/>
                                            </p:txEl>
                                          </p:spTgt>
                                        </p:tgtEl>
                                      </p:cBhvr>
                                    </p:animEffect>
                                  </p:childTnLst>
                                </p:cTn>
                              </p:par>
                              <p:par>
                                <p:cTn id="27" presetID="12" presetClass="entr" presetSubtype="2" fill="hold" nodeType="withEffect">
                                  <p:stCondLst>
                                    <p:cond delay="0"/>
                                  </p:stCondLst>
                                  <p:childTnLst>
                                    <p:set>
                                      <p:cBhvr>
                                        <p:cTn id="28" dur="1" fill="hold">
                                          <p:stCondLst>
                                            <p:cond delay="0"/>
                                          </p:stCondLst>
                                        </p:cTn>
                                        <p:tgtEl>
                                          <p:spTgt spid="21">
                                            <p:txEl>
                                              <p:pRg st="3" end="3"/>
                                            </p:txEl>
                                          </p:spTgt>
                                        </p:tgtEl>
                                        <p:attrNameLst>
                                          <p:attrName>style.visibility</p:attrName>
                                        </p:attrNameLst>
                                      </p:cBhvr>
                                      <p:to>
                                        <p:strVal val="visible"/>
                                      </p:to>
                                    </p:set>
                                    <p:anim calcmode="lin" valueType="num">
                                      <p:cBhvr additive="base">
                                        <p:cTn id="29" dur="500"/>
                                        <p:tgtEl>
                                          <p:spTgt spid="21">
                                            <p:txEl>
                                              <p:pRg st="3" end="3"/>
                                            </p:txEl>
                                          </p:spTgt>
                                        </p:tgtEl>
                                        <p:attrNameLst>
                                          <p:attrName>ppt_x</p:attrName>
                                        </p:attrNameLst>
                                      </p:cBhvr>
                                      <p:tavLst>
                                        <p:tav tm="0">
                                          <p:val>
                                            <p:strVal val="#ppt_x+#ppt_w*1.125000"/>
                                          </p:val>
                                        </p:tav>
                                        <p:tav tm="100000">
                                          <p:val>
                                            <p:strVal val="#ppt_x"/>
                                          </p:val>
                                        </p:tav>
                                      </p:tavLst>
                                    </p:anim>
                                    <p:animEffect transition="in" filter="wipe(left)">
                                      <p:cBhvr>
                                        <p:cTn id="30" dur="500"/>
                                        <p:tgtEl>
                                          <p:spTgt spid="21">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nodeType="clickEffect">
                                  <p:stCondLst>
                                    <p:cond delay="0"/>
                                  </p:stCondLst>
                                  <p:childTnLst>
                                    <p:set>
                                      <p:cBhvr>
                                        <p:cTn id="34" dur="1" fill="hold">
                                          <p:stCondLst>
                                            <p:cond delay="0"/>
                                          </p:stCondLst>
                                        </p:cTn>
                                        <p:tgtEl>
                                          <p:spTgt spid="21">
                                            <p:txEl>
                                              <p:pRg st="4" end="4"/>
                                            </p:txEl>
                                          </p:spTgt>
                                        </p:tgtEl>
                                        <p:attrNameLst>
                                          <p:attrName>style.visibility</p:attrName>
                                        </p:attrNameLst>
                                      </p:cBhvr>
                                      <p:to>
                                        <p:strVal val="visible"/>
                                      </p:to>
                                    </p:set>
                                    <p:anim calcmode="lin" valueType="num">
                                      <p:cBhvr additive="base">
                                        <p:cTn id="35" dur="500"/>
                                        <p:tgtEl>
                                          <p:spTgt spid="21">
                                            <p:txEl>
                                              <p:pRg st="4" end="4"/>
                                            </p:txEl>
                                          </p:spTgt>
                                        </p:tgtEl>
                                        <p:attrNameLst>
                                          <p:attrName>ppt_y</p:attrName>
                                        </p:attrNameLst>
                                      </p:cBhvr>
                                      <p:tavLst>
                                        <p:tav tm="0">
                                          <p:val>
                                            <p:strVal val="#ppt_y+#ppt_h*1.125000"/>
                                          </p:val>
                                        </p:tav>
                                        <p:tav tm="100000">
                                          <p:val>
                                            <p:strVal val="#ppt_y"/>
                                          </p:val>
                                        </p:tav>
                                      </p:tavLst>
                                    </p:anim>
                                    <p:animEffect transition="in" filter="wipe(up)">
                                      <p:cBhvr>
                                        <p:cTn id="36" dur="500"/>
                                        <p:tgtEl>
                                          <p:spTgt spid="21">
                                            <p:txEl>
                                              <p:pRg st="4" end="4"/>
                                            </p:txEl>
                                          </p:spTgt>
                                        </p:tgtEl>
                                      </p:cBhvr>
                                    </p:animEffect>
                                  </p:childTnLst>
                                </p:cTn>
                              </p:par>
                              <p:par>
                                <p:cTn id="37" presetID="12" presetClass="entr" presetSubtype="4" fill="hold" nodeType="withEffect">
                                  <p:stCondLst>
                                    <p:cond delay="0"/>
                                  </p:stCondLst>
                                  <p:childTnLst>
                                    <p:set>
                                      <p:cBhvr>
                                        <p:cTn id="38" dur="1" fill="hold">
                                          <p:stCondLst>
                                            <p:cond delay="0"/>
                                          </p:stCondLst>
                                        </p:cTn>
                                        <p:tgtEl>
                                          <p:spTgt spid="21">
                                            <p:txEl>
                                              <p:pRg st="5" end="5"/>
                                            </p:txEl>
                                          </p:spTgt>
                                        </p:tgtEl>
                                        <p:attrNameLst>
                                          <p:attrName>style.visibility</p:attrName>
                                        </p:attrNameLst>
                                      </p:cBhvr>
                                      <p:to>
                                        <p:strVal val="visible"/>
                                      </p:to>
                                    </p:set>
                                    <p:anim calcmode="lin" valueType="num">
                                      <p:cBhvr additive="base">
                                        <p:cTn id="39" dur="500"/>
                                        <p:tgtEl>
                                          <p:spTgt spid="21">
                                            <p:txEl>
                                              <p:pRg st="5" end="5"/>
                                            </p:txEl>
                                          </p:spTgt>
                                        </p:tgtEl>
                                        <p:attrNameLst>
                                          <p:attrName>ppt_y</p:attrName>
                                        </p:attrNameLst>
                                      </p:cBhvr>
                                      <p:tavLst>
                                        <p:tav tm="0">
                                          <p:val>
                                            <p:strVal val="#ppt_y+#ppt_h*1.125000"/>
                                          </p:val>
                                        </p:tav>
                                        <p:tav tm="100000">
                                          <p:val>
                                            <p:strVal val="#ppt_y"/>
                                          </p:val>
                                        </p:tav>
                                      </p:tavLst>
                                    </p:anim>
                                    <p:animEffect transition="in" filter="wipe(up)">
                                      <p:cBhvr>
                                        <p:cTn id="40" dur="500"/>
                                        <p:tgtEl>
                                          <p:spTgt spid="21">
                                            <p:txEl>
                                              <p:pRg st="5" end="5"/>
                                            </p:txEl>
                                          </p:spTgt>
                                        </p:tgtEl>
                                      </p:cBhvr>
                                    </p:animEffect>
                                  </p:childTnLst>
                                </p:cTn>
                              </p:par>
                              <p:par>
                                <p:cTn id="41" presetID="12" presetClass="entr" presetSubtype="4"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p:tgtEl>
                                          <p:spTgt spid="22"/>
                                        </p:tgtEl>
                                        <p:attrNameLst>
                                          <p:attrName>ppt_y</p:attrName>
                                        </p:attrNameLst>
                                      </p:cBhvr>
                                      <p:tavLst>
                                        <p:tav tm="0">
                                          <p:val>
                                            <p:strVal val="#ppt_y+#ppt_h*1.125000"/>
                                          </p:val>
                                        </p:tav>
                                        <p:tav tm="100000">
                                          <p:val>
                                            <p:strVal val="#ppt_y"/>
                                          </p:val>
                                        </p:tav>
                                      </p:tavLst>
                                    </p:anim>
                                    <p:animEffect transition="in" filter="wipe(up)">
                                      <p:cBhvr>
                                        <p:cTn id="4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46A98D-C797-D947-844C-CC3B822822FE}"/>
              </a:ext>
            </a:extLst>
          </p:cNvPr>
          <p:cNvSpPr>
            <a:spLocks noGrp="1"/>
          </p:cNvSpPr>
          <p:nvPr>
            <p:ph type="body" sz="quarter" idx="14"/>
          </p:nvPr>
        </p:nvSpPr>
        <p:spPr/>
        <p:txBody>
          <a:bodyPr>
            <a:normAutofit fontScale="92500" lnSpcReduction="20000"/>
          </a:bodyPr>
          <a:lstStyle/>
          <a:p>
            <a:r>
              <a:rPr lang="en-US">
                <a:solidFill>
                  <a:srgbClr val="2E3448"/>
                </a:solidFill>
              </a:rPr>
              <a:t>Evaluation: </a:t>
            </a:r>
            <a:r>
              <a:rPr lang="en-US"/>
              <a:t>Improving Peak Throughput </a:t>
            </a:r>
          </a:p>
        </p:txBody>
      </p:sp>
      <p:grpSp>
        <p:nvGrpSpPr>
          <p:cNvPr id="4" name="Group 3">
            <a:extLst>
              <a:ext uri="{FF2B5EF4-FFF2-40B4-BE49-F238E27FC236}">
                <a16:creationId xmlns:a16="http://schemas.microsoft.com/office/drawing/2014/main" id="{BE47C6CC-67CB-054B-B948-6FD564B70E92}"/>
              </a:ext>
            </a:extLst>
          </p:cNvPr>
          <p:cNvGrpSpPr/>
          <p:nvPr/>
        </p:nvGrpSpPr>
        <p:grpSpPr>
          <a:xfrm>
            <a:off x="837286" y="3858964"/>
            <a:ext cx="10517427" cy="2798582"/>
            <a:chOff x="1008000" y="1213200"/>
            <a:chExt cx="10517427" cy="2798582"/>
          </a:xfrm>
        </p:grpSpPr>
        <p:grpSp>
          <p:nvGrpSpPr>
            <p:cNvPr id="6" name="Group 5">
              <a:extLst>
                <a:ext uri="{FF2B5EF4-FFF2-40B4-BE49-F238E27FC236}">
                  <a16:creationId xmlns:a16="http://schemas.microsoft.com/office/drawing/2014/main" id="{55A8DD69-9DD6-F948-B4AC-29E4F2BBE382}"/>
                </a:ext>
              </a:extLst>
            </p:cNvPr>
            <p:cNvGrpSpPr/>
            <p:nvPr/>
          </p:nvGrpSpPr>
          <p:grpSpPr>
            <a:xfrm>
              <a:off x="1008000" y="1213200"/>
              <a:ext cx="10517427" cy="2798582"/>
              <a:chOff x="1220725" y="1364827"/>
              <a:chExt cx="10517427" cy="2798582"/>
            </a:xfrm>
          </p:grpSpPr>
          <p:grpSp>
            <p:nvGrpSpPr>
              <p:cNvPr id="7" name="Group 6">
                <a:extLst>
                  <a:ext uri="{FF2B5EF4-FFF2-40B4-BE49-F238E27FC236}">
                    <a16:creationId xmlns:a16="http://schemas.microsoft.com/office/drawing/2014/main" id="{2779715D-02E3-7946-A781-915F2144986D}"/>
                  </a:ext>
                </a:extLst>
              </p:cNvPr>
              <p:cNvGrpSpPr/>
              <p:nvPr/>
            </p:nvGrpSpPr>
            <p:grpSpPr>
              <a:xfrm>
                <a:off x="1220725" y="1364827"/>
                <a:ext cx="10517427" cy="2798582"/>
                <a:chOff x="193395" y="2247022"/>
                <a:chExt cx="10517427" cy="2798582"/>
              </a:xfrm>
            </p:grpSpPr>
            <p:sp>
              <p:nvSpPr>
                <p:cNvPr id="9" name="矩形: 圆角 8">
                  <a:extLst>
                    <a:ext uri="{FF2B5EF4-FFF2-40B4-BE49-F238E27FC236}">
                      <a16:creationId xmlns:a16="http://schemas.microsoft.com/office/drawing/2014/main" id="{FD8AADD9-F36E-9346-AA4D-F0AF8A3FBBDB}"/>
                    </a:ext>
                  </a:extLst>
                </p:cNvPr>
                <p:cNvSpPr/>
                <p:nvPr/>
              </p:nvSpPr>
              <p:spPr>
                <a:xfrm>
                  <a:off x="193395" y="2247022"/>
                  <a:ext cx="10263600" cy="2552400"/>
                </a:xfrm>
                <a:prstGeom prst="roundRect">
                  <a:avLst>
                    <a:gd name="adj" fmla="val 0"/>
                  </a:avLst>
                </a:prstGeom>
                <a:solidFill>
                  <a:schemeClr val="bg1"/>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algn="just"/>
                  <a:endParaRPr lang="zh-CN" altLang="en-US" dirty="0"/>
                </a:p>
              </p:txBody>
            </p:sp>
            <p:sp>
              <p:nvSpPr>
                <p:cNvPr id="10" name="平行四边形 10">
                  <a:extLst>
                    <a:ext uri="{FF2B5EF4-FFF2-40B4-BE49-F238E27FC236}">
                      <a16:creationId xmlns:a16="http://schemas.microsoft.com/office/drawing/2014/main" id="{CC24F01C-19B6-B648-A9BC-94E44EC25FF5}"/>
                    </a:ext>
                  </a:extLst>
                </p:cNvPr>
                <p:cNvSpPr/>
                <p:nvPr/>
              </p:nvSpPr>
              <p:spPr>
                <a:xfrm>
                  <a:off x="370531" y="2357748"/>
                  <a:ext cx="473565" cy="242093"/>
                </a:xfrm>
                <a:prstGeom prst="parallelogram">
                  <a:avLst>
                    <a:gd name="adj" fmla="val 4444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right-quote-sign_36811">
                  <a:extLst>
                    <a:ext uri="{FF2B5EF4-FFF2-40B4-BE49-F238E27FC236}">
                      <a16:creationId xmlns:a16="http://schemas.microsoft.com/office/drawing/2014/main" id="{C40EDD85-201F-E04F-8D5E-D05F77C40434}"/>
                    </a:ext>
                  </a:extLst>
                </p:cNvPr>
                <p:cNvSpPr>
                  <a:spLocks noChangeAspect="1"/>
                </p:cNvSpPr>
                <p:nvPr/>
              </p:nvSpPr>
              <p:spPr bwMode="auto">
                <a:xfrm>
                  <a:off x="10203167" y="4553239"/>
                  <a:ext cx="507655" cy="492365"/>
                </a:xfrm>
                <a:custGeom>
                  <a:avLst/>
                  <a:gdLst>
                    <a:gd name="T0" fmla="*/ 314 w 314"/>
                    <a:gd name="T1" fmla="*/ 0 h 305"/>
                    <a:gd name="T2" fmla="*/ 314 w 314"/>
                    <a:gd name="T3" fmla="*/ 158 h 305"/>
                    <a:gd name="T4" fmla="*/ 206 w 314"/>
                    <a:gd name="T5" fmla="*/ 305 h 305"/>
                    <a:gd name="T6" fmla="*/ 170 w 314"/>
                    <a:gd name="T7" fmla="*/ 304 h 305"/>
                    <a:gd name="T8" fmla="*/ 170 w 314"/>
                    <a:gd name="T9" fmla="*/ 243 h 305"/>
                    <a:gd name="T10" fmla="*/ 244 w 314"/>
                    <a:gd name="T11" fmla="*/ 174 h 305"/>
                    <a:gd name="T12" fmla="*/ 243 w 314"/>
                    <a:gd name="T13" fmla="*/ 146 h 305"/>
                    <a:gd name="T14" fmla="*/ 192 w 314"/>
                    <a:gd name="T15" fmla="*/ 146 h 305"/>
                    <a:gd name="T16" fmla="*/ 192 w 314"/>
                    <a:gd name="T17" fmla="*/ 0 h 305"/>
                    <a:gd name="T18" fmla="*/ 314 w 314"/>
                    <a:gd name="T19" fmla="*/ 0 h 305"/>
                    <a:gd name="T20" fmla="*/ 314 w 314"/>
                    <a:gd name="T21" fmla="*/ 0 h 305"/>
                    <a:gd name="T22" fmla="*/ 16 w 314"/>
                    <a:gd name="T23" fmla="*/ 146 h 305"/>
                    <a:gd name="T24" fmla="*/ 67 w 314"/>
                    <a:gd name="T25" fmla="*/ 146 h 305"/>
                    <a:gd name="T26" fmla="*/ 68 w 314"/>
                    <a:gd name="T27" fmla="*/ 174 h 305"/>
                    <a:gd name="T28" fmla="*/ 0 w 314"/>
                    <a:gd name="T29" fmla="*/ 243 h 305"/>
                    <a:gd name="T30" fmla="*/ 0 w 314"/>
                    <a:gd name="T31" fmla="*/ 304 h 305"/>
                    <a:gd name="T32" fmla="*/ 30 w 314"/>
                    <a:gd name="T33" fmla="*/ 305 h 305"/>
                    <a:gd name="T34" fmla="*/ 138 w 314"/>
                    <a:gd name="T35" fmla="*/ 158 h 305"/>
                    <a:gd name="T36" fmla="*/ 138 w 314"/>
                    <a:gd name="T37" fmla="*/ 0 h 305"/>
                    <a:gd name="T38" fmla="*/ 16 w 314"/>
                    <a:gd name="T39" fmla="*/ 0 h 305"/>
                    <a:gd name="T40" fmla="*/ 16 w 314"/>
                    <a:gd name="T41" fmla="*/ 146 h 305"/>
                    <a:gd name="T42" fmla="*/ 16 w 314"/>
                    <a:gd name="T43" fmla="*/ 14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4" h="305">
                      <a:moveTo>
                        <a:pt x="314" y="0"/>
                      </a:moveTo>
                      <a:lnTo>
                        <a:pt x="314" y="158"/>
                      </a:lnTo>
                      <a:cubicBezTo>
                        <a:pt x="314" y="256"/>
                        <a:pt x="278" y="305"/>
                        <a:pt x="206" y="305"/>
                      </a:cubicBezTo>
                      <a:cubicBezTo>
                        <a:pt x="198" y="305"/>
                        <a:pt x="186" y="305"/>
                        <a:pt x="170" y="304"/>
                      </a:cubicBezTo>
                      <a:lnTo>
                        <a:pt x="170" y="243"/>
                      </a:lnTo>
                      <a:cubicBezTo>
                        <a:pt x="219" y="243"/>
                        <a:pt x="244" y="220"/>
                        <a:pt x="244" y="174"/>
                      </a:cubicBezTo>
                      <a:lnTo>
                        <a:pt x="243" y="146"/>
                      </a:lnTo>
                      <a:lnTo>
                        <a:pt x="192" y="146"/>
                      </a:lnTo>
                      <a:lnTo>
                        <a:pt x="192" y="0"/>
                      </a:lnTo>
                      <a:lnTo>
                        <a:pt x="314" y="0"/>
                      </a:lnTo>
                      <a:lnTo>
                        <a:pt x="314" y="0"/>
                      </a:lnTo>
                      <a:close/>
                      <a:moveTo>
                        <a:pt x="16" y="146"/>
                      </a:moveTo>
                      <a:lnTo>
                        <a:pt x="67" y="146"/>
                      </a:lnTo>
                      <a:lnTo>
                        <a:pt x="68" y="174"/>
                      </a:lnTo>
                      <a:cubicBezTo>
                        <a:pt x="68" y="217"/>
                        <a:pt x="45" y="240"/>
                        <a:pt x="0" y="243"/>
                      </a:cubicBezTo>
                      <a:lnTo>
                        <a:pt x="0" y="304"/>
                      </a:lnTo>
                      <a:cubicBezTo>
                        <a:pt x="14" y="305"/>
                        <a:pt x="24" y="305"/>
                        <a:pt x="30" y="305"/>
                      </a:cubicBezTo>
                      <a:cubicBezTo>
                        <a:pt x="102" y="305"/>
                        <a:pt x="138" y="256"/>
                        <a:pt x="138" y="158"/>
                      </a:cubicBezTo>
                      <a:lnTo>
                        <a:pt x="138" y="0"/>
                      </a:lnTo>
                      <a:lnTo>
                        <a:pt x="16" y="0"/>
                      </a:lnTo>
                      <a:lnTo>
                        <a:pt x="16" y="146"/>
                      </a:lnTo>
                      <a:lnTo>
                        <a:pt x="16" y="146"/>
                      </a:lnTo>
                      <a:close/>
                    </a:path>
                  </a:pathLst>
                </a:custGeom>
                <a:solidFill>
                  <a:schemeClr val="accent1"/>
                </a:solidFill>
                <a:ln>
                  <a:noFill/>
                </a:ln>
              </p:spPr>
            </p:sp>
          </p:grpSp>
          <p:sp>
            <p:nvSpPr>
              <p:cNvPr id="8" name="Rectangle 7">
                <a:extLst>
                  <a:ext uri="{FF2B5EF4-FFF2-40B4-BE49-F238E27FC236}">
                    <a16:creationId xmlns:a16="http://schemas.microsoft.com/office/drawing/2014/main" id="{4A4C66D1-6259-C74F-BC55-D0E50516E1A6}"/>
                  </a:ext>
                </a:extLst>
              </p:cNvPr>
              <p:cNvSpPr/>
              <p:nvPr/>
            </p:nvSpPr>
            <p:spPr>
              <a:xfrm>
                <a:off x="1995922" y="1364827"/>
                <a:ext cx="7062039" cy="461665"/>
              </a:xfrm>
              <a:prstGeom prst="rect">
                <a:avLst/>
              </a:prstGeom>
              <a:effectLst/>
            </p:spPr>
            <p:txBody>
              <a:bodyPr wrap="square">
                <a:spAutoFit/>
              </a:bodyPr>
              <a:lstStyle/>
              <a:p>
                <a:pPr>
                  <a:defRPr/>
                </a:pPr>
                <a:r>
                  <a:rPr kumimoji="1" lang="en-US" altLang="zh-CN" sz="2400" b="1" i="1" dirty="0">
                    <a:solidFill>
                      <a:srgbClr val="2E3448"/>
                    </a:solidFill>
                    <a:ea typeface="Microsoft YaHei" panose="020B0503020204020204" pitchFamily="34" charset="-122"/>
                  </a:rPr>
                  <a:t>Peak Supported QPS under Extremely High Load </a:t>
                </a:r>
                <a:endParaRPr kumimoji="1" lang="zh-CN" altLang="en-US" sz="2400" b="1" i="1" dirty="0">
                  <a:solidFill>
                    <a:srgbClr val="2E3448"/>
                  </a:solidFill>
                  <a:ea typeface="Microsoft YaHei" panose="020B0503020204020204" pitchFamily="34" charset="-122"/>
                </a:endParaRPr>
              </a:p>
            </p:txBody>
          </p:sp>
        </p:grpSp>
        <p:pic>
          <p:nvPicPr>
            <p:cNvPr id="3" name="Picture 2">
              <a:extLst>
                <a:ext uri="{FF2B5EF4-FFF2-40B4-BE49-F238E27FC236}">
                  <a16:creationId xmlns:a16="http://schemas.microsoft.com/office/drawing/2014/main" id="{ED26DA37-4F3B-454D-84FB-2C77B37D672B}"/>
                </a:ext>
              </a:extLst>
            </p:cNvPr>
            <p:cNvPicPr>
              <a:picLocks noChangeAspect="1"/>
            </p:cNvPicPr>
            <p:nvPr/>
          </p:nvPicPr>
          <p:blipFill>
            <a:blip r:embed="rId3"/>
            <a:stretch>
              <a:fillRect/>
            </a:stretch>
          </p:blipFill>
          <p:spPr>
            <a:xfrm>
              <a:off x="1234800" y="1566000"/>
              <a:ext cx="9803886" cy="2098800"/>
            </a:xfrm>
            <a:prstGeom prst="rect">
              <a:avLst/>
            </a:prstGeom>
          </p:spPr>
        </p:pic>
      </p:grpSp>
      <p:sp>
        <p:nvSpPr>
          <p:cNvPr id="12" name="矩形 8">
            <a:extLst>
              <a:ext uri="{FF2B5EF4-FFF2-40B4-BE49-F238E27FC236}">
                <a16:creationId xmlns:a16="http://schemas.microsoft.com/office/drawing/2014/main" id="{59531D51-5B3B-E944-A074-414D5FB0C35C}"/>
              </a:ext>
            </a:extLst>
          </p:cNvPr>
          <p:cNvSpPr/>
          <p:nvPr/>
        </p:nvSpPr>
        <p:spPr>
          <a:xfrm>
            <a:off x="837286" y="1116000"/>
            <a:ext cx="9177149" cy="2653034"/>
          </a:xfrm>
          <a:prstGeom prst="rect">
            <a:avLst/>
          </a:prstGeom>
        </p:spPr>
        <p:txBody>
          <a:bodyPr wrap="square">
            <a:spAutoFit/>
          </a:bodyPr>
          <a:lstStyle/>
          <a:p>
            <a:pPr indent="-342900">
              <a:lnSpc>
                <a:spcPct val="120000"/>
              </a:lnSpc>
              <a:buFont typeface="System Font Regular"/>
              <a:buChar char="💡"/>
            </a:pPr>
            <a:r>
              <a:rPr lang="en-US" sz="2000"/>
              <a:t>Evaluation method:</a:t>
            </a:r>
          </a:p>
          <a:p>
            <a:pPr lvl="2" indent="-342900">
              <a:lnSpc>
                <a:spcPct val="120000"/>
              </a:lnSpc>
              <a:buFont typeface="Wingdings" pitchFamily="2" charset="2"/>
              <a:buChar char="ü"/>
            </a:pPr>
            <a:r>
              <a:rPr lang="en-US" sz="2000"/>
              <a:t>Saturate the hardware with extremely high load (100QPS).</a:t>
            </a:r>
          </a:p>
          <a:p>
            <a:pPr lvl="2" indent="-342900">
              <a:lnSpc>
                <a:spcPct val="120000"/>
              </a:lnSpc>
              <a:buFont typeface="Wingdings" pitchFamily="2" charset="2"/>
              <a:buChar char="ü"/>
            </a:pPr>
            <a:r>
              <a:rPr lang="en-US" sz="2000"/>
              <a:t>Report the number of successfully processed queries as the peak throughput. </a:t>
            </a:r>
          </a:p>
          <a:p>
            <a:pPr indent="-342900">
              <a:lnSpc>
                <a:spcPct val="120000"/>
              </a:lnSpc>
              <a:buFont typeface="Wingdings" pitchFamily="2" charset="2"/>
              <a:buChar char="Ø"/>
            </a:pPr>
            <a:r>
              <a:rPr lang="en-US" sz="2000"/>
              <a:t>Throughput improvement:</a:t>
            </a:r>
          </a:p>
          <a:p>
            <a:pPr lvl="2" indent="-342900">
              <a:lnSpc>
                <a:spcPct val="120000"/>
              </a:lnSpc>
              <a:buFont typeface="Wingdings" pitchFamily="2" charset="2"/>
              <a:buChar char="Ø"/>
            </a:pPr>
            <a:r>
              <a:rPr lang="en-CN" sz="2000"/>
              <a:t>25.7%</a:t>
            </a:r>
            <a:r>
              <a:rPr lang="en-US" sz="2000"/>
              <a:t> (FCFS), </a:t>
            </a:r>
            <a:r>
              <a:rPr lang="en-CN" sz="2000"/>
              <a:t>38.1%</a:t>
            </a:r>
            <a:r>
              <a:rPr lang="en-US" sz="2000"/>
              <a:t> (SJF),</a:t>
            </a:r>
            <a:r>
              <a:rPr lang="en-CN" sz="2000"/>
              <a:t> and 25.7% (EDF).</a:t>
            </a:r>
          </a:p>
          <a:p>
            <a:pPr indent="-342900">
              <a:lnSpc>
                <a:spcPct val="120000"/>
              </a:lnSpc>
              <a:buFont typeface="Wingdings" pitchFamily="2" charset="2"/>
              <a:buChar char="Ø"/>
            </a:pPr>
            <a:r>
              <a:rPr lang="en-CN" sz="2000"/>
              <a:t>Reducing QoS violation:</a:t>
            </a:r>
          </a:p>
          <a:p>
            <a:pPr lvl="2" indent="-342900">
              <a:lnSpc>
                <a:spcPct val="120000"/>
              </a:lnSpc>
              <a:buFont typeface="Wingdings" pitchFamily="2" charset="2"/>
              <a:buChar char="Ø"/>
            </a:pPr>
            <a:r>
              <a:rPr lang="en-CN" sz="2000"/>
              <a:t>55.7%</a:t>
            </a:r>
            <a:r>
              <a:rPr lang="en-US" sz="2000"/>
              <a:t> (FCFS)</a:t>
            </a:r>
            <a:r>
              <a:rPr lang="en-CN" sz="2000"/>
              <a:t>, 63.2%</a:t>
            </a:r>
            <a:r>
              <a:rPr lang="en-US" sz="2000"/>
              <a:t> (SJF)</a:t>
            </a:r>
            <a:r>
              <a:rPr lang="en-CN" sz="2000"/>
              <a:t>, and 54.3%  (EDF).</a:t>
            </a:r>
          </a:p>
        </p:txBody>
      </p:sp>
    </p:spTree>
    <p:extLst>
      <p:ext uri="{BB962C8B-B14F-4D97-AF65-F5344CB8AC3E}">
        <p14:creationId xmlns:p14="http://schemas.microsoft.com/office/powerpoint/2010/main" val="357315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dissolve">
                                      <p:cBhvr>
                                        <p:cTn id="7" dur="500"/>
                                        <p:tgtEl>
                                          <p:spTgt spid="12">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dissolve">
                                      <p:cBhvr>
                                        <p:cTn id="10" dur="500"/>
                                        <p:tgtEl>
                                          <p:spTgt spid="12">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Effect transition="in" filter="dissolve">
                                      <p:cBhvr>
                                        <p:cTn id="13" dur="500"/>
                                        <p:tgtEl>
                                          <p:spTgt spid="1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12">
                                            <p:txEl>
                                              <p:pRg st="3" end="3"/>
                                            </p:txEl>
                                          </p:spTgt>
                                        </p:tgtEl>
                                        <p:attrNameLst>
                                          <p:attrName>style.visibility</p:attrName>
                                        </p:attrNameLst>
                                      </p:cBhvr>
                                      <p:to>
                                        <p:strVal val="visible"/>
                                      </p:to>
                                    </p:set>
                                    <p:anim calcmode="lin" valueType="num">
                                      <p:cBhvr additive="base">
                                        <p:cTn id="18" dur="500"/>
                                        <p:tgtEl>
                                          <p:spTgt spid="12">
                                            <p:txEl>
                                              <p:pRg st="3" end="3"/>
                                            </p:txEl>
                                          </p:spTgt>
                                        </p:tgtEl>
                                        <p:attrNameLst>
                                          <p:attrName>ppt_y</p:attrName>
                                        </p:attrNameLst>
                                      </p:cBhvr>
                                      <p:tavLst>
                                        <p:tav tm="0">
                                          <p:val>
                                            <p:strVal val="#ppt_y+#ppt_h*1.125000"/>
                                          </p:val>
                                        </p:tav>
                                        <p:tav tm="100000">
                                          <p:val>
                                            <p:strVal val="#ppt_y"/>
                                          </p:val>
                                        </p:tav>
                                      </p:tavLst>
                                    </p:anim>
                                    <p:animEffect transition="in" filter="wipe(up)">
                                      <p:cBhvr>
                                        <p:cTn id="19" dur="500"/>
                                        <p:tgtEl>
                                          <p:spTgt spid="12">
                                            <p:txEl>
                                              <p:pRg st="3" end="3"/>
                                            </p:txEl>
                                          </p:spTgt>
                                        </p:tgtEl>
                                      </p:cBhvr>
                                    </p:animEffect>
                                  </p:childTnLst>
                                </p:cTn>
                              </p:par>
                              <p:par>
                                <p:cTn id="20" presetID="12" presetClass="entr" presetSubtype="4" fill="hold" nodeType="withEffect">
                                  <p:stCondLst>
                                    <p:cond delay="0"/>
                                  </p:stCondLst>
                                  <p:childTnLst>
                                    <p:set>
                                      <p:cBhvr>
                                        <p:cTn id="21" dur="1" fill="hold">
                                          <p:stCondLst>
                                            <p:cond delay="0"/>
                                          </p:stCondLst>
                                        </p:cTn>
                                        <p:tgtEl>
                                          <p:spTgt spid="12">
                                            <p:txEl>
                                              <p:pRg st="4" end="4"/>
                                            </p:txEl>
                                          </p:spTgt>
                                        </p:tgtEl>
                                        <p:attrNameLst>
                                          <p:attrName>style.visibility</p:attrName>
                                        </p:attrNameLst>
                                      </p:cBhvr>
                                      <p:to>
                                        <p:strVal val="visible"/>
                                      </p:to>
                                    </p:set>
                                    <p:anim calcmode="lin" valueType="num">
                                      <p:cBhvr additive="base">
                                        <p:cTn id="22" dur="500"/>
                                        <p:tgtEl>
                                          <p:spTgt spid="12">
                                            <p:txEl>
                                              <p:pRg st="4" end="4"/>
                                            </p:txEl>
                                          </p:spTgt>
                                        </p:tgtEl>
                                        <p:attrNameLst>
                                          <p:attrName>ppt_y</p:attrName>
                                        </p:attrNameLst>
                                      </p:cBhvr>
                                      <p:tavLst>
                                        <p:tav tm="0">
                                          <p:val>
                                            <p:strVal val="#ppt_y+#ppt_h*1.125000"/>
                                          </p:val>
                                        </p:tav>
                                        <p:tav tm="100000">
                                          <p:val>
                                            <p:strVal val="#ppt_y"/>
                                          </p:val>
                                        </p:tav>
                                      </p:tavLst>
                                    </p:anim>
                                    <p:animEffect transition="in" filter="wipe(up)">
                                      <p:cBhvr>
                                        <p:cTn id="23" dur="500"/>
                                        <p:tgtEl>
                                          <p:spTgt spid="12">
                                            <p:txEl>
                                              <p:pRg st="4" end="4"/>
                                            </p:txEl>
                                          </p:spTgt>
                                        </p:tgtEl>
                                      </p:cBhvr>
                                    </p:animEffect>
                                  </p:childTnLst>
                                </p:cTn>
                              </p:par>
                              <p:par>
                                <p:cTn id="24" presetID="12" presetClass="entr" presetSubtype="4" fill="hold" nodeType="withEffect">
                                  <p:stCondLst>
                                    <p:cond delay="0"/>
                                  </p:stCondLst>
                                  <p:childTnLst>
                                    <p:set>
                                      <p:cBhvr>
                                        <p:cTn id="25" dur="1" fill="hold">
                                          <p:stCondLst>
                                            <p:cond delay="0"/>
                                          </p:stCondLst>
                                        </p:cTn>
                                        <p:tgtEl>
                                          <p:spTgt spid="12">
                                            <p:txEl>
                                              <p:pRg st="5" end="5"/>
                                            </p:txEl>
                                          </p:spTgt>
                                        </p:tgtEl>
                                        <p:attrNameLst>
                                          <p:attrName>style.visibility</p:attrName>
                                        </p:attrNameLst>
                                      </p:cBhvr>
                                      <p:to>
                                        <p:strVal val="visible"/>
                                      </p:to>
                                    </p:set>
                                    <p:anim calcmode="lin" valueType="num">
                                      <p:cBhvr additive="base">
                                        <p:cTn id="26" dur="500"/>
                                        <p:tgtEl>
                                          <p:spTgt spid="12">
                                            <p:txEl>
                                              <p:pRg st="5" end="5"/>
                                            </p:txEl>
                                          </p:spTgt>
                                        </p:tgtEl>
                                        <p:attrNameLst>
                                          <p:attrName>ppt_y</p:attrName>
                                        </p:attrNameLst>
                                      </p:cBhvr>
                                      <p:tavLst>
                                        <p:tav tm="0">
                                          <p:val>
                                            <p:strVal val="#ppt_y+#ppt_h*1.125000"/>
                                          </p:val>
                                        </p:tav>
                                        <p:tav tm="100000">
                                          <p:val>
                                            <p:strVal val="#ppt_y"/>
                                          </p:val>
                                        </p:tav>
                                      </p:tavLst>
                                    </p:anim>
                                    <p:animEffect transition="in" filter="wipe(up)">
                                      <p:cBhvr>
                                        <p:cTn id="27" dur="500"/>
                                        <p:tgtEl>
                                          <p:spTgt spid="12">
                                            <p:txEl>
                                              <p:pRg st="5" end="5"/>
                                            </p:txEl>
                                          </p:spTgt>
                                        </p:tgtEl>
                                      </p:cBhvr>
                                    </p:animEffect>
                                  </p:childTnLst>
                                </p:cTn>
                              </p:par>
                              <p:par>
                                <p:cTn id="28" presetID="12" presetClass="entr" presetSubtype="4" fill="hold" nodeType="withEffect">
                                  <p:stCondLst>
                                    <p:cond delay="0"/>
                                  </p:stCondLst>
                                  <p:childTnLst>
                                    <p:set>
                                      <p:cBhvr>
                                        <p:cTn id="29" dur="1" fill="hold">
                                          <p:stCondLst>
                                            <p:cond delay="0"/>
                                          </p:stCondLst>
                                        </p:cTn>
                                        <p:tgtEl>
                                          <p:spTgt spid="12">
                                            <p:txEl>
                                              <p:pRg st="6" end="6"/>
                                            </p:txEl>
                                          </p:spTgt>
                                        </p:tgtEl>
                                        <p:attrNameLst>
                                          <p:attrName>style.visibility</p:attrName>
                                        </p:attrNameLst>
                                      </p:cBhvr>
                                      <p:to>
                                        <p:strVal val="visible"/>
                                      </p:to>
                                    </p:set>
                                    <p:anim calcmode="lin" valueType="num">
                                      <p:cBhvr additive="base">
                                        <p:cTn id="30" dur="500"/>
                                        <p:tgtEl>
                                          <p:spTgt spid="12">
                                            <p:txEl>
                                              <p:pRg st="6" end="6"/>
                                            </p:txEl>
                                          </p:spTgt>
                                        </p:tgtEl>
                                        <p:attrNameLst>
                                          <p:attrName>ppt_y</p:attrName>
                                        </p:attrNameLst>
                                      </p:cBhvr>
                                      <p:tavLst>
                                        <p:tav tm="0">
                                          <p:val>
                                            <p:strVal val="#ppt_y+#ppt_h*1.125000"/>
                                          </p:val>
                                        </p:tav>
                                        <p:tav tm="100000">
                                          <p:val>
                                            <p:strVal val="#ppt_y"/>
                                          </p:val>
                                        </p:tav>
                                      </p:tavLst>
                                    </p:anim>
                                    <p:animEffect transition="in" filter="wipe(up)">
                                      <p:cBhvr>
                                        <p:cTn id="31" dur="500"/>
                                        <p:tgtEl>
                                          <p:spTgt spid="12">
                                            <p:txEl>
                                              <p:pRg st="6" end="6"/>
                                            </p:txEl>
                                          </p:spTgt>
                                        </p:tgtEl>
                                      </p:cBhvr>
                                    </p:animEffect>
                                  </p:childTnLst>
                                </p:cTn>
                              </p:par>
                              <p:par>
                                <p:cTn id="32" presetID="12" presetClass="entr" presetSubtype="4"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500"/>
                                        <p:tgtEl>
                                          <p:spTgt spid="4"/>
                                        </p:tgtEl>
                                        <p:attrNameLst>
                                          <p:attrName>ppt_y</p:attrName>
                                        </p:attrNameLst>
                                      </p:cBhvr>
                                      <p:tavLst>
                                        <p:tav tm="0">
                                          <p:val>
                                            <p:strVal val="#ppt_y+#ppt_h*1.125000"/>
                                          </p:val>
                                        </p:tav>
                                        <p:tav tm="100000">
                                          <p:val>
                                            <p:strVal val="#ppt_y"/>
                                          </p:val>
                                        </p:tav>
                                      </p:tavLst>
                                    </p:anim>
                                    <p:animEffect transition="in" filter="wipe(up)">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F7567B-6178-394F-8221-6CEF1B7A570D}"/>
              </a:ext>
            </a:extLst>
          </p:cNvPr>
          <p:cNvSpPr>
            <a:spLocks noGrp="1"/>
          </p:cNvSpPr>
          <p:nvPr>
            <p:ph type="body" sz="quarter" idx="14"/>
          </p:nvPr>
        </p:nvSpPr>
        <p:spPr>
          <a:xfrm>
            <a:off x="493873" y="684000"/>
            <a:ext cx="10560813" cy="432000"/>
          </a:xfrm>
        </p:spPr>
        <p:txBody>
          <a:bodyPr>
            <a:normAutofit fontScale="92500" lnSpcReduction="20000"/>
          </a:bodyPr>
          <a:lstStyle/>
          <a:p>
            <a:r>
              <a:rPr lang="en-CN">
                <a:solidFill>
                  <a:srgbClr val="303548"/>
                </a:solidFill>
              </a:rPr>
              <a:t>Motivation : </a:t>
            </a:r>
            <a:r>
              <a:rPr lang="en-US"/>
              <a:t>Root Causes of Non-derterminism</a:t>
            </a:r>
          </a:p>
        </p:txBody>
      </p:sp>
      <p:grpSp>
        <p:nvGrpSpPr>
          <p:cNvPr id="3" name="Group 2">
            <a:extLst>
              <a:ext uri="{FF2B5EF4-FFF2-40B4-BE49-F238E27FC236}">
                <a16:creationId xmlns:a16="http://schemas.microsoft.com/office/drawing/2014/main" id="{81DA6E51-1AC7-2C4C-97F2-419ECD9C72FD}"/>
              </a:ext>
            </a:extLst>
          </p:cNvPr>
          <p:cNvGrpSpPr/>
          <p:nvPr/>
        </p:nvGrpSpPr>
        <p:grpSpPr>
          <a:xfrm>
            <a:off x="332740" y="3383185"/>
            <a:ext cx="4826381" cy="2959889"/>
            <a:chOff x="193396" y="3345710"/>
            <a:chExt cx="4826381" cy="2959889"/>
          </a:xfrm>
        </p:grpSpPr>
        <p:grpSp>
          <p:nvGrpSpPr>
            <p:cNvPr id="23" name="Group 22">
              <a:extLst>
                <a:ext uri="{FF2B5EF4-FFF2-40B4-BE49-F238E27FC236}">
                  <a16:creationId xmlns:a16="http://schemas.microsoft.com/office/drawing/2014/main" id="{7B99CA47-8D28-8C41-8034-76F927560B18}"/>
                </a:ext>
              </a:extLst>
            </p:cNvPr>
            <p:cNvGrpSpPr/>
            <p:nvPr/>
          </p:nvGrpSpPr>
          <p:grpSpPr>
            <a:xfrm>
              <a:off x="193396" y="3345710"/>
              <a:ext cx="4826381" cy="2959889"/>
              <a:chOff x="193396" y="2247022"/>
              <a:chExt cx="4826381" cy="2959889"/>
            </a:xfrm>
          </p:grpSpPr>
          <p:sp>
            <p:nvSpPr>
              <p:cNvPr id="61" name="矩形: 圆角 8">
                <a:extLst>
                  <a:ext uri="{FF2B5EF4-FFF2-40B4-BE49-F238E27FC236}">
                    <a16:creationId xmlns:a16="http://schemas.microsoft.com/office/drawing/2014/main" id="{AB709483-DBC7-D24D-AF25-386B13270795}"/>
                  </a:ext>
                </a:extLst>
              </p:cNvPr>
              <p:cNvSpPr/>
              <p:nvPr/>
            </p:nvSpPr>
            <p:spPr>
              <a:xfrm>
                <a:off x="193396" y="2247022"/>
                <a:ext cx="4572554" cy="2718517"/>
              </a:xfrm>
              <a:prstGeom prst="roundRect">
                <a:avLst>
                  <a:gd name="adj" fmla="val 0"/>
                </a:avLst>
              </a:prstGeom>
              <a:solidFill>
                <a:schemeClr val="bg1"/>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algn="just"/>
                <a:endParaRPr lang="zh-CN" altLang="en-US" dirty="0"/>
              </a:p>
            </p:txBody>
          </p:sp>
          <p:sp>
            <p:nvSpPr>
              <p:cNvPr id="64" name="平行四边形 10">
                <a:extLst>
                  <a:ext uri="{FF2B5EF4-FFF2-40B4-BE49-F238E27FC236}">
                    <a16:creationId xmlns:a16="http://schemas.microsoft.com/office/drawing/2014/main" id="{E01FBC69-0890-F24A-8F8C-A10FE92A230E}"/>
                  </a:ext>
                </a:extLst>
              </p:cNvPr>
              <p:cNvSpPr/>
              <p:nvPr/>
            </p:nvSpPr>
            <p:spPr>
              <a:xfrm>
                <a:off x="370531" y="2357748"/>
                <a:ext cx="473565" cy="242093"/>
              </a:xfrm>
              <a:prstGeom prst="parallelogram">
                <a:avLst>
                  <a:gd name="adj" fmla="val 4444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6" name="right-quote-sign_36811">
                <a:extLst>
                  <a:ext uri="{FF2B5EF4-FFF2-40B4-BE49-F238E27FC236}">
                    <a16:creationId xmlns:a16="http://schemas.microsoft.com/office/drawing/2014/main" id="{9AAC4237-CAC6-FE4E-A1C5-2FF15AE65094}"/>
                  </a:ext>
                </a:extLst>
              </p:cNvPr>
              <p:cNvSpPr>
                <a:spLocks noChangeAspect="1"/>
              </p:cNvSpPr>
              <p:nvPr/>
            </p:nvSpPr>
            <p:spPr bwMode="auto">
              <a:xfrm>
                <a:off x="4512122" y="4714546"/>
                <a:ext cx="507655" cy="492365"/>
              </a:xfrm>
              <a:custGeom>
                <a:avLst/>
                <a:gdLst>
                  <a:gd name="T0" fmla="*/ 314 w 314"/>
                  <a:gd name="T1" fmla="*/ 0 h 305"/>
                  <a:gd name="T2" fmla="*/ 314 w 314"/>
                  <a:gd name="T3" fmla="*/ 158 h 305"/>
                  <a:gd name="T4" fmla="*/ 206 w 314"/>
                  <a:gd name="T5" fmla="*/ 305 h 305"/>
                  <a:gd name="T6" fmla="*/ 170 w 314"/>
                  <a:gd name="T7" fmla="*/ 304 h 305"/>
                  <a:gd name="T8" fmla="*/ 170 w 314"/>
                  <a:gd name="T9" fmla="*/ 243 h 305"/>
                  <a:gd name="T10" fmla="*/ 244 w 314"/>
                  <a:gd name="T11" fmla="*/ 174 h 305"/>
                  <a:gd name="T12" fmla="*/ 243 w 314"/>
                  <a:gd name="T13" fmla="*/ 146 h 305"/>
                  <a:gd name="T14" fmla="*/ 192 w 314"/>
                  <a:gd name="T15" fmla="*/ 146 h 305"/>
                  <a:gd name="T16" fmla="*/ 192 w 314"/>
                  <a:gd name="T17" fmla="*/ 0 h 305"/>
                  <a:gd name="T18" fmla="*/ 314 w 314"/>
                  <a:gd name="T19" fmla="*/ 0 h 305"/>
                  <a:gd name="T20" fmla="*/ 314 w 314"/>
                  <a:gd name="T21" fmla="*/ 0 h 305"/>
                  <a:gd name="T22" fmla="*/ 16 w 314"/>
                  <a:gd name="T23" fmla="*/ 146 h 305"/>
                  <a:gd name="T24" fmla="*/ 67 w 314"/>
                  <a:gd name="T25" fmla="*/ 146 h 305"/>
                  <a:gd name="T26" fmla="*/ 68 w 314"/>
                  <a:gd name="T27" fmla="*/ 174 h 305"/>
                  <a:gd name="T28" fmla="*/ 0 w 314"/>
                  <a:gd name="T29" fmla="*/ 243 h 305"/>
                  <a:gd name="T30" fmla="*/ 0 w 314"/>
                  <a:gd name="T31" fmla="*/ 304 h 305"/>
                  <a:gd name="T32" fmla="*/ 30 w 314"/>
                  <a:gd name="T33" fmla="*/ 305 h 305"/>
                  <a:gd name="T34" fmla="*/ 138 w 314"/>
                  <a:gd name="T35" fmla="*/ 158 h 305"/>
                  <a:gd name="T36" fmla="*/ 138 w 314"/>
                  <a:gd name="T37" fmla="*/ 0 h 305"/>
                  <a:gd name="T38" fmla="*/ 16 w 314"/>
                  <a:gd name="T39" fmla="*/ 0 h 305"/>
                  <a:gd name="T40" fmla="*/ 16 w 314"/>
                  <a:gd name="T41" fmla="*/ 146 h 305"/>
                  <a:gd name="T42" fmla="*/ 16 w 314"/>
                  <a:gd name="T43" fmla="*/ 14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4" h="305">
                    <a:moveTo>
                      <a:pt x="314" y="0"/>
                    </a:moveTo>
                    <a:lnTo>
                      <a:pt x="314" y="158"/>
                    </a:lnTo>
                    <a:cubicBezTo>
                      <a:pt x="314" y="256"/>
                      <a:pt x="278" y="305"/>
                      <a:pt x="206" y="305"/>
                    </a:cubicBezTo>
                    <a:cubicBezTo>
                      <a:pt x="198" y="305"/>
                      <a:pt x="186" y="305"/>
                      <a:pt x="170" y="304"/>
                    </a:cubicBezTo>
                    <a:lnTo>
                      <a:pt x="170" y="243"/>
                    </a:lnTo>
                    <a:cubicBezTo>
                      <a:pt x="219" y="243"/>
                      <a:pt x="244" y="220"/>
                      <a:pt x="244" y="174"/>
                    </a:cubicBezTo>
                    <a:lnTo>
                      <a:pt x="243" y="146"/>
                    </a:lnTo>
                    <a:lnTo>
                      <a:pt x="192" y="146"/>
                    </a:lnTo>
                    <a:lnTo>
                      <a:pt x="192" y="0"/>
                    </a:lnTo>
                    <a:lnTo>
                      <a:pt x="314" y="0"/>
                    </a:lnTo>
                    <a:lnTo>
                      <a:pt x="314" y="0"/>
                    </a:lnTo>
                    <a:close/>
                    <a:moveTo>
                      <a:pt x="16" y="146"/>
                    </a:moveTo>
                    <a:lnTo>
                      <a:pt x="67" y="146"/>
                    </a:lnTo>
                    <a:lnTo>
                      <a:pt x="68" y="174"/>
                    </a:lnTo>
                    <a:cubicBezTo>
                      <a:pt x="68" y="217"/>
                      <a:pt x="45" y="240"/>
                      <a:pt x="0" y="243"/>
                    </a:cubicBezTo>
                    <a:lnTo>
                      <a:pt x="0" y="304"/>
                    </a:lnTo>
                    <a:cubicBezTo>
                      <a:pt x="14" y="305"/>
                      <a:pt x="24" y="305"/>
                      <a:pt x="30" y="305"/>
                    </a:cubicBezTo>
                    <a:cubicBezTo>
                      <a:pt x="102" y="305"/>
                      <a:pt x="138" y="256"/>
                      <a:pt x="138" y="158"/>
                    </a:cubicBezTo>
                    <a:lnTo>
                      <a:pt x="138" y="0"/>
                    </a:lnTo>
                    <a:lnTo>
                      <a:pt x="16" y="0"/>
                    </a:lnTo>
                    <a:lnTo>
                      <a:pt x="16" y="146"/>
                    </a:lnTo>
                    <a:lnTo>
                      <a:pt x="16" y="146"/>
                    </a:lnTo>
                    <a:close/>
                  </a:path>
                </a:pathLst>
              </a:custGeom>
              <a:solidFill>
                <a:schemeClr val="accent1"/>
              </a:solidFill>
              <a:ln>
                <a:noFill/>
              </a:ln>
            </p:spPr>
          </p:sp>
        </p:grpSp>
        <p:sp>
          <p:nvSpPr>
            <p:cNvPr id="24" name="Rectangle 23">
              <a:extLst>
                <a:ext uri="{FF2B5EF4-FFF2-40B4-BE49-F238E27FC236}">
                  <a16:creationId xmlns:a16="http://schemas.microsoft.com/office/drawing/2014/main" id="{11E6ACF0-0E5D-874E-843A-0A3D9B20367B}"/>
                </a:ext>
              </a:extLst>
            </p:cNvPr>
            <p:cNvSpPr/>
            <p:nvPr/>
          </p:nvSpPr>
          <p:spPr>
            <a:xfrm>
              <a:off x="844096" y="3345710"/>
              <a:ext cx="3978301" cy="461665"/>
            </a:xfrm>
            <a:prstGeom prst="rect">
              <a:avLst/>
            </a:prstGeom>
            <a:effectLst/>
          </p:spPr>
          <p:txBody>
            <a:bodyPr wrap="square">
              <a:spAutoFit/>
            </a:bodyPr>
            <a:lstStyle/>
            <a:p>
              <a:pPr lvl="0" defTabSz="914400">
                <a:defRPr/>
              </a:pPr>
              <a:r>
                <a:rPr kumimoji="1" lang="en-US" altLang="zh-CN" sz="2400" b="1" i="1" dirty="0">
                  <a:solidFill>
                    <a:srgbClr val="2E3448"/>
                  </a:solidFill>
                  <a:ea typeface="Microsoft YaHei" panose="020B0503020204020204" pitchFamily="34" charset="-122"/>
                </a:rPr>
                <a:t>Co-location with MPS Enabled</a:t>
              </a:r>
              <a:endParaRPr kumimoji="1" lang="zh-CN" altLang="en-US" sz="2400" b="1" i="1" dirty="0">
                <a:solidFill>
                  <a:srgbClr val="2E3448"/>
                </a:solidFill>
                <a:ea typeface="Microsoft YaHei" panose="020B0503020204020204" pitchFamily="34" charset="-122"/>
              </a:endParaRPr>
            </a:p>
          </p:txBody>
        </p:sp>
        <p:pic>
          <p:nvPicPr>
            <p:cNvPr id="21" name="Picture 20">
              <a:extLst>
                <a:ext uri="{FF2B5EF4-FFF2-40B4-BE49-F238E27FC236}">
                  <a16:creationId xmlns:a16="http://schemas.microsoft.com/office/drawing/2014/main" id="{1AE89020-68C1-F34E-9926-2071647E48BA}"/>
                </a:ext>
              </a:extLst>
            </p:cNvPr>
            <p:cNvPicPr>
              <a:picLocks noChangeAspect="1"/>
            </p:cNvPicPr>
            <p:nvPr/>
          </p:nvPicPr>
          <p:blipFill>
            <a:blip r:embed="rId3"/>
            <a:stretch>
              <a:fillRect/>
            </a:stretch>
          </p:blipFill>
          <p:spPr>
            <a:xfrm>
              <a:off x="194485" y="3926399"/>
              <a:ext cx="4571465" cy="2037600"/>
            </a:xfrm>
            <a:prstGeom prst="rect">
              <a:avLst/>
            </a:prstGeom>
          </p:spPr>
        </p:pic>
      </p:grpSp>
      <p:grpSp>
        <p:nvGrpSpPr>
          <p:cNvPr id="31" name="Group 30">
            <a:extLst>
              <a:ext uri="{FF2B5EF4-FFF2-40B4-BE49-F238E27FC236}">
                <a16:creationId xmlns:a16="http://schemas.microsoft.com/office/drawing/2014/main" id="{4E4AF58A-334C-AE40-8674-715FCDF53CED}"/>
              </a:ext>
            </a:extLst>
          </p:cNvPr>
          <p:cNvGrpSpPr/>
          <p:nvPr/>
        </p:nvGrpSpPr>
        <p:grpSpPr>
          <a:xfrm>
            <a:off x="1060713" y="3830545"/>
            <a:ext cx="2956621" cy="1831968"/>
            <a:chOff x="920280" y="2611935"/>
            <a:chExt cx="2956621" cy="1831968"/>
          </a:xfrm>
        </p:grpSpPr>
        <p:sp>
          <p:nvSpPr>
            <p:cNvPr id="38" name="Rectangle 37">
              <a:extLst>
                <a:ext uri="{FF2B5EF4-FFF2-40B4-BE49-F238E27FC236}">
                  <a16:creationId xmlns:a16="http://schemas.microsoft.com/office/drawing/2014/main" id="{A916970E-DCDA-5B41-B5F2-0783CB894B0D}"/>
                </a:ext>
              </a:extLst>
            </p:cNvPr>
            <p:cNvSpPr/>
            <p:nvPr/>
          </p:nvSpPr>
          <p:spPr>
            <a:xfrm>
              <a:off x="1219242" y="2833178"/>
              <a:ext cx="724200" cy="506862"/>
            </a:xfrm>
            <a:prstGeom prst="rect">
              <a:avLst/>
            </a:prstGeom>
            <a:noFill/>
            <a:ln w="254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39" name="Rectangle 38">
              <a:extLst>
                <a:ext uri="{FF2B5EF4-FFF2-40B4-BE49-F238E27FC236}">
                  <a16:creationId xmlns:a16="http://schemas.microsoft.com/office/drawing/2014/main" id="{9911147B-23C6-3A45-B611-FD346C43EB84}"/>
                </a:ext>
              </a:extLst>
            </p:cNvPr>
            <p:cNvSpPr/>
            <p:nvPr/>
          </p:nvSpPr>
          <p:spPr>
            <a:xfrm>
              <a:off x="1253802" y="3822724"/>
              <a:ext cx="724200" cy="528350"/>
            </a:xfrm>
            <a:prstGeom prst="rect">
              <a:avLst/>
            </a:prstGeom>
            <a:noFill/>
            <a:ln w="254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40" name="Rectangle 39">
              <a:extLst>
                <a:ext uri="{FF2B5EF4-FFF2-40B4-BE49-F238E27FC236}">
                  <a16:creationId xmlns:a16="http://schemas.microsoft.com/office/drawing/2014/main" id="{0E1E89E9-7E6C-1249-BA49-7CA8C2DDB8B4}"/>
                </a:ext>
              </a:extLst>
            </p:cNvPr>
            <p:cNvSpPr/>
            <p:nvPr/>
          </p:nvSpPr>
          <p:spPr>
            <a:xfrm>
              <a:off x="2284958" y="3525234"/>
              <a:ext cx="1591943" cy="662700"/>
            </a:xfrm>
            <a:prstGeom prst="rect">
              <a:avLst/>
            </a:prstGeom>
            <a:noFill/>
            <a:ln w="254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grpSp>
          <p:nvGrpSpPr>
            <p:cNvPr id="41" name="Group 40">
              <a:extLst>
                <a:ext uri="{FF2B5EF4-FFF2-40B4-BE49-F238E27FC236}">
                  <a16:creationId xmlns:a16="http://schemas.microsoft.com/office/drawing/2014/main" id="{D412F847-2006-1049-8BC1-522A141B0D1A}"/>
                </a:ext>
              </a:extLst>
            </p:cNvPr>
            <p:cNvGrpSpPr/>
            <p:nvPr/>
          </p:nvGrpSpPr>
          <p:grpSpPr>
            <a:xfrm>
              <a:off x="2509022" y="4074571"/>
              <a:ext cx="421910" cy="369332"/>
              <a:chOff x="3954692" y="3506447"/>
              <a:chExt cx="421910" cy="369332"/>
            </a:xfrm>
          </p:grpSpPr>
          <p:sp>
            <p:nvSpPr>
              <p:cNvPr id="62" name="ïşḻiḋe">
                <a:extLst>
                  <a:ext uri="{FF2B5EF4-FFF2-40B4-BE49-F238E27FC236}">
                    <a16:creationId xmlns:a16="http://schemas.microsoft.com/office/drawing/2014/main" id="{F0088C58-1ABE-AD41-AB90-E24009AF46CC}"/>
                  </a:ext>
                </a:extLst>
              </p:cNvPr>
              <p:cNvSpPr/>
              <p:nvPr/>
            </p:nvSpPr>
            <p:spPr>
              <a:xfrm>
                <a:off x="4019926" y="3544994"/>
                <a:ext cx="291443" cy="287293"/>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sz="1600" dirty="0"/>
              </a:p>
            </p:txBody>
          </p:sp>
          <p:sp>
            <p:nvSpPr>
              <p:cNvPr id="63" name="Rectangle 62">
                <a:extLst>
                  <a:ext uri="{FF2B5EF4-FFF2-40B4-BE49-F238E27FC236}">
                    <a16:creationId xmlns:a16="http://schemas.microsoft.com/office/drawing/2014/main" id="{24F4A995-F8A0-6A4D-9940-E8FE5C5F6B5B}"/>
                  </a:ext>
                </a:extLst>
              </p:cNvPr>
              <p:cNvSpPr/>
              <p:nvPr/>
            </p:nvSpPr>
            <p:spPr>
              <a:xfrm>
                <a:off x="3954692" y="3506447"/>
                <a:ext cx="421910" cy="369332"/>
              </a:xfrm>
              <a:prstGeom prst="rect">
                <a:avLst/>
              </a:prstGeom>
            </p:spPr>
            <p:txBody>
              <a:bodyPr wrap="none">
                <a:spAutoFit/>
              </a:bodyPr>
              <a:lstStyle/>
              <a:p>
                <a:r>
                  <a:rPr lang="en-US" altLang="zh-CN" b="1" dirty="0">
                    <a:solidFill>
                      <a:schemeClr val="bg1">
                        <a:alpha val="59000"/>
                      </a:schemeClr>
                    </a:solidFill>
                  </a:rPr>
                  <a:t>0</a:t>
                </a:r>
                <a:r>
                  <a:rPr lang="en-US" altLang="zh-CN" sz="100" b="1" dirty="0">
                    <a:solidFill>
                      <a:schemeClr val="bg1">
                        <a:alpha val="59000"/>
                      </a:schemeClr>
                    </a:solidFill>
                  </a:rPr>
                  <a:t> </a:t>
                </a:r>
                <a:r>
                  <a:rPr lang="en-US" altLang="zh-CN" b="1" dirty="0">
                    <a:solidFill>
                      <a:schemeClr val="bg1">
                        <a:alpha val="59000"/>
                      </a:schemeClr>
                    </a:solidFill>
                  </a:rPr>
                  <a:t>3</a:t>
                </a:r>
              </a:p>
            </p:txBody>
          </p:sp>
        </p:grpSp>
        <p:grpSp>
          <p:nvGrpSpPr>
            <p:cNvPr id="42" name="Group 41">
              <a:extLst>
                <a:ext uri="{FF2B5EF4-FFF2-40B4-BE49-F238E27FC236}">
                  <a16:creationId xmlns:a16="http://schemas.microsoft.com/office/drawing/2014/main" id="{04CB362E-9F67-8143-BAE4-80F11A3FFD2A}"/>
                </a:ext>
              </a:extLst>
            </p:cNvPr>
            <p:cNvGrpSpPr/>
            <p:nvPr/>
          </p:nvGrpSpPr>
          <p:grpSpPr>
            <a:xfrm>
              <a:off x="1272008" y="2611935"/>
              <a:ext cx="418704" cy="369332"/>
              <a:chOff x="3962051" y="2655701"/>
              <a:chExt cx="418704" cy="369332"/>
            </a:xfrm>
          </p:grpSpPr>
          <p:sp>
            <p:nvSpPr>
              <p:cNvPr id="52" name="işḻiḑe">
                <a:extLst>
                  <a:ext uri="{FF2B5EF4-FFF2-40B4-BE49-F238E27FC236}">
                    <a16:creationId xmlns:a16="http://schemas.microsoft.com/office/drawing/2014/main" id="{0841ADBA-36CB-9542-AC5E-739752C491DA}"/>
                  </a:ext>
                </a:extLst>
              </p:cNvPr>
              <p:cNvSpPr/>
              <p:nvPr/>
            </p:nvSpPr>
            <p:spPr>
              <a:xfrm>
                <a:off x="4020489" y="2707825"/>
                <a:ext cx="292158" cy="288000"/>
              </a:xfrm>
              <a:prstGeom prst="ellipse">
                <a:avLst/>
              </a:prstGeom>
              <a:solidFill>
                <a:schemeClr val="accent4">
                  <a:lumMod val="10000"/>
                  <a:alpha val="80000"/>
                </a:schemeClr>
              </a:solidFill>
              <a:ln w="9214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endParaRPr lang="zh-CN" altLang="en-US" dirty="0">
                  <a:solidFill>
                    <a:schemeClr val="tx1"/>
                  </a:solidFill>
                </a:endParaRPr>
              </a:p>
            </p:txBody>
          </p:sp>
          <p:sp>
            <p:nvSpPr>
              <p:cNvPr id="55" name="Rectangle 54">
                <a:extLst>
                  <a:ext uri="{FF2B5EF4-FFF2-40B4-BE49-F238E27FC236}">
                    <a16:creationId xmlns:a16="http://schemas.microsoft.com/office/drawing/2014/main" id="{A6C870ED-AE39-BF46-99CE-F91A0151F8AC}"/>
                  </a:ext>
                </a:extLst>
              </p:cNvPr>
              <p:cNvSpPr/>
              <p:nvPr/>
            </p:nvSpPr>
            <p:spPr>
              <a:xfrm>
                <a:off x="3962051" y="2655701"/>
                <a:ext cx="418704" cy="369332"/>
              </a:xfrm>
              <a:prstGeom prst="rect">
                <a:avLst/>
              </a:prstGeom>
            </p:spPr>
            <p:txBody>
              <a:bodyPr wrap="none">
                <a:spAutoFit/>
              </a:bodyPr>
              <a:lstStyle/>
              <a:p>
                <a:r>
                  <a:rPr lang="en-US" altLang="zh-CN" b="1" dirty="0">
                    <a:solidFill>
                      <a:schemeClr val="accent5">
                        <a:alpha val="59000"/>
                      </a:schemeClr>
                    </a:solidFill>
                  </a:rPr>
                  <a:t>01</a:t>
                </a:r>
              </a:p>
            </p:txBody>
          </p:sp>
        </p:grpSp>
        <p:grpSp>
          <p:nvGrpSpPr>
            <p:cNvPr id="44" name="Group 43">
              <a:extLst>
                <a:ext uri="{FF2B5EF4-FFF2-40B4-BE49-F238E27FC236}">
                  <a16:creationId xmlns:a16="http://schemas.microsoft.com/office/drawing/2014/main" id="{78E5DC33-0302-8D4A-BE9E-2358F4B0A671}"/>
                </a:ext>
              </a:extLst>
            </p:cNvPr>
            <p:cNvGrpSpPr/>
            <p:nvPr/>
          </p:nvGrpSpPr>
          <p:grpSpPr>
            <a:xfrm>
              <a:off x="920280" y="3937798"/>
              <a:ext cx="421910" cy="369332"/>
              <a:chOff x="3971089" y="3137222"/>
              <a:chExt cx="421910" cy="369332"/>
            </a:xfrm>
          </p:grpSpPr>
          <p:sp>
            <p:nvSpPr>
              <p:cNvPr id="46" name="íṧļíde">
                <a:extLst>
                  <a:ext uri="{FF2B5EF4-FFF2-40B4-BE49-F238E27FC236}">
                    <a16:creationId xmlns:a16="http://schemas.microsoft.com/office/drawing/2014/main" id="{EFBE6527-A389-7E43-A6F5-A81C680266BA}"/>
                  </a:ext>
                </a:extLst>
              </p:cNvPr>
              <p:cNvSpPr/>
              <p:nvPr/>
            </p:nvSpPr>
            <p:spPr>
              <a:xfrm>
                <a:off x="4026927" y="3191000"/>
                <a:ext cx="292158" cy="288000"/>
              </a:xfrm>
              <a:prstGeom prst="ellipse">
                <a:avLst/>
              </a:prstGeom>
              <a:solidFill>
                <a:schemeClr val="accent2">
                  <a:lumMod val="50000"/>
                  <a:alpha val="80000"/>
                </a:schemeClr>
              </a:solidFill>
              <a:ln w="9214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endParaRPr lang="zh-CN" altLang="en-US" dirty="0">
                  <a:solidFill>
                    <a:schemeClr val="tx1"/>
                  </a:solidFill>
                </a:endParaRPr>
              </a:p>
            </p:txBody>
          </p:sp>
          <p:sp>
            <p:nvSpPr>
              <p:cNvPr id="51" name="Rectangle 50">
                <a:extLst>
                  <a:ext uri="{FF2B5EF4-FFF2-40B4-BE49-F238E27FC236}">
                    <a16:creationId xmlns:a16="http://schemas.microsoft.com/office/drawing/2014/main" id="{122F15D7-259C-EB4A-9DA5-39F86C807977}"/>
                  </a:ext>
                </a:extLst>
              </p:cNvPr>
              <p:cNvSpPr/>
              <p:nvPr/>
            </p:nvSpPr>
            <p:spPr>
              <a:xfrm>
                <a:off x="3971089" y="3137222"/>
                <a:ext cx="421910" cy="369332"/>
              </a:xfrm>
              <a:prstGeom prst="rect">
                <a:avLst/>
              </a:prstGeom>
            </p:spPr>
            <p:txBody>
              <a:bodyPr wrap="none">
                <a:spAutoFit/>
              </a:bodyPr>
              <a:lstStyle/>
              <a:p>
                <a:r>
                  <a:rPr lang="en-US" altLang="zh-CN" b="1" dirty="0">
                    <a:solidFill>
                      <a:schemeClr val="bg1">
                        <a:alpha val="59000"/>
                      </a:schemeClr>
                    </a:solidFill>
                  </a:rPr>
                  <a:t>0</a:t>
                </a:r>
                <a:r>
                  <a:rPr lang="en-US" altLang="zh-CN" sz="100" b="1" dirty="0">
                    <a:solidFill>
                      <a:schemeClr val="bg1">
                        <a:alpha val="59000"/>
                      </a:schemeClr>
                    </a:solidFill>
                  </a:rPr>
                  <a:t> </a:t>
                </a:r>
                <a:r>
                  <a:rPr lang="en-US" altLang="zh-CN" b="1" dirty="0">
                    <a:solidFill>
                      <a:schemeClr val="bg1">
                        <a:alpha val="59000"/>
                      </a:schemeClr>
                    </a:solidFill>
                  </a:rPr>
                  <a:t>2</a:t>
                </a:r>
              </a:p>
            </p:txBody>
          </p:sp>
        </p:grpSp>
      </p:grpSp>
      <p:grpSp>
        <p:nvGrpSpPr>
          <p:cNvPr id="11" name="Group 10">
            <a:extLst>
              <a:ext uri="{FF2B5EF4-FFF2-40B4-BE49-F238E27FC236}">
                <a16:creationId xmlns:a16="http://schemas.microsoft.com/office/drawing/2014/main" id="{1821A07D-9AC7-EF4D-B353-63F0AC769353}"/>
              </a:ext>
            </a:extLst>
          </p:cNvPr>
          <p:cNvGrpSpPr/>
          <p:nvPr/>
        </p:nvGrpSpPr>
        <p:grpSpPr>
          <a:xfrm>
            <a:off x="5016329" y="3878628"/>
            <a:ext cx="2123311" cy="2529699"/>
            <a:chOff x="8104267" y="4787507"/>
            <a:chExt cx="2123311" cy="2529699"/>
          </a:xfrm>
          <a:effectLst>
            <a:outerShdw blurRad="50800" dist="38100" dir="2700000" algn="tl" rotWithShape="0">
              <a:prstClr val="black">
                <a:alpha val="40000"/>
              </a:prstClr>
            </a:outerShdw>
          </a:effectLst>
        </p:grpSpPr>
        <p:grpSp>
          <p:nvGrpSpPr>
            <p:cNvPr id="68" name="Group 67">
              <a:extLst>
                <a:ext uri="{FF2B5EF4-FFF2-40B4-BE49-F238E27FC236}">
                  <a16:creationId xmlns:a16="http://schemas.microsoft.com/office/drawing/2014/main" id="{21B7E372-30B8-1E47-B09F-449CE317DD38}"/>
                </a:ext>
              </a:extLst>
            </p:cNvPr>
            <p:cNvGrpSpPr>
              <a:grpSpLocks noChangeAspect="1"/>
            </p:cNvGrpSpPr>
            <p:nvPr/>
          </p:nvGrpSpPr>
          <p:grpSpPr>
            <a:xfrm>
              <a:off x="8104267" y="4787507"/>
              <a:ext cx="2123311" cy="2529699"/>
              <a:chOff x="510109" y="2010498"/>
              <a:chExt cx="2730879" cy="3254879"/>
            </a:xfrm>
          </p:grpSpPr>
          <p:grpSp>
            <p:nvGrpSpPr>
              <p:cNvPr id="70" name="îš1îďé">
                <a:extLst>
                  <a:ext uri="{FF2B5EF4-FFF2-40B4-BE49-F238E27FC236}">
                    <a16:creationId xmlns:a16="http://schemas.microsoft.com/office/drawing/2014/main" id="{E166177A-8A0D-C94C-B4DF-8B143645A43E}"/>
                  </a:ext>
                </a:extLst>
              </p:cNvPr>
              <p:cNvGrpSpPr>
                <a:grpSpLocks noChangeAspect="1"/>
              </p:cNvGrpSpPr>
              <p:nvPr/>
            </p:nvGrpSpPr>
            <p:grpSpPr>
              <a:xfrm>
                <a:off x="570573" y="2010498"/>
                <a:ext cx="2578077" cy="2651451"/>
                <a:chOff x="1868774" y="1631158"/>
                <a:chExt cx="3349539" cy="3444868"/>
              </a:xfrm>
            </p:grpSpPr>
            <p:sp>
              <p:nvSpPr>
                <p:cNvPr id="74" name="išḻidê">
                  <a:extLst>
                    <a:ext uri="{FF2B5EF4-FFF2-40B4-BE49-F238E27FC236}">
                      <a16:creationId xmlns:a16="http://schemas.microsoft.com/office/drawing/2014/main" id="{72BFA8CD-9B54-D442-BA1F-265B4190C6FD}"/>
                    </a:ext>
                  </a:extLst>
                </p:cNvPr>
                <p:cNvSpPr/>
                <p:nvPr/>
              </p:nvSpPr>
              <p:spPr>
                <a:xfrm>
                  <a:off x="3827045" y="1824780"/>
                  <a:ext cx="1391268" cy="2680138"/>
                </a:xfrm>
                <a:custGeom>
                  <a:avLst/>
                  <a:gdLst>
                    <a:gd name="connsiteX0" fmla="*/ 1298874 w 1391268"/>
                    <a:gd name="connsiteY0" fmla="*/ 2528560 h 2680138"/>
                    <a:gd name="connsiteX1" fmla="*/ 630064 w 1391268"/>
                    <a:gd name="connsiteY1" fmla="*/ 2678927 h 2680138"/>
                    <a:gd name="connsiteX2" fmla="*/ 572870 w 1391268"/>
                    <a:gd name="connsiteY2" fmla="*/ 2645717 h 2680138"/>
                    <a:gd name="connsiteX3" fmla="*/ 368998 w 1391268"/>
                    <a:gd name="connsiteY3" fmla="*/ 1990745 h 2680138"/>
                    <a:gd name="connsiteX4" fmla="*/ 440030 w 1391268"/>
                    <a:gd name="connsiteY4" fmla="*/ 1933551 h 2680138"/>
                    <a:gd name="connsiteX5" fmla="*/ 535048 w 1391268"/>
                    <a:gd name="connsiteY5" fmla="*/ 1987978 h 2680138"/>
                    <a:gd name="connsiteX6" fmla="*/ 186344 w 1391268"/>
                    <a:gd name="connsiteY6" fmla="*/ 858843 h 2680138"/>
                    <a:gd name="connsiteX7" fmla="*/ 0 w 1391268"/>
                    <a:gd name="connsiteY7" fmla="*/ 778586 h 2680138"/>
                    <a:gd name="connsiteX8" fmla="*/ 304424 w 1391268"/>
                    <a:gd name="connsiteY8" fmla="*/ 448333 h 2680138"/>
                    <a:gd name="connsiteX9" fmla="*/ 304424 w 1391268"/>
                    <a:gd name="connsiteY9" fmla="*/ 265679 h 2680138"/>
                    <a:gd name="connsiteX10" fmla="*/ 59040 w 1391268"/>
                    <a:gd name="connsiteY10" fmla="*/ 0 h 2680138"/>
                    <a:gd name="connsiteX11" fmla="*/ 571025 w 1391268"/>
                    <a:gd name="connsiteY11" fmla="*/ 190957 h 2680138"/>
                    <a:gd name="connsiteX12" fmla="*/ 1202934 w 1391268"/>
                    <a:gd name="connsiteY12" fmla="*/ 2373581 h 2680138"/>
                    <a:gd name="connsiteX13" fmla="*/ 1312711 w 1391268"/>
                    <a:gd name="connsiteY13" fmla="*/ 2436311 h 2680138"/>
                    <a:gd name="connsiteX14" fmla="*/ 1298874 w 1391268"/>
                    <a:gd name="connsiteY14" fmla="*/ 2528560 h 2680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1268" h="2680138">
                      <a:moveTo>
                        <a:pt x="1298874" y="2528560"/>
                      </a:moveTo>
                      <a:lnTo>
                        <a:pt x="630064" y="2678927"/>
                      </a:lnTo>
                      <a:cubicBezTo>
                        <a:pt x="605157" y="2684462"/>
                        <a:pt x="580250" y="2670625"/>
                        <a:pt x="572870" y="2645717"/>
                      </a:cubicBezTo>
                      <a:lnTo>
                        <a:pt x="368998" y="1990745"/>
                      </a:lnTo>
                      <a:cubicBezTo>
                        <a:pt x="356083" y="1948311"/>
                        <a:pt x="401286" y="1911411"/>
                        <a:pt x="440030" y="1933551"/>
                      </a:cubicBezTo>
                      <a:lnTo>
                        <a:pt x="535048" y="1987978"/>
                      </a:lnTo>
                      <a:cubicBezTo>
                        <a:pt x="730616" y="1582080"/>
                        <a:pt x="583017" y="1088545"/>
                        <a:pt x="186344" y="858843"/>
                      </a:cubicBezTo>
                      <a:cubicBezTo>
                        <a:pt x="126382" y="823789"/>
                        <a:pt x="63652" y="797959"/>
                        <a:pt x="0" y="778586"/>
                      </a:cubicBezTo>
                      <a:lnTo>
                        <a:pt x="304424" y="448333"/>
                      </a:lnTo>
                      <a:cubicBezTo>
                        <a:pt x="351471" y="397596"/>
                        <a:pt x="351471" y="316416"/>
                        <a:pt x="304424" y="265679"/>
                      </a:cubicBezTo>
                      <a:lnTo>
                        <a:pt x="59040" y="0"/>
                      </a:lnTo>
                      <a:cubicBezTo>
                        <a:pt x="234314" y="33210"/>
                        <a:pt x="407743" y="96862"/>
                        <a:pt x="571025" y="190957"/>
                      </a:cubicBezTo>
                      <a:cubicBezTo>
                        <a:pt x="1336696" y="632832"/>
                        <a:pt x="1610677" y="1598685"/>
                        <a:pt x="1202934" y="2373581"/>
                      </a:cubicBezTo>
                      <a:lnTo>
                        <a:pt x="1312711" y="2436311"/>
                      </a:lnTo>
                      <a:cubicBezTo>
                        <a:pt x="1350534" y="2460296"/>
                        <a:pt x="1342231" y="2518413"/>
                        <a:pt x="1298874" y="2528560"/>
                      </a:cubicBezTo>
                      <a:close/>
                    </a:path>
                  </a:pathLst>
                </a:custGeom>
                <a:solidFill>
                  <a:schemeClr val="accent2">
                    <a:lumMod val="50000"/>
                    <a:alpha val="80000"/>
                  </a:schemeClr>
                </a:solidFill>
                <a:ln w="92140" cap="flat">
                  <a:noFill/>
                  <a:prstDash val="solid"/>
                  <a:miter/>
                </a:ln>
              </p:spPr>
              <p:txBody>
                <a:bodyPr rtlCol="0" anchor="ctr"/>
                <a:lstStyle/>
                <a:p>
                  <a:endParaRPr lang="zh-CN" altLang="en-US"/>
                </a:p>
              </p:txBody>
            </p:sp>
            <p:sp>
              <p:nvSpPr>
                <p:cNvPr id="75" name="íṥḷiďe">
                  <a:extLst>
                    <a:ext uri="{FF2B5EF4-FFF2-40B4-BE49-F238E27FC236}">
                      <a16:creationId xmlns:a16="http://schemas.microsoft.com/office/drawing/2014/main" id="{1CF6C1D6-CAE1-CB43-BEB0-95806538E984}"/>
                    </a:ext>
                  </a:extLst>
                </p:cNvPr>
                <p:cNvSpPr/>
                <p:nvPr/>
              </p:nvSpPr>
              <p:spPr>
                <a:xfrm>
                  <a:off x="1868774" y="1631158"/>
                  <a:ext cx="2136617" cy="2351339"/>
                </a:xfrm>
                <a:custGeom>
                  <a:avLst/>
                  <a:gdLst>
                    <a:gd name="connsiteX0" fmla="*/ 2123585 w 2136617"/>
                    <a:gd name="connsiteY0" fmla="*/ 519263 h 2351338"/>
                    <a:gd name="connsiteX1" fmla="*/ 1658647 w 2136617"/>
                    <a:gd name="connsiteY1" fmla="*/ 15580 h 2351338"/>
                    <a:gd name="connsiteX2" fmla="*/ 1573777 w 2136617"/>
                    <a:gd name="connsiteY2" fmla="*/ 48790 h 2351338"/>
                    <a:gd name="connsiteX3" fmla="*/ 1573777 w 2136617"/>
                    <a:gd name="connsiteY3" fmla="*/ 174249 h 2351338"/>
                    <a:gd name="connsiteX4" fmla="*/ 0 w 2136617"/>
                    <a:gd name="connsiteY4" fmla="*/ 1812601 h 2351338"/>
                    <a:gd name="connsiteX5" fmla="*/ 90405 w 2136617"/>
                    <a:gd name="connsiteY5" fmla="*/ 2351339 h 2351338"/>
                    <a:gd name="connsiteX6" fmla="*/ 197414 w 2136617"/>
                    <a:gd name="connsiteY6" fmla="*/ 2006325 h 2351338"/>
                    <a:gd name="connsiteX7" fmla="*/ 325641 w 2136617"/>
                    <a:gd name="connsiteY7" fmla="*/ 1911308 h 2351338"/>
                    <a:gd name="connsiteX8" fmla="*/ 355161 w 2136617"/>
                    <a:gd name="connsiteY8" fmla="*/ 1914998 h 2351338"/>
                    <a:gd name="connsiteX9" fmla="*/ 793346 w 2136617"/>
                    <a:gd name="connsiteY9" fmla="*/ 2013705 h 2351338"/>
                    <a:gd name="connsiteX10" fmla="*/ 769361 w 2136617"/>
                    <a:gd name="connsiteY10" fmla="*/ 1812601 h 2351338"/>
                    <a:gd name="connsiteX11" fmla="*/ 1572855 w 2136617"/>
                    <a:gd name="connsiteY11" fmla="*/ 946378 h 2351338"/>
                    <a:gd name="connsiteX12" fmla="*/ 1572855 w 2136617"/>
                    <a:gd name="connsiteY12" fmla="*/ 1055233 h 2351338"/>
                    <a:gd name="connsiteX13" fmla="*/ 1657724 w 2136617"/>
                    <a:gd name="connsiteY13" fmla="*/ 1088442 h 2351338"/>
                    <a:gd name="connsiteX14" fmla="*/ 2122662 w 2136617"/>
                    <a:gd name="connsiteY14" fmla="*/ 584760 h 2351338"/>
                    <a:gd name="connsiteX15" fmla="*/ 2123585 w 2136617"/>
                    <a:gd name="connsiteY15" fmla="*/ 519263 h 235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36617" h="2351338">
                      <a:moveTo>
                        <a:pt x="2123585" y="519263"/>
                      </a:moveTo>
                      <a:lnTo>
                        <a:pt x="1658647" y="15580"/>
                      </a:lnTo>
                      <a:cubicBezTo>
                        <a:pt x="1628205" y="-16707"/>
                        <a:pt x="1573777" y="4510"/>
                        <a:pt x="1573777" y="48790"/>
                      </a:cubicBezTo>
                      <a:lnTo>
                        <a:pt x="1573777" y="174249"/>
                      </a:lnTo>
                      <a:cubicBezTo>
                        <a:pt x="698329" y="209304"/>
                        <a:pt x="0" y="929773"/>
                        <a:pt x="0" y="1812601"/>
                      </a:cubicBezTo>
                      <a:cubicBezTo>
                        <a:pt x="0" y="2001713"/>
                        <a:pt x="32287" y="2182522"/>
                        <a:pt x="90405" y="2351339"/>
                      </a:cubicBezTo>
                      <a:lnTo>
                        <a:pt x="197414" y="2006325"/>
                      </a:lnTo>
                      <a:cubicBezTo>
                        <a:pt x="214941" y="1950053"/>
                        <a:pt x="266601" y="1911308"/>
                        <a:pt x="325641" y="1911308"/>
                      </a:cubicBezTo>
                      <a:cubicBezTo>
                        <a:pt x="335788" y="1911308"/>
                        <a:pt x="345936" y="1912231"/>
                        <a:pt x="355161" y="1914998"/>
                      </a:cubicBezTo>
                      <a:lnTo>
                        <a:pt x="793346" y="2013705"/>
                      </a:lnTo>
                      <a:cubicBezTo>
                        <a:pt x="777664" y="1949131"/>
                        <a:pt x="769361" y="1881788"/>
                        <a:pt x="769361" y="1812601"/>
                      </a:cubicBezTo>
                      <a:cubicBezTo>
                        <a:pt x="769361" y="1355044"/>
                        <a:pt x="1123600" y="979588"/>
                        <a:pt x="1572855" y="946378"/>
                      </a:cubicBezTo>
                      <a:lnTo>
                        <a:pt x="1572855" y="1055233"/>
                      </a:lnTo>
                      <a:cubicBezTo>
                        <a:pt x="1572855" y="1099512"/>
                        <a:pt x="1627282" y="1120730"/>
                        <a:pt x="1657724" y="1088442"/>
                      </a:cubicBezTo>
                      <a:lnTo>
                        <a:pt x="2122662" y="584760"/>
                      </a:lnTo>
                      <a:cubicBezTo>
                        <a:pt x="2141112" y="566310"/>
                        <a:pt x="2141112" y="537712"/>
                        <a:pt x="2123585" y="519263"/>
                      </a:cubicBezTo>
                      <a:close/>
                    </a:path>
                  </a:pathLst>
                </a:custGeom>
                <a:solidFill>
                  <a:schemeClr val="accent4">
                    <a:lumMod val="10000"/>
                    <a:alpha val="80000"/>
                  </a:schemeClr>
                </a:solidFill>
                <a:ln w="92140" cap="flat">
                  <a:noFill/>
                  <a:prstDash val="solid"/>
                  <a:miter/>
                </a:ln>
                <a:effectLst/>
              </p:spPr>
              <p:txBody>
                <a:bodyPr rtlCol="0" anchor="ctr">
                  <a:prstTxWarp prst="textArchUp">
                    <a:avLst/>
                  </a:prstTxWarp>
                </a:bodyPr>
                <a:lstStyle/>
                <a:p>
                  <a:endParaRPr lang="en-CN"/>
                </a:p>
              </p:txBody>
            </p:sp>
            <p:sp>
              <p:nvSpPr>
                <p:cNvPr id="76" name="îṧḷiďe">
                  <a:extLst>
                    <a:ext uri="{FF2B5EF4-FFF2-40B4-BE49-F238E27FC236}">
                      <a16:creationId xmlns:a16="http://schemas.microsoft.com/office/drawing/2014/main" id="{E077CBF0-A3B6-CC4C-81A2-08A63277736B}"/>
                    </a:ext>
                  </a:extLst>
                </p:cNvPr>
                <p:cNvSpPr/>
                <p:nvPr/>
              </p:nvSpPr>
              <p:spPr>
                <a:xfrm>
                  <a:off x="2263415" y="3629181"/>
                  <a:ext cx="7379" cy="922"/>
                </a:xfrm>
                <a:custGeom>
                  <a:avLst/>
                  <a:gdLst>
                    <a:gd name="connsiteX0" fmla="*/ 0 w 7379"/>
                    <a:gd name="connsiteY0" fmla="*/ 923 h 922"/>
                    <a:gd name="connsiteX1" fmla="*/ 7380 w 7379"/>
                    <a:gd name="connsiteY1" fmla="*/ 0 h 922"/>
                    <a:gd name="connsiteX2" fmla="*/ 6457 w 7379"/>
                    <a:gd name="connsiteY2" fmla="*/ 0 h 922"/>
                    <a:gd name="connsiteX3" fmla="*/ 0 w 7379"/>
                    <a:gd name="connsiteY3" fmla="*/ 923 h 922"/>
                  </a:gdLst>
                  <a:ahLst/>
                  <a:cxnLst>
                    <a:cxn ang="0">
                      <a:pos x="connsiteX0" y="connsiteY0"/>
                    </a:cxn>
                    <a:cxn ang="0">
                      <a:pos x="connsiteX1" y="connsiteY1"/>
                    </a:cxn>
                    <a:cxn ang="0">
                      <a:pos x="connsiteX2" y="connsiteY2"/>
                    </a:cxn>
                    <a:cxn ang="0">
                      <a:pos x="connsiteX3" y="connsiteY3"/>
                    </a:cxn>
                  </a:cxnLst>
                  <a:rect l="l" t="t" r="r" b="b"/>
                  <a:pathLst>
                    <a:path w="7379" h="922">
                      <a:moveTo>
                        <a:pt x="0" y="923"/>
                      </a:moveTo>
                      <a:cubicBezTo>
                        <a:pt x="2767" y="923"/>
                        <a:pt x="4612" y="0"/>
                        <a:pt x="7380" y="0"/>
                      </a:cubicBezTo>
                      <a:cubicBezTo>
                        <a:pt x="7380" y="0"/>
                        <a:pt x="7380" y="0"/>
                        <a:pt x="6457" y="0"/>
                      </a:cubicBezTo>
                      <a:cubicBezTo>
                        <a:pt x="4612" y="0"/>
                        <a:pt x="2767" y="0"/>
                        <a:pt x="0" y="923"/>
                      </a:cubicBezTo>
                      <a:close/>
                    </a:path>
                  </a:pathLst>
                </a:custGeom>
                <a:solidFill>
                  <a:schemeClr val="tx1">
                    <a:lumMod val="50000"/>
                    <a:lumOff val="50000"/>
                    <a:alpha val="88000"/>
                  </a:schemeClr>
                </a:solidFill>
                <a:ln w="92140" cap="flat">
                  <a:noFill/>
                  <a:prstDash val="solid"/>
                  <a:miter/>
                </a:ln>
              </p:spPr>
              <p:txBody>
                <a:bodyPr rtlCol="0" anchor="ctr"/>
                <a:lstStyle/>
                <a:p>
                  <a:endParaRPr lang="zh-CN" altLang="en-US"/>
                </a:p>
              </p:txBody>
            </p:sp>
            <p:grpSp>
              <p:nvGrpSpPr>
                <p:cNvPr id="77" name="iṡ1ïḋe">
                  <a:extLst>
                    <a:ext uri="{FF2B5EF4-FFF2-40B4-BE49-F238E27FC236}">
                      <a16:creationId xmlns:a16="http://schemas.microsoft.com/office/drawing/2014/main" id="{082771B6-6F62-6F43-8123-4F2D6C0D92D6}"/>
                    </a:ext>
                  </a:extLst>
                </p:cNvPr>
                <p:cNvGrpSpPr/>
                <p:nvPr/>
              </p:nvGrpSpPr>
              <p:grpSpPr>
                <a:xfrm>
                  <a:off x="2017626" y="3628942"/>
                  <a:ext cx="2810326" cy="1447084"/>
                  <a:chOff x="4789854" y="3628942"/>
                  <a:chExt cx="2810326" cy="1447084"/>
                </a:xfrm>
                <a:solidFill>
                  <a:schemeClr val="accent1"/>
                </a:solidFill>
              </p:grpSpPr>
              <p:sp>
                <p:nvSpPr>
                  <p:cNvPr id="81" name="ísḷïḓè">
                    <a:extLst>
                      <a:ext uri="{FF2B5EF4-FFF2-40B4-BE49-F238E27FC236}">
                        <a16:creationId xmlns:a16="http://schemas.microsoft.com/office/drawing/2014/main" id="{4D685A0E-7301-534C-B407-C1D2285961AF}"/>
                      </a:ext>
                    </a:extLst>
                  </p:cNvPr>
                  <p:cNvSpPr/>
                  <p:nvPr/>
                </p:nvSpPr>
                <p:spPr>
                  <a:xfrm>
                    <a:off x="7023621" y="3995412"/>
                    <a:ext cx="151289" cy="483387"/>
                  </a:xfrm>
                  <a:custGeom>
                    <a:avLst/>
                    <a:gdLst>
                      <a:gd name="connsiteX0" fmla="*/ 151289 w 151289"/>
                      <a:gd name="connsiteY0" fmla="*/ 483388 h 483387"/>
                      <a:gd name="connsiteX1" fmla="*/ 147599 w 151289"/>
                      <a:gd name="connsiteY1" fmla="*/ 475085 h 483387"/>
                      <a:gd name="connsiteX2" fmla="*/ 0 w 151289"/>
                      <a:gd name="connsiteY2" fmla="*/ 0 h 483387"/>
                      <a:gd name="connsiteX3" fmla="*/ 147599 w 151289"/>
                      <a:gd name="connsiteY3" fmla="*/ 475085 h 483387"/>
                      <a:gd name="connsiteX4" fmla="*/ 151289 w 151289"/>
                      <a:gd name="connsiteY4" fmla="*/ 483388 h 483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89" h="483387">
                        <a:moveTo>
                          <a:pt x="151289" y="483388"/>
                        </a:moveTo>
                        <a:cubicBezTo>
                          <a:pt x="150367" y="480620"/>
                          <a:pt x="148522" y="477853"/>
                          <a:pt x="147599" y="475085"/>
                        </a:cubicBezTo>
                        <a:lnTo>
                          <a:pt x="0" y="0"/>
                        </a:lnTo>
                        <a:lnTo>
                          <a:pt x="147599" y="475085"/>
                        </a:lnTo>
                        <a:cubicBezTo>
                          <a:pt x="148522" y="477853"/>
                          <a:pt x="150367" y="480620"/>
                          <a:pt x="151289" y="483388"/>
                        </a:cubicBezTo>
                        <a:close/>
                      </a:path>
                    </a:pathLst>
                  </a:custGeom>
                  <a:grpFill/>
                  <a:ln w="92140" cap="flat">
                    <a:noFill/>
                    <a:prstDash val="solid"/>
                    <a:miter/>
                  </a:ln>
                </p:spPr>
                <p:txBody>
                  <a:bodyPr rtlCol="0" anchor="ctr"/>
                  <a:lstStyle/>
                  <a:p>
                    <a:endParaRPr lang="zh-CN" altLang="en-US"/>
                  </a:p>
                </p:txBody>
              </p:sp>
              <p:sp>
                <p:nvSpPr>
                  <p:cNvPr id="82" name="ï$ľïḓe">
                    <a:extLst>
                      <a:ext uri="{FF2B5EF4-FFF2-40B4-BE49-F238E27FC236}">
                        <a16:creationId xmlns:a16="http://schemas.microsoft.com/office/drawing/2014/main" id="{7817925A-6411-994B-B2F5-F78B3417CB2B}"/>
                      </a:ext>
                    </a:extLst>
                  </p:cNvPr>
                  <p:cNvSpPr/>
                  <p:nvPr/>
                </p:nvSpPr>
                <p:spPr>
                  <a:xfrm>
                    <a:off x="7211810" y="4504629"/>
                    <a:ext cx="7379" cy="922"/>
                  </a:xfrm>
                  <a:custGeom>
                    <a:avLst/>
                    <a:gdLst>
                      <a:gd name="connsiteX0" fmla="*/ 7380 w 7379"/>
                      <a:gd name="connsiteY0" fmla="*/ 922 h 922"/>
                      <a:gd name="connsiteX1" fmla="*/ 0 w 7379"/>
                      <a:gd name="connsiteY1" fmla="*/ 0 h 922"/>
                      <a:gd name="connsiteX2" fmla="*/ 7380 w 7379"/>
                      <a:gd name="connsiteY2" fmla="*/ 922 h 922"/>
                      <a:gd name="connsiteX3" fmla="*/ 7380 w 7379"/>
                      <a:gd name="connsiteY3" fmla="*/ 922 h 922"/>
                    </a:gdLst>
                    <a:ahLst/>
                    <a:cxnLst>
                      <a:cxn ang="0">
                        <a:pos x="connsiteX0" y="connsiteY0"/>
                      </a:cxn>
                      <a:cxn ang="0">
                        <a:pos x="connsiteX1" y="connsiteY1"/>
                      </a:cxn>
                      <a:cxn ang="0">
                        <a:pos x="connsiteX2" y="connsiteY2"/>
                      </a:cxn>
                      <a:cxn ang="0">
                        <a:pos x="connsiteX3" y="connsiteY3"/>
                      </a:cxn>
                    </a:cxnLst>
                    <a:rect l="l" t="t" r="r" b="b"/>
                    <a:pathLst>
                      <a:path w="7379" h="922">
                        <a:moveTo>
                          <a:pt x="7380" y="922"/>
                        </a:moveTo>
                        <a:cubicBezTo>
                          <a:pt x="4612" y="922"/>
                          <a:pt x="1845" y="922"/>
                          <a:pt x="0" y="0"/>
                        </a:cubicBezTo>
                        <a:cubicBezTo>
                          <a:pt x="1845" y="0"/>
                          <a:pt x="3690" y="922"/>
                          <a:pt x="7380" y="922"/>
                        </a:cubicBezTo>
                        <a:cubicBezTo>
                          <a:pt x="6457" y="922"/>
                          <a:pt x="6457" y="922"/>
                          <a:pt x="7380" y="922"/>
                        </a:cubicBezTo>
                        <a:close/>
                      </a:path>
                    </a:pathLst>
                  </a:custGeom>
                  <a:grpFill/>
                  <a:ln w="92140" cap="flat">
                    <a:noFill/>
                    <a:prstDash val="solid"/>
                    <a:miter/>
                  </a:ln>
                </p:spPr>
                <p:txBody>
                  <a:bodyPr rtlCol="0" anchor="ctr"/>
                  <a:lstStyle/>
                  <a:p>
                    <a:endParaRPr lang="zh-CN" altLang="en-US"/>
                  </a:p>
                </p:txBody>
              </p:sp>
              <p:sp>
                <p:nvSpPr>
                  <p:cNvPr id="83" name="îşliḍe">
                    <a:extLst>
                      <a:ext uri="{FF2B5EF4-FFF2-40B4-BE49-F238E27FC236}">
                        <a16:creationId xmlns:a16="http://schemas.microsoft.com/office/drawing/2014/main" id="{15156E8D-BB63-FC4A-9421-EACF6C5FCF39}"/>
                      </a:ext>
                    </a:extLst>
                  </p:cNvPr>
                  <p:cNvSpPr/>
                  <p:nvPr/>
                </p:nvSpPr>
                <p:spPr>
                  <a:xfrm>
                    <a:off x="4789854" y="3628942"/>
                    <a:ext cx="2810326" cy="1447084"/>
                  </a:xfrm>
                  <a:custGeom>
                    <a:avLst/>
                    <a:gdLst>
                      <a:gd name="connsiteX0" fmla="*/ 2457934 w 2810326"/>
                      <a:gd name="connsiteY0" fmla="*/ 958712 h 1447084"/>
                      <a:gd name="connsiteX1" fmla="*/ 2428414 w 2810326"/>
                      <a:gd name="connsiteY1" fmla="*/ 962402 h 1447084"/>
                      <a:gd name="connsiteX2" fmla="*/ 2300187 w 2810326"/>
                      <a:gd name="connsiteY2" fmla="*/ 867385 h 1447084"/>
                      <a:gd name="connsiteX3" fmla="*/ 2166425 w 2810326"/>
                      <a:gd name="connsiteY3" fmla="*/ 438425 h 1447084"/>
                      <a:gd name="connsiteX4" fmla="*/ 2004066 w 2810326"/>
                      <a:gd name="connsiteY4" fmla="*/ 559272 h 1447084"/>
                      <a:gd name="connsiteX5" fmla="*/ 851869 w 2810326"/>
                      <a:gd name="connsiteY5" fmla="*/ 296360 h 1447084"/>
                      <a:gd name="connsiteX6" fmla="*/ 945963 w 2810326"/>
                      <a:gd name="connsiteY6" fmla="*/ 241933 h 1447084"/>
                      <a:gd name="connsiteX7" fmla="*/ 932126 w 2810326"/>
                      <a:gd name="connsiteY7" fmla="*/ 151529 h 1447084"/>
                      <a:gd name="connsiteX8" fmla="*/ 263317 w 2810326"/>
                      <a:gd name="connsiteY8" fmla="*/ 1162 h 1447084"/>
                      <a:gd name="connsiteX9" fmla="*/ 206122 w 2810326"/>
                      <a:gd name="connsiteY9" fmla="*/ 34372 h 1447084"/>
                      <a:gd name="connsiteX10" fmla="*/ 2250 w 2810326"/>
                      <a:gd name="connsiteY10" fmla="*/ 689343 h 1447084"/>
                      <a:gd name="connsiteX11" fmla="*/ 73283 w 2810326"/>
                      <a:gd name="connsiteY11" fmla="*/ 746538 h 1447084"/>
                      <a:gd name="connsiteX12" fmla="*/ 183060 w 2810326"/>
                      <a:gd name="connsiteY12" fmla="*/ 682886 h 1447084"/>
                      <a:gd name="connsiteX13" fmla="*/ 2388746 w 2810326"/>
                      <a:gd name="connsiteY13" fmla="*/ 1227159 h 1447084"/>
                      <a:gd name="connsiteX14" fmla="*/ 2810327 w 2810326"/>
                      <a:gd name="connsiteY14" fmla="*/ 879378 h 1447084"/>
                      <a:gd name="connsiteX15" fmla="*/ 2457934 w 2810326"/>
                      <a:gd name="connsiteY15" fmla="*/ 958712 h 1447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10326" h="1447084">
                        <a:moveTo>
                          <a:pt x="2457934" y="958712"/>
                        </a:moveTo>
                        <a:cubicBezTo>
                          <a:pt x="2447786" y="960557"/>
                          <a:pt x="2438561" y="962402"/>
                          <a:pt x="2428414" y="962402"/>
                        </a:cubicBezTo>
                        <a:cubicBezTo>
                          <a:pt x="2369374" y="962402"/>
                          <a:pt x="2317714" y="924580"/>
                          <a:pt x="2300187" y="867385"/>
                        </a:cubicBezTo>
                        <a:lnTo>
                          <a:pt x="2166425" y="438425"/>
                        </a:lnTo>
                        <a:cubicBezTo>
                          <a:pt x="2118455" y="483627"/>
                          <a:pt x="2064028" y="525139"/>
                          <a:pt x="2004066" y="559272"/>
                        </a:cubicBezTo>
                        <a:cubicBezTo>
                          <a:pt x="1607393" y="788050"/>
                          <a:pt x="1105555" y="669048"/>
                          <a:pt x="851869" y="296360"/>
                        </a:cubicBezTo>
                        <a:lnTo>
                          <a:pt x="945963" y="241933"/>
                        </a:lnTo>
                        <a:cubicBezTo>
                          <a:pt x="984708" y="219793"/>
                          <a:pt x="975483" y="161676"/>
                          <a:pt x="932126" y="151529"/>
                        </a:cubicBezTo>
                        <a:lnTo>
                          <a:pt x="263317" y="1162"/>
                        </a:lnTo>
                        <a:cubicBezTo>
                          <a:pt x="238409" y="-4373"/>
                          <a:pt x="213502" y="10387"/>
                          <a:pt x="206122" y="34372"/>
                        </a:cubicBezTo>
                        <a:lnTo>
                          <a:pt x="2250" y="689343"/>
                        </a:lnTo>
                        <a:cubicBezTo>
                          <a:pt x="-10664" y="731778"/>
                          <a:pt x="34538" y="768678"/>
                          <a:pt x="73283" y="746538"/>
                        </a:cubicBezTo>
                        <a:lnTo>
                          <a:pt x="183060" y="682886"/>
                        </a:lnTo>
                        <a:cubicBezTo>
                          <a:pt x="650765" y="1423650"/>
                          <a:pt x="1623998" y="1669034"/>
                          <a:pt x="2388746" y="1227159"/>
                        </a:cubicBezTo>
                        <a:cubicBezTo>
                          <a:pt x="2552028" y="1133064"/>
                          <a:pt x="2693170" y="1014062"/>
                          <a:pt x="2810327" y="879378"/>
                        </a:cubicBezTo>
                        <a:lnTo>
                          <a:pt x="2457934" y="958712"/>
                        </a:lnTo>
                        <a:close/>
                      </a:path>
                    </a:pathLst>
                  </a:custGeom>
                  <a:solidFill>
                    <a:schemeClr val="accent1">
                      <a:alpha val="80000"/>
                    </a:schemeClr>
                  </a:solidFill>
                  <a:ln w="92140" cap="flat">
                    <a:noFill/>
                    <a:prstDash val="solid"/>
                    <a:miter/>
                  </a:ln>
                </p:spPr>
                <p:txBody>
                  <a:bodyPr rtlCol="0" anchor="ctr"/>
                  <a:lstStyle/>
                  <a:p>
                    <a:endParaRPr lang="zh-CN" altLang="en-US"/>
                  </a:p>
                </p:txBody>
              </p:sp>
            </p:grpSp>
            <p:sp>
              <p:nvSpPr>
                <p:cNvPr id="78" name="í$1iḓe">
                  <a:extLst>
                    <a:ext uri="{FF2B5EF4-FFF2-40B4-BE49-F238E27FC236}">
                      <a16:creationId xmlns:a16="http://schemas.microsoft.com/office/drawing/2014/main" id="{8D5409DD-3C12-DD45-957C-51641B2D62E2}"/>
                    </a:ext>
                  </a:extLst>
                </p:cNvPr>
                <p:cNvSpPr txBox="1"/>
                <p:nvPr/>
              </p:nvSpPr>
              <p:spPr>
                <a:xfrm>
                  <a:off x="2094737" y="3593920"/>
                  <a:ext cx="919305" cy="874660"/>
                </a:xfrm>
                <a:prstGeom prst="rect">
                  <a:avLst/>
                </a:prstGeom>
                <a:noFill/>
                <a:ln>
                  <a:noFill/>
                </a:ln>
              </p:spPr>
              <p:txBody>
                <a:bodyPr wrap="none" rtlCol="0">
                  <a:spAutoFit/>
                </a:bodyPr>
                <a:lstStyle/>
                <a:p>
                  <a:r>
                    <a:rPr lang="en-US" altLang="zh-CN" sz="2800" b="1" dirty="0">
                      <a:solidFill>
                        <a:schemeClr val="accent5">
                          <a:alpha val="59000"/>
                        </a:schemeClr>
                      </a:solidFill>
                    </a:rPr>
                    <a:t>03</a:t>
                  </a:r>
                </a:p>
              </p:txBody>
            </p:sp>
            <p:sp>
              <p:nvSpPr>
                <p:cNvPr id="79" name="íṣļïdé">
                  <a:extLst>
                    <a:ext uri="{FF2B5EF4-FFF2-40B4-BE49-F238E27FC236}">
                      <a16:creationId xmlns:a16="http://schemas.microsoft.com/office/drawing/2014/main" id="{04986CE9-1FFE-1041-A90D-BA3C1EA3099C}"/>
                    </a:ext>
                  </a:extLst>
                </p:cNvPr>
                <p:cNvSpPr txBox="1"/>
                <p:nvPr/>
              </p:nvSpPr>
              <p:spPr>
                <a:xfrm>
                  <a:off x="3076864" y="1728960"/>
                  <a:ext cx="919305" cy="874660"/>
                </a:xfrm>
                <a:prstGeom prst="rect">
                  <a:avLst/>
                </a:prstGeom>
                <a:noFill/>
              </p:spPr>
              <p:txBody>
                <a:bodyPr wrap="none" rtlCol="0">
                  <a:spAutoFit/>
                </a:bodyPr>
                <a:lstStyle/>
                <a:p>
                  <a:r>
                    <a:rPr lang="en-US" altLang="zh-CN" sz="2800" b="1" dirty="0">
                      <a:solidFill>
                        <a:schemeClr val="bg1">
                          <a:alpha val="59000"/>
                        </a:schemeClr>
                      </a:solidFill>
                    </a:rPr>
                    <a:t>01</a:t>
                  </a:r>
                </a:p>
              </p:txBody>
            </p:sp>
            <p:sp>
              <p:nvSpPr>
                <p:cNvPr id="80" name="íSḷïḍe">
                  <a:extLst>
                    <a:ext uri="{FF2B5EF4-FFF2-40B4-BE49-F238E27FC236}">
                      <a16:creationId xmlns:a16="http://schemas.microsoft.com/office/drawing/2014/main" id="{B7438CD0-C97F-7B4C-852D-BA160A8A11E1}"/>
                    </a:ext>
                  </a:extLst>
                </p:cNvPr>
                <p:cNvSpPr txBox="1"/>
                <p:nvPr/>
              </p:nvSpPr>
              <p:spPr>
                <a:xfrm>
                  <a:off x="4195460" y="3642673"/>
                  <a:ext cx="919305" cy="874660"/>
                </a:xfrm>
                <a:prstGeom prst="rect">
                  <a:avLst/>
                </a:prstGeom>
                <a:noFill/>
              </p:spPr>
              <p:txBody>
                <a:bodyPr wrap="none" rtlCol="0">
                  <a:spAutoFit/>
                </a:bodyPr>
                <a:lstStyle/>
                <a:p>
                  <a:r>
                    <a:rPr lang="en-US" altLang="zh-CN" sz="2800" b="1" dirty="0">
                      <a:solidFill>
                        <a:schemeClr val="bg1">
                          <a:alpha val="59000"/>
                        </a:schemeClr>
                      </a:solidFill>
                    </a:rPr>
                    <a:t>02</a:t>
                  </a:r>
                </a:p>
              </p:txBody>
            </p:sp>
          </p:grpSp>
          <p:sp>
            <p:nvSpPr>
              <p:cNvPr id="71" name="Block Arc 70">
                <a:extLst>
                  <a:ext uri="{FF2B5EF4-FFF2-40B4-BE49-F238E27FC236}">
                    <a16:creationId xmlns:a16="http://schemas.microsoft.com/office/drawing/2014/main" id="{41441AAF-988B-3143-99EA-1FD2B4423DCA}"/>
                  </a:ext>
                </a:extLst>
              </p:cNvPr>
              <p:cNvSpPr/>
              <p:nvPr/>
            </p:nvSpPr>
            <p:spPr>
              <a:xfrm rot="18220899">
                <a:off x="877125" y="2352160"/>
                <a:ext cx="2422890" cy="2304837"/>
              </a:xfrm>
              <a:prstGeom prst="blockArc">
                <a:avLst>
                  <a:gd name="adj1" fmla="val 9629894"/>
                  <a:gd name="adj2" fmla="val 1046078"/>
                  <a:gd name="adj3" fmla="val 3964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Up">
                  <a:avLst/>
                </a:prstTxWarp>
              </a:bodyPr>
              <a:lstStyle/>
              <a:p>
                <a:pPr algn="ctr"/>
                <a:r>
                  <a:rPr lang="en-CN" sz="2400" b="1">
                    <a:ea typeface="Microsoft YaHei" panose="020B0503020204020204" pitchFamily="34" charset="-122"/>
                  </a:rPr>
                  <a:t>Queue</a:t>
                </a:r>
              </a:p>
            </p:txBody>
          </p:sp>
          <p:sp>
            <p:nvSpPr>
              <p:cNvPr id="72" name="Block Arc 71">
                <a:extLst>
                  <a:ext uri="{FF2B5EF4-FFF2-40B4-BE49-F238E27FC236}">
                    <a16:creationId xmlns:a16="http://schemas.microsoft.com/office/drawing/2014/main" id="{5F1C6D06-9A16-A94E-A3CD-CB473C1E1385}"/>
                  </a:ext>
                </a:extLst>
              </p:cNvPr>
              <p:cNvSpPr/>
              <p:nvPr/>
            </p:nvSpPr>
            <p:spPr>
              <a:xfrm rot="3950894">
                <a:off x="451083" y="2380397"/>
                <a:ext cx="2422890" cy="2304837"/>
              </a:xfrm>
              <a:prstGeom prst="blockArc">
                <a:avLst>
                  <a:gd name="adj1" fmla="val 9629894"/>
                  <a:gd name="adj2" fmla="val 1046078"/>
                  <a:gd name="adj3" fmla="val 3964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Up">
                  <a:avLst/>
                </a:prstTxWarp>
              </a:bodyPr>
              <a:lstStyle/>
              <a:p>
                <a:pPr algn="ctr"/>
                <a:r>
                  <a:rPr lang="en-CN" sz="2400" b="1">
                    <a:ea typeface="Microsoft YaHei" panose="020B0503020204020204" pitchFamily="34" charset="-122"/>
                  </a:rPr>
                  <a:t>Process</a:t>
                </a:r>
              </a:p>
            </p:txBody>
          </p:sp>
          <p:sp>
            <p:nvSpPr>
              <p:cNvPr id="73" name="Block Arc 72">
                <a:extLst>
                  <a:ext uri="{FF2B5EF4-FFF2-40B4-BE49-F238E27FC236}">
                    <a16:creationId xmlns:a16="http://schemas.microsoft.com/office/drawing/2014/main" id="{6AD5762F-55CE-D944-A936-8C359554CF9D}"/>
                  </a:ext>
                </a:extLst>
              </p:cNvPr>
              <p:cNvSpPr/>
              <p:nvPr/>
            </p:nvSpPr>
            <p:spPr>
              <a:xfrm rot="405364">
                <a:off x="776198" y="3573651"/>
                <a:ext cx="2422889" cy="1691726"/>
              </a:xfrm>
              <a:prstGeom prst="blockArc">
                <a:avLst>
                  <a:gd name="adj1" fmla="val 10800000"/>
                  <a:gd name="adj2" fmla="val 19160699"/>
                  <a:gd name="adj3" fmla="val 3085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Down">
                  <a:avLst/>
                </a:prstTxWarp>
              </a:bodyPr>
              <a:lstStyle/>
              <a:p>
                <a:pPr algn="ctr"/>
                <a:r>
                  <a:rPr lang="en-CN" sz="2400" b="1">
                    <a:ea typeface="Microsoft YaHei" panose="020B0503020204020204" pitchFamily="34" charset="-122"/>
                  </a:rPr>
                  <a:t>Overlap</a:t>
                </a:r>
                <a:endParaRPr lang="en-CN" sz="2000" b="1">
                  <a:ea typeface="Microsoft YaHei" panose="020B0503020204020204" pitchFamily="34" charset="-122"/>
                </a:endParaRPr>
              </a:p>
            </p:txBody>
          </p:sp>
        </p:grpSp>
        <p:pic>
          <p:nvPicPr>
            <p:cNvPr id="1028" name="Picture 4" descr="Download Free png Seeking Solution, Business Solution, Problem Solving Icon  With PNG ... - DLPNG.com">
              <a:extLst>
                <a:ext uri="{FF2B5EF4-FFF2-40B4-BE49-F238E27FC236}">
                  <a16:creationId xmlns:a16="http://schemas.microsoft.com/office/drawing/2014/main" id="{018A19EF-5A53-B743-905C-9771A1BF520F}"/>
                </a:ext>
              </a:extLst>
            </p:cNvPr>
            <p:cNvPicPr>
              <a:picLocks noChangeAspect="1" noChangeArrowheads="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805804" y="5472123"/>
              <a:ext cx="678769" cy="67876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id="{6E362DAA-B51A-1C47-AAF3-FE75F9967B6F}"/>
              </a:ext>
            </a:extLst>
          </p:cNvPr>
          <p:cNvGrpSpPr/>
          <p:nvPr/>
        </p:nvGrpSpPr>
        <p:grpSpPr>
          <a:xfrm>
            <a:off x="7193465" y="3383185"/>
            <a:ext cx="4727490" cy="2959888"/>
            <a:chOff x="6874241" y="3345710"/>
            <a:chExt cx="4727490" cy="2959888"/>
          </a:xfrm>
        </p:grpSpPr>
        <p:grpSp>
          <p:nvGrpSpPr>
            <p:cNvPr id="12" name="Group 11">
              <a:extLst>
                <a:ext uri="{FF2B5EF4-FFF2-40B4-BE49-F238E27FC236}">
                  <a16:creationId xmlns:a16="http://schemas.microsoft.com/office/drawing/2014/main" id="{92029E42-C3A0-A941-8559-57CE19D90992}"/>
                </a:ext>
              </a:extLst>
            </p:cNvPr>
            <p:cNvGrpSpPr/>
            <p:nvPr/>
          </p:nvGrpSpPr>
          <p:grpSpPr>
            <a:xfrm>
              <a:off x="6874241" y="3345710"/>
              <a:ext cx="4727490" cy="2959888"/>
              <a:chOff x="823415" y="3437013"/>
              <a:chExt cx="4727490" cy="2959888"/>
            </a:xfrm>
          </p:grpSpPr>
          <p:sp>
            <p:nvSpPr>
              <p:cNvPr id="56" name="矩形: 圆角 8">
                <a:extLst>
                  <a:ext uri="{FF2B5EF4-FFF2-40B4-BE49-F238E27FC236}">
                    <a16:creationId xmlns:a16="http://schemas.microsoft.com/office/drawing/2014/main" id="{970E417C-02A1-724C-A4D8-0178C83C8DDB}"/>
                  </a:ext>
                </a:extLst>
              </p:cNvPr>
              <p:cNvSpPr/>
              <p:nvPr/>
            </p:nvSpPr>
            <p:spPr>
              <a:xfrm>
                <a:off x="823415" y="3437013"/>
                <a:ext cx="4473663" cy="2718517"/>
              </a:xfrm>
              <a:prstGeom prst="roundRect">
                <a:avLst>
                  <a:gd name="adj" fmla="val 0"/>
                </a:avLst>
              </a:prstGeom>
              <a:solidFill>
                <a:schemeClr val="bg1"/>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algn="just"/>
                <a:endParaRPr lang="zh-CN" altLang="en-US" dirty="0"/>
              </a:p>
            </p:txBody>
          </p:sp>
          <p:sp>
            <p:nvSpPr>
              <p:cNvPr id="57" name="平行四边形 10">
                <a:extLst>
                  <a:ext uri="{FF2B5EF4-FFF2-40B4-BE49-F238E27FC236}">
                    <a16:creationId xmlns:a16="http://schemas.microsoft.com/office/drawing/2014/main" id="{6FEEB154-4AD4-3D46-821E-01223A4D86EB}"/>
                  </a:ext>
                </a:extLst>
              </p:cNvPr>
              <p:cNvSpPr/>
              <p:nvPr/>
            </p:nvSpPr>
            <p:spPr>
              <a:xfrm>
                <a:off x="999643" y="3547739"/>
                <a:ext cx="473565" cy="242093"/>
              </a:xfrm>
              <a:prstGeom prst="parallelogram">
                <a:avLst>
                  <a:gd name="adj" fmla="val 4444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8" name="right-quote-sign_36811">
                <a:extLst>
                  <a:ext uri="{FF2B5EF4-FFF2-40B4-BE49-F238E27FC236}">
                    <a16:creationId xmlns:a16="http://schemas.microsoft.com/office/drawing/2014/main" id="{583DEED4-667F-3C45-91D0-64E890A73682}"/>
                  </a:ext>
                </a:extLst>
              </p:cNvPr>
              <p:cNvSpPr>
                <a:spLocks noChangeAspect="1"/>
              </p:cNvSpPr>
              <p:nvPr/>
            </p:nvSpPr>
            <p:spPr bwMode="auto">
              <a:xfrm>
                <a:off x="5043250" y="5904536"/>
                <a:ext cx="507655" cy="492365"/>
              </a:xfrm>
              <a:custGeom>
                <a:avLst/>
                <a:gdLst>
                  <a:gd name="T0" fmla="*/ 314 w 314"/>
                  <a:gd name="T1" fmla="*/ 0 h 305"/>
                  <a:gd name="T2" fmla="*/ 314 w 314"/>
                  <a:gd name="T3" fmla="*/ 158 h 305"/>
                  <a:gd name="T4" fmla="*/ 206 w 314"/>
                  <a:gd name="T5" fmla="*/ 305 h 305"/>
                  <a:gd name="T6" fmla="*/ 170 w 314"/>
                  <a:gd name="T7" fmla="*/ 304 h 305"/>
                  <a:gd name="T8" fmla="*/ 170 w 314"/>
                  <a:gd name="T9" fmla="*/ 243 h 305"/>
                  <a:gd name="T10" fmla="*/ 244 w 314"/>
                  <a:gd name="T11" fmla="*/ 174 h 305"/>
                  <a:gd name="T12" fmla="*/ 243 w 314"/>
                  <a:gd name="T13" fmla="*/ 146 h 305"/>
                  <a:gd name="T14" fmla="*/ 192 w 314"/>
                  <a:gd name="T15" fmla="*/ 146 h 305"/>
                  <a:gd name="T16" fmla="*/ 192 w 314"/>
                  <a:gd name="T17" fmla="*/ 0 h 305"/>
                  <a:gd name="T18" fmla="*/ 314 w 314"/>
                  <a:gd name="T19" fmla="*/ 0 h 305"/>
                  <a:gd name="T20" fmla="*/ 314 w 314"/>
                  <a:gd name="T21" fmla="*/ 0 h 305"/>
                  <a:gd name="T22" fmla="*/ 16 w 314"/>
                  <a:gd name="T23" fmla="*/ 146 h 305"/>
                  <a:gd name="T24" fmla="*/ 67 w 314"/>
                  <a:gd name="T25" fmla="*/ 146 h 305"/>
                  <a:gd name="T26" fmla="*/ 68 w 314"/>
                  <a:gd name="T27" fmla="*/ 174 h 305"/>
                  <a:gd name="T28" fmla="*/ 0 w 314"/>
                  <a:gd name="T29" fmla="*/ 243 h 305"/>
                  <a:gd name="T30" fmla="*/ 0 w 314"/>
                  <a:gd name="T31" fmla="*/ 304 h 305"/>
                  <a:gd name="T32" fmla="*/ 30 w 314"/>
                  <a:gd name="T33" fmla="*/ 305 h 305"/>
                  <a:gd name="T34" fmla="*/ 138 w 314"/>
                  <a:gd name="T35" fmla="*/ 158 h 305"/>
                  <a:gd name="T36" fmla="*/ 138 w 314"/>
                  <a:gd name="T37" fmla="*/ 0 h 305"/>
                  <a:gd name="T38" fmla="*/ 16 w 314"/>
                  <a:gd name="T39" fmla="*/ 0 h 305"/>
                  <a:gd name="T40" fmla="*/ 16 w 314"/>
                  <a:gd name="T41" fmla="*/ 146 h 305"/>
                  <a:gd name="T42" fmla="*/ 16 w 314"/>
                  <a:gd name="T43" fmla="*/ 14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4" h="305">
                    <a:moveTo>
                      <a:pt x="314" y="0"/>
                    </a:moveTo>
                    <a:lnTo>
                      <a:pt x="314" y="158"/>
                    </a:lnTo>
                    <a:cubicBezTo>
                      <a:pt x="314" y="256"/>
                      <a:pt x="278" y="305"/>
                      <a:pt x="206" y="305"/>
                    </a:cubicBezTo>
                    <a:cubicBezTo>
                      <a:pt x="198" y="305"/>
                      <a:pt x="186" y="305"/>
                      <a:pt x="170" y="304"/>
                    </a:cubicBezTo>
                    <a:lnTo>
                      <a:pt x="170" y="243"/>
                    </a:lnTo>
                    <a:cubicBezTo>
                      <a:pt x="219" y="243"/>
                      <a:pt x="244" y="220"/>
                      <a:pt x="244" y="174"/>
                    </a:cubicBezTo>
                    <a:lnTo>
                      <a:pt x="243" y="146"/>
                    </a:lnTo>
                    <a:lnTo>
                      <a:pt x="192" y="146"/>
                    </a:lnTo>
                    <a:lnTo>
                      <a:pt x="192" y="0"/>
                    </a:lnTo>
                    <a:lnTo>
                      <a:pt x="314" y="0"/>
                    </a:lnTo>
                    <a:lnTo>
                      <a:pt x="314" y="0"/>
                    </a:lnTo>
                    <a:close/>
                    <a:moveTo>
                      <a:pt x="16" y="146"/>
                    </a:moveTo>
                    <a:lnTo>
                      <a:pt x="67" y="146"/>
                    </a:lnTo>
                    <a:lnTo>
                      <a:pt x="68" y="174"/>
                    </a:lnTo>
                    <a:cubicBezTo>
                      <a:pt x="68" y="217"/>
                      <a:pt x="45" y="240"/>
                      <a:pt x="0" y="243"/>
                    </a:cubicBezTo>
                    <a:lnTo>
                      <a:pt x="0" y="304"/>
                    </a:lnTo>
                    <a:cubicBezTo>
                      <a:pt x="14" y="305"/>
                      <a:pt x="24" y="305"/>
                      <a:pt x="30" y="305"/>
                    </a:cubicBezTo>
                    <a:cubicBezTo>
                      <a:pt x="102" y="305"/>
                      <a:pt x="138" y="256"/>
                      <a:pt x="138" y="158"/>
                    </a:cubicBezTo>
                    <a:lnTo>
                      <a:pt x="138" y="0"/>
                    </a:lnTo>
                    <a:lnTo>
                      <a:pt x="16" y="0"/>
                    </a:lnTo>
                    <a:lnTo>
                      <a:pt x="16" y="146"/>
                    </a:lnTo>
                    <a:lnTo>
                      <a:pt x="16" y="146"/>
                    </a:lnTo>
                    <a:close/>
                  </a:path>
                </a:pathLst>
              </a:custGeom>
              <a:solidFill>
                <a:schemeClr val="accent1"/>
              </a:solidFill>
              <a:ln>
                <a:noFill/>
              </a:ln>
            </p:spPr>
          </p:sp>
        </p:grpSp>
        <p:sp>
          <p:nvSpPr>
            <p:cNvPr id="84" name="Rectangle 83">
              <a:extLst>
                <a:ext uri="{FF2B5EF4-FFF2-40B4-BE49-F238E27FC236}">
                  <a16:creationId xmlns:a16="http://schemas.microsoft.com/office/drawing/2014/main" id="{C32CC1CA-9A76-A54A-8B17-50E79FB8CD13}"/>
                </a:ext>
              </a:extLst>
            </p:cNvPr>
            <p:cNvSpPr/>
            <p:nvPr/>
          </p:nvSpPr>
          <p:spPr>
            <a:xfrm>
              <a:off x="7524033" y="3345710"/>
              <a:ext cx="3823872" cy="461665"/>
            </a:xfrm>
            <a:prstGeom prst="rect">
              <a:avLst/>
            </a:prstGeom>
            <a:effectLst/>
          </p:spPr>
          <p:txBody>
            <a:bodyPr wrap="square">
              <a:spAutoFit/>
            </a:bodyPr>
            <a:lstStyle/>
            <a:p>
              <a:pPr lvl="0" defTabSz="914400">
                <a:defRPr/>
              </a:pPr>
              <a:r>
                <a:rPr kumimoji="1" lang="en-US" altLang="zh-CN" sz="2400" b="1" i="1" dirty="0">
                  <a:solidFill>
                    <a:srgbClr val="2E3448"/>
                  </a:solidFill>
                  <a:ea typeface="Microsoft YaHei" panose="020B0503020204020204" pitchFamily="34" charset="-122"/>
                </a:rPr>
                <a:t>Non-derterminism of Query</a:t>
              </a:r>
              <a:endParaRPr kumimoji="1" lang="zh-CN" altLang="en-US" sz="2400" b="1" i="1" dirty="0">
                <a:solidFill>
                  <a:srgbClr val="2E3448"/>
                </a:solidFill>
                <a:ea typeface="Microsoft YaHei" panose="020B0503020204020204" pitchFamily="34" charset="-122"/>
              </a:endParaRPr>
            </a:p>
          </p:txBody>
        </p:sp>
        <p:sp>
          <p:nvSpPr>
            <p:cNvPr id="25" name="íṩ1îde">
              <a:extLst>
                <a:ext uri="{FF2B5EF4-FFF2-40B4-BE49-F238E27FC236}">
                  <a16:creationId xmlns:a16="http://schemas.microsoft.com/office/drawing/2014/main" id="{136439F2-1449-9940-A975-CBFEA8B09703}"/>
                </a:ext>
              </a:extLst>
            </p:cNvPr>
            <p:cNvSpPr txBox="1"/>
            <p:nvPr/>
          </p:nvSpPr>
          <p:spPr>
            <a:xfrm>
              <a:off x="7801428" y="4678895"/>
              <a:ext cx="3552092"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en-US">
                  <a:solidFill>
                    <a:srgbClr val="2E3448"/>
                  </a:solidFill>
                </a:rPr>
                <a:t>Queries have different inputs and batch sizes </a:t>
              </a:r>
            </a:p>
          </p:txBody>
        </p:sp>
        <p:sp>
          <p:nvSpPr>
            <p:cNvPr id="26" name="íṩ1îde">
              <a:extLst>
                <a:ext uri="{FF2B5EF4-FFF2-40B4-BE49-F238E27FC236}">
                  <a16:creationId xmlns:a16="http://schemas.microsoft.com/office/drawing/2014/main" id="{921B49F4-231D-374C-855C-75F44778910D}"/>
                </a:ext>
              </a:extLst>
            </p:cNvPr>
            <p:cNvSpPr txBox="1"/>
            <p:nvPr/>
          </p:nvSpPr>
          <p:spPr>
            <a:xfrm>
              <a:off x="7801428" y="5297909"/>
              <a:ext cx="3776379"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en-US">
                  <a:solidFill>
                    <a:srgbClr val="2E3448"/>
                  </a:solidFill>
                </a:rPr>
                <a:t>Concurrent queries have non-deterministic overlap. </a:t>
              </a:r>
              <a:endParaRPr lang="en-US" sz="2000">
                <a:solidFill>
                  <a:srgbClr val="2E3448"/>
                </a:solidFill>
              </a:endParaRPr>
            </a:p>
          </p:txBody>
        </p:sp>
        <p:sp>
          <p:nvSpPr>
            <p:cNvPr id="27" name="Rectangle 26">
              <a:extLst>
                <a:ext uri="{FF2B5EF4-FFF2-40B4-BE49-F238E27FC236}">
                  <a16:creationId xmlns:a16="http://schemas.microsoft.com/office/drawing/2014/main" id="{1149B8AB-65D2-ED4B-B474-C970E26C32CB}"/>
                </a:ext>
              </a:extLst>
            </p:cNvPr>
            <p:cNvSpPr/>
            <p:nvPr/>
          </p:nvSpPr>
          <p:spPr>
            <a:xfrm>
              <a:off x="7801428" y="3717249"/>
              <a:ext cx="3552092" cy="923330"/>
            </a:xfrm>
            <a:prstGeom prst="rect">
              <a:avLst/>
            </a:prstGeom>
          </p:spPr>
          <p:txBody>
            <a:bodyPr wrap="square">
              <a:spAutoFit/>
            </a:bodyPr>
            <a:lstStyle/>
            <a:p>
              <a:r>
                <a:rPr lang="en-US">
                  <a:solidFill>
                    <a:srgbClr val="2E3448"/>
                  </a:solidFill>
                </a:rPr>
                <a:t>Queries queue up for the hardware resources or contend for PCI-E, NVLink to transfer data. </a:t>
              </a:r>
              <a:endParaRPr lang="en-US" sz="2000">
                <a:solidFill>
                  <a:srgbClr val="2E3448"/>
                </a:solidFill>
              </a:endParaRPr>
            </a:p>
          </p:txBody>
        </p:sp>
        <p:grpSp>
          <p:nvGrpSpPr>
            <p:cNvPr id="4" name="Group 3">
              <a:extLst>
                <a:ext uri="{FF2B5EF4-FFF2-40B4-BE49-F238E27FC236}">
                  <a16:creationId xmlns:a16="http://schemas.microsoft.com/office/drawing/2014/main" id="{B1A11533-985A-7A4D-B382-8FB7A8BE18C8}"/>
                </a:ext>
              </a:extLst>
            </p:cNvPr>
            <p:cNvGrpSpPr/>
            <p:nvPr/>
          </p:nvGrpSpPr>
          <p:grpSpPr>
            <a:xfrm>
              <a:off x="7259926" y="3908914"/>
              <a:ext cx="540000" cy="540000"/>
              <a:chOff x="3546000" y="5706000"/>
              <a:chExt cx="540000" cy="540000"/>
            </a:xfrm>
          </p:grpSpPr>
          <p:sp>
            <p:nvSpPr>
              <p:cNvPr id="29" name="işḻiḑe">
                <a:extLst>
                  <a:ext uri="{FF2B5EF4-FFF2-40B4-BE49-F238E27FC236}">
                    <a16:creationId xmlns:a16="http://schemas.microsoft.com/office/drawing/2014/main" id="{BC71D8AB-3097-CA40-8F73-B42075BE33AA}"/>
                  </a:ext>
                </a:extLst>
              </p:cNvPr>
              <p:cNvSpPr/>
              <p:nvPr/>
            </p:nvSpPr>
            <p:spPr>
              <a:xfrm>
                <a:off x="3600000" y="5760000"/>
                <a:ext cx="432000" cy="432000"/>
              </a:xfrm>
              <a:prstGeom prst="ellipse">
                <a:avLst/>
              </a:prstGeom>
              <a:solidFill>
                <a:schemeClr val="accent4">
                  <a:lumMod val="10000"/>
                  <a:alpha val="80000"/>
                </a:schemeClr>
              </a:solidFill>
              <a:ln w="9214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endParaRPr lang="zh-CN" altLang="en-US" dirty="0">
                  <a:solidFill>
                    <a:schemeClr val="tx1"/>
                  </a:solidFill>
                </a:endParaRPr>
              </a:p>
            </p:txBody>
          </p:sp>
          <p:sp>
            <p:nvSpPr>
              <p:cNvPr id="30" name="Rectangle 29">
                <a:extLst>
                  <a:ext uri="{FF2B5EF4-FFF2-40B4-BE49-F238E27FC236}">
                    <a16:creationId xmlns:a16="http://schemas.microsoft.com/office/drawing/2014/main" id="{53B0AE37-8FF9-A140-A396-018B4CCBC7F5}"/>
                  </a:ext>
                </a:extLst>
              </p:cNvPr>
              <p:cNvSpPr/>
              <p:nvPr/>
            </p:nvSpPr>
            <p:spPr>
              <a:xfrm>
                <a:off x="3546000" y="5706000"/>
                <a:ext cx="540000" cy="540000"/>
              </a:xfrm>
              <a:prstGeom prst="rect">
                <a:avLst/>
              </a:prstGeom>
            </p:spPr>
            <p:txBody>
              <a:bodyPr wrap="none">
                <a:spAutoFit/>
              </a:bodyPr>
              <a:lstStyle/>
              <a:p>
                <a:pPr algn="ctr"/>
                <a:r>
                  <a:rPr lang="en-US" altLang="zh-CN" sz="2800" b="1" dirty="0">
                    <a:solidFill>
                      <a:schemeClr val="accent5">
                        <a:alpha val="59000"/>
                      </a:schemeClr>
                    </a:solidFill>
                  </a:rPr>
                  <a:t>01</a:t>
                </a:r>
              </a:p>
            </p:txBody>
          </p:sp>
        </p:grpSp>
        <p:grpSp>
          <p:nvGrpSpPr>
            <p:cNvPr id="5" name="Group 4">
              <a:extLst>
                <a:ext uri="{FF2B5EF4-FFF2-40B4-BE49-F238E27FC236}">
                  <a16:creationId xmlns:a16="http://schemas.microsoft.com/office/drawing/2014/main" id="{80BDDFF6-85EF-644B-9E3C-E0E84E906F32}"/>
                </a:ext>
              </a:extLst>
            </p:cNvPr>
            <p:cNvGrpSpPr/>
            <p:nvPr/>
          </p:nvGrpSpPr>
          <p:grpSpPr>
            <a:xfrm>
              <a:off x="7259926" y="4740450"/>
              <a:ext cx="550151" cy="523220"/>
              <a:chOff x="3734529" y="5650780"/>
              <a:chExt cx="550151" cy="523220"/>
            </a:xfrm>
          </p:grpSpPr>
          <p:sp>
            <p:nvSpPr>
              <p:cNvPr id="32" name="íṧļíde">
                <a:extLst>
                  <a:ext uri="{FF2B5EF4-FFF2-40B4-BE49-F238E27FC236}">
                    <a16:creationId xmlns:a16="http://schemas.microsoft.com/office/drawing/2014/main" id="{3B65B6ED-196F-5C47-964F-2FC7331DDEB8}"/>
                  </a:ext>
                </a:extLst>
              </p:cNvPr>
              <p:cNvSpPr/>
              <p:nvPr/>
            </p:nvSpPr>
            <p:spPr>
              <a:xfrm>
                <a:off x="3798681" y="5698968"/>
                <a:ext cx="432000" cy="432000"/>
              </a:xfrm>
              <a:prstGeom prst="ellipse">
                <a:avLst/>
              </a:prstGeom>
              <a:solidFill>
                <a:schemeClr val="accent2">
                  <a:lumMod val="50000"/>
                  <a:alpha val="80000"/>
                </a:schemeClr>
              </a:solidFill>
              <a:ln w="9214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endParaRPr lang="zh-CN" altLang="en-US" dirty="0">
                  <a:solidFill>
                    <a:schemeClr val="tx1"/>
                  </a:solidFill>
                </a:endParaRPr>
              </a:p>
            </p:txBody>
          </p:sp>
          <p:sp>
            <p:nvSpPr>
              <p:cNvPr id="33" name="Rectangle 32">
                <a:extLst>
                  <a:ext uri="{FF2B5EF4-FFF2-40B4-BE49-F238E27FC236}">
                    <a16:creationId xmlns:a16="http://schemas.microsoft.com/office/drawing/2014/main" id="{9D28319A-B0C4-6F44-B938-08F5F0EE8F1E}"/>
                  </a:ext>
                </a:extLst>
              </p:cNvPr>
              <p:cNvSpPr/>
              <p:nvPr/>
            </p:nvSpPr>
            <p:spPr>
              <a:xfrm>
                <a:off x="3734529" y="5650780"/>
                <a:ext cx="550151" cy="523220"/>
              </a:xfrm>
              <a:prstGeom prst="rect">
                <a:avLst/>
              </a:prstGeom>
            </p:spPr>
            <p:txBody>
              <a:bodyPr wrap="none">
                <a:spAutoFit/>
              </a:bodyPr>
              <a:lstStyle/>
              <a:p>
                <a:pPr algn="ctr"/>
                <a:r>
                  <a:rPr lang="en-US" altLang="zh-CN" sz="2800" b="1" dirty="0">
                    <a:solidFill>
                      <a:schemeClr val="bg1">
                        <a:alpha val="59000"/>
                      </a:schemeClr>
                    </a:solidFill>
                  </a:rPr>
                  <a:t>02</a:t>
                </a:r>
              </a:p>
            </p:txBody>
          </p:sp>
        </p:grpSp>
        <p:grpSp>
          <p:nvGrpSpPr>
            <p:cNvPr id="6" name="Group 5">
              <a:extLst>
                <a:ext uri="{FF2B5EF4-FFF2-40B4-BE49-F238E27FC236}">
                  <a16:creationId xmlns:a16="http://schemas.microsoft.com/office/drawing/2014/main" id="{73ADC8F2-C71A-374D-8C54-DCB677BC7068}"/>
                </a:ext>
              </a:extLst>
            </p:cNvPr>
            <p:cNvGrpSpPr/>
            <p:nvPr/>
          </p:nvGrpSpPr>
          <p:grpSpPr>
            <a:xfrm>
              <a:off x="7259926" y="5354748"/>
              <a:ext cx="550151" cy="523220"/>
              <a:chOff x="2497081" y="5740028"/>
              <a:chExt cx="550151" cy="523220"/>
            </a:xfrm>
          </p:grpSpPr>
          <p:sp>
            <p:nvSpPr>
              <p:cNvPr id="35" name="ïşḻiḋe">
                <a:extLst>
                  <a:ext uri="{FF2B5EF4-FFF2-40B4-BE49-F238E27FC236}">
                    <a16:creationId xmlns:a16="http://schemas.microsoft.com/office/drawing/2014/main" id="{3407C4AF-110D-CD47-875A-793AAB857A46}"/>
                  </a:ext>
                </a:extLst>
              </p:cNvPr>
              <p:cNvSpPr/>
              <p:nvPr/>
            </p:nvSpPr>
            <p:spPr>
              <a:xfrm>
                <a:off x="2556157" y="5785638"/>
                <a:ext cx="432000" cy="432000"/>
              </a:xfrm>
              <a:prstGeom prst="ellipse">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sz="1600" dirty="0"/>
              </a:p>
            </p:txBody>
          </p:sp>
          <p:sp>
            <p:nvSpPr>
              <p:cNvPr id="36" name="Rectangle 35">
                <a:extLst>
                  <a:ext uri="{FF2B5EF4-FFF2-40B4-BE49-F238E27FC236}">
                    <a16:creationId xmlns:a16="http://schemas.microsoft.com/office/drawing/2014/main" id="{1A9072F4-7C07-6648-BABE-96FC8F8EE82C}"/>
                  </a:ext>
                </a:extLst>
              </p:cNvPr>
              <p:cNvSpPr/>
              <p:nvPr/>
            </p:nvSpPr>
            <p:spPr>
              <a:xfrm>
                <a:off x="2497081" y="5740028"/>
                <a:ext cx="550151" cy="523220"/>
              </a:xfrm>
              <a:prstGeom prst="rect">
                <a:avLst/>
              </a:prstGeom>
            </p:spPr>
            <p:txBody>
              <a:bodyPr wrap="none">
                <a:spAutoFit/>
              </a:bodyPr>
              <a:lstStyle/>
              <a:p>
                <a:pPr algn="ctr"/>
                <a:r>
                  <a:rPr lang="en-US" altLang="zh-CN" sz="2800" b="1" dirty="0">
                    <a:solidFill>
                      <a:schemeClr val="bg1">
                        <a:alpha val="59000"/>
                      </a:schemeClr>
                    </a:solidFill>
                  </a:rPr>
                  <a:t>03</a:t>
                </a:r>
              </a:p>
            </p:txBody>
          </p:sp>
        </p:grpSp>
      </p:grpSp>
      <p:sp>
        <p:nvSpPr>
          <p:cNvPr id="85" name="Rectangle 84">
            <a:extLst>
              <a:ext uri="{FF2B5EF4-FFF2-40B4-BE49-F238E27FC236}">
                <a16:creationId xmlns:a16="http://schemas.microsoft.com/office/drawing/2014/main" id="{1A0E7AF3-7187-6945-8BEB-8D9EE663FC78}"/>
              </a:ext>
            </a:extLst>
          </p:cNvPr>
          <p:cNvSpPr/>
          <p:nvPr/>
        </p:nvSpPr>
        <p:spPr>
          <a:xfrm>
            <a:off x="607313" y="1387171"/>
            <a:ext cx="5331328" cy="461665"/>
          </a:xfrm>
          <a:prstGeom prst="rect">
            <a:avLst/>
          </a:prstGeom>
        </p:spPr>
        <p:txBody>
          <a:bodyPr wrap="square">
            <a:spAutoFit/>
          </a:bodyPr>
          <a:lstStyle/>
          <a:p>
            <a:pPr lvl="0" defTabSz="914400">
              <a:defRPr/>
            </a:pPr>
            <a:r>
              <a:rPr kumimoji="1" lang="en-US" altLang="zh-CN" sz="2400" b="1" dirty="0">
                <a:solidFill>
                  <a:srgbClr val="2E3448"/>
                </a:solidFill>
                <a:ea typeface="Microsoft YaHei" panose="020B0503020204020204" pitchFamily="34" charset="-122"/>
              </a:rPr>
              <a:t>Characterizing the Co-location on GPU</a:t>
            </a:r>
            <a:endParaRPr kumimoji="1" lang="zh-CN" altLang="en-US" sz="2400" b="1" dirty="0">
              <a:solidFill>
                <a:srgbClr val="2E3448"/>
              </a:solidFill>
              <a:ea typeface="Microsoft YaHei" panose="020B0503020204020204" pitchFamily="34" charset="-122"/>
            </a:endParaRPr>
          </a:p>
        </p:txBody>
      </p:sp>
      <p:sp>
        <p:nvSpPr>
          <p:cNvPr id="86" name="矩形 8">
            <a:extLst>
              <a:ext uri="{FF2B5EF4-FFF2-40B4-BE49-F238E27FC236}">
                <a16:creationId xmlns:a16="http://schemas.microsoft.com/office/drawing/2014/main" id="{8887E4F3-DC23-4B43-BF9B-FDC813FAC8A9}"/>
              </a:ext>
            </a:extLst>
          </p:cNvPr>
          <p:cNvSpPr/>
          <p:nvPr/>
        </p:nvSpPr>
        <p:spPr>
          <a:xfrm>
            <a:off x="846072" y="1817159"/>
            <a:ext cx="9642096" cy="1175706"/>
          </a:xfrm>
          <a:prstGeom prst="rect">
            <a:avLst/>
          </a:prstGeom>
        </p:spPr>
        <p:txBody>
          <a:bodyPr wrap="square">
            <a:spAutoFit/>
          </a:bodyPr>
          <a:lstStyle/>
          <a:p>
            <a:pPr indent="-342900">
              <a:lnSpc>
                <a:spcPct val="120000"/>
              </a:lnSpc>
              <a:buFont typeface="Wingdings" pitchFamily="2" charset="2"/>
              <a:buChar char="Ø"/>
            </a:pPr>
            <a:r>
              <a:rPr lang="en-US" altLang="zh-CN" sz="2000" dirty="0">
                <a:solidFill>
                  <a:srgbClr val="2E3448"/>
                </a:solidFill>
                <a:ea typeface="Microsoft YaHei" panose="020B0503020204020204" pitchFamily="34" charset="-122"/>
                <a:cs typeface="Times New Roman" panose="02020603050405020304" pitchFamily="18" charset="0"/>
              </a:rPr>
              <a:t>No strict</a:t>
            </a:r>
            <a:r>
              <a:rPr lang="zh-CN" altLang="en-US" sz="2000" dirty="0">
                <a:solidFill>
                  <a:srgbClr val="2E3448"/>
                </a:solidFill>
                <a:ea typeface="Microsoft YaHei" panose="020B0503020204020204" pitchFamily="34" charset="-122"/>
                <a:cs typeface="Times New Roman" panose="02020603050405020304" pitchFamily="18" charset="0"/>
              </a:rPr>
              <a:t> </a:t>
            </a:r>
            <a:r>
              <a:rPr lang="en-US" altLang="zh-CN" sz="2000" dirty="0">
                <a:solidFill>
                  <a:srgbClr val="2E3448"/>
                </a:solidFill>
                <a:ea typeface="Microsoft YaHei" panose="020B0503020204020204" pitchFamily="34" charset="-122"/>
                <a:cs typeface="Times New Roman" panose="02020603050405020304" pitchFamily="18" charset="0"/>
              </a:rPr>
              <a:t>isolation</a:t>
            </a:r>
            <a:r>
              <a:rPr lang="zh-CN" altLang="en-US" sz="2000" dirty="0">
                <a:solidFill>
                  <a:srgbClr val="2E3448"/>
                </a:solidFill>
                <a:ea typeface="Microsoft YaHei" panose="020B0503020204020204" pitchFamily="34" charset="-122"/>
                <a:cs typeface="Times New Roman" panose="02020603050405020304" pitchFamily="18" charset="0"/>
              </a:rPr>
              <a:t> </a:t>
            </a:r>
            <a:r>
              <a:rPr lang="en-US" altLang="zh-CN" sz="2000" dirty="0">
                <a:solidFill>
                  <a:srgbClr val="2E3448"/>
                </a:solidFill>
                <a:ea typeface="Microsoft YaHei" panose="020B0503020204020204" pitchFamily="34" charset="-122"/>
                <a:cs typeface="Times New Roman" panose="02020603050405020304" pitchFamily="18" charset="0"/>
              </a:rPr>
              <a:t>techniques like intel-cmt-cat for isolating computation resources.</a:t>
            </a:r>
          </a:p>
          <a:p>
            <a:pPr indent="-342900">
              <a:lnSpc>
                <a:spcPct val="120000"/>
              </a:lnSpc>
              <a:buFont typeface="Wingdings" pitchFamily="2" charset="2"/>
              <a:buChar char="Ø"/>
            </a:pPr>
            <a:r>
              <a:rPr lang="en-US" altLang="zh-CN" sz="2000" dirty="0">
                <a:solidFill>
                  <a:srgbClr val="2E3448"/>
                </a:solidFill>
                <a:ea typeface="Microsoft YaHei" panose="020B0503020204020204" pitchFamily="34" charset="-122"/>
                <a:cs typeface="Times New Roman" panose="02020603050405020304" pitchFamily="18" charset="0"/>
              </a:rPr>
              <a:t>No perception</a:t>
            </a:r>
            <a:r>
              <a:rPr lang="zh-CN" altLang="en-US" sz="2000" dirty="0">
                <a:solidFill>
                  <a:srgbClr val="2E3448"/>
                </a:solidFill>
                <a:ea typeface="Microsoft YaHei" panose="020B0503020204020204" pitchFamily="34" charset="-122"/>
                <a:cs typeface="Times New Roman" panose="02020603050405020304" pitchFamily="18" charset="0"/>
              </a:rPr>
              <a:t> </a:t>
            </a:r>
            <a:r>
              <a:rPr lang="en-US" altLang="zh-CN" sz="2000" dirty="0">
                <a:solidFill>
                  <a:srgbClr val="2E3448"/>
                </a:solidFill>
                <a:ea typeface="Microsoft YaHei" panose="020B0503020204020204" pitchFamily="34" charset="-122"/>
                <a:cs typeface="Times New Roman" panose="02020603050405020304" pitchFamily="18" charset="0"/>
              </a:rPr>
              <a:t>between</a:t>
            </a:r>
            <a:r>
              <a:rPr lang="zh-CN" altLang="en-US" sz="2000" dirty="0">
                <a:solidFill>
                  <a:srgbClr val="2E3448"/>
                </a:solidFill>
                <a:ea typeface="Microsoft YaHei" panose="020B0503020204020204" pitchFamily="34" charset="-122"/>
                <a:cs typeface="Times New Roman" panose="02020603050405020304" pitchFamily="18" charset="0"/>
              </a:rPr>
              <a:t> </a:t>
            </a:r>
            <a:r>
              <a:rPr lang="en-US" altLang="zh-CN" sz="2000" dirty="0">
                <a:solidFill>
                  <a:srgbClr val="2E3448"/>
                </a:solidFill>
                <a:ea typeface="Microsoft YaHei" panose="020B0503020204020204" pitchFamily="34" charset="-122"/>
                <a:cs typeface="Times New Roman" panose="02020603050405020304" pitchFamily="18" charset="0"/>
              </a:rPr>
              <a:t>co-located services. Services are scheduled i</a:t>
            </a:r>
            <a:r>
              <a:rPr lang="en-US"/>
              <a:t>ndependently.</a:t>
            </a:r>
            <a:endParaRPr lang="en-US" altLang="zh-CN" sz="2000" dirty="0">
              <a:solidFill>
                <a:srgbClr val="2E3448"/>
              </a:solidFill>
              <a:ea typeface="Microsoft YaHei" panose="020B0503020204020204" pitchFamily="34" charset="-122"/>
              <a:cs typeface="Times New Roman" panose="02020603050405020304" pitchFamily="18" charset="0"/>
            </a:endParaRPr>
          </a:p>
          <a:p>
            <a:pPr indent="-342900">
              <a:lnSpc>
                <a:spcPct val="120000"/>
              </a:lnSpc>
              <a:buFont typeface="Wingdings" pitchFamily="2" charset="2"/>
              <a:buChar char="Ø"/>
            </a:pPr>
            <a:r>
              <a:rPr lang="en-US" altLang="zh-CN" sz="2000" dirty="0">
                <a:solidFill>
                  <a:srgbClr val="2E3448"/>
                </a:solidFill>
                <a:ea typeface="Microsoft YaHei" panose="020B0503020204020204" pitchFamily="34" charset="-122"/>
                <a:cs typeface="Times New Roman" panose="02020603050405020304" pitchFamily="18" charset="0"/>
              </a:rPr>
              <a:t>The workload of services </a:t>
            </a:r>
            <a:r>
              <a:rPr lang="en-US"/>
              <a:t>varies over time</a:t>
            </a:r>
            <a:r>
              <a:rPr lang="en-US" altLang="zh-CN"/>
              <a:t>. The Interference is not determined.</a:t>
            </a:r>
            <a:endParaRPr lang="en-US" altLang="zh-CN" sz="2000" dirty="0">
              <a:solidFill>
                <a:srgbClr val="2E3448"/>
              </a:solidFill>
              <a:ea typeface="Microsoft YaHei"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447405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4"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p:tgtEl>
                                          <p:spTgt spid="31"/>
                                        </p:tgtEl>
                                        <p:attrNameLst>
                                          <p:attrName>ppt_y</p:attrName>
                                        </p:attrNameLst>
                                      </p:cBhvr>
                                      <p:tavLst>
                                        <p:tav tm="0">
                                          <p:val>
                                            <p:strVal val="#ppt_y+#ppt_h*1.125000"/>
                                          </p:val>
                                        </p:tav>
                                        <p:tav tm="100000">
                                          <p:val>
                                            <p:strVal val="#ppt_y"/>
                                          </p:val>
                                        </p:tav>
                                      </p:tavLst>
                                    </p:anim>
                                    <p:animEffect transition="in" filter="wipe(up)">
                                      <p:cBhvr>
                                        <p:cTn id="12" dur="500"/>
                                        <p:tgtEl>
                                          <p:spTgt spid="31"/>
                                        </p:tgtEl>
                                      </p:cBhvr>
                                    </p:animEffect>
                                  </p:childTnLst>
                                </p:cTn>
                              </p:par>
                              <p:par>
                                <p:cTn id="13" presetID="1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p:tgtEl>
                                          <p:spTgt spid="11"/>
                                        </p:tgtEl>
                                        <p:attrNameLst>
                                          <p:attrName>ppt_y</p:attrName>
                                        </p:attrNameLst>
                                      </p:cBhvr>
                                      <p:tavLst>
                                        <p:tav tm="0">
                                          <p:val>
                                            <p:strVal val="#ppt_y+#ppt_h*1.125000"/>
                                          </p:val>
                                        </p:tav>
                                        <p:tav tm="100000">
                                          <p:val>
                                            <p:strVal val="#ppt_y"/>
                                          </p:val>
                                        </p:tav>
                                      </p:tavLst>
                                    </p:anim>
                                    <p:animEffect transition="in" filter="wipe(up)">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F7567B-6178-394F-8221-6CEF1B7A570D}"/>
              </a:ext>
            </a:extLst>
          </p:cNvPr>
          <p:cNvSpPr>
            <a:spLocks noGrp="1"/>
          </p:cNvSpPr>
          <p:nvPr>
            <p:ph type="body" sz="quarter" idx="14"/>
          </p:nvPr>
        </p:nvSpPr>
        <p:spPr>
          <a:xfrm>
            <a:off x="493873" y="684000"/>
            <a:ext cx="10560813" cy="432000"/>
          </a:xfrm>
        </p:spPr>
        <p:txBody>
          <a:bodyPr>
            <a:normAutofit fontScale="92500" lnSpcReduction="20000"/>
          </a:bodyPr>
          <a:lstStyle/>
          <a:p>
            <a:r>
              <a:rPr lang="en-CN">
                <a:solidFill>
                  <a:srgbClr val="2E3448"/>
                </a:solidFill>
              </a:rPr>
              <a:t>Background: </a:t>
            </a:r>
            <a:r>
              <a:rPr lang="en-CN"/>
              <a:t>Deploying DNN-based Services on GPUs</a:t>
            </a:r>
          </a:p>
        </p:txBody>
      </p:sp>
      <p:grpSp>
        <p:nvGrpSpPr>
          <p:cNvPr id="72" name="Group 71">
            <a:extLst>
              <a:ext uri="{FF2B5EF4-FFF2-40B4-BE49-F238E27FC236}">
                <a16:creationId xmlns:a16="http://schemas.microsoft.com/office/drawing/2014/main" id="{45508783-50B1-1340-AC4F-44FFAEFB2A07}"/>
              </a:ext>
            </a:extLst>
          </p:cNvPr>
          <p:cNvGrpSpPr/>
          <p:nvPr/>
        </p:nvGrpSpPr>
        <p:grpSpPr>
          <a:xfrm>
            <a:off x="316286" y="1373548"/>
            <a:ext cx="4804660" cy="5299133"/>
            <a:chOff x="316286" y="1373548"/>
            <a:chExt cx="4804660" cy="5299133"/>
          </a:xfrm>
        </p:grpSpPr>
        <p:grpSp>
          <p:nvGrpSpPr>
            <p:cNvPr id="97" name="Group 96">
              <a:extLst>
                <a:ext uri="{FF2B5EF4-FFF2-40B4-BE49-F238E27FC236}">
                  <a16:creationId xmlns:a16="http://schemas.microsoft.com/office/drawing/2014/main" id="{41FF832D-A0EE-1B49-BA23-CE8BFB78646A}"/>
                </a:ext>
              </a:extLst>
            </p:cNvPr>
            <p:cNvGrpSpPr/>
            <p:nvPr/>
          </p:nvGrpSpPr>
          <p:grpSpPr>
            <a:xfrm>
              <a:off x="316286" y="1373548"/>
              <a:ext cx="4804660" cy="5299133"/>
              <a:chOff x="5968206" y="1380976"/>
              <a:chExt cx="4804660" cy="5299133"/>
            </a:xfrm>
          </p:grpSpPr>
          <p:grpSp>
            <p:nvGrpSpPr>
              <p:cNvPr id="98" name="Group 97">
                <a:extLst>
                  <a:ext uri="{FF2B5EF4-FFF2-40B4-BE49-F238E27FC236}">
                    <a16:creationId xmlns:a16="http://schemas.microsoft.com/office/drawing/2014/main" id="{0FA21721-0745-C948-B921-0A8BD2DAED3F}"/>
                  </a:ext>
                </a:extLst>
              </p:cNvPr>
              <p:cNvGrpSpPr/>
              <p:nvPr/>
            </p:nvGrpSpPr>
            <p:grpSpPr>
              <a:xfrm>
                <a:off x="5968206" y="1380976"/>
                <a:ext cx="4804660" cy="5299133"/>
                <a:chOff x="144775" y="1440346"/>
                <a:chExt cx="4804660" cy="5299133"/>
              </a:xfrm>
            </p:grpSpPr>
            <p:sp>
              <p:nvSpPr>
                <p:cNvPr id="100" name="矩形: 圆角 8">
                  <a:extLst>
                    <a:ext uri="{FF2B5EF4-FFF2-40B4-BE49-F238E27FC236}">
                      <a16:creationId xmlns:a16="http://schemas.microsoft.com/office/drawing/2014/main" id="{2B583571-D6F4-B64C-8319-B9868C1C75E8}"/>
                    </a:ext>
                  </a:extLst>
                </p:cNvPr>
                <p:cNvSpPr/>
                <p:nvPr/>
              </p:nvSpPr>
              <p:spPr>
                <a:xfrm>
                  <a:off x="144775" y="1440346"/>
                  <a:ext cx="4550833" cy="5052951"/>
                </a:xfrm>
                <a:prstGeom prst="roundRect">
                  <a:avLst>
                    <a:gd name="adj" fmla="val 0"/>
                  </a:avLst>
                </a:prstGeom>
                <a:solidFill>
                  <a:schemeClr val="bg1"/>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algn="just"/>
                  <a:endParaRPr lang="zh-CN" altLang="en-US" dirty="0"/>
                </a:p>
              </p:txBody>
            </p:sp>
            <p:sp>
              <p:nvSpPr>
                <p:cNvPr id="101" name="平行四边形 10">
                  <a:extLst>
                    <a:ext uri="{FF2B5EF4-FFF2-40B4-BE49-F238E27FC236}">
                      <a16:creationId xmlns:a16="http://schemas.microsoft.com/office/drawing/2014/main" id="{27AC2589-6307-F84C-9664-343E0997D5E8}"/>
                    </a:ext>
                  </a:extLst>
                </p:cNvPr>
                <p:cNvSpPr/>
                <p:nvPr/>
              </p:nvSpPr>
              <p:spPr>
                <a:xfrm>
                  <a:off x="321002" y="1551072"/>
                  <a:ext cx="473565" cy="242093"/>
                </a:xfrm>
                <a:prstGeom prst="parallelogram">
                  <a:avLst>
                    <a:gd name="adj" fmla="val 4444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2" name="right-quote-sign_36811">
                  <a:extLst>
                    <a:ext uri="{FF2B5EF4-FFF2-40B4-BE49-F238E27FC236}">
                      <a16:creationId xmlns:a16="http://schemas.microsoft.com/office/drawing/2014/main" id="{DFD13183-EF64-0143-9288-A7508A10022F}"/>
                    </a:ext>
                  </a:extLst>
                </p:cNvPr>
                <p:cNvSpPr>
                  <a:spLocks noChangeAspect="1"/>
                </p:cNvSpPr>
                <p:nvPr/>
              </p:nvSpPr>
              <p:spPr bwMode="auto">
                <a:xfrm>
                  <a:off x="4441780" y="6247114"/>
                  <a:ext cx="507655" cy="492365"/>
                </a:xfrm>
                <a:custGeom>
                  <a:avLst/>
                  <a:gdLst>
                    <a:gd name="T0" fmla="*/ 314 w 314"/>
                    <a:gd name="T1" fmla="*/ 0 h 305"/>
                    <a:gd name="T2" fmla="*/ 314 w 314"/>
                    <a:gd name="T3" fmla="*/ 158 h 305"/>
                    <a:gd name="T4" fmla="*/ 206 w 314"/>
                    <a:gd name="T5" fmla="*/ 305 h 305"/>
                    <a:gd name="T6" fmla="*/ 170 w 314"/>
                    <a:gd name="T7" fmla="*/ 304 h 305"/>
                    <a:gd name="T8" fmla="*/ 170 w 314"/>
                    <a:gd name="T9" fmla="*/ 243 h 305"/>
                    <a:gd name="T10" fmla="*/ 244 w 314"/>
                    <a:gd name="T11" fmla="*/ 174 h 305"/>
                    <a:gd name="T12" fmla="*/ 243 w 314"/>
                    <a:gd name="T13" fmla="*/ 146 h 305"/>
                    <a:gd name="T14" fmla="*/ 192 w 314"/>
                    <a:gd name="T15" fmla="*/ 146 h 305"/>
                    <a:gd name="T16" fmla="*/ 192 w 314"/>
                    <a:gd name="T17" fmla="*/ 0 h 305"/>
                    <a:gd name="T18" fmla="*/ 314 w 314"/>
                    <a:gd name="T19" fmla="*/ 0 h 305"/>
                    <a:gd name="T20" fmla="*/ 314 w 314"/>
                    <a:gd name="T21" fmla="*/ 0 h 305"/>
                    <a:gd name="T22" fmla="*/ 16 w 314"/>
                    <a:gd name="T23" fmla="*/ 146 h 305"/>
                    <a:gd name="T24" fmla="*/ 67 w 314"/>
                    <a:gd name="T25" fmla="*/ 146 h 305"/>
                    <a:gd name="T26" fmla="*/ 68 w 314"/>
                    <a:gd name="T27" fmla="*/ 174 h 305"/>
                    <a:gd name="T28" fmla="*/ 0 w 314"/>
                    <a:gd name="T29" fmla="*/ 243 h 305"/>
                    <a:gd name="T30" fmla="*/ 0 w 314"/>
                    <a:gd name="T31" fmla="*/ 304 h 305"/>
                    <a:gd name="T32" fmla="*/ 30 w 314"/>
                    <a:gd name="T33" fmla="*/ 305 h 305"/>
                    <a:gd name="T34" fmla="*/ 138 w 314"/>
                    <a:gd name="T35" fmla="*/ 158 h 305"/>
                    <a:gd name="T36" fmla="*/ 138 w 314"/>
                    <a:gd name="T37" fmla="*/ 0 h 305"/>
                    <a:gd name="T38" fmla="*/ 16 w 314"/>
                    <a:gd name="T39" fmla="*/ 0 h 305"/>
                    <a:gd name="T40" fmla="*/ 16 w 314"/>
                    <a:gd name="T41" fmla="*/ 146 h 305"/>
                    <a:gd name="T42" fmla="*/ 16 w 314"/>
                    <a:gd name="T43" fmla="*/ 14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4" h="305">
                      <a:moveTo>
                        <a:pt x="314" y="0"/>
                      </a:moveTo>
                      <a:lnTo>
                        <a:pt x="314" y="158"/>
                      </a:lnTo>
                      <a:cubicBezTo>
                        <a:pt x="314" y="256"/>
                        <a:pt x="278" y="305"/>
                        <a:pt x="206" y="305"/>
                      </a:cubicBezTo>
                      <a:cubicBezTo>
                        <a:pt x="198" y="305"/>
                        <a:pt x="186" y="305"/>
                        <a:pt x="170" y="304"/>
                      </a:cubicBezTo>
                      <a:lnTo>
                        <a:pt x="170" y="243"/>
                      </a:lnTo>
                      <a:cubicBezTo>
                        <a:pt x="219" y="243"/>
                        <a:pt x="244" y="220"/>
                        <a:pt x="244" y="174"/>
                      </a:cubicBezTo>
                      <a:lnTo>
                        <a:pt x="243" y="146"/>
                      </a:lnTo>
                      <a:lnTo>
                        <a:pt x="192" y="146"/>
                      </a:lnTo>
                      <a:lnTo>
                        <a:pt x="192" y="0"/>
                      </a:lnTo>
                      <a:lnTo>
                        <a:pt x="314" y="0"/>
                      </a:lnTo>
                      <a:lnTo>
                        <a:pt x="314" y="0"/>
                      </a:lnTo>
                      <a:close/>
                      <a:moveTo>
                        <a:pt x="16" y="146"/>
                      </a:moveTo>
                      <a:lnTo>
                        <a:pt x="67" y="146"/>
                      </a:lnTo>
                      <a:lnTo>
                        <a:pt x="68" y="174"/>
                      </a:lnTo>
                      <a:cubicBezTo>
                        <a:pt x="68" y="217"/>
                        <a:pt x="45" y="240"/>
                        <a:pt x="0" y="243"/>
                      </a:cubicBezTo>
                      <a:lnTo>
                        <a:pt x="0" y="304"/>
                      </a:lnTo>
                      <a:cubicBezTo>
                        <a:pt x="14" y="305"/>
                        <a:pt x="24" y="305"/>
                        <a:pt x="30" y="305"/>
                      </a:cubicBezTo>
                      <a:cubicBezTo>
                        <a:pt x="102" y="305"/>
                        <a:pt x="138" y="256"/>
                        <a:pt x="138" y="158"/>
                      </a:cubicBezTo>
                      <a:lnTo>
                        <a:pt x="138" y="0"/>
                      </a:lnTo>
                      <a:lnTo>
                        <a:pt x="16" y="0"/>
                      </a:lnTo>
                      <a:lnTo>
                        <a:pt x="16" y="146"/>
                      </a:lnTo>
                      <a:lnTo>
                        <a:pt x="16" y="146"/>
                      </a:lnTo>
                      <a:close/>
                    </a:path>
                  </a:pathLst>
                </a:custGeom>
                <a:solidFill>
                  <a:schemeClr val="accent1"/>
                </a:solidFill>
                <a:ln>
                  <a:noFill/>
                </a:ln>
              </p:spPr>
            </p:sp>
          </p:grpSp>
          <p:sp>
            <p:nvSpPr>
              <p:cNvPr id="99" name="矩形 107">
                <a:extLst>
                  <a:ext uri="{FF2B5EF4-FFF2-40B4-BE49-F238E27FC236}">
                    <a16:creationId xmlns:a16="http://schemas.microsoft.com/office/drawing/2014/main" id="{F426E92B-9834-264B-B885-324967903B06}"/>
                  </a:ext>
                </a:extLst>
              </p:cNvPr>
              <p:cNvSpPr/>
              <p:nvPr/>
            </p:nvSpPr>
            <p:spPr>
              <a:xfrm>
                <a:off x="6794227" y="1380976"/>
                <a:ext cx="3724812" cy="461665"/>
              </a:xfrm>
              <a:prstGeom prst="rect">
                <a:avLst/>
              </a:prstGeom>
            </p:spPr>
            <p:txBody>
              <a:bodyPr wrap="square">
                <a:spAutoFit/>
              </a:bodyPr>
              <a:lstStyle/>
              <a:p>
                <a:pPr lvl="0">
                  <a:defRPr/>
                </a:pPr>
                <a:r>
                  <a:rPr lang="en" altLang="zh-CN" sz="2400" b="1" i="1" dirty="0">
                    <a:solidFill>
                      <a:srgbClr val="2E3448"/>
                    </a:solidFill>
                    <a:ea typeface="Microsoft YaHei" panose="020B0503020204020204" pitchFamily="34" charset="-122"/>
                    <a:cs typeface="Times New Roman" panose="02020603050405020304" pitchFamily="18" charset="0"/>
                  </a:rPr>
                  <a:t>DNN-based Services</a:t>
                </a:r>
              </a:p>
            </p:txBody>
          </p:sp>
        </p:grpSp>
        <p:grpSp>
          <p:nvGrpSpPr>
            <p:cNvPr id="47" name="Group 46">
              <a:extLst>
                <a:ext uri="{FF2B5EF4-FFF2-40B4-BE49-F238E27FC236}">
                  <a16:creationId xmlns:a16="http://schemas.microsoft.com/office/drawing/2014/main" id="{A8A153ED-A039-8E42-A86A-F2AB94A5F01F}"/>
                </a:ext>
              </a:extLst>
            </p:cNvPr>
            <p:cNvGrpSpPr/>
            <p:nvPr/>
          </p:nvGrpSpPr>
          <p:grpSpPr>
            <a:xfrm>
              <a:off x="991754" y="1837015"/>
              <a:ext cx="3773305" cy="4435383"/>
              <a:chOff x="859779" y="1285540"/>
              <a:chExt cx="3773305" cy="4435383"/>
            </a:xfrm>
          </p:grpSpPr>
          <p:grpSp>
            <p:nvGrpSpPr>
              <p:cNvPr id="44" name="Group 43">
                <a:extLst>
                  <a:ext uri="{FF2B5EF4-FFF2-40B4-BE49-F238E27FC236}">
                    <a16:creationId xmlns:a16="http://schemas.microsoft.com/office/drawing/2014/main" id="{64D13AEA-70ED-5C4F-A563-5A0A79E62A66}"/>
                  </a:ext>
                </a:extLst>
              </p:cNvPr>
              <p:cNvGrpSpPr/>
              <p:nvPr/>
            </p:nvGrpSpPr>
            <p:grpSpPr>
              <a:xfrm>
                <a:off x="862628" y="1285540"/>
                <a:ext cx="3511914" cy="1480110"/>
                <a:chOff x="862628" y="1285540"/>
                <a:chExt cx="3511914" cy="1480110"/>
              </a:xfrm>
            </p:grpSpPr>
            <p:pic>
              <p:nvPicPr>
                <p:cNvPr id="64" name="Picture 16">
                  <a:extLst>
                    <a:ext uri="{FF2B5EF4-FFF2-40B4-BE49-F238E27FC236}">
                      <a16:creationId xmlns:a16="http://schemas.microsoft.com/office/drawing/2014/main" id="{E6FAF5BB-2BB8-9A49-92E9-FA7DCE3F69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54809" y="1285540"/>
                  <a:ext cx="1728000" cy="1080000"/>
                </a:xfrm>
                <a:prstGeom prst="rect">
                  <a:avLst/>
                </a:prstGeom>
                <a:ln>
                  <a:solidFill>
                    <a:srgbClr val="2E3448"/>
                  </a:solidFill>
                </a:ln>
                <a:effectLst>
                  <a:outerShdw blurRad="50800" dist="38100" dir="2700000" algn="tl" rotWithShape="0">
                    <a:prstClr val="black">
                      <a:alpha val="40000"/>
                    </a:prstClr>
                  </a:outerShdw>
                </a:effectLst>
              </p:spPr>
            </p:pic>
            <p:pic>
              <p:nvPicPr>
                <p:cNvPr id="66" name="Picture 19">
                  <a:extLst>
                    <a:ext uri="{FF2B5EF4-FFF2-40B4-BE49-F238E27FC236}">
                      <a16:creationId xmlns:a16="http://schemas.microsoft.com/office/drawing/2014/main" id="{BF1B5A27-C2C4-8642-B89D-EDC7402E9B1F}"/>
                    </a:ext>
                  </a:extLst>
                </p:cNvPr>
                <p:cNvPicPr>
                  <a:picLocks/>
                </p:cNvPicPr>
                <p:nvPr/>
              </p:nvPicPr>
              <p:blipFill>
                <a:blip r:embed="rId5" cstate="screen">
                  <a:extLst>
                    <a:ext uri="{28A0092B-C50C-407E-A947-70E740481C1C}">
                      <a14:useLocalDpi xmlns:a14="http://schemas.microsoft.com/office/drawing/2010/main"/>
                    </a:ext>
                  </a:extLst>
                </a:blip>
                <a:stretch>
                  <a:fillRect/>
                </a:stretch>
              </p:blipFill>
              <p:spPr>
                <a:xfrm>
                  <a:off x="862628" y="1285540"/>
                  <a:ext cx="1080000" cy="1080000"/>
                </a:xfrm>
                <a:prstGeom prst="rect">
                  <a:avLst/>
                </a:prstGeom>
                <a:ln>
                  <a:solidFill>
                    <a:srgbClr val="2E3448"/>
                  </a:solidFill>
                </a:ln>
                <a:effectLst>
                  <a:outerShdw blurRad="50800" dist="38100" dir="2700000" algn="tl" rotWithShape="0">
                    <a:prstClr val="black">
                      <a:alpha val="40000"/>
                    </a:prstClr>
                  </a:outerShdw>
                </a:effectLst>
              </p:spPr>
            </p:pic>
            <p:sp>
              <p:nvSpPr>
                <p:cNvPr id="28" name="Right Arrow 27">
                  <a:extLst>
                    <a:ext uri="{FF2B5EF4-FFF2-40B4-BE49-F238E27FC236}">
                      <a16:creationId xmlns:a16="http://schemas.microsoft.com/office/drawing/2014/main" id="{A8BEF0BB-0F4F-8041-B907-488DC5470019}"/>
                    </a:ext>
                  </a:extLst>
                </p:cNvPr>
                <p:cNvSpPr/>
                <p:nvPr/>
              </p:nvSpPr>
              <p:spPr>
                <a:xfrm>
                  <a:off x="1968217" y="1738411"/>
                  <a:ext cx="354949" cy="174258"/>
                </a:xfrm>
                <a:prstGeom prst="rightArrow">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30" name="Rectangle 29">
                  <a:extLst>
                    <a:ext uri="{FF2B5EF4-FFF2-40B4-BE49-F238E27FC236}">
                      <a16:creationId xmlns:a16="http://schemas.microsoft.com/office/drawing/2014/main" id="{ED71BEF8-61BF-FA45-AF79-B65B70FF2D3E}"/>
                    </a:ext>
                  </a:extLst>
                </p:cNvPr>
                <p:cNvSpPr/>
                <p:nvPr/>
              </p:nvSpPr>
              <p:spPr>
                <a:xfrm>
                  <a:off x="1077859" y="2365540"/>
                  <a:ext cx="657552" cy="400110"/>
                </a:xfrm>
                <a:prstGeom prst="rect">
                  <a:avLst/>
                </a:prstGeom>
              </p:spPr>
              <p:txBody>
                <a:bodyPr wrap="none">
                  <a:spAutoFit/>
                </a:bodyPr>
                <a:lstStyle/>
                <a:p>
                  <a:pPr algn="ctr"/>
                  <a:r>
                    <a:rPr lang="en-US" sz="2000" b="1" i="1"/>
                    <a:t>CNN</a:t>
                  </a:r>
                  <a:endParaRPr lang="en-CN" sz="2000" b="1" i="1"/>
                </a:p>
              </p:txBody>
            </p:sp>
            <p:sp>
              <p:nvSpPr>
                <p:cNvPr id="82" name="Rectangle 81">
                  <a:extLst>
                    <a:ext uri="{FF2B5EF4-FFF2-40B4-BE49-F238E27FC236}">
                      <a16:creationId xmlns:a16="http://schemas.microsoft.com/office/drawing/2014/main" id="{78BBAB93-4860-464B-BD62-B944DB810B18}"/>
                    </a:ext>
                  </a:extLst>
                </p:cNvPr>
                <p:cNvSpPr/>
                <p:nvPr/>
              </p:nvSpPr>
              <p:spPr>
                <a:xfrm>
                  <a:off x="2063075" y="2365540"/>
                  <a:ext cx="2311467" cy="400110"/>
                </a:xfrm>
                <a:prstGeom prst="rect">
                  <a:avLst/>
                </a:prstGeom>
              </p:spPr>
              <p:txBody>
                <a:bodyPr wrap="none">
                  <a:spAutoFit/>
                </a:bodyPr>
                <a:lstStyle/>
                <a:p>
                  <a:pPr algn="ctr"/>
                  <a:r>
                    <a:rPr lang="en-US" sz="2000" b="1" i="1"/>
                    <a:t>Image Classification</a:t>
                  </a:r>
                  <a:endParaRPr lang="en-CN" sz="2000" b="1" i="1"/>
                </a:p>
              </p:txBody>
            </p:sp>
          </p:grpSp>
          <p:grpSp>
            <p:nvGrpSpPr>
              <p:cNvPr id="43" name="Group 42">
                <a:extLst>
                  <a:ext uri="{FF2B5EF4-FFF2-40B4-BE49-F238E27FC236}">
                    <a16:creationId xmlns:a16="http://schemas.microsoft.com/office/drawing/2014/main" id="{FA2F607F-692E-D943-9B73-5A4847E0D78C}"/>
                  </a:ext>
                </a:extLst>
              </p:cNvPr>
              <p:cNvGrpSpPr/>
              <p:nvPr/>
            </p:nvGrpSpPr>
            <p:grpSpPr>
              <a:xfrm>
                <a:off x="859821" y="2759099"/>
                <a:ext cx="3468814" cy="1480110"/>
                <a:chOff x="868682" y="2756315"/>
                <a:chExt cx="3468814" cy="1480110"/>
              </a:xfrm>
            </p:grpSpPr>
            <p:pic>
              <p:nvPicPr>
                <p:cNvPr id="67" name="Picture 25">
                  <a:extLst>
                    <a:ext uri="{FF2B5EF4-FFF2-40B4-BE49-F238E27FC236}">
                      <a16:creationId xmlns:a16="http://schemas.microsoft.com/office/drawing/2014/main" id="{4C774971-12E4-6441-873A-A0120558140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54809" y="2756315"/>
                  <a:ext cx="1728000" cy="1080000"/>
                </a:xfrm>
                <a:prstGeom prst="rect">
                  <a:avLst/>
                </a:prstGeom>
                <a:ln>
                  <a:solidFill>
                    <a:srgbClr val="2E3448"/>
                  </a:solidFill>
                </a:ln>
                <a:effectLst>
                  <a:outerShdw blurRad="50800" dist="38100" dir="2700000" algn="tl" rotWithShape="0">
                    <a:prstClr val="black">
                      <a:alpha val="40000"/>
                    </a:prstClr>
                  </a:outerShdw>
                </a:effectLst>
              </p:spPr>
            </p:pic>
            <p:pic>
              <p:nvPicPr>
                <p:cNvPr id="68" name="Picture 26">
                  <a:extLst>
                    <a:ext uri="{FF2B5EF4-FFF2-40B4-BE49-F238E27FC236}">
                      <a16:creationId xmlns:a16="http://schemas.microsoft.com/office/drawing/2014/main" id="{239EE547-38C9-F547-9915-39B98B3E3624}"/>
                    </a:ext>
                  </a:extLst>
                </p:cNvPr>
                <p:cNvPicPr>
                  <a:picLocks/>
                </p:cNvPicPr>
                <p:nvPr/>
              </p:nvPicPr>
              <p:blipFill>
                <a:blip r:embed="rId7" cstate="screen">
                  <a:extLst>
                    <a:ext uri="{28A0092B-C50C-407E-A947-70E740481C1C}">
                      <a14:useLocalDpi xmlns:a14="http://schemas.microsoft.com/office/drawing/2010/main"/>
                    </a:ext>
                  </a:extLst>
                </a:blip>
                <a:stretch>
                  <a:fillRect/>
                </a:stretch>
              </p:blipFill>
              <p:spPr>
                <a:xfrm>
                  <a:off x="868682" y="2756315"/>
                  <a:ext cx="1080000" cy="1080000"/>
                </a:xfrm>
                <a:prstGeom prst="rect">
                  <a:avLst/>
                </a:prstGeom>
                <a:solidFill>
                  <a:schemeClr val="accent5"/>
                </a:solidFill>
                <a:ln>
                  <a:solidFill>
                    <a:srgbClr val="2E3448"/>
                  </a:solidFill>
                </a:ln>
                <a:effectLst>
                  <a:outerShdw blurRad="50800" dist="38100" dir="2700000" algn="tl" rotWithShape="0">
                    <a:prstClr val="black">
                      <a:alpha val="40000"/>
                    </a:prstClr>
                  </a:outerShdw>
                </a:effectLst>
              </p:spPr>
            </p:pic>
            <p:sp>
              <p:nvSpPr>
                <p:cNvPr id="73" name="Right Arrow 72">
                  <a:extLst>
                    <a:ext uri="{FF2B5EF4-FFF2-40B4-BE49-F238E27FC236}">
                      <a16:creationId xmlns:a16="http://schemas.microsoft.com/office/drawing/2014/main" id="{9DF5B717-C02D-3847-A632-FBECAA994520}"/>
                    </a:ext>
                  </a:extLst>
                </p:cNvPr>
                <p:cNvSpPr/>
                <p:nvPr/>
              </p:nvSpPr>
              <p:spPr>
                <a:xfrm>
                  <a:off x="1975535" y="3209186"/>
                  <a:ext cx="354949" cy="174258"/>
                </a:xfrm>
                <a:prstGeom prst="rightArrow">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90" name="Rectangle 89">
                  <a:extLst>
                    <a:ext uri="{FF2B5EF4-FFF2-40B4-BE49-F238E27FC236}">
                      <a16:creationId xmlns:a16="http://schemas.microsoft.com/office/drawing/2014/main" id="{7AB6688A-41D8-4C4A-8B78-E3BC7D94BFC1}"/>
                    </a:ext>
                  </a:extLst>
                </p:cNvPr>
                <p:cNvSpPr/>
                <p:nvPr/>
              </p:nvSpPr>
              <p:spPr>
                <a:xfrm>
                  <a:off x="1076319" y="3836315"/>
                  <a:ext cx="665567" cy="400110"/>
                </a:xfrm>
                <a:prstGeom prst="rect">
                  <a:avLst/>
                </a:prstGeom>
              </p:spPr>
              <p:txBody>
                <a:bodyPr wrap="none">
                  <a:spAutoFit/>
                </a:bodyPr>
                <a:lstStyle/>
                <a:p>
                  <a:pPr algn="ctr"/>
                  <a:r>
                    <a:rPr lang="en-US" sz="2000" b="1" i="1"/>
                    <a:t>RNN</a:t>
                  </a:r>
                  <a:endParaRPr lang="en-CN" sz="2000" b="1" i="1"/>
                </a:p>
              </p:txBody>
            </p:sp>
            <p:sp>
              <p:nvSpPr>
                <p:cNvPr id="91" name="Rectangle 90">
                  <a:extLst>
                    <a:ext uri="{FF2B5EF4-FFF2-40B4-BE49-F238E27FC236}">
                      <a16:creationId xmlns:a16="http://schemas.microsoft.com/office/drawing/2014/main" id="{9EDF2611-BFE7-4244-948C-63C955B4FE31}"/>
                    </a:ext>
                  </a:extLst>
                </p:cNvPr>
                <p:cNvSpPr/>
                <p:nvPr/>
              </p:nvSpPr>
              <p:spPr>
                <a:xfrm>
                  <a:off x="2091112" y="3836315"/>
                  <a:ext cx="2246384" cy="400110"/>
                </a:xfrm>
                <a:prstGeom prst="rect">
                  <a:avLst/>
                </a:prstGeom>
              </p:spPr>
              <p:txBody>
                <a:bodyPr wrap="none">
                  <a:spAutoFit/>
                </a:bodyPr>
                <a:lstStyle/>
                <a:p>
                  <a:pPr algn="ctr"/>
                  <a:r>
                    <a:rPr lang="en-US" sz="2000" b="1" i="1"/>
                    <a:t>Speech Recognition</a:t>
                  </a:r>
                  <a:endParaRPr lang="en-CN" sz="2000" b="1" i="1"/>
                </a:p>
              </p:txBody>
            </p:sp>
          </p:grpSp>
          <p:grpSp>
            <p:nvGrpSpPr>
              <p:cNvPr id="31" name="Group 30">
                <a:extLst>
                  <a:ext uri="{FF2B5EF4-FFF2-40B4-BE49-F238E27FC236}">
                    <a16:creationId xmlns:a16="http://schemas.microsoft.com/office/drawing/2014/main" id="{46BF327B-C506-6F46-B0B1-B1311B22D6A5}"/>
                  </a:ext>
                </a:extLst>
              </p:cNvPr>
              <p:cNvGrpSpPr/>
              <p:nvPr/>
            </p:nvGrpSpPr>
            <p:grpSpPr>
              <a:xfrm>
                <a:off x="859779" y="4235167"/>
                <a:ext cx="3773305" cy="1485756"/>
                <a:chOff x="8115244" y="1285540"/>
                <a:chExt cx="3773305" cy="1485756"/>
              </a:xfrm>
            </p:grpSpPr>
            <p:pic>
              <p:nvPicPr>
                <p:cNvPr id="69" name="Picture 28">
                  <a:extLst>
                    <a:ext uri="{FF2B5EF4-FFF2-40B4-BE49-F238E27FC236}">
                      <a16:creationId xmlns:a16="http://schemas.microsoft.com/office/drawing/2014/main" id="{8A9493FA-014F-0149-B753-5E62E3C4B5A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601371" y="1285540"/>
                  <a:ext cx="1728000" cy="1080000"/>
                </a:xfrm>
                <a:prstGeom prst="rect">
                  <a:avLst/>
                </a:prstGeom>
                <a:ln>
                  <a:solidFill>
                    <a:srgbClr val="2E3448"/>
                  </a:solidFill>
                </a:ln>
                <a:effectLst>
                  <a:outerShdw blurRad="50800" dist="38100" dir="2700000" algn="tl" rotWithShape="0">
                    <a:prstClr val="black">
                      <a:alpha val="40000"/>
                    </a:prstClr>
                  </a:outerShdw>
                </a:effectLst>
              </p:spPr>
            </p:pic>
            <p:pic>
              <p:nvPicPr>
                <p:cNvPr id="70" name="Picture 31">
                  <a:extLst>
                    <a:ext uri="{FF2B5EF4-FFF2-40B4-BE49-F238E27FC236}">
                      <a16:creationId xmlns:a16="http://schemas.microsoft.com/office/drawing/2014/main" id="{1232B316-6E3D-F04C-AD04-2283B48DF733}"/>
                    </a:ext>
                  </a:extLst>
                </p:cNvPr>
                <p:cNvPicPr>
                  <a:picLocks/>
                </p:cNvPicPr>
                <p:nvPr/>
              </p:nvPicPr>
              <p:blipFill rotWithShape="1">
                <a:blip r:embed="rId9" cstate="screen">
                  <a:extLst>
                    <a:ext uri="{28A0092B-C50C-407E-A947-70E740481C1C}">
                      <a14:useLocalDpi xmlns:a14="http://schemas.microsoft.com/office/drawing/2010/main"/>
                    </a:ext>
                  </a:extLst>
                </a:blip>
                <a:srcRect/>
                <a:stretch/>
              </p:blipFill>
              <p:spPr>
                <a:xfrm>
                  <a:off x="8115244" y="1285540"/>
                  <a:ext cx="1080000" cy="1080000"/>
                </a:xfrm>
                <a:prstGeom prst="rect">
                  <a:avLst/>
                </a:prstGeom>
                <a:ln>
                  <a:solidFill>
                    <a:srgbClr val="2E3448"/>
                  </a:solidFill>
                </a:ln>
                <a:effectLst>
                  <a:outerShdw blurRad="50800" dist="38100" dir="2700000" algn="tl" rotWithShape="0">
                    <a:prstClr val="black">
                      <a:alpha val="40000"/>
                    </a:prstClr>
                  </a:outerShdw>
                </a:effectLst>
              </p:spPr>
            </p:pic>
            <p:sp>
              <p:nvSpPr>
                <p:cNvPr id="75" name="Right Arrow 74">
                  <a:extLst>
                    <a:ext uri="{FF2B5EF4-FFF2-40B4-BE49-F238E27FC236}">
                      <a16:creationId xmlns:a16="http://schemas.microsoft.com/office/drawing/2014/main" id="{08520157-EE64-2A47-B1F3-32B099ED9E50}"/>
                    </a:ext>
                  </a:extLst>
                </p:cNvPr>
                <p:cNvSpPr/>
                <p:nvPr/>
              </p:nvSpPr>
              <p:spPr>
                <a:xfrm>
                  <a:off x="9222416" y="1744713"/>
                  <a:ext cx="354949" cy="174258"/>
                </a:xfrm>
                <a:prstGeom prst="rightArrow">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92" name="Rectangle 91">
                  <a:extLst>
                    <a:ext uri="{FF2B5EF4-FFF2-40B4-BE49-F238E27FC236}">
                      <a16:creationId xmlns:a16="http://schemas.microsoft.com/office/drawing/2014/main" id="{27F002F6-D223-454E-9AB3-09459875ED4F}"/>
                    </a:ext>
                  </a:extLst>
                </p:cNvPr>
                <p:cNvSpPr/>
                <p:nvPr/>
              </p:nvSpPr>
              <p:spPr>
                <a:xfrm>
                  <a:off x="8295446" y="2365540"/>
                  <a:ext cx="684803" cy="400110"/>
                </a:xfrm>
                <a:prstGeom prst="rect">
                  <a:avLst/>
                </a:prstGeom>
              </p:spPr>
              <p:txBody>
                <a:bodyPr wrap="none">
                  <a:spAutoFit/>
                </a:bodyPr>
                <a:lstStyle/>
                <a:p>
                  <a:pPr algn="ctr"/>
                  <a:r>
                    <a:rPr lang="en-US" sz="2000" b="1" i="1"/>
                    <a:t>GNN</a:t>
                  </a:r>
                  <a:endParaRPr lang="en-CN" sz="2000" b="1" i="1"/>
                </a:p>
              </p:txBody>
            </p:sp>
            <p:sp>
              <p:nvSpPr>
                <p:cNvPr id="93" name="Rectangle 92">
                  <a:extLst>
                    <a:ext uri="{FF2B5EF4-FFF2-40B4-BE49-F238E27FC236}">
                      <a16:creationId xmlns:a16="http://schemas.microsoft.com/office/drawing/2014/main" id="{3C435ECE-27F6-074C-BD2E-FA300697FC10}"/>
                    </a:ext>
                  </a:extLst>
                </p:cNvPr>
                <p:cNvSpPr/>
                <p:nvPr/>
              </p:nvSpPr>
              <p:spPr>
                <a:xfrm>
                  <a:off x="9042192" y="2371186"/>
                  <a:ext cx="2846357" cy="400110"/>
                </a:xfrm>
                <a:prstGeom prst="rect">
                  <a:avLst/>
                </a:prstGeom>
              </p:spPr>
              <p:txBody>
                <a:bodyPr wrap="none">
                  <a:spAutoFit/>
                </a:bodyPr>
                <a:lstStyle/>
                <a:p>
                  <a:pPr algn="ctr"/>
                  <a:r>
                    <a:rPr lang="en-US" sz="2000" b="1" i="1"/>
                    <a:t>Recommendation System</a:t>
                  </a:r>
                  <a:endParaRPr lang="en-CN" sz="2000" b="1" i="1"/>
                </a:p>
              </p:txBody>
            </p:sp>
          </p:grpSp>
        </p:grpSp>
      </p:grpSp>
      <p:grpSp>
        <p:nvGrpSpPr>
          <p:cNvPr id="50" name="Group 49">
            <a:extLst>
              <a:ext uri="{FF2B5EF4-FFF2-40B4-BE49-F238E27FC236}">
                <a16:creationId xmlns:a16="http://schemas.microsoft.com/office/drawing/2014/main" id="{7A69772E-C73E-384C-AD41-9575D715CFAC}"/>
              </a:ext>
            </a:extLst>
          </p:cNvPr>
          <p:cNvGrpSpPr/>
          <p:nvPr/>
        </p:nvGrpSpPr>
        <p:grpSpPr>
          <a:xfrm>
            <a:off x="5591874" y="4590628"/>
            <a:ext cx="5792861" cy="2082053"/>
            <a:chOff x="5931095" y="1373550"/>
            <a:chExt cx="5792861" cy="2082053"/>
          </a:xfrm>
        </p:grpSpPr>
        <p:grpSp>
          <p:nvGrpSpPr>
            <p:cNvPr id="45" name="Group 44">
              <a:extLst>
                <a:ext uri="{FF2B5EF4-FFF2-40B4-BE49-F238E27FC236}">
                  <a16:creationId xmlns:a16="http://schemas.microsoft.com/office/drawing/2014/main" id="{F242D143-E024-6C43-B176-DD5F1C645CB8}"/>
                </a:ext>
              </a:extLst>
            </p:cNvPr>
            <p:cNvGrpSpPr/>
            <p:nvPr/>
          </p:nvGrpSpPr>
          <p:grpSpPr>
            <a:xfrm>
              <a:off x="5931095" y="1373550"/>
              <a:ext cx="5792861" cy="2082053"/>
              <a:chOff x="5968206" y="1380978"/>
              <a:chExt cx="5792861" cy="2082053"/>
            </a:xfrm>
          </p:grpSpPr>
          <p:grpSp>
            <p:nvGrpSpPr>
              <p:cNvPr id="4" name="Group 3">
                <a:extLst>
                  <a:ext uri="{FF2B5EF4-FFF2-40B4-BE49-F238E27FC236}">
                    <a16:creationId xmlns:a16="http://schemas.microsoft.com/office/drawing/2014/main" id="{5103C8BE-79EC-1E4E-82C7-51B949B35E24}"/>
                  </a:ext>
                </a:extLst>
              </p:cNvPr>
              <p:cNvGrpSpPr/>
              <p:nvPr/>
            </p:nvGrpSpPr>
            <p:grpSpPr>
              <a:xfrm>
                <a:off x="5968206" y="1380978"/>
                <a:ext cx="5792861" cy="2082053"/>
                <a:chOff x="144775" y="1440348"/>
                <a:chExt cx="5792861" cy="2082053"/>
              </a:xfrm>
            </p:grpSpPr>
            <p:sp>
              <p:nvSpPr>
                <p:cNvPr id="53" name="矩形: 圆角 8">
                  <a:extLst>
                    <a:ext uri="{FF2B5EF4-FFF2-40B4-BE49-F238E27FC236}">
                      <a16:creationId xmlns:a16="http://schemas.microsoft.com/office/drawing/2014/main" id="{122A53DA-0E11-A64D-8E10-1AA2E7A561CF}"/>
                    </a:ext>
                  </a:extLst>
                </p:cNvPr>
                <p:cNvSpPr/>
                <p:nvPr/>
              </p:nvSpPr>
              <p:spPr>
                <a:xfrm>
                  <a:off x="144775" y="1440348"/>
                  <a:ext cx="5544586" cy="1832016"/>
                </a:xfrm>
                <a:prstGeom prst="roundRect">
                  <a:avLst>
                    <a:gd name="adj" fmla="val 0"/>
                  </a:avLst>
                </a:prstGeom>
                <a:solidFill>
                  <a:schemeClr val="bg1"/>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algn="just"/>
                  <a:endParaRPr lang="zh-CN" altLang="en-US" dirty="0"/>
                </a:p>
              </p:txBody>
            </p:sp>
            <p:sp>
              <p:nvSpPr>
                <p:cNvPr id="54" name="平行四边形 10">
                  <a:extLst>
                    <a:ext uri="{FF2B5EF4-FFF2-40B4-BE49-F238E27FC236}">
                      <a16:creationId xmlns:a16="http://schemas.microsoft.com/office/drawing/2014/main" id="{8DCCA7FD-D755-EE4C-9801-8CF2071EC657}"/>
                    </a:ext>
                  </a:extLst>
                </p:cNvPr>
                <p:cNvSpPr/>
                <p:nvPr/>
              </p:nvSpPr>
              <p:spPr>
                <a:xfrm>
                  <a:off x="321002" y="1551072"/>
                  <a:ext cx="473565" cy="242093"/>
                </a:xfrm>
                <a:prstGeom prst="parallelogram">
                  <a:avLst>
                    <a:gd name="adj" fmla="val 4444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6" name="right-quote-sign_36811">
                  <a:extLst>
                    <a:ext uri="{FF2B5EF4-FFF2-40B4-BE49-F238E27FC236}">
                      <a16:creationId xmlns:a16="http://schemas.microsoft.com/office/drawing/2014/main" id="{26B94DEC-68B8-1A41-B8F4-A3469FF149E8}"/>
                    </a:ext>
                  </a:extLst>
                </p:cNvPr>
                <p:cNvSpPr>
                  <a:spLocks noChangeAspect="1"/>
                </p:cNvSpPr>
                <p:nvPr/>
              </p:nvSpPr>
              <p:spPr bwMode="auto">
                <a:xfrm>
                  <a:off x="5429981" y="3030036"/>
                  <a:ext cx="507655" cy="492365"/>
                </a:xfrm>
                <a:custGeom>
                  <a:avLst/>
                  <a:gdLst>
                    <a:gd name="T0" fmla="*/ 314 w 314"/>
                    <a:gd name="T1" fmla="*/ 0 h 305"/>
                    <a:gd name="T2" fmla="*/ 314 w 314"/>
                    <a:gd name="T3" fmla="*/ 158 h 305"/>
                    <a:gd name="T4" fmla="*/ 206 w 314"/>
                    <a:gd name="T5" fmla="*/ 305 h 305"/>
                    <a:gd name="T6" fmla="*/ 170 w 314"/>
                    <a:gd name="T7" fmla="*/ 304 h 305"/>
                    <a:gd name="T8" fmla="*/ 170 w 314"/>
                    <a:gd name="T9" fmla="*/ 243 h 305"/>
                    <a:gd name="T10" fmla="*/ 244 w 314"/>
                    <a:gd name="T11" fmla="*/ 174 h 305"/>
                    <a:gd name="T12" fmla="*/ 243 w 314"/>
                    <a:gd name="T13" fmla="*/ 146 h 305"/>
                    <a:gd name="T14" fmla="*/ 192 w 314"/>
                    <a:gd name="T15" fmla="*/ 146 h 305"/>
                    <a:gd name="T16" fmla="*/ 192 w 314"/>
                    <a:gd name="T17" fmla="*/ 0 h 305"/>
                    <a:gd name="T18" fmla="*/ 314 w 314"/>
                    <a:gd name="T19" fmla="*/ 0 h 305"/>
                    <a:gd name="T20" fmla="*/ 314 w 314"/>
                    <a:gd name="T21" fmla="*/ 0 h 305"/>
                    <a:gd name="T22" fmla="*/ 16 w 314"/>
                    <a:gd name="T23" fmla="*/ 146 h 305"/>
                    <a:gd name="T24" fmla="*/ 67 w 314"/>
                    <a:gd name="T25" fmla="*/ 146 h 305"/>
                    <a:gd name="T26" fmla="*/ 68 w 314"/>
                    <a:gd name="T27" fmla="*/ 174 h 305"/>
                    <a:gd name="T28" fmla="*/ 0 w 314"/>
                    <a:gd name="T29" fmla="*/ 243 h 305"/>
                    <a:gd name="T30" fmla="*/ 0 w 314"/>
                    <a:gd name="T31" fmla="*/ 304 h 305"/>
                    <a:gd name="T32" fmla="*/ 30 w 314"/>
                    <a:gd name="T33" fmla="*/ 305 h 305"/>
                    <a:gd name="T34" fmla="*/ 138 w 314"/>
                    <a:gd name="T35" fmla="*/ 158 h 305"/>
                    <a:gd name="T36" fmla="*/ 138 w 314"/>
                    <a:gd name="T37" fmla="*/ 0 h 305"/>
                    <a:gd name="T38" fmla="*/ 16 w 314"/>
                    <a:gd name="T39" fmla="*/ 0 h 305"/>
                    <a:gd name="T40" fmla="*/ 16 w 314"/>
                    <a:gd name="T41" fmla="*/ 146 h 305"/>
                    <a:gd name="T42" fmla="*/ 16 w 314"/>
                    <a:gd name="T43" fmla="*/ 14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4" h="305">
                      <a:moveTo>
                        <a:pt x="314" y="0"/>
                      </a:moveTo>
                      <a:lnTo>
                        <a:pt x="314" y="158"/>
                      </a:lnTo>
                      <a:cubicBezTo>
                        <a:pt x="314" y="256"/>
                        <a:pt x="278" y="305"/>
                        <a:pt x="206" y="305"/>
                      </a:cubicBezTo>
                      <a:cubicBezTo>
                        <a:pt x="198" y="305"/>
                        <a:pt x="186" y="305"/>
                        <a:pt x="170" y="304"/>
                      </a:cubicBezTo>
                      <a:lnTo>
                        <a:pt x="170" y="243"/>
                      </a:lnTo>
                      <a:cubicBezTo>
                        <a:pt x="219" y="243"/>
                        <a:pt x="244" y="220"/>
                        <a:pt x="244" y="174"/>
                      </a:cubicBezTo>
                      <a:lnTo>
                        <a:pt x="243" y="146"/>
                      </a:lnTo>
                      <a:lnTo>
                        <a:pt x="192" y="146"/>
                      </a:lnTo>
                      <a:lnTo>
                        <a:pt x="192" y="0"/>
                      </a:lnTo>
                      <a:lnTo>
                        <a:pt x="314" y="0"/>
                      </a:lnTo>
                      <a:lnTo>
                        <a:pt x="314" y="0"/>
                      </a:lnTo>
                      <a:close/>
                      <a:moveTo>
                        <a:pt x="16" y="146"/>
                      </a:moveTo>
                      <a:lnTo>
                        <a:pt x="67" y="146"/>
                      </a:lnTo>
                      <a:lnTo>
                        <a:pt x="68" y="174"/>
                      </a:lnTo>
                      <a:cubicBezTo>
                        <a:pt x="68" y="217"/>
                        <a:pt x="45" y="240"/>
                        <a:pt x="0" y="243"/>
                      </a:cubicBezTo>
                      <a:lnTo>
                        <a:pt x="0" y="304"/>
                      </a:lnTo>
                      <a:cubicBezTo>
                        <a:pt x="14" y="305"/>
                        <a:pt x="24" y="305"/>
                        <a:pt x="30" y="305"/>
                      </a:cubicBezTo>
                      <a:cubicBezTo>
                        <a:pt x="102" y="305"/>
                        <a:pt x="138" y="256"/>
                        <a:pt x="138" y="158"/>
                      </a:cubicBezTo>
                      <a:lnTo>
                        <a:pt x="138" y="0"/>
                      </a:lnTo>
                      <a:lnTo>
                        <a:pt x="16" y="0"/>
                      </a:lnTo>
                      <a:lnTo>
                        <a:pt x="16" y="146"/>
                      </a:lnTo>
                      <a:lnTo>
                        <a:pt x="16" y="146"/>
                      </a:lnTo>
                      <a:close/>
                    </a:path>
                  </a:pathLst>
                </a:custGeom>
                <a:solidFill>
                  <a:schemeClr val="accent1"/>
                </a:solidFill>
                <a:ln>
                  <a:noFill/>
                </a:ln>
              </p:spPr>
            </p:sp>
          </p:grpSp>
          <p:sp>
            <p:nvSpPr>
              <p:cNvPr id="59" name="矩形 107">
                <a:extLst>
                  <a:ext uri="{FF2B5EF4-FFF2-40B4-BE49-F238E27FC236}">
                    <a16:creationId xmlns:a16="http://schemas.microsoft.com/office/drawing/2014/main" id="{589728B7-ADD4-3646-B28D-C28137F18FF2}"/>
                  </a:ext>
                </a:extLst>
              </p:cNvPr>
              <p:cNvSpPr/>
              <p:nvPr/>
            </p:nvSpPr>
            <p:spPr>
              <a:xfrm>
                <a:off x="6795365" y="1382628"/>
                <a:ext cx="3724812" cy="461665"/>
              </a:xfrm>
              <a:prstGeom prst="rect">
                <a:avLst/>
              </a:prstGeom>
            </p:spPr>
            <p:txBody>
              <a:bodyPr wrap="square">
                <a:spAutoFit/>
              </a:bodyPr>
              <a:lstStyle/>
              <a:p>
                <a:pPr lvl="0">
                  <a:defRPr/>
                </a:pPr>
                <a:r>
                  <a:rPr lang="en" altLang="zh-CN" sz="2400" b="1" i="1" dirty="0">
                    <a:solidFill>
                      <a:srgbClr val="2E3448"/>
                    </a:solidFill>
                    <a:ea typeface="Microsoft YaHei" panose="020B0503020204020204" pitchFamily="34" charset="-122"/>
                    <a:cs typeface="Times New Roman" panose="02020603050405020304" pitchFamily="18" charset="0"/>
                  </a:rPr>
                  <a:t>Processing a DNN query</a:t>
                </a:r>
              </a:p>
            </p:txBody>
          </p:sp>
        </p:grpSp>
        <p:pic>
          <p:nvPicPr>
            <p:cNvPr id="17" name="Picture 16">
              <a:extLst>
                <a:ext uri="{FF2B5EF4-FFF2-40B4-BE49-F238E27FC236}">
                  <a16:creationId xmlns:a16="http://schemas.microsoft.com/office/drawing/2014/main" id="{766576FB-7382-8B49-B83A-446472BEC2A3}"/>
                </a:ext>
              </a:extLst>
            </p:cNvPr>
            <p:cNvPicPr>
              <a:picLocks noChangeAspect="1"/>
            </p:cNvPicPr>
            <p:nvPr/>
          </p:nvPicPr>
          <p:blipFill>
            <a:blip r:embed="rId10"/>
            <a:stretch>
              <a:fillRect/>
            </a:stretch>
          </p:blipFill>
          <p:spPr>
            <a:xfrm>
              <a:off x="6210506" y="1932169"/>
              <a:ext cx="5094354" cy="1201576"/>
            </a:xfrm>
            <a:prstGeom prst="rect">
              <a:avLst/>
            </a:prstGeom>
          </p:spPr>
        </p:pic>
      </p:grpSp>
      <p:grpSp>
        <p:nvGrpSpPr>
          <p:cNvPr id="103" name="Group 102">
            <a:extLst>
              <a:ext uri="{FF2B5EF4-FFF2-40B4-BE49-F238E27FC236}">
                <a16:creationId xmlns:a16="http://schemas.microsoft.com/office/drawing/2014/main" id="{9A472627-9000-5347-83AE-57BC65FC3110}"/>
              </a:ext>
            </a:extLst>
          </p:cNvPr>
          <p:cNvGrpSpPr/>
          <p:nvPr/>
        </p:nvGrpSpPr>
        <p:grpSpPr>
          <a:xfrm rot="16200000">
            <a:off x="8187629" y="3290947"/>
            <a:ext cx="461666" cy="2008677"/>
            <a:chOff x="6264774" y="1981797"/>
            <a:chExt cx="461666" cy="2008677"/>
          </a:xfrm>
        </p:grpSpPr>
        <p:sp>
          <p:nvSpPr>
            <p:cNvPr id="104" name="Right Arrow 51">
              <a:extLst>
                <a:ext uri="{FF2B5EF4-FFF2-40B4-BE49-F238E27FC236}">
                  <a16:creationId xmlns:a16="http://schemas.microsoft.com/office/drawing/2014/main" id="{3A967924-7389-294D-B5FE-576707206FF5}"/>
                </a:ext>
              </a:extLst>
            </p:cNvPr>
            <p:cNvSpPr>
              <a:spLocks noChangeAspect="1"/>
            </p:cNvSpPr>
            <p:nvPr/>
          </p:nvSpPr>
          <p:spPr>
            <a:xfrm>
              <a:off x="6264774" y="1981797"/>
              <a:ext cx="461666" cy="2008677"/>
            </a:xfrm>
            <a:prstGeom prst="rightArrow">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sz="2800" b="1">
                <a:solidFill>
                  <a:schemeClr val="accent3"/>
                </a:solidFill>
              </a:endParaRPr>
            </a:p>
          </p:txBody>
        </p:sp>
        <p:sp>
          <p:nvSpPr>
            <p:cNvPr id="105" name="Rectangle 104">
              <a:extLst>
                <a:ext uri="{FF2B5EF4-FFF2-40B4-BE49-F238E27FC236}">
                  <a16:creationId xmlns:a16="http://schemas.microsoft.com/office/drawing/2014/main" id="{ECDA9E5E-192A-5949-B623-83899B861D68}"/>
                </a:ext>
              </a:extLst>
            </p:cNvPr>
            <p:cNvSpPr/>
            <p:nvPr/>
          </p:nvSpPr>
          <p:spPr>
            <a:xfrm rot="5400000">
              <a:off x="5906033" y="2801478"/>
              <a:ext cx="1115305" cy="369332"/>
            </a:xfrm>
            <a:prstGeom prst="rect">
              <a:avLst/>
            </a:prstGeom>
          </p:spPr>
          <p:txBody>
            <a:bodyPr wrap="none">
              <a:spAutoFit/>
            </a:bodyPr>
            <a:lstStyle/>
            <a:p>
              <a:pPr algn="ctr"/>
              <a:r>
                <a:rPr lang="en-CN" b="1">
                  <a:solidFill>
                    <a:srgbClr val="F9F2ED"/>
                  </a:solidFill>
                </a:rPr>
                <a:t>Execution</a:t>
              </a:r>
            </a:p>
          </p:txBody>
        </p:sp>
      </p:grpSp>
      <p:grpSp>
        <p:nvGrpSpPr>
          <p:cNvPr id="76" name="Group 75">
            <a:extLst>
              <a:ext uri="{FF2B5EF4-FFF2-40B4-BE49-F238E27FC236}">
                <a16:creationId xmlns:a16="http://schemas.microsoft.com/office/drawing/2014/main" id="{533A3EF0-70EC-5448-A02C-6BD0DB0BD214}"/>
              </a:ext>
            </a:extLst>
          </p:cNvPr>
          <p:cNvGrpSpPr/>
          <p:nvPr/>
        </p:nvGrpSpPr>
        <p:grpSpPr>
          <a:xfrm>
            <a:off x="5591874" y="1373548"/>
            <a:ext cx="5792861" cy="2882262"/>
            <a:chOff x="5591874" y="1373548"/>
            <a:chExt cx="5792861" cy="2882262"/>
          </a:xfrm>
        </p:grpSpPr>
        <p:grpSp>
          <p:nvGrpSpPr>
            <p:cNvPr id="46" name="Group 45">
              <a:extLst>
                <a:ext uri="{FF2B5EF4-FFF2-40B4-BE49-F238E27FC236}">
                  <a16:creationId xmlns:a16="http://schemas.microsoft.com/office/drawing/2014/main" id="{381063C3-1672-5F4C-8CB3-0E2512E922DB}"/>
                </a:ext>
              </a:extLst>
            </p:cNvPr>
            <p:cNvGrpSpPr/>
            <p:nvPr/>
          </p:nvGrpSpPr>
          <p:grpSpPr>
            <a:xfrm>
              <a:off x="5591874" y="1373548"/>
              <a:ext cx="5792861" cy="2882262"/>
              <a:chOff x="5999433" y="3788375"/>
              <a:chExt cx="5792861" cy="2882262"/>
            </a:xfrm>
          </p:grpSpPr>
          <p:grpSp>
            <p:nvGrpSpPr>
              <p:cNvPr id="7" name="Group 6">
                <a:extLst>
                  <a:ext uri="{FF2B5EF4-FFF2-40B4-BE49-F238E27FC236}">
                    <a16:creationId xmlns:a16="http://schemas.microsoft.com/office/drawing/2014/main" id="{4F6E695A-959B-BC41-8086-C4B4E0C426DB}"/>
                  </a:ext>
                </a:extLst>
              </p:cNvPr>
              <p:cNvGrpSpPr/>
              <p:nvPr/>
            </p:nvGrpSpPr>
            <p:grpSpPr>
              <a:xfrm>
                <a:off x="5999433" y="3788375"/>
                <a:ext cx="5792861" cy="2882262"/>
                <a:chOff x="7892763" y="2282489"/>
                <a:chExt cx="5792861" cy="2882262"/>
              </a:xfrm>
            </p:grpSpPr>
            <p:sp>
              <p:nvSpPr>
                <p:cNvPr id="27" name="圆角矩形 139">
                  <a:extLst>
                    <a:ext uri="{FF2B5EF4-FFF2-40B4-BE49-F238E27FC236}">
                      <a16:creationId xmlns:a16="http://schemas.microsoft.com/office/drawing/2014/main" id="{BEA17CA8-00D0-CB4E-B194-417D34278351}"/>
                    </a:ext>
                  </a:extLst>
                </p:cNvPr>
                <p:cNvSpPr/>
                <p:nvPr/>
              </p:nvSpPr>
              <p:spPr>
                <a:xfrm>
                  <a:off x="7892763" y="2282489"/>
                  <a:ext cx="5544586" cy="2634003"/>
                </a:xfrm>
                <a:prstGeom prst="roundRect">
                  <a:avLst>
                    <a:gd name="adj" fmla="val 0"/>
                  </a:avLst>
                </a:prstGeom>
                <a:solidFill>
                  <a:schemeClr val="bg1"/>
                </a:solidFill>
                <a:ln w="19050">
                  <a:noFill/>
                  <a:prstDash val="lg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7" name="平行四边形 10">
                  <a:extLst>
                    <a:ext uri="{FF2B5EF4-FFF2-40B4-BE49-F238E27FC236}">
                      <a16:creationId xmlns:a16="http://schemas.microsoft.com/office/drawing/2014/main" id="{26379DA1-526B-F344-81FF-CFBEB81EEC97}"/>
                    </a:ext>
                  </a:extLst>
                </p:cNvPr>
                <p:cNvSpPr/>
                <p:nvPr/>
              </p:nvSpPr>
              <p:spPr>
                <a:xfrm>
                  <a:off x="8138426" y="2334926"/>
                  <a:ext cx="473565" cy="242093"/>
                </a:xfrm>
                <a:prstGeom prst="parallelogram">
                  <a:avLst>
                    <a:gd name="adj" fmla="val 4444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8" name="right-quote-sign_36811">
                  <a:extLst>
                    <a:ext uri="{FF2B5EF4-FFF2-40B4-BE49-F238E27FC236}">
                      <a16:creationId xmlns:a16="http://schemas.microsoft.com/office/drawing/2014/main" id="{6706A10C-9970-8440-A2F3-E29BB6E86F13}"/>
                    </a:ext>
                  </a:extLst>
                </p:cNvPr>
                <p:cNvSpPr>
                  <a:spLocks noChangeAspect="1"/>
                </p:cNvSpPr>
                <p:nvPr/>
              </p:nvSpPr>
              <p:spPr bwMode="auto">
                <a:xfrm>
                  <a:off x="13177969" y="4672386"/>
                  <a:ext cx="507655" cy="492365"/>
                </a:xfrm>
                <a:custGeom>
                  <a:avLst/>
                  <a:gdLst>
                    <a:gd name="T0" fmla="*/ 314 w 314"/>
                    <a:gd name="T1" fmla="*/ 0 h 305"/>
                    <a:gd name="T2" fmla="*/ 314 w 314"/>
                    <a:gd name="T3" fmla="*/ 158 h 305"/>
                    <a:gd name="T4" fmla="*/ 206 w 314"/>
                    <a:gd name="T5" fmla="*/ 305 h 305"/>
                    <a:gd name="T6" fmla="*/ 170 w 314"/>
                    <a:gd name="T7" fmla="*/ 304 h 305"/>
                    <a:gd name="T8" fmla="*/ 170 w 314"/>
                    <a:gd name="T9" fmla="*/ 243 h 305"/>
                    <a:gd name="T10" fmla="*/ 244 w 314"/>
                    <a:gd name="T11" fmla="*/ 174 h 305"/>
                    <a:gd name="T12" fmla="*/ 243 w 314"/>
                    <a:gd name="T13" fmla="*/ 146 h 305"/>
                    <a:gd name="T14" fmla="*/ 192 w 314"/>
                    <a:gd name="T15" fmla="*/ 146 h 305"/>
                    <a:gd name="T16" fmla="*/ 192 w 314"/>
                    <a:gd name="T17" fmla="*/ 0 h 305"/>
                    <a:gd name="T18" fmla="*/ 314 w 314"/>
                    <a:gd name="T19" fmla="*/ 0 h 305"/>
                    <a:gd name="T20" fmla="*/ 314 w 314"/>
                    <a:gd name="T21" fmla="*/ 0 h 305"/>
                    <a:gd name="T22" fmla="*/ 16 w 314"/>
                    <a:gd name="T23" fmla="*/ 146 h 305"/>
                    <a:gd name="T24" fmla="*/ 67 w 314"/>
                    <a:gd name="T25" fmla="*/ 146 h 305"/>
                    <a:gd name="T26" fmla="*/ 68 w 314"/>
                    <a:gd name="T27" fmla="*/ 174 h 305"/>
                    <a:gd name="T28" fmla="*/ 0 w 314"/>
                    <a:gd name="T29" fmla="*/ 243 h 305"/>
                    <a:gd name="T30" fmla="*/ 0 w 314"/>
                    <a:gd name="T31" fmla="*/ 304 h 305"/>
                    <a:gd name="T32" fmla="*/ 30 w 314"/>
                    <a:gd name="T33" fmla="*/ 305 h 305"/>
                    <a:gd name="T34" fmla="*/ 138 w 314"/>
                    <a:gd name="T35" fmla="*/ 158 h 305"/>
                    <a:gd name="T36" fmla="*/ 138 w 314"/>
                    <a:gd name="T37" fmla="*/ 0 h 305"/>
                    <a:gd name="T38" fmla="*/ 16 w 314"/>
                    <a:gd name="T39" fmla="*/ 0 h 305"/>
                    <a:gd name="T40" fmla="*/ 16 w 314"/>
                    <a:gd name="T41" fmla="*/ 146 h 305"/>
                    <a:gd name="T42" fmla="*/ 16 w 314"/>
                    <a:gd name="T43" fmla="*/ 14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4" h="305">
                      <a:moveTo>
                        <a:pt x="314" y="0"/>
                      </a:moveTo>
                      <a:lnTo>
                        <a:pt x="314" y="158"/>
                      </a:lnTo>
                      <a:cubicBezTo>
                        <a:pt x="314" y="256"/>
                        <a:pt x="278" y="305"/>
                        <a:pt x="206" y="305"/>
                      </a:cubicBezTo>
                      <a:cubicBezTo>
                        <a:pt x="198" y="305"/>
                        <a:pt x="186" y="305"/>
                        <a:pt x="170" y="304"/>
                      </a:cubicBezTo>
                      <a:lnTo>
                        <a:pt x="170" y="243"/>
                      </a:lnTo>
                      <a:cubicBezTo>
                        <a:pt x="219" y="243"/>
                        <a:pt x="244" y="220"/>
                        <a:pt x="244" y="174"/>
                      </a:cubicBezTo>
                      <a:lnTo>
                        <a:pt x="243" y="146"/>
                      </a:lnTo>
                      <a:lnTo>
                        <a:pt x="192" y="146"/>
                      </a:lnTo>
                      <a:lnTo>
                        <a:pt x="192" y="0"/>
                      </a:lnTo>
                      <a:lnTo>
                        <a:pt x="314" y="0"/>
                      </a:lnTo>
                      <a:lnTo>
                        <a:pt x="314" y="0"/>
                      </a:lnTo>
                      <a:close/>
                      <a:moveTo>
                        <a:pt x="16" y="146"/>
                      </a:moveTo>
                      <a:lnTo>
                        <a:pt x="67" y="146"/>
                      </a:lnTo>
                      <a:lnTo>
                        <a:pt x="68" y="174"/>
                      </a:lnTo>
                      <a:cubicBezTo>
                        <a:pt x="68" y="217"/>
                        <a:pt x="45" y="240"/>
                        <a:pt x="0" y="243"/>
                      </a:cubicBezTo>
                      <a:lnTo>
                        <a:pt x="0" y="304"/>
                      </a:lnTo>
                      <a:cubicBezTo>
                        <a:pt x="14" y="305"/>
                        <a:pt x="24" y="305"/>
                        <a:pt x="30" y="305"/>
                      </a:cubicBezTo>
                      <a:cubicBezTo>
                        <a:pt x="102" y="305"/>
                        <a:pt x="138" y="256"/>
                        <a:pt x="138" y="158"/>
                      </a:cubicBezTo>
                      <a:lnTo>
                        <a:pt x="138" y="0"/>
                      </a:lnTo>
                      <a:lnTo>
                        <a:pt x="16" y="0"/>
                      </a:lnTo>
                      <a:lnTo>
                        <a:pt x="16" y="146"/>
                      </a:lnTo>
                      <a:lnTo>
                        <a:pt x="16" y="146"/>
                      </a:lnTo>
                      <a:close/>
                    </a:path>
                  </a:pathLst>
                </a:custGeom>
                <a:solidFill>
                  <a:schemeClr val="accent1"/>
                </a:solidFill>
                <a:ln>
                  <a:noFill/>
                </a:ln>
              </p:spPr>
            </p:sp>
          </p:grpSp>
          <p:sp>
            <p:nvSpPr>
              <p:cNvPr id="42" name="矩形 107">
                <a:extLst>
                  <a:ext uri="{FF2B5EF4-FFF2-40B4-BE49-F238E27FC236}">
                    <a16:creationId xmlns:a16="http://schemas.microsoft.com/office/drawing/2014/main" id="{7F0C609E-6AD6-5741-982D-A943D3E8894A}"/>
                  </a:ext>
                </a:extLst>
              </p:cNvPr>
              <p:cNvSpPr/>
              <p:nvPr/>
            </p:nvSpPr>
            <p:spPr>
              <a:xfrm>
                <a:off x="6832144" y="3788375"/>
                <a:ext cx="2552104" cy="461665"/>
              </a:xfrm>
              <a:prstGeom prst="rect">
                <a:avLst/>
              </a:prstGeom>
            </p:spPr>
            <p:txBody>
              <a:bodyPr wrap="square">
                <a:spAutoFit/>
              </a:bodyPr>
              <a:lstStyle/>
              <a:p>
                <a:pPr lvl="0">
                  <a:defRPr/>
                </a:pPr>
                <a:r>
                  <a:rPr lang="en" altLang="zh-CN" sz="2400" b="1" i="1" dirty="0">
                    <a:solidFill>
                      <a:srgbClr val="2E3448"/>
                    </a:solidFill>
                    <a:ea typeface="Microsoft YaHei" panose="020B0503020204020204" pitchFamily="34" charset="-122"/>
                    <a:cs typeface="Times New Roman" panose="02020603050405020304" pitchFamily="18" charset="0"/>
                  </a:rPr>
                  <a:t>Cluster</a:t>
                </a:r>
                <a:r>
                  <a:rPr lang="zh-CN" altLang="en-US" sz="2400" b="1" i="1" dirty="0">
                    <a:solidFill>
                      <a:srgbClr val="2E3448"/>
                    </a:solidFill>
                    <a:ea typeface="Microsoft YaHei" panose="020B0503020204020204" pitchFamily="34" charset="-122"/>
                    <a:cs typeface="Times New Roman" panose="02020603050405020304" pitchFamily="18" charset="0"/>
                  </a:rPr>
                  <a:t> </a:t>
                </a:r>
                <a:r>
                  <a:rPr lang="en" altLang="zh-CN" sz="2400" b="1" i="1" dirty="0">
                    <a:solidFill>
                      <a:srgbClr val="2E3448"/>
                    </a:solidFill>
                    <a:ea typeface="Microsoft YaHei" panose="020B0503020204020204" pitchFamily="34" charset="-122"/>
                    <a:cs typeface="Times New Roman" panose="02020603050405020304" pitchFamily="18" charset="0"/>
                  </a:rPr>
                  <a:t> with GPUs</a:t>
                </a:r>
              </a:p>
            </p:txBody>
          </p:sp>
        </p:grpSp>
        <p:grpSp>
          <p:nvGrpSpPr>
            <p:cNvPr id="49" name="Group 48">
              <a:extLst>
                <a:ext uri="{FF2B5EF4-FFF2-40B4-BE49-F238E27FC236}">
                  <a16:creationId xmlns:a16="http://schemas.microsoft.com/office/drawing/2014/main" id="{4F364373-FF3A-6742-AC4E-0CFADB66866E}"/>
                </a:ext>
              </a:extLst>
            </p:cNvPr>
            <p:cNvGrpSpPr>
              <a:grpSpLocks noChangeAspect="1"/>
            </p:cNvGrpSpPr>
            <p:nvPr/>
          </p:nvGrpSpPr>
          <p:grpSpPr>
            <a:xfrm>
              <a:off x="6241482" y="1863005"/>
              <a:ext cx="4572452" cy="1964118"/>
              <a:chOff x="6361124" y="4217647"/>
              <a:chExt cx="3393016" cy="1457486"/>
            </a:xfrm>
          </p:grpSpPr>
          <p:pic>
            <p:nvPicPr>
              <p:cNvPr id="55" name="Picture 54">
                <a:extLst>
                  <a:ext uri="{FF2B5EF4-FFF2-40B4-BE49-F238E27FC236}">
                    <a16:creationId xmlns:a16="http://schemas.microsoft.com/office/drawing/2014/main" id="{E68371CC-1BD7-7343-8E6C-509342BDB406}"/>
                  </a:ext>
                </a:extLst>
              </p:cNvPr>
              <p:cNvPicPr>
                <a:picLocks/>
              </p:cNvPicPr>
              <p:nvPr/>
            </p:nvPicPr>
            <p:blipFill>
              <a:blip r:embed="rId11"/>
              <a:stretch>
                <a:fillRect/>
              </a:stretch>
            </p:blipFill>
            <p:spPr>
              <a:xfrm>
                <a:off x="6361124" y="4217647"/>
                <a:ext cx="1414800" cy="586286"/>
              </a:xfrm>
              <a:prstGeom prst="rect">
                <a:avLst/>
              </a:prstGeom>
              <a:solidFill>
                <a:schemeClr val="accent5"/>
              </a:solidFill>
            </p:spPr>
          </p:pic>
          <p:pic>
            <p:nvPicPr>
              <p:cNvPr id="62" name="Picture 61">
                <a:extLst>
                  <a:ext uri="{FF2B5EF4-FFF2-40B4-BE49-F238E27FC236}">
                    <a16:creationId xmlns:a16="http://schemas.microsoft.com/office/drawing/2014/main" id="{ED575BBC-1D71-CA43-8699-9603092B32E3}"/>
                  </a:ext>
                </a:extLst>
              </p:cNvPr>
              <p:cNvPicPr>
                <a:picLocks/>
              </p:cNvPicPr>
              <p:nvPr/>
            </p:nvPicPr>
            <p:blipFill>
              <a:blip r:embed="rId12"/>
              <a:stretch>
                <a:fillRect/>
              </a:stretch>
            </p:blipFill>
            <p:spPr>
              <a:xfrm>
                <a:off x="6361124" y="5085247"/>
                <a:ext cx="1414800" cy="586286"/>
              </a:xfrm>
              <a:prstGeom prst="rect">
                <a:avLst/>
              </a:prstGeom>
              <a:solidFill>
                <a:schemeClr val="accent5"/>
              </a:solidFill>
            </p:spPr>
          </p:pic>
          <p:pic>
            <p:nvPicPr>
              <p:cNvPr id="63" name="Picture 62">
                <a:extLst>
                  <a:ext uri="{FF2B5EF4-FFF2-40B4-BE49-F238E27FC236}">
                    <a16:creationId xmlns:a16="http://schemas.microsoft.com/office/drawing/2014/main" id="{A2A8725D-C5F8-854B-A64F-1C639E588486}"/>
                  </a:ext>
                </a:extLst>
              </p:cNvPr>
              <p:cNvPicPr>
                <a:picLocks/>
              </p:cNvPicPr>
              <p:nvPr/>
            </p:nvPicPr>
            <p:blipFill>
              <a:blip r:embed="rId13"/>
              <a:stretch>
                <a:fillRect/>
              </a:stretch>
            </p:blipFill>
            <p:spPr>
              <a:xfrm>
                <a:off x="8092724" y="5088847"/>
                <a:ext cx="1414800" cy="586286"/>
              </a:xfrm>
              <a:prstGeom prst="rect">
                <a:avLst/>
              </a:prstGeom>
              <a:solidFill>
                <a:schemeClr val="accent5"/>
              </a:solidFill>
            </p:spPr>
          </p:pic>
          <p:pic>
            <p:nvPicPr>
              <p:cNvPr id="65" name="Picture 64">
                <a:extLst>
                  <a:ext uri="{FF2B5EF4-FFF2-40B4-BE49-F238E27FC236}">
                    <a16:creationId xmlns:a16="http://schemas.microsoft.com/office/drawing/2014/main" id="{945AA094-02F5-2147-8C00-2BF20C94B041}"/>
                  </a:ext>
                </a:extLst>
              </p:cNvPr>
              <p:cNvPicPr>
                <a:picLocks/>
              </p:cNvPicPr>
              <p:nvPr/>
            </p:nvPicPr>
            <p:blipFill>
              <a:blip r:embed="rId14"/>
              <a:stretch>
                <a:fillRect/>
              </a:stretch>
            </p:blipFill>
            <p:spPr>
              <a:xfrm>
                <a:off x="8092724" y="4217647"/>
                <a:ext cx="1414800" cy="586286"/>
              </a:xfrm>
              <a:prstGeom prst="rect">
                <a:avLst/>
              </a:prstGeom>
              <a:solidFill>
                <a:schemeClr val="accent5"/>
              </a:solidFill>
            </p:spPr>
          </p:pic>
          <p:cxnSp>
            <p:nvCxnSpPr>
              <p:cNvPr id="37" name="Straight Arrow Connector 36">
                <a:extLst>
                  <a:ext uri="{FF2B5EF4-FFF2-40B4-BE49-F238E27FC236}">
                    <a16:creationId xmlns:a16="http://schemas.microsoft.com/office/drawing/2014/main" id="{D02081DA-8243-4C4F-8612-46F2EF16729D}"/>
                  </a:ext>
                </a:extLst>
              </p:cNvPr>
              <p:cNvCxnSpPr>
                <a:cxnSpLocks/>
              </p:cNvCxnSpPr>
              <p:nvPr/>
            </p:nvCxnSpPr>
            <p:spPr>
              <a:xfrm flipH="1">
                <a:off x="7066522" y="4805914"/>
                <a:ext cx="2001" cy="28432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9F6B478F-DD29-A643-9B17-997CC7C0B617}"/>
                  </a:ext>
                </a:extLst>
              </p:cNvPr>
              <p:cNvCxnSpPr>
                <a:cxnSpLocks/>
                <a:stCxn id="65" idx="2"/>
                <a:endCxn id="63" idx="0"/>
              </p:cNvCxnSpPr>
              <p:nvPr/>
            </p:nvCxnSpPr>
            <p:spPr>
              <a:xfrm>
                <a:off x="8800124" y="4803933"/>
                <a:ext cx="0" cy="28491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8F48DB9B-A221-B64D-B6B9-197A7F180741}"/>
                  </a:ext>
                </a:extLst>
              </p:cNvPr>
              <p:cNvCxnSpPr>
                <a:cxnSpLocks/>
                <a:stCxn id="55" idx="3"/>
                <a:endCxn id="65" idx="1"/>
              </p:cNvCxnSpPr>
              <p:nvPr/>
            </p:nvCxnSpPr>
            <p:spPr>
              <a:xfrm>
                <a:off x="7775924" y="4510790"/>
                <a:ext cx="3168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E718EAC2-8A96-FE40-AE9B-D2551F64D3F6}"/>
                  </a:ext>
                </a:extLst>
              </p:cNvPr>
              <p:cNvCxnSpPr>
                <a:cxnSpLocks/>
                <a:stCxn id="62" idx="3"/>
                <a:endCxn id="63" idx="1"/>
              </p:cNvCxnSpPr>
              <p:nvPr/>
            </p:nvCxnSpPr>
            <p:spPr>
              <a:xfrm>
                <a:off x="7775924" y="5378390"/>
                <a:ext cx="316800" cy="360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7AB75199-F959-6848-9377-3431AE88A176}"/>
                  </a:ext>
                </a:extLst>
              </p:cNvPr>
              <p:cNvCxnSpPr>
                <a:cxnSpLocks/>
              </p:cNvCxnSpPr>
              <p:nvPr/>
            </p:nvCxnSpPr>
            <p:spPr>
              <a:xfrm flipH="1">
                <a:off x="7770790" y="4804252"/>
                <a:ext cx="330053" cy="28960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E7C44B9C-EC6C-3E4F-B121-ABC33C3800E8}"/>
                  </a:ext>
                </a:extLst>
              </p:cNvPr>
              <p:cNvCxnSpPr>
                <a:cxnSpLocks/>
              </p:cNvCxnSpPr>
              <p:nvPr/>
            </p:nvCxnSpPr>
            <p:spPr>
              <a:xfrm>
                <a:off x="7771919" y="4791277"/>
                <a:ext cx="328924" cy="302583"/>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3" name="Picture 32">
                <a:extLst>
                  <a:ext uri="{FF2B5EF4-FFF2-40B4-BE49-F238E27FC236}">
                    <a16:creationId xmlns:a16="http://schemas.microsoft.com/office/drawing/2014/main" id="{2C93145F-AC2A-E641-9E33-21C4B000FC92}"/>
                  </a:ext>
                </a:extLst>
              </p:cNvPr>
              <p:cNvPicPr>
                <a:picLocks noChangeAspect="1"/>
              </p:cNvPicPr>
              <p:nvPr/>
            </p:nvPicPr>
            <p:blipFill>
              <a:blip r:embed="rId15"/>
              <a:stretch>
                <a:fillRect/>
              </a:stretch>
            </p:blipFill>
            <p:spPr>
              <a:xfrm>
                <a:off x="9574140" y="5377561"/>
                <a:ext cx="180000" cy="38152"/>
              </a:xfrm>
              <a:prstGeom prst="rect">
                <a:avLst/>
              </a:prstGeom>
            </p:spPr>
          </p:pic>
          <p:pic>
            <p:nvPicPr>
              <p:cNvPr id="32" name="Picture 31">
                <a:extLst>
                  <a:ext uri="{FF2B5EF4-FFF2-40B4-BE49-F238E27FC236}">
                    <a16:creationId xmlns:a16="http://schemas.microsoft.com/office/drawing/2014/main" id="{9EDC1F12-2FD1-E04A-89FD-340982F52D00}"/>
                  </a:ext>
                </a:extLst>
              </p:cNvPr>
              <p:cNvPicPr>
                <a:picLocks noChangeAspect="1"/>
              </p:cNvPicPr>
              <p:nvPr/>
            </p:nvPicPr>
            <p:blipFill>
              <a:blip r:embed="rId15"/>
              <a:stretch>
                <a:fillRect/>
              </a:stretch>
            </p:blipFill>
            <p:spPr>
              <a:xfrm>
                <a:off x="9574140" y="4511429"/>
                <a:ext cx="180000" cy="38152"/>
              </a:xfrm>
              <a:prstGeom prst="rect">
                <a:avLst/>
              </a:prstGeom>
            </p:spPr>
          </p:pic>
        </p:grpSp>
      </p:grpSp>
      <p:grpSp>
        <p:nvGrpSpPr>
          <p:cNvPr id="25" name="Group 24">
            <a:extLst>
              <a:ext uri="{FF2B5EF4-FFF2-40B4-BE49-F238E27FC236}">
                <a16:creationId xmlns:a16="http://schemas.microsoft.com/office/drawing/2014/main" id="{2D935394-E99A-D940-9407-E8F6C3EA5B98}"/>
              </a:ext>
            </a:extLst>
          </p:cNvPr>
          <p:cNvGrpSpPr/>
          <p:nvPr/>
        </p:nvGrpSpPr>
        <p:grpSpPr>
          <a:xfrm>
            <a:off x="4719889" y="2159018"/>
            <a:ext cx="992023" cy="694295"/>
            <a:chOff x="6223473" y="2730726"/>
            <a:chExt cx="992023" cy="694295"/>
          </a:xfrm>
        </p:grpSpPr>
        <p:sp>
          <p:nvSpPr>
            <p:cNvPr id="51" name="Right Arrow 51">
              <a:extLst>
                <a:ext uri="{FF2B5EF4-FFF2-40B4-BE49-F238E27FC236}">
                  <a16:creationId xmlns:a16="http://schemas.microsoft.com/office/drawing/2014/main" id="{8146A618-6F6B-8843-B3B9-6E1C2E0ADAE3}"/>
                </a:ext>
              </a:extLst>
            </p:cNvPr>
            <p:cNvSpPr>
              <a:spLocks noChangeAspect="1"/>
            </p:cNvSpPr>
            <p:nvPr/>
          </p:nvSpPr>
          <p:spPr>
            <a:xfrm>
              <a:off x="6275559" y="2730726"/>
              <a:ext cx="939937" cy="694295"/>
            </a:xfrm>
            <a:prstGeom prst="rightArrow">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sz="2800" b="1">
                <a:solidFill>
                  <a:schemeClr val="accent3"/>
                </a:solidFill>
              </a:endParaRPr>
            </a:p>
          </p:txBody>
        </p:sp>
        <p:sp>
          <p:nvSpPr>
            <p:cNvPr id="22" name="Rectangle 21">
              <a:extLst>
                <a:ext uri="{FF2B5EF4-FFF2-40B4-BE49-F238E27FC236}">
                  <a16:creationId xmlns:a16="http://schemas.microsoft.com/office/drawing/2014/main" id="{A0DA1874-7165-6F4E-B1B5-A3AD52E76637}"/>
                </a:ext>
              </a:extLst>
            </p:cNvPr>
            <p:cNvSpPr/>
            <p:nvPr/>
          </p:nvSpPr>
          <p:spPr>
            <a:xfrm>
              <a:off x="6223473" y="2886964"/>
              <a:ext cx="856581" cy="369332"/>
            </a:xfrm>
            <a:prstGeom prst="rect">
              <a:avLst/>
            </a:prstGeom>
          </p:spPr>
          <p:txBody>
            <a:bodyPr wrap="none">
              <a:spAutoFit/>
            </a:bodyPr>
            <a:lstStyle/>
            <a:p>
              <a:pPr algn="ctr"/>
              <a:r>
                <a:rPr lang="en-CN" b="1">
                  <a:solidFill>
                    <a:srgbClr val="F9F2ED"/>
                  </a:solidFill>
                </a:rPr>
                <a:t>Deploy</a:t>
              </a:r>
            </a:p>
          </p:txBody>
        </p:sp>
      </p:grpSp>
    </p:spTree>
    <p:custDataLst>
      <p:tags r:id="rId1"/>
    </p:custDataLst>
    <p:extLst>
      <p:ext uri="{BB962C8B-B14F-4D97-AF65-F5344CB8AC3E}">
        <p14:creationId xmlns:p14="http://schemas.microsoft.com/office/powerpoint/2010/main" val="3800442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dissolve">
                                      <p:cBhvr>
                                        <p:cTn id="7" dur="500"/>
                                        <p:tgtEl>
                                          <p:spTgt spid="7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p:tgtEl>
                                          <p:spTgt spid="25"/>
                                        </p:tgtEl>
                                        <p:attrNameLst>
                                          <p:attrName>ppt_x</p:attrName>
                                        </p:attrNameLst>
                                      </p:cBhvr>
                                      <p:tavLst>
                                        <p:tav tm="0">
                                          <p:val>
                                            <p:strVal val="#ppt_x-#ppt_w*1.125000"/>
                                          </p:val>
                                        </p:tav>
                                        <p:tav tm="100000">
                                          <p:val>
                                            <p:strVal val="#ppt_x"/>
                                          </p:val>
                                        </p:tav>
                                      </p:tavLst>
                                    </p:anim>
                                    <p:animEffect transition="in" filter="wipe(right)">
                                      <p:cBhvr>
                                        <p:cTn id="13" dur="500"/>
                                        <p:tgtEl>
                                          <p:spTgt spid="25"/>
                                        </p:tgtEl>
                                      </p:cBhvr>
                                    </p:animEffect>
                                  </p:childTnLst>
                                </p:cTn>
                              </p:par>
                            </p:childTnLst>
                          </p:cTn>
                        </p:par>
                        <p:par>
                          <p:cTn id="14" fill="hold">
                            <p:stCondLst>
                              <p:cond delay="500"/>
                            </p:stCondLst>
                            <p:childTnLst>
                              <p:par>
                                <p:cTn id="15" presetID="12" presetClass="entr" presetSubtype="8" fill="hold" nodeType="afterEffect">
                                  <p:stCondLst>
                                    <p:cond delay="0"/>
                                  </p:stCondLst>
                                  <p:childTnLst>
                                    <p:set>
                                      <p:cBhvr>
                                        <p:cTn id="16" dur="1" fill="hold">
                                          <p:stCondLst>
                                            <p:cond delay="0"/>
                                          </p:stCondLst>
                                        </p:cTn>
                                        <p:tgtEl>
                                          <p:spTgt spid="76"/>
                                        </p:tgtEl>
                                        <p:attrNameLst>
                                          <p:attrName>style.visibility</p:attrName>
                                        </p:attrNameLst>
                                      </p:cBhvr>
                                      <p:to>
                                        <p:strVal val="visible"/>
                                      </p:to>
                                    </p:set>
                                    <p:anim calcmode="lin" valueType="num">
                                      <p:cBhvr additive="base">
                                        <p:cTn id="17" dur="500"/>
                                        <p:tgtEl>
                                          <p:spTgt spid="76"/>
                                        </p:tgtEl>
                                        <p:attrNameLst>
                                          <p:attrName>ppt_x</p:attrName>
                                        </p:attrNameLst>
                                      </p:cBhvr>
                                      <p:tavLst>
                                        <p:tav tm="0">
                                          <p:val>
                                            <p:strVal val="#ppt_x-#ppt_w*1.125000"/>
                                          </p:val>
                                        </p:tav>
                                        <p:tav tm="100000">
                                          <p:val>
                                            <p:strVal val="#ppt_x"/>
                                          </p:val>
                                        </p:tav>
                                      </p:tavLst>
                                    </p:anim>
                                    <p:animEffect transition="in" filter="wipe(right)">
                                      <p:cBhvr>
                                        <p:cTn id="18" dur="500"/>
                                        <p:tgtEl>
                                          <p:spTgt spid="76"/>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additive="base">
                                        <p:cTn id="23" dur="500"/>
                                        <p:tgtEl>
                                          <p:spTgt spid="50"/>
                                        </p:tgtEl>
                                        <p:attrNameLst>
                                          <p:attrName>ppt_y</p:attrName>
                                        </p:attrNameLst>
                                      </p:cBhvr>
                                      <p:tavLst>
                                        <p:tav tm="0">
                                          <p:val>
                                            <p:strVal val="#ppt_y+#ppt_h*1.125000"/>
                                          </p:val>
                                        </p:tav>
                                        <p:tav tm="100000">
                                          <p:val>
                                            <p:strVal val="#ppt_y"/>
                                          </p:val>
                                        </p:tav>
                                      </p:tavLst>
                                    </p:anim>
                                    <p:animEffect transition="in" filter="wipe(up)">
                                      <p:cBhvr>
                                        <p:cTn id="24" dur="500"/>
                                        <p:tgtEl>
                                          <p:spTgt spid="50"/>
                                        </p:tgtEl>
                                      </p:cBhvr>
                                    </p:animEffect>
                                  </p:childTnLst>
                                </p:cTn>
                              </p:par>
                            </p:childTnLst>
                          </p:cTn>
                        </p:par>
                        <p:par>
                          <p:cTn id="25" fill="hold">
                            <p:stCondLst>
                              <p:cond delay="500"/>
                            </p:stCondLst>
                            <p:childTnLst>
                              <p:par>
                                <p:cTn id="26" presetID="12" presetClass="entr" presetSubtype="4" fill="hold" nodeType="afterEffect">
                                  <p:stCondLst>
                                    <p:cond delay="0"/>
                                  </p:stCondLst>
                                  <p:childTnLst>
                                    <p:set>
                                      <p:cBhvr>
                                        <p:cTn id="27" dur="1" fill="hold">
                                          <p:stCondLst>
                                            <p:cond delay="0"/>
                                          </p:stCondLst>
                                        </p:cTn>
                                        <p:tgtEl>
                                          <p:spTgt spid="103"/>
                                        </p:tgtEl>
                                        <p:attrNameLst>
                                          <p:attrName>style.visibility</p:attrName>
                                        </p:attrNameLst>
                                      </p:cBhvr>
                                      <p:to>
                                        <p:strVal val="visible"/>
                                      </p:to>
                                    </p:set>
                                    <p:anim calcmode="lin" valueType="num">
                                      <p:cBhvr additive="base">
                                        <p:cTn id="28" dur="500"/>
                                        <p:tgtEl>
                                          <p:spTgt spid="103"/>
                                        </p:tgtEl>
                                        <p:attrNameLst>
                                          <p:attrName>ppt_y</p:attrName>
                                        </p:attrNameLst>
                                      </p:cBhvr>
                                      <p:tavLst>
                                        <p:tav tm="0">
                                          <p:val>
                                            <p:strVal val="#ppt_y+#ppt_h*1.125000"/>
                                          </p:val>
                                        </p:tav>
                                        <p:tav tm="100000">
                                          <p:val>
                                            <p:strVal val="#ppt_y"/>
                                          </p:val>
                                        </p:tav>
                                      </p:tavLst>
                                    </p:anim>
                                    <p:animEffect transition="in" filter="wipe(up)">
                                      <p:cBhvr>
                                        <p:cTn id="29"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F8AF669-572A-604D-A56E-A7756B7108ED}"/>
              </a:ext>
            </a:extLst>
          </p:cNvPr>
          <p:cNvGrpSpPr/>
          <p:nvPr/>
        </p:nvGrpSpPr>
        <p:grpSpPr>
          <a:xfrm>
            <a:off x="493873" y="1432162"/>
            <a:ext cx="5073605" cy="2739451"/>
            <a:chOff x="493873" y="1432162"/>
            <a:chExt cx="5073605" cy="2739451"/>
          </a:xfrm>
        </p:grpSpPr>
        <p:sp>
          <p:nvSpPr>
            <p:cNvPr id="57" name="矩形: 圆角 8">
              <a:extLst>
                <a:ext uri="{FF2B5EF4-FFF2-40B4-BE49-F238E27FC236}">
                  <a16:creationId xmlns:a16="http://schemas.microsoft.com/office/drawing/2014/main" id="{6022FFF4-B353-E14C-8BD5-6FDB2CFC1A37}"/>
                </a:ext>
              </a:extLst>
            </p:cNvPr>
            <p:cNvSpPr/>
            <p:nvPr/>
          </p:nvSpPr>
          <p:spPr>
            <a:xfrm>
              <a:off x="493873" y="1432162"/>
              <a:ext cx="4819778" cy="2493269"/>
            </a:xfrm>
            <a:prstGeom prst="roundRect">
              <a:avLst>
                <a:gd name="adj" fmla="val 0"/>
              </a:avLst>
            </a:prstGeom>
            <a:solidFill>
              <a:schemeClr val="bg1"/>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algn="just"/>
              <a:endParaRPr lang="zh-CN" altLang="en-US" dirty="0"/>
            </a:p>
          </p:txBody>
        </p:sp>
        <p:sp>
          <p:nvSpPr>
            <p:cNvPr id="58" name="平行四边形 10">
              <a:extLst>
                <a:ext uri="{FF2B5EF4-FFF2-40B4-BE49-F238E27FC236}">
                  <a16:creationId xmlns:a16="http://schemas.microsoft.com/office/drawing/2014/main" id="{8A1F4FF4-3A88-CD45-98EB-C033A77A741D}"/>
                </a:ext>
              </a:extLst>
            </p:cNvPr>
            <p:cNvSpPr/>
            <p:nvPr/>
          </p:nvSpPr>
          <p:spPr>
            <a:xfrm>
              <a:off x="670100" y="1542888"/>
              <a:ext cx="473565" cy="242093"/>
            </a:xfrm>
            <a:prstGeom prst="parallelogram">
              <a:avLst>
                <a:gd name="adj" fmla="val 4444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0" name="right-quote-sign_36811">
              <a:extLst>
                <a:ext uri="{FF2B5EF4-FFF2-40B4-BE49-F238E27FC236}">
                  <a16:creationId xmlns:a16="http://schemas.microsoft.com/office/drawing/2014/main" id="{107356EF-317D-4B46-8000-AAF7A3CD661C}"/>
                </a:ext>
              </a:extLst>
            </p:cNvPr>
            <p:cNvSpPr>
              <a:spLocks noChangeAspect="1"/>
            </p:cNvSpPr>
            <p:nvPr/>
          </p:nvSpPr>
          <p:spPr bwMode="auto">
            <a:xfrm>
              <a:off x="5059823" y="3679248"/>
              <a:ext cx="507655" cy="492365"/>
            </a:xfrm>
            <a:custGeom>
              <a:avLst/>
              <a:gdLst>
                <a:gd name="T0" fmla="*/ 314 w 314"/>
                <a:gd name="T1" fmla="*/ 0 h 305"/>
                <a:gd name="T2" fmla="*/ 314 w 314"/>
                <a:gd name="T3" fmla="*/ 158 h 305"/>
                <a:gd name="T4" fmla="*/ 206 w 314"/>
                <a:gd name="T5" fmla="*/ 305 h 305"/>
                <a:gd name="T6" fmla="*/ 170 w 314"/>
                <a:gd name="T7" fmla="*/ 304 h 305"/>
                <a:gd name="T8" fmla="*/ 170 w 314"/>
                <a:gd name="T9" fmla="*/ 243 h 305"/>
                <a:gd name="T10" fmla="*/ 244 w 314"/>
                <a:gd name="T11" fmla="*/ 174 h 305"/>
                <a:gd name="T12" fmla="*/ 243 w 314"/>
                <a:gd name="T13" fmla="*/ 146 h 305"/>
                <a:gd name="T14" fmla="*/ 192 w 314"/>
                <a:gd name="T15" fmla="*/ 146 h 305"/>
                <a:gd name="T16" fmla="*/ 192 w 314"/>
                <a:gd name="T17" fmla="*/ 0 h 305"/>
                <a:gd name="T18" fmla="*/ 314 w 314"/>
                <a:gd name="T19" fmla="*/ 0 h 305"/>
                <a:gd name="T20" fmla="*/ 314 w 314"/>
                <a:gd name="T21" fmla="*/ 0 h 305"/>
                <a:gd name="T22" fmla="*/ 16 w 314"/>
                <a:gd name="T23" fmla="*/ 146 h 305"/>
                <a:gd name="T24" fmla="*/ 67 w 314"/>
                <a:gd name="T25" fmla="*/ 146 h 305"/>
                <a:gd name="T26" fmla="*/ 68 w 314"/>
                <a:gd name="T27" fmla="*/ 174 h 305"/>
                <a:gd name="T28" fmla="*/ 0 w 314"/>
                <a:gd name="T29" fmla="*/ 243 h 305"/>
                <a:gd name="T30" fmla="*/ 0 w 314"/>
                <a:gd name="T31" fmla="*/ 304 h 305"/>
                <a:gd name="T32" fmla="*/ 30 w 314"/>
                <a:gd name="T33" fmla="*/ 305 h 305"/>
                <a:gd name="T34" fmla="*/ 138 w 314"/>
                <a:gd name="T35" fmla="*/ 158 h 305"/>
                <a:gd name="T36" fmla="*/ 138 w 314"/>
                <a:gd name="T37" fmla="*/ 0 h 305"/>
                <a:gd name="T38" fmla="*/ 16 w 314"/>
                <a:gd name="T39" fmla="*/ 0 h 305"/>
                <a:gd name="T40" fmla="*/ 16 w 314"/>
                <a:gd name="T41" fmla="*/ 146 h 305"/>
                <a:gd name="T42" fmla="*/ 16 w 314"/>
                <a:gd name="T43" fmla="*/ 14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4" h="305">
                  <a:moveTo>
                    <a:pt x="314" y="0"/>
                  </a:moveTo>
                  <a:lnTo>
                    <a:pt x="314" y="158"/>
                  </a:lnTo>
                  <a:cubicBezTo>
                    <a:pt x="314" y="256"/>
                    <a:pt x="278" y="305"/>
                    <a:pt x="206" y="305"/>
                  </a:cubicBezTo>
                  <a:cubicBezTo>
                    <a:pt x="198" y="305"/>
                    <a:pt x="186" y="305"/>
                    <a:pt x="170" y="304"/>
                  </a:cubicBezTo>
                  <a:lnTo>
                    <a:pt x="170" y="243"/>
                  </a:lnTo>
                  <a:cubicBezTo>
                    <a:pt x="219" y="243"/>
                    <a:pt x="244" y="220"/>
                    <a:pt x="244" y="174"/>
                  </a:cubicBezTo>
                  <a:lnTo>
                    <a:pt x="243" y="146"/>
                  </a:lnTo>
                  <a:lnTo>
                    <a:pt x="192" y="146"/>
                  </a:lnTo>
                  <a:lnTo>
                    <a:pt x="192" y="0"/>
                  </a:lnTo>
                  <a:lnTo>
                    <a:pt x="314" y="0"/>
                  </a:lnTo>
                  <a:lnTo>
                    <a:pt x="314" y="0"/>
                  </a:lnTo>
                  <a:close/>
                  <a:moveTo>
                    <a:pt x="16" y="146"/>
                  </a:moveTo>
                  <a:lnTo>
                    <a:pt x="67" y="146"/>
                  </a:lnTo>
                  <a:lnTo>
                    <a:pt x="68" y="174"/>
                  </a:lnTo>
                  <a:cubicBezTo>
                    <a:pt x="68" y="217"/>
                    <a:pt x="45" y="240"/>
                    <a:pt x="0" y="243"/>
                  </a:cubicBezTo>
                  <a:lnTo>
                    <a:pt x="0" y="304"/>
                  </a:lnTo>
                  <a:cubicBezTo>
                    <a:pt x="14" y="305"/>
                    <a:pt x="24" y="305"/>
                    <a:pt x="30" y="305"/>
                  </a:cubicBezTo>
                  <a:cubicBezTo>
                    <a:pt x="102" y="305"/>
                    <a:pt x="138" y="256"/>
                    <a:pt x="138" y="158"/>
                  </a:cubicBezTo>
                  <a:lnTo>
                    <a:pt x="138" y="0"/>
                  </a:lnTo>
                  <a:lnTo>
                    <a:pt x="16" y="0"/>
                  </a:lnTo>
                  <a:lnTo>
                    <a:pt x="16" y="146"/>
                  </a:lnTo>
                  <a:lnTo>
                    <a:pt x="16" y="146"/>
                  </a:lnTo>
                  <a:close/>
                </a:path>
              </a:pathLst>
            </a:custGeom>
            <a:solidFill>
              <a:schemeClr val="accent1"/>
            </a:solidFill>
            <a:ln>
              <a:noFill/>
            </a:ln>
          </p:spPr>
        </p:sp>
        <p:sp>
          <p:nvSpPr>
            <p:cNvPr id="59" name="文本框 2">
              <a:extLst>
                <a:ext uri="{FF2B5EF4-FFF2-40B4-BE49-F238E27FC236}">
                  <a16:creationId xmlns:a16="http://schemas.microsoft.com/office/drawing/2014/main" id="{CD9B0956-B5EC-B14F-9269-F3CB34C035B1}"/>
                </a:ext>
              </a:extLst>
            </p:cNvPr>
            <p:cNvSpPr txBox="1"/>
            <p:nvPr/>
          </p:nvSpPr>
          <p:spPr>
            <a:xfrm>
              <a:off x="1143665" y="1433016"/>
              <a:ext cx="3573881" cy="460126"/>
            </a:xfrm>
            <a:prstGeom prst="rect">
              <a:avLst/>
            </a:prstGeom>
            <a:noFill/>
          </p:spPr>
          <p:txBody>
            <a:bodyPr wrap="square" rtlCol="0">
              <a:spAutoFit/>
            </a:bodyPr>
            <a:lstStyle/>
            <a:p>
              <a:pPr>
                <a:lnSpc>
                  <a:spcPct val="130000"/>
                </a:lnSpc>
              </a:pPr>
              <a:r>
                <a:rPr lang="en-US" altLang="zh-CN" sz="2000" b="1" i="1" dirty="0">
                  <a:solidFill>
                    <a:srgbClr val="2E3448"/>
                  </a:solidFill>
                </a:rPr>
                <a:t>Peak Performance of A100</a:t>
              </a:r>
            </a:p>
          </p:txBody>
        </p:sp>
      </p:grpSp>
      <p:sp>
        <p:nvSpPr>
          <p:cNvPr id="2" name="Text Placeholder 1">
            <a:extLst>
              <a:ext uri="{FF2B5EF4-FFF2-40B4-BE49-F238E27FC236}">
                <a16:creationId xmlns:a16="http://schemas.microsoft.com/office/drawing/2014/main" id="{E4F7567B-6178-394F-8221-6CEF1B7A570D}"/>
              </a:ext>
            </a:extLst>
          </p:cNvPr>
          <p:cNvSpPr>
            <a:spLocks noGrp="1"/>
          </p:cNvSpPr>
          <p:nvPr>
            <p:ph type="body" sz="quarter" idx="14"/>
          </p:nvPr>
        </p:nvSpPr>
        <p:spPr>
          <a:xfrm>
            <a:off x="493873" y="684000"/>
            <a:ext cx="10560813" cy="432000"/>
          </a:xfrm>
        </p:spPr>
        <p:txBody>
          <a:bodyPr>
            <a:normAutofit fontScale="92500" lnSpcReduction="20000"/>
          </a:bodyPr>
          <a:lstStyle/>
          <a:p>
            <a:r>
              <a:rPr lang="en-CN">
                <a:solidFill>
                  <a:srgbClr val="2E3448"/>
                </a:solidFill>
              </a:rPr>
              <a:t>Background: </a:t>
            </a:r>
            <a:r>
              <a:rPr lang="en-CN"/>
              <a:t>Co-location is Needed for Improving Hardware Utilization</a:t>
            </a:r>
          </a:p>
        </p:txBody>
      </p:sp>
      <p:graphicFrame>
        <p:nvGraphicFramePr>
          <p:cNvPr id="5" name="Table 6">
            <a:extLst>
              <a:ext uri="{FF2B5EF4-FFF2-40B4-BE49-F238E27FC236}">
                <a16:creationId xmlns:a16="http://schemas.microsoft.com/office/drawing/2014/main" id="{A0C1376C-55E0-FE40-B188-0D921554B333}"/>
              </a:ext>
            </a:extLst>
          </p:cNvPr>
          <p:cNvGraphicFramePr>
            <a:graphicFrameLocks noGrp="1"/>
          </p:cNvGraphicFramePr>
          <p:nvPr>
            <p:extLst>
              <p:ext uri="{D42A27DB-BD31-4B8C-83A1-F6EECF244321}">
                <p14:modId xmlns:p14="http://schemas.microsoft.com/office/powerpoint/2010/main" val="4259283696"/>
              </p:ext>
            </p:extLst>
          </p:nvPr>
        </p:nvGraphicFramePr>
        <p:xfrm>
          <a:off x="1110965" y="1951247"/>
          <a:ext cx="3639278" cy="1828800"/>
        </p:xfrm>
        <a:graphic>
          <a:graphicData uri="http://schemas.openxmlformats.org/drawingml/2006/table">
            <a:tbl>
              <a:tblPr firstRow="1" bandRow="1">
                <a:tableStyleId>{5C22544A-7EE6-4342-B048-85BDC9FD1C3A}</a:tableStyleId>
              </a:tblPr>
              <a:tblGrid>
                <a:gridCol w="1819639">
                  <a:extLst>
                    <a:ext uri="{9D8B030D-6E8A-4147-A177-3AD203B41FA5}">
                      <a16:colId xmlns:a16="http://schemas.microsoft.com/office/drawing/2014/main" val="4040060724"/>
                    </a:ext>
                  </a:extLst>
                </a:gridCol>
                <a:gridCol w="1819639">
                  <a:extLst>
                    <a:ext uri="{9D8B030D-6E8A-4147-A177-3AD203B41FA5}">
                      <a16:colId xmlns:a16="http://schemas.microsoft.com/office/drawing/2014/main" val="1615316273"/>
                    </a:ext>
                  </a:extLst>
                </a:gridCol>
              </a:tblGrid>
              <a:tr h="212793">
                <a:tc>
                  <a:txBody>
                    <a:bodyPr/>
                    <a:lstStyle/>
                    <a:p>
                      <a:pPr algn="ctr"/>
                      <a:r>
                        <a:rPr lang="en-CN">
                          <a:solidFill>
                            <a:srgbClr val="2E3448"/>
                          </a:solidFill>
                        </a:rPr>
                        <a:t>Precision</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CN">
                          <a:solidFill>
                            <a:srgbClr val="2E3448"/>
                          </a:solidFill>
                        </a:rPr>
                        <a:t>TFLOPS</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91063256"/>
                  </a:ext>
                </a:extLst>
              </a:tr>
              <a:tr h="212793">
                <a:tc>
                  <a:txBody>
                    <a:bodyPr/>
                    <a:lstStyle/>
                    <a:p>
                      <a:pPr algn="ctr"/>
                      <a:r>
                        <a:rPr lang="en-CN"/>
                        <a:t>FP64</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a:r>
                        <a:rPr lang="en-CN"/>
                        <a:t>9.7</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4123522821"/>
                  </a:ext>
                </a:extLst>
              </a:tr>
              <a:tr h="212793">
                <a:tc>
                  <a:txBody>
                    <a:bodyPr/>
                    <a:lstStyle/>
                    <a:p>
                      <a:pPr algn="ctr"/>
                      <a:r>
                        <a:rPr lang="en-CN"/>
                        <a:t>FP32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CN"/>
                        <a:t>19.5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73218950"/>
                  </a:ext>
                </a:extLst>
              </a:tr>
              <a:tr h="212793">
                <a:tc>
                  <a:txBody>
                    <a:bodyPr/>
                    <a:lstStyle/>
                    <a:p>
                      <a:pPr algn="ctr"/>
                      <a:r>
                        <a:rPr lang="en-CN"/>
                        <a:t>Half</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a:r>
                        <a:rPr lang="en-CN"/>
                        <a:t>312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30233589"/>
                  </a:ext>
                </a:extLst>
              </a:tr>
              <a:tr h="212793">
                <a:tc>
                  <a:txBody>
                    <a:bodyPr/>
                    <a:lstStyle/>
                    <a:p>
                      <a:pPr algn="ctr"/>
                      <a:r>
                        <a:rPr lang="en-CN"/>
                        <a:t>Bfload16</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CN"/>
                        <a:t>312</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78471136"/>
                  </a:ext>
                </a:extLst>
              </a:tr>
            </a:tbl>
          </a:graphicData>
        </a:graphic>
      </p:graphicFrame>
      <p:grpSp>
        <p:nvGrpSpPr>
          <p:cNvPr id="4" name="Group 3">
            <a:extLst>
              <a:ext uri="{FF2B5EF4-FFF2-40B4-BE49-F238E27FC236}">
                <a16:creationId xmlns:a16="http://schemas.microsoft.com/office/drawing/2014/main" id="{449A2394-A714-CE43-8D0E-4035AD827C09}"/>
              </a:ext>
            </a:extLst>
          </p:cNvPr>
          <p:cNvGrpSpPr/>
          <p:nvPr/>
        </p:nvGrpSpPr>
        <p:grpSpPr>
          <a:xfrm>
            <a:off x="6096000" y="1432162"/>
            <a:ext cx="5073605" cy="2739450"/>
            <a:chOff x="6096000" y="1432162"/>
            <a:chExt cx="5073605" cy="2739450"/>
          </a:xfrm>
        </p:grpSpPr>
        <p:sp>
          <p:nvSpPr>
            <p:cNvPr id="61" name="矩形: 圆角 8">
              <a:extLst>
                <a:ext uri="{FF2B5EF4-FFF2-40B4-BE49-F238E27FC236}">
                  <a16:creationId xmlns:a16="http://schemas.microsoft.com/office/drawing/2014/main" id="{58B6D176-CE63-8648-814A-3172AB6BE613}"/>
                </a:ext>
              </a:extLst>
            </p:cNvPr>
            <p:cNvSpPr/>
            <p:nvPr/>
          </p:nvSpPr>
          <p:spPr>
            <a:xfrm>
              <a:off x="6096000" y="1432162"/>
              <a:ext cx="4819778" cy="2493269"/>
            </a:xfrm>
            <a:prstGeom prst="roundRect">
              <a:avLst>
                <a:gd name="adj" fmla="val 0"/>
              </a:avLst>
            </a:prstGeom>
            <a:solidFill>
              <a:schemeClr val="bg1"/>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algn="just"/>
              <a:endParaRPr lang="zh-CN" altLang="en-US" dirty="0"/>
            </a:p>
          </p:txBody>
        </p:sp>
        <p:sp>
          <p:nvSpPr>
            <p:cNvPr id="64" name="平行四边形 10">
              <a:extLst>
                <a:ext uri="{FF2B5EF4-FFF2-40B4-BE49-F238E27FC236}">
                  <a16:creationId xmlns:a16="http://schemas.microsoft.com/office/drawing/2014/main" id="{428FF1E2-494A-6446-A338-0CDE6D10B6CE}"/>
                </a:ext>
              </a:extLst>
            </p:cNvPr>
            <p:cNvSpPr/>
            <p:nvPr/>
          </p:nvSpPr>
          <p:spPr>
            <a:xfrm>
              <a:off x="6272227" y="1542888"/>
              <a:ext cx="473565" cy="242093"/>
            </a:xfrm>
            <a:prstGeom prst="parallelogram">
              <a:avLst>
                <a:gd name="adj" fmla="val 4444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6" name="right-quote-sign_36811">
              <a:extLst>
                <a:ext uri="{FF2B5EF4-FFF2-40B4-BE49-F238E27FC236}">
                  <a16:creationId xmlns:a16="http://schemas.microsoft.com/office/drawing/2014/main" id="{7D67A25C-5083-2D48-8D07-2976CBBA3D47}"/>
                </a:ext>
              </a:extLst>
            </p:cNvPr>
            <p:cNvSpPr>
              <a:spLocks noChangeAspect="1"/>
            </p:cNvSpPr>
            <p:nvPr/>
          </p:nvSpPr>
          <p:spPr bwMode="auto">
            <a:xfrm>
              <a:off x="10661950" y="3679247"/>
              <a:ext cx="507655" cy="492365"/>
            </a:xfrm>
            <a:custGeom>
              <a:avLst/>
              <a:gdLst>
                <a:gd name="T0" fmla="*/ 314 w 314"/>
                <a:gd name="T1" fmla="*/ 0 h 305"/>
                <a:gd name="T2" fmla="*/ 314 w 314"/>
                <a:gd name="T3" fmla="*/ 158 h 305"/>
                <a:gd name="T4" fmla="*/ 206 w 314"/>
                <a:gd name="T5" fmla="*/ 305 h 305"/>
                <a:gd name="T6" fmla="*/ 170 w 314"/>
                <a:gd name="T7" fmla="*/ 304 h 305"/>
                <a:gd name="T8" fmla="*/ 170 w 314"/>
                <a:gd name="T9" fmla="*/ 243 h 305"/>
                <a:gd name="T10" fmla="*/ 244 w 314"/>
                <a:gd name="T11" fmla="*/ 174 h 305"/>
                <a:gd name="T12" fmla="*/ 243 w 314"/>
                <a:gd name="T13" fmla="*/ 146 h 305"/>
                <a:gd name="T14" fmla="*/ 192 w 314"/>
                <a:gd name="T15" fmla="*/ 146 h 305"/>
                <a:gd name="T16" fmla="*/ 192 w 314"/>
                <a:gd name="T17" fmla="*/ 0 h 305"/>
                <a:gd name="T18" fmla="*/ 314 w 314"/>
                <a:gd name="T19" fmla="*/ 0 h 305"/>
                <a:gd name="T20" fmla="*/ 314 w 314"/>
                <a:gd name="T21" fmla="*/ 0 h 305"/>
                <a:gd name="T22" fmla="*/ 16 w 314"/>
                <a:gd name="T23" fmla="*/ 146 h 305"/>
                <a:gd name="T24" fmla="*/ 67 w 314"/>
                <a:gd name="T25" fmla="*/ 146 h 305"/>
                <a:gd name="T26" fmla="*/ 68 w 314"/>
                <a:gd name="T27" fmla="*/ 174 h 305"/>
                <a:gd name="T28" fmla="*/ 0 w 314"/>
                <a:gd name="T29" fmla="*/ 243 h 305"/>
                <a:gd name="T30" fmla="*/ 0 w 314"/>
                <a:gd name="T31" fmla="*/ 304 h 305"/>
                <a:gd name="T32" fmla="*/ 30 w 314"/>
                <a:gd name="T33" fmla="*/ 305 h 305"/>
                <a:gd name="T34" fmla="*/ 138 w 314"/>
                <a:gd name="T35" fmla="*/ 158 h 305"/>
                <a:gd name="T36" fmla="*/ 138 w 314"/>
                <a:gd name="T37" fmla="*/ 0 h 305"/>
                <a:gd name="T38" fmla="*/ 16 w 314"/>
                <a:gd name="T39" fmla="*/ 0 h 305"/>
                <a:gd name="T40" fmla="*/ 16 w 314"/>
                <a:gd name="T41" fmla="*/ 146 h 305"/>
                <a:gd name="T42" fmla="*/ 16 w 314"/>
                <a:gd name="T43" fmla="*/ 14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4" h="305">
                  <a:moveTo>
                    <a:pt x="314" y="0"/>
                  </a:moveTo>
                  <a:lnTo>
                    <a:pt x="314" y="158"/>
                  </a:lnTo>
                  <a:cubicBezTo>
                    <a:pt x="314" y="256"/>
                    <a:pt x="278" y="305"/>
                    <a:pt x="206" y="305"/>
                  </a:cubicBezTo>
                  <a:cubicBezTo>
                    <a:pt x="198" y="305"/>
                    <a:pt x="186" y="305"/>
                    <a:pt x="170" y="304"/>
                  </a:cubicBezTo>
                  <a:lnTo>
                    <a:pt x="170" y="243"/>
                  </a:lnTo>
                  <a:cubicBezTo>
                    <a:pt x="219" y="243"/>
                    <a:pt x="244" y="220"/>
                    <a:pt x="244" y="174"/>
                  </a:cubicBezTo>
                  <a:lnTo>
                    <a:pt x="243" y="146"/>
                  </a:lnTo>
                  <a:lnTo>
                    <a:pt x="192" y="146"/>
                  </a:lnTo>
                  <a:lnTo>
                    <a:pt x="192" y="0"/>
                  </a:lnTo>
                  <a:lnTo>
                    <a:pt x="314" y="0"/>
                  </a:lnTo>
                  <a:lnTo>
                    <a:pt x="314" y="0"/>
                  </a:lnTo>
                  <a:close/>
                  <a:moveTo>
                    <a:pt x="16" y="146"/>
                  </a:moveTo>
                  <a:lnTo>
                    <a:pt x="67" y="146"/>
                  </a:lnTo>
                  <a:lnTo>
                    <a:pt x="68" y="174"/>
                  </a:lnTo>
                  <a:cubicBezTo>
                    <a:pt x="68" y="217"/>
                    <a:pt x="45" y="240"/>
                    <a:pt x="0" y="243"/>
                  </a:cubicBezTo>
                  <a:lnTo>
                    <a:pt x="0" y="304"/>
                  </a:lnTo>
                  <a:cubicBezTo>
                    <a:pt x="14" y="305"/>
                    <a:pt x="24" y="305"/>
                    <a:pt x="30" y="305"/>
                  </a:cubicBezTo>
                  <a:cubicBezTo>
                    <a:pt x="102" y="305"/>
                    <a:pt x="138" y="256"/>
                    <a:pt x="138" y="158"/>
                  </a:cubicBezTo>
                  <a:lnTo>
                    <a:pt x="138" y="0"/>
                  </a:lnTo>
                  <a:lnTo>
                    <a:pt x="16" y="0"/>
                  </a:lnTo>
                  <a:lnTo>
                    <a:pt x="16" y="146"/>
                  </a:lnTo>
                  <a:lnTo>
                    <a:pt x="16" y="146"/>
                  </a:lnTo>
                  <a:close/>
                </a:path>
              </a:pathLst>
            </a:custGeom>
            <a:solidFill>
              <a:schemeClr val="accent1"/>
            </a:solidFill>
            <a:ln>
              <a:noFill/>
            </a:ln>
          </p:spPr>
        </p:sp>
        <p:pic>
          <p:nvPicPr>
            <p:cNvPr id="7" name="Picture 6">
              <a:extLst>
                <a:ext uri="{FF2B5EF4-FFF2-40B4-BE49-F238E27FC236}">
                  <a16:creationId xmlns:a16="http://schemas.microsoft.com/office/drawing/2014/main" id="{1ACF5BBF-4EAE-8C4B-B532-A050E823846C}"/>
                </a:ext>
              </a:extLst>
            </p:cNvPr>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artisticPhotocopy/>
                      </a14:imgEffect>
                    </a14:imgLayer>
                  </a14:imgProps>
                </a:ext>
              </a:extLst>
            </a:blip>
            <a:stretch>
              <a:fillRect/>
            </a:stretch>
          </p:blipFill>
          <p:spPr>
            <a:xfrm>
              <a:off x="6377085" y="1963983"/>
              <a:ext cx="4311292" cy="1620000"/>
            </a:xfrm>
            <a:prstGeom prst="rect">
              <a:avLst/>
            </a:prstGeom>
            <a:effectLst>
              <a:outerShdw blurRad="50800" dist="38100" dir="2700000" algn="tl" rotWithShape="0">
                <a:prstClr val="black">
                  <a:alpha val="40000"/>
                </a:prstClr>
              </a:outerShdw>
            </a:effectLst>
          </p:spPr>
        </p:pic>
        <p:sp>
          <p:nvSpPr>
            <p:cNvPr id="68" name="文本框 2">
              <a:extLst>
                <a:ext uri="{FF2B5EF4-FFF2-40B4-BE49-F238E27FC236}">
                  <a16:creationId xmlns:a16="http://schemas.microsoft.com/office/drawing/2014/main" id="{0F0C4EB0-2824-AB48-89D9-0673FE61CC8C}"/>
                </a:ext>
              </a:extLst>
            </p:cNvPr>
            <p:cNvSpPr txBox="1"/>
            <p:nvPr/>
          </p:nvSpPr>
          <p:spPr>
            <a:xfrm>
              <a:off x="6745792" y="1433016"/>
              <a:ext cx="3959049" cy="460126"/>
            </a:xfrm>
            <a:prstGeom prst="rect">
              <a:avLst/>
            </a:prstGeom>
            <a:noFill/>
          </p:spPr>
          <p:txBody>
            <a:bodyPr wrap="square" rtlCol="0">
              <a:spAutoFit/>
            </a:bodyPr>
            <a:lstStyle/>
            <a:p>
              <a:pPr>
                <a:lnSpc>
                  <a:spcPct val="130000"/>
                </a:lnSpc>
              </a:pPr>
              <a:r>
                <a:rPr lang="en-US" altLang="zh-CN" sz="2000" b="1" i="1" dirty="0">
                  <a:solidFill>
                    <a:srgbClr val="2E3448"/>
                  </a:solidFill>
                </a:rPr>
                <a:t>Workload of Real-world Trace</a:t>
              </a:r>
            </a:p>
          </p:txBody>
        </p:sp>
      </p:grpSp>
      <p:sp>
        <p:nvSpPr>
          <p:cNvPr id="6" name="Rectangle 5">
            <a:extLst>
              <a:ext uri="{FF2B5EF4-FFF2-40B4-BE49-F238E27FC236}">
                <a16:creationId xmlns:a16="http://schemas.microsoft.com/office/drawing/2014/main" id="{D7B75B5F-2AE1-5146-B6E5-9A4BCB156550}"/>
              </a:ext>
            </a:extLst>
          </p:cNvPr>
          <p:cNvSpPr/>
          <p:nvPr/>
        </p:nvSpPr>
        <p:spPr>
          <a:xfrm>
            <a:off x="1888107" y="4291206"/>
            <a:ext cx="2021900" cy="461665"/>
          </a:xfrm>
          <a:prstGeom prst="rect">
            <a:avLst/>
          </a:prstGeom>
          <a:effectLst/>
        </p:spPr>
        <p:txBody>
          <a:bodyPr wrap="none">
            <a:spAutoFit/>
          </a:bodyPr>
          <a:lstStyle/>
          <a:p>
            <a:r>
              <a:rPr lang="en-US" sz="2400" b="1">
                <a:solidFill>
                  <a:srgbClr val="2E3448"/>
                </a:solidFill>
                <a:effectLst>
                  <a:outerShdw blurRad="50800" dist="38100" dir="2700000" algn="tl" rotWithShape="0">
                    <a:prstClr val="black">
                      <a:alpha val="40000"/>
                    </a:prstClr>
                  </a:outerShdw>
                </a:effectLst>
              </a:rPr>
              <a:t>R</a:t>
            </a:r>
            <a:r>
              <a:rPr lang="en-US" sz="2400" b="1" i="0" u="none" strike="noStrike">
                <a:solidFill>
                  <a:srgbClr val="2E3448"/>
                </a:solidFill>
                <a:effectLst>
                  <a:outerShdw blurRad="50800" dist="38100" dir="2700000" algn="tl" rotWithShape="0">
                    <a:prstClr val="black">
                      <a:alpha val="40000"/>
                    </a:prstClr>
                  </a:outerShdw>
                </a:effectLst>
              </a:rPr>
              <a:t>ich resources</a:t>
            </a:r>
            <a:endParaRPr lang="en-CN" sz="2400" b="1">
              <a:solidFill>
                <a:srgbClr val="2E3448"/>
              </a:solidFill>
              <a:effectLst>
                <a:outerShdw blurRad="50800" dist="38100" dir="2700000" algn="tl" rotWithShape="0">
                  <a:prstClr val="black">
                    <a:alpha val="40000"/>
                  </a:prstClr>
                </a:outerShdw>
              </a:effectLst>
            </a:endParaRPr>
          </a:p>
        </p:txBody>
      </p:sp>
      <p:sp>
        <p:nvSpPr>
          <p:cNvPr id="23" name="Rectangle 22">
            <a:extLst>
              <a:ext uri="{FF2B5EF4-FFF2-40B4-BE49-F238E27FC236}">
                <a16:creationId xmlns:a16="http://schemas.microsoft.com/office/drawing/2014/main" id="{B5798ABF-5774-3E4C-B9C1-82E29704C577}"/>
              </a:ext>
            </a:extLst>
          </p:cNvPr>
          <p:cNvSpPr/>
          <p:nvPr/>
        </p:nvSpPr>
        <p:spPr>
          <a:xfrm>
            <a:off x="7614402" y="4290834"/>
            <a:ext cx="2770823" cy="461665"/>
          </a:xfrm>
          <a:prstGeom prst="rect">
            <a:avLst/>
          </a:prstGeom>
          <a:effectLst/>
        </p:spPr>
        <p:txBody>
          <a:bodyPr wrap="none">
            <a:spAutoFit/>
          </a:bodyPr>
          <a:lstStyle/>
          <a:p>
            <a:r>
              <a:rPr lang="en-US" sz="2400" b="1">
                <a:solidFill>
                  <a:srgbClr val="2E3448"/>
                </a:solidFill>
                <a:effectLst>
                  <a:outerShdw blurRad="50800" dist="38100" dir="2700000" algn="tl" rotWithShape="0">
                    <a:prstClr val="black">
                      <a:alpha val="40000"/>
                    </a:prstClr>
                  </a:outerShdw>
                </a:effectLst>
              </a:rPr>
              <a:t>Workload fluctuates</a:t>
            </a:r>
            <a:endParaRPr lang="en-CN" sz="2400" b="1">
              <a:solidFill>
                <a:srgbClr val="2E3448"/>
              </a:solidFill>
              <a:effectLst>
                <a:outerShdw blurRad="50800" dist="38100" dir="2700000" algn="tl" rotWithShape="0">
                  <a:prstClr val="black">
                    <a:alpha val="40000"/>
                  </a:prstClr>
                </a:outerShdw>
              </a:effectLst>
            </a:endParaRPr>
          </a:p>
        </p:txBody>
      </p:sp>
      <p:sp>
        <p:nvSpPr>
          <p:cNvPr id="24" name="Rectangle 23">
            <a:extLst>
              <a:ext uri="{FF2B5EF4-FFF2-40B4-BE49-F238E27FC236}">
                <a16:creationId xmlns:a16="http://schemas.microsoft.com/office/drawing/2014/main" id="{F858C52F-7FC6-8A43-BBBF-C6B77F4D03A3}"/>
              </a:ext>
            </a:extLst>
          </p:cNvPr>
          <p:cNvSpPr/>
          <p:nvPr/>
        </p:nvSpPr>
        <p:spPr>
          <a:xfrm>
            <a:off x="3112571" y="5679872"/>
            <a:ext cx="5323416" cy="830997"/>
          </a:xfrm>
          <a:prstGeom prst="rect">
            <a:avLst/>
          </a:prstGeom>
          <a:effectLst/>
        </p:spPr>
        <p:txBody>
          <a:bodyPr wrap="square">
            <a:spAutoFit/>
          </a:bodyPr>
          <a:lstStyle/>
          <a:p>
            <a:pPr algn="ctr"/>
            <a:r>
              <a:rPr lang="en-US" sz="2400" b="1">
                <a:solidFill>
                  <a:srgbClr val="2E3448"/>
                </a:solidFill>
                <a:effectLst>
                  <a:outerShdw blurRad="50800" dist="38100" dir="2700000" algn="tl" rotWithShape="0">
                    <a:prstClr val="black">
                      <a:alpha val="40000"/>
                    </a:prstClr>
                  </a:outerShdw>
                </a:effectLst>
              </a:rPr>
              <a:t>Co-locating multiple DNN services on single GPU improves throughput</a:t>
            </a:r>
            <a:endParaRPr lang="en-CN" sz="2400" b="1">
              <a:solidFill>
                <a:srgbClr val="2E3448"/>
              </a:solidFill>
              <a:effectLst>
                <a:outerShdw blurRad="50800" dist="38100" dir="2700000" algn="tl" rotWithShape="0">
                  <a:prstClr val="black">
                    <a:alpha val="40000"/>
                  </a:prstClr>
                </a:outerShdw>
              </a:effectLst>
            </a:endParaRPr>
          </a:p>
        </p:txBody>
      </p:sp>
      <p:grpSp>
        <p:nvGrpSpPr>
          <p:cNvPr id="10" name="Group 9">
            <a:extLst>
              <a:ext uri="{FF2B5EF4-FFF2-40B4-BE49-F238E27FC236}">
                <a16:creationId xmlns:a16="http://schemas.microsoft.com/office/drawing/2014/main" id="{4B83CA62-B852-4C41-A533-6581CD476CF7}"/>
              </a:ext>
            </a:extLst>
          </p:cNvPr>
          <p:cNvGrpSpPr/>
          <p:nvPr/>
        </p:nvGrpSpPr>
        <p:grpSpPr>
          <a:xfrm>
            <a:off x="3927191" y="4290834"/>
            <a:ext cx="4508796" cy="1389038"/>
            <a:chOff x="3927191" y="4290834"/>
            <a:chExt cx="4508796" cy="1389038"/>
          </a:xfrm>
        </p:grpSpPr>
        <p:sp>
          <p:nvSpPr>
            <p:cNvPr id="8" name="Left-Right-Up Arrow 7">
              <a:extLst>
                <a:ext uri="{FF2B5EF4-FFF2-40B4-BE49-F238E27FC236}">
                  <a16:creationId xmlns:a16="http://schemas.microsoft.com/office/drawing/2014/main" id="{3E9EBAC7-A776-8949-98AD-B45C22D6116A}"/>
                </a:ext>
              </a:extLst>
            </p:cNvPr>
            <p:cNvSpPr/>
            <p:nvPr/>
          </p:nvSpPr>
          <p:spPr>
            <a:xfrm flipV="1">
              <a:off x="3927191" y="4290834"/>
              <a:ext cx="3694176" cy="1389038"/>
            </a:xfrm>
            <a:prstGeom prst="leftRightUpArrow">
              <a:avLst>
                <a:gd name="adj1" fmla="val 15156"/>
                <a:gd name="adj2" fmla="val 19463"/>
                <a:gd name="adj3" fmla="val 30537"/>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9" name="TextBox 8">
              <a:extLst>
                <a:ext uri="{FF2B5EF4-FFF2-40B4-BE49-F238E27FC236}">
                  <a16:creationId xmlns:a16="http://schemas.microsoft.com/office/drawing/2014/main" id="{3FE8191C-23ED-8C4D-AAFB-9C08660EC95F}"/>
                </a:ext>
              </a:extLst>
            </p:cNvPr>
            <p:cNvSpPr txBox="1"/>
            <p:nvPr/>
          </p:nvSpPr>
          <p:spPr>
            <a:xfrm>
              <a:off x="5909526" y="4919499"/>
              <a:ext cx="2526461" cy="369332"/>
            </a:xfrm>
            <a:prstGeom prst="rect">
              <a:avLst/>
            </a:prstGeom>
            <a:noFill/>
          </p:spPr>
          <p:txBody>
            <a:bodyPr wrap="none" rtlCol="0">
              <a:spAutoFit/>
            </a:bodyPr>
            <a:lstStyle/>
            <a:p>
              <a:r>
                <a:rPr lang="en-CN" b="1" i="1" u="sng"/>
                <a:t>Prema,Nexus</a:t>
              </a:r>
              <a:r>
                <a:rPr lang="en-US" b="1" i="1" u="sng"/>
                <a:t>,ClockWork</a:t>
              </a:r>
              <a:endParaRPr lang="en-CN" b="1" i="1" u="sng"/>
            </a:p>
          </p:txBody>
        </p:sp>
      </p:grpSp>
      <p:sp>
        <p:nvSpPr>
          <p:cNvPr id="29" name="Rectangle 28">
            <a:extLst>
              <a:ext uri="{FF2B5EF4-FFF2-40B4-BE49-F238E27FC236}">
                <a16:creationId xmlns:a16="http://schemas.microsoft.com/office/drawing/2014/main" id="{DE298571-4C8F-8943-9F71-0E17767CD340}"/>
              </a:ext>
            </a:extLst>
          </p:cNvPr>
          <p:cNvSpPr/>
          <p:nvPr/>
        </p:nvSpPr>
        <p:spPr>
          <a:xfrm>
            <a:off x="3371735" y="1943543"/>
            <a:ext cx="995166" cy="1828800"/>
          </a:xfrm>
          <a:prstGeom prst="rect">
            <a:avLst/>
          </a:prstGeom>
          <a:noFill/>
          <a:ln w="25400">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solidFill>
                <a:srgbClr val="C00000"/>
              </a:solidFill>
            </a:endParaRPr>
          </a:p>
        </p:txBody>
      </p:sp>
    </p:spTree>
    <p:custDataLst>
      <p:tags r:id="rId1"/>
    </p:custDataLst>
    <p:extLst>
      <p:ext uri="{BB962C8B-B14F-4D97-AF65-F5344CB8AC3E}">
        <p14:creationId xmlns:p14="http://schemas.microsoft.com/office/powerpoint/2010/main" val="2793513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par>
                          <p:cTn id="11" fill="hold">
                            <p:stCondLst>
                              <p:cond delay="500"/>
                            </p:stCondLst>
                            <p:childTnLst>
                              <p:par>
                                <p:cTn id="12" presetID="12" presetClass="entr" presetSubtype="1"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p:tgtEl>
                                          <p:spTgt spid="6"/>
                                        </p:tgtEl>
                                        <p:attrNameLst>
                                          <p:attrName>ppt_y</p:attrName>
                                        </p:attrNameLst>
                                      </p:cBhvr>
                                      <p:tavLst>
                                        <p:tav tm="0">
                                          <p:val>
                                            <p:strVal val="#ppt_y-#ppt_h*1.125000"/>
                                          </p:val>
                                        </p:tav>
                                        <p:tav tm="100000">
                                          <p:val>
                                            <p:strVal val="#ppt_y"/>
                                          </p:val>
                                        </p:tav>
                                      </p:tavLst>
                                    </p:anim>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dissolve">
                                      <p:cBhvr>
                                        <p:cTn id="20" dur="5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dissolve">
                                      <p:cBhvr>
                                        <p:cTn id="25" dur="500"/>
                                        <p:tgtEl>
                                          <p:spTgt spid="4"/>
                                        </p:tgtEl>
                                      </p:cBhvr>
                                    </p:animEffect>
                                  </p:childTnLst>
                                </p:cTn>
                              </p:par>
                            </p:childTnLst>
                          </p:cTn>
                        </p:par>
                        <p:par>
                          <p:cTn id="26" fill="hold">
                            <p:stCondLst>
                              <p:cond delay="500"/>
                            </p:stCondLst>
                            <p:childTnLst>
                              <p:par>
                                <p:cTn id="27" presetID="12" presetClass="entr" presetSubtype="1"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p:tgtEl>
                                          <p:spTgt spid="23"/>
                                        </p:tgtEl>
                                        <p:attrNameLst>
                                          <p:attrName>ppt_y</p:attrName>
                                        </p:attrNameLst>
                                      </p:cBhvr>
                                      <p:tavLst>
                                        <p:tav tm="0">
                                          <p:val>
                                            <p:strVal val="#ppt_y-#ppt_h*1.125000"/>
                                          </p:val>
                                        </p:tav>
                                        <p:tav tm="100000">
                                          <p:val>
                                            <p:strVal val="#ppt_y"/>
                                          </p:val>
                                        </p:tav>
                                      </p:tavLst>
                                    </p:anim>
                                    <p:animEffect transition="in" filter="wipe(down)">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up)">
                                      <p:cBhvr>
                                        <p:cTn id="35" dur="500"/>
                                        <p:tgtEl>
                                          <p:spTgt spid="10"/>
                                        </p:tgtEl>
                                      </p:cBhvr>
                                    </p:animEffect>
                                  </p:childTnLst>
                                </p:cTn>
                              </p:par>
                            </p:childTnLst>
                          </p:cTn>
                        </p:par>
                        <p:par>
                          <p:cTn id="36" fill="hold">
                            <p:stCondLst>
                              <p:cond delay="500"/>
                            </p:stCondLst>
                            <p:childTnLst>
                              <p:par>
                                <p:cTn id="37" presetID="22" presetClass="entr" presetSubtype="1" fill="hold" grpId="0"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up)">
                                      <p:cBhvr>
                                        <p:cTn id="3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3" grpId="0"/>
      <p:bldP spid="24" grpId="0"/>
      <p:bldP spid="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F7567B-6178-394F-8221-6CEF1B7A570D}"/>
              </a:ext>
            </a:extLst>
          </p:cNvPr>
          <p:cNvSpPr>
            <a:spLocks noGrp="1"/>
          </p:cNvSpPr>
          <p:nvPr>
            <p:ph type="body" sz="quarter" idx="14"/>
          </p:nvPr>
        </p:nvSpPr>
        <p:spPr>
          <a:xfrm>
            <a:off x="493873" y="684000"/>
            <a:ext cx="11064143" cy="432000"/>
          </a:xfrm>
        </p:spPr>
        <p:txBody>
          <a:bodyPr>
            <a:normAutofit fontScale="92500" lnSpcReduction="20000"/>
          </a:bodyPr>
          <a:lstStyle/>
          <a:p>
            <a:r>
              <a:rPr lang="en-CN">
                <a:solidFill>
                  <a:srgbClr val="303548"/>
                </a:solidFill>
              </a:rPr>
              <a:t>Motivation: </a:t>
            </a:r>
            <a:r>
              <a:rPr lang="en-US"/>
              <a:t>Latency Increase is Tolerable, Non-determinism Matters</a:t>
            </a:r>
          </a:p>
        </p:txBody>
      </p:sp>
      <p:grpSp>
        <p:nvGrpSpPr>
          <p:cNvPr id="33" name="Group 32">
            <a:extLst>
              <a:ext uri="{FF2B5EF4-FFF2-40B4-BE49-F238E27FC236}">
                <a16:creationId xmlns:a16="http://schemas.microsoft.com/office/drawing/2014/main" id="{B790941F-6CC3-334D-A633-353AE6A1F4B7}"/>
              </a:ext>
            </a:extLst>
          </p:cNvPr>
          <p:cNvGrpSpPr/>
          <p:nvPr/>
        </p:nvGrpSpPr>
        <p:grpSpPr>
          <a:xfrm>
            <a:off x="2249043" y="3764684"/>
            <a:ext cx="7958253" cy="2979837"/>
            <a:chOff x="2256538" y="3285004"/>
            <a:chExt cx="7958253" cy="2979837"/>
          </a:xfrm>
        </p:grpSpPr>
        <p:sp>
          <p:nvSpPr>
            <p:cNvPr id="46" name="矩形: 圆角 8">
              <a:extLst>
                <a:ext uri="{FF2B5EF4-FFF2-40B4-BE49-F238E27FC236}">
                  <a16:creationId xmlns:a16="http://schemas.microsoft.com/office/drawing/2014/main" id="{0A59A4D7-68B2-4542-84DC-1404B5BE76AE}"/>
                </a:ext>
              </a:extLst>
            </p:cNvPr>
            <p:cNvSpPr/>
            <p:nvPr/>
          </p:nvSpPr>
          <p:spPr>
            <a:xfrm>
              <a:off x="2256538" y="3285004"/>
              <a:ext cx="7704426" cy="2733655"/>
            </a:xfrm>
            <a:prstGeom prst="roundRect">
              <a:avLst>
                <a:gd name="adj" fmla="val 0"/>
              </a:avLst>
            </a:prstGeom>
            <a:solidFill>
              <a:schemeClr val="bg1"/>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algn="just"/>
              <a:endParaRPr lang="zh-CN" altLang="en-US" dirty="0">
                <a:solidFill>
                  <a:schemeClr val="accent1">
                    <a:lumMod val="50000"/>
                  </a:schemeClr>
                </a:solidFill>
              </a:endParaRPr>
            </a:p>
          </p:txBody>
        </p:sp>
        <p:sp>
          <p:nvSpPr>
            <p:cNvPr id="51" name="平行四边形 10">
              <a:extLst>
                <a:ext uri="{FF2B5EF4-FFF2-40B4-BE49-F238E27FC236}">
                  <a16:creationId xmlns:a16="http://schemas.microsoft.com/office/drawing/2014/main" id="{524E0833-30BF-A34F-89E7-FF8A274A2CDC}"/>
                </a:ext>
              </a:extLst>
            </p:cNvPr>
            <p:cNvSpPr/>
            <p:nvPr/>
          </p:nvSpPr>
          <p:spPr>
            <a:xfrm>
              <a:off x="2432766" y="3395730"/>
              <a:ext cx="473565" cy="242093"/>
            </a:xfrm>
            <a:prstGeom prst="parallelogram">
              <a:avLst>
                <a:gd name="adj" fmla="val 4444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1">
                    <a:lumMod val="50000"/>
                  </a:schemeClr>
                </a:solidFill>
              </a:endParaRPr>
            </a:p>
          </p:txBody>
        </p:sp>
        <p:sp>
          <p:nvSpPr>
            <p:cNvPr id="52" name="right-quote-sign_36811">
              <a:extLst>
                <a:ext uri="{FF2B5EF4-FFF2-40B4-BE49-F238E27FC236}">
                  <a16:creationId xmlns:a16="http://schemas.microsoft.com/office/drawing/2014/main" id="{3DF2A13B-D9E1-9443-8593-D5E819EFBCF6}"/>
                </a:ext>
              </a:extLst>
            </p:cNvPr>
            <p:cNvSpPr>
              <a:spLocks noChangeAspect="1"/>
            </p:cNvSpPr>
            <p:nvPr/>
          </p:nvSpPr>
          <p:spPr bwMode="auto">
            <a:xfrm>
              <a:off x="9707136" y="5772476"/>
              <a:ext cx="507655" cy="492365"/>
            </a:xfrm>
            <a:custGeom>
              <a:avLst/>
              <a:gdLst>
                <a:gd name="T0" fmla="*/ 314 w 314"/>
                <a:gd name="T1" fmla="*/ 0 h 305"/>
                <a:gd name="T2" fmla="*/ 314 w 314"/>
                <a:gd name="T3" fmla="*/ 158 h 305"/>
                <a:gd name="T4" fmla="*/ 206 w 314"/>
                <a:gd name="T5" fmla="*/ 305 h 305"/>
                <a:gd name="T6" fmla="*/ 170 w 314"/>
                <a:gd name="T7" fmla="*/ 304 h 305"/>
                <a:gd name="T8" fmla="*/ 170 w 314"/>
                <a:gd name="T9" fmla="*/ 243 h 305"/>
                <a:gd name="T10" fmla="*/ 244 w 314"/>
                <a:gd name="T11" fmla="*/ 174 h 305"/>
                <a:gd name="T12" fmla="*/ 243 w 314"/>
                <a:gd name="T13" fmla="*/ 146 h 305"/>
                <a:gd name="T14" fmla="*/ 192 w 314"/>
                <a:gd name="T15" fmla="*/ 146 h 305"/>
                <a:gd name="T16" fmla="*/ 192 w 314"/>
                <a:gd name="T17" fmla="*/ 0 h 305"/>
                <a:gd name="T18" fmla="*/ 314 w 314"/>
                <a:gd name="T19" fmla="*/ 0 h 305"/>
                <a:gd name="T20" fmla="*/ 314 w 314"/>
                <a:gd name="T21" fmla="*/ 0 h 305"/>
                <a:gd name="T22" fmla="*/ 16 w 314"/>
                <a:gd name="T23" fmla="*/ 146 h 305"/>
                <a:gd name="T24" fmla="*/ 67 w 314"/>
                <a:gd name="T25" fmla="*/ 146 h 305"/>
                <a:gd name="T26" fmla="*/ 68 w 314"/>
                <a:gd name="T27" fmla="*/ 174 h 305"/>
                <a:gd name="T28" fmla="*/ 0 w 314"/>
                <a:gd name="T29" fmla="*/ 243 h 305"/>
                <a:gd name="T30" fmla="*/ 0 w 314"/>
                <a:gd name="T31" fmla="*/ 304 h 305"/>
                <a:gd name="T32" fmla="*/ 30 w 314"/>
                <a:gd name="T33" fmla="*/ 305 h 305"/>
                <a:gd name="T34" fmla="*/ 138 w 314"/>
                <a:gd name="T35" fmla="*/ 158 h 305"/>
                <a:gd name="T36" fmla="*/ 138 w 314"/>
                <a:gd name="T37" fmla="*/ 0 h 305"/>
                <a:gd name="T38" fmla="*/ 16 w 314"/>
                <a:gd name="T39" fmla="*/ 0 h 305"/>
                <a:gd name="T40" fmla="*/ 16 w 314"/>
                <a:gd name="T41" fmla="*/ 146 h 305"/>
                <a:gd name="T42" fmla="*/ 16 w 314"/>
                <a:gd name="T43" fmla="*/ 14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4" h="305">
                  <a:moveTo>
                    <a:pt x="314" y="0"/>
                  </a:moveTo>
                  <a:lnTo>
                    <a:pt x="314" y="158"/>
                  </a:lnTo>
                  <a:cubicBezTo>
                    <a:pt x="314" y="256"/>
                    <a:pt x="278" y="305"/>
                    <a:pt x="206" y="305"/>
                  </a:cubicBezTo>
                  <a:cubicBezTo>
                    <a:pt x="198" y="305"/>
                    <a:pt x="186" y="305"/>
                    <a:pt x="170" y="304"/>
                  </a:cubicBezTo>
                  <a:lnTo>
                    <a:pt x="170" y="243"/>
                  </a:lnTo>
                  <a:cubicBezTo>
                    <a:pt x="219" y="243"/>
                    <a:pt x="244" y="220"/>
                    <a:pt x="244" y="174"/>
                  </a:cubicBezTo>
                  <a:lnTo>
                    <a:pt x="243" y="146"/>
                  </a:lnTo>
                  <a:lnTo>
                    <a:pt x="192" y="146"/>
                  </a:lnTo>
                  <a:lnTo>
                    <a:pt x="192" y="0"/>
                  </a:lnTo>
                  <a:lnTo>
                    <a:pt x="314" y="0"/>
                  </a:lnTo>
                  <a:lnTo>
                    <a:pt x="314" y="0"/>
                  </a:lnTo>
                  <a:close/>
                  <a:moveTo>
                    <a:pt x="16" y="146"/>
                  </a:moveTo>
                  <a:lnTo>
                    <a:pt x="67" y="146"/>
                  </a:lnTo>
                  <a:lnTo>
                    <a:pt x="68" y="174"/>
                  </a:lnTo>
                  <a:cubicBezTo>
                    <a:pt x="68" y="217"/>
                    <a:pt x="45" y="240"/>
                    <a:pt x="0" y="243"/>
                  </a:cubicBezTo>
                  <a:lnTo>
                    <a:pt x="0" y="304"/>
                  </a:lnTo>
                  <a:cubicBezTo>
                    <a:pt x="14" y="305"/>
                    <a:pt x="24" y="305"/>
                    <a:pt x="30" y="305"/>
                  </a:cubicBezTo>
                  <a:cubicBezTo>
                    <a:pt x="102" y="305"/>
                    <a:pt x="138" y="256"/>
                    <a:pt x="138" y="158"/>
                  </a:cubicBezTo>
                  <a:lnTo>
                    <a:pt x="138" y="0"/>
                  </a:lnTo>
                  <a:lnTo>
                    <a:pt x="16" y="0"/>
                  </a:lnTo>
                  <a:lnTo>
                    <a:pt x="16" y="146"/>
                  </a:lnTo>
                  <a:lnTo>
                    <a:pt x="16" y="146"/>
                  </a:lnTo>
                  <a:close/>
                </a:path>
              </a:pathLst>
            </a:custGeom>
            <a:solidFill>
              <a:schemeClr val="accent1"/>
            </a:solidFill>
            <a:ln>
              <a:noFill/>
            </a:ln>
          </p:spPr>
        </p:sp>
      </p:grpSp>
      <p:sp>
        <p:nvSpPr>
          <p:cNvPr id="50" name="Rectangle 49">
            <a:extLst>
              <a:ext uri="{FF2B5EF4-FFF2-40B4-BE49-F238E27FC236}">
                <a16:creationId xmlns:a16="http://schemas.microsoft.com/office/drawing/2014/main" id="{9764E951-A6DE-9045-AD76-5FFDA96F1330}"/>
              </a:ext>
            </a:extLst>
          </p:cNvPr>
          <p:cNvSpPr/>
          <p:nvPr/>
        </p:nvSpPr>
        <p:spPr>
          <a:xfrm>
            <a:off x="3723257" y="4202152"/>
            <a:ext cx="722375" cy="1753200"/>
          </a:xfrm>
          <a:prstGeom prst="rect">
            <a:avLst/>
          </a:prstGeom>
          <a:solidFill>
            <a:schemeClr val="accent1">
              <a:lumMod val="20000"/>
              <a:lumOff val="80000"/>
            </a:schemeClr>
          </a:solidFill>
          <a:ln w="25400">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solidFill>
                <a:srgbClr val="C00000"/>
              </a:solidFill>
            </a:endParaRPr>
          </a:p>
        </p:txBody>
      </p:sp>
      <p:sp>
        <p:nvSpPr>
          <p:cNvPr id="53" name="Rectangle 52">
            <a:extLst>
              <a:ext uri="{FF2B5EF4-FFF2-40B4-BE49-F238E27FC236}">
                <a16:creationId xmlns:a16="http://schemas.microsoft.com/office/drawing/2014/main" id="{C725E1D3-16DE-A944-9133-3BAA2CAA28A5}"/>
              </a:ext>
            </a:extLst>
          </p:cNvPr>
          <p:cNvSpPr/>
          <p:nvPr/>
        </p:nvSpPr>
        <p:spPr>
          <a:xfrm>
            <a:off x="4701665" y="4202152"/>
            <a:ext cx="4498848" cy="1753200"/>
          </a:xfrm>
          <a:prstGeom prst="rect">
            <a:avLst/>
          </a:prstGeom>
          <a:solidFill>
            <a:schemeClr val="accent1">
              <a:lumMod val="20000"/>
              <a:lumOff val="80000"/>
            </a:schemeClr>
          </a:solidFill>
          <a:ln w="25400">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solidFill>
                <a:srgbClr val="C00000"/>
              </a:solidFill>
            </a:endParaRPr>
          </a:p>
        </p:txBody>
      </p:sp>
      <p:sp>
        <p:nvSpPr>
          <p:cNvPr id="28" name="Rectangle 27">
            <a:extLst>
              <a:ext uri="{FF2B5EF4-FFF2-40B4-BE49-F238E27FC236}">
                <a16:creationId xmlns:a16="http://schemas.microsoft.com/office/drawing/2014/main" id="{B8F28862-E5BA-D247-BCEE-313A49A9ADB5}"/>
              </a:ext>
            </a:extLst>
          </p:cNvPr>
          <p:cNvSpPr/>
          <p:nvPr/>
        </p:nvSpPr>
        <p:spPr>
          <a:xfrm>
            <a:off x="5651205" y="4192428"/>
            <a:ext cx="3549308" cy="1753200"/>
          </a:xfrm>
          <a:prstGeom prst="rect">
            <a:avLst/>
          </a:prstGeom>
          <a:solidFill>
            <a:schemeClr val="accent1">
              <a:lumMod val="60000"/>
              <a:lumOff val="40000"/>
            </a:schemeClr>
          </a:solidFill>
          <a:ln w="25400">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sz="4400" b="1" i="1" spc="-150">
                <a:solidFill>
                  <a:schemeClr val="accent1">
                    <a:lumMod val="50000"/>
                  </a:schemeClr>
                </a:solidFill>
                <a:effectLst>
                  <a:outerShdw blurRad="50800" dist="38100" dir="2700000" algn="tl" rotWithShape="0">
                    <a:prstClr val="black">
                      <a:alpha val="40000"/>
                    </a:prstClr>
                  </a:outerShdw>
                </a:effectLst>
              </a:rPr>
              <a:t>QoS</a:t>
            </a:r>
            <a:r>
              <a:rPr lang="zh-CN" altLang="en-US" sz="4400" b="1" i="1" spc="-150">
                <a:solidFill>
                  <a:schemeClr val="accent1">
                    <a:lumMod val="50000"/>
                  </a:schemeClr>
                </a:solidFill>
                <a:effectLst>
                  <a:outerShdw blurRad="50800" dist="38100" dir="2700000" algn="tl" rotWithShape="0">
                    <a:prstClr val="black">
                      <a:alpha val="40000"/>
                    </a:prstClr>
                  </a:outerShdw>
                </a:effectLst>
              </a:rPr>
              <a:t> </a:t>
            </a:r>
            <a:r>
              <a:rPr lang="en-US" altLang="zh-CN" sz="4400" b="1" i="1" spc="-150">
                <a:solidFill>
                  <a:schemeClr val="accent1">
                    <a:lumMod val="50000"/>
                  </a:schemeClr>
                </a:solidFill>
                <a:effectLst>
                  <a:outerShdw blurRad="50800" dist="38100" dir="2700000" algn="tl" rotWithShape="0">
                    <a:prstClr val="black">
                      <a:alpha val="40000"/>
                    </a:prstClr>
                  </a:outerShdw>
                </a:effectLst>
              </a:rPr>
              <a:t>Violation</a:t>
            </a:r>
            <a:endParaRPr lang="en-CN" sz="4400" b="1" i="1" spc="-150">
              <a:solidFill>
                <a:schemeClr val="accent1">
                  <a:lumMod val="50000"/>
                </a:schemeClr>
              </a:solidFill>
              <a:effectLst>
                <a:outerShdw blurRad="50800" dist="38100" dir="2700000" algn="tl" rotWithShape="0">
                  <a:prstClr val="black">
                    <a:alpha val="40000"/>
                  </a:prstClr>
                </a:outerShdw>
              </a:effectLst>
            </a:endParaRPr>
          </a:p>
        </p:txBody>
      </p:sp>
      <p:pic>
        <p:nvPicPr>
          <p:cNvPr id="25" name="Picture 24">
            <a:extLst>
              <a:ext uri="{FF2B5EF4-FFF2-40B4-BE49-F238E27FC236}">
                <a16:creationId xmlns:a16="http://schemas.microsoft.com/office/drawing/2014/main" id="{EF0DA4F4-5E8A-DC48-A3BC-38BC75EFE1F1}"/>
              </a:ext>
            </a:extLst>
          </p:cNvPr>
          <p:cNvPicPr>
            <a:picLocks noChangeAspect="1"/>
          </p:cNvPicPr>
          <p:nvPr/>
        </p:nvPicPr>
        <p:blipFill>
          <a:blip r:embed="rId4"/>
          <a:stretch>
            <a:fillRect/>
          </a:stretch>
        </p:blipFill>
        <p:spPr>
          <a:xfrm>
            <a:off x="2580905" y="4048936"/>
            <a:ext cx="7073572" cy="2455200"/>
          </a:xfrm>
          <a:prstGeom prst="rect">
            <a:avLst/>
          </a:prstGeom>
          <a:noFill/>
          <a:effectLst/>
        </p:spPr>
      </p:pic>
      <p:grpSp>
        <p:nvGrpSpPr>
          <p:cNvPr id="45" name="Group 44">
            <a:extLst>
              <a:ext uri="{FF2B5EF4-FFF2-40B4-BE49-F238E27FC236}">
                <a16:creationId xmlns:a16="http://schemas.microsoft.com/office/drawing/2014/main" id="{DE0A56C3-4E9B-FC45-BCDA-E704727C9975}"/>
              </a:ext>
            </a:extLst>
          </p:cNvPr>
          <p:cNvGrpSpPr/>
          <p:nvPr/>
        </p:nvGrpSpPr>
        <p:grpSpPr>
          <a:xfrm>
            <a:off x="2848658" y="5943702"/>
            <a:ext cx="1749198" cy="591999"/>
            <a:chOff x="1080323" y="4787860"/>
            <a:chExt cx="1749198" cy="591999"/>
          </a:xfrm>
        </p:grpSpPr>
        <p:cxnSp>
          <p:nvCxnSpPr>
            <p:cNvPr id="47" name="Straight Arrow Connector 46">
              <a:extLst>
                <a:ext uri="{FF2B5EF4-FFF2-40B4-BE49-F238E27FC236}">
                  <a16:creationId xmlns:a16="http://schemas.microsoft.com/office/drawing/2014/main" id="{C2571425-6C33-7446-B95B-406CFEFA0FB7}"/>
                </a:ext>
              </a:extLst>
            </p:cNvPr>
            <p:cNvCxnSpPr>
              <a:cxnSpLocks/>
            </p:cNvCxnSpPr>
            <p:nvPr/>
          </p:nvCxnSpPr>
          <p:spPr>
            <a:xfrm flipV="1">
              <a:off x="1958434" y="4787860"/>
              <a:ext cx="0" cy="295396"/>
            </a:xfrm>
            <a:prstGeom prst="straightConnector1">
              <a:avLst/>
            </a:prstGeom>
            <a:noFill/>
            <a:ln w="25400" cap="flat">
              <a:solidFill>
                <a:schemeClr val="accent1">
                  <a:lumMod val="50000"/>
                </a:schemeClr>
              </a:solidFill>
              <a:prstDash val="solid"/>
              <a:miter lim="800000"/>
              <a:tailEnd type="triangle"/>
            </a:ln>
          </p:spPr>
          <p:style>
            <a:lnRef idx="0">
              <a:scrgbClr r="0" g="0" b="0"/>
            </a:lnRef>
            <a:fillRef idx="0">
              <a:scrgbClr r="0" g="0" b="0"/>
            </a:fillRef>
            <a:effectRef idx="0">
              <a:scrgbClr r="0" g="0" b="0"/>
            </a:effectRef>
            <a:fontRef idx="none"/>
          </p:style>
        </p:cxnSp>
        <p:sp>
          <p:nvSpPr>
            <p:cNvPr id="48" name="Rectangle 47">
              <a:extLst>
                <a:ext uri="{FF2B5EF4-FFF2-40B4-BE49-F238E27FC236}">
                  <a16:creationId xmlns:a16="http://schemas.microsoft.com/office/drawing/2014/main" id="{14033D89-B78F-1440-B9FC-13C322FB91CC}"/>
                </a:ext>
              </a:extLst>
            </p:cNvPr>
            <p:cNvSpPr/>
            <p:nvPr/>
          </p:nvSpPr>
          <p:spPr>
            <a:xfrm>
              <a:off x="1080323" y="5010527"/>
              <a:ext cx="1749198" cy="369332"/>
            </a:xfrm>
            <a:prstGeom prst="rect">
              <a:avLst/>
            </a:prstGeom>
          </p:spPr>
          <p:txBody>
            <a:bodyPr wrap="none">
              <a:spAutoFit/>
            </a:bodyPr>
            <a:lstStyle/>
            <a:p>
              <a:pPr algn="ctr"/>
              <a:r>
                <a:rPr lang="en-US" b="1" dirty="0" err="1">
                  <a:solidFill>
                    <a:schemeClr val="accent1">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Solo-run: 24ms </a:t>
              </a:r>
            </a:p>
          </p:txBody>
        </p:sp>
      </p:grpSp>
      <p:cxnSp>
        <p:nvCxnSpPr>
          <p:cNvPr id="54" name="Curved Connector 53">
            <a:extLst>
              <a:ext uri="{FF2B5EF4-FFF2-40B4-BE49-F238E27FC236}">
                <a16:creationId xmlns:a16="http://schemas.microsoft.com/office/drawing/2014/main" id="{3AC95617-A0A5-734B-86E4-D69EE366C087}"/>
              </a:ext>
            </a:extLst>
          </p:cNvPr>
          <p:cNvCxnSpPr>
            <a:cxnSpLocks/>
            <a:stCxn id="50" idx="0"/>
            <a:endCxn id="53" idx="0"/>
          </p:cNvCxnSpPr>
          <p:nvPr/>
        </p:nvCxnSpPr>
        <p:spPr>
          <a:xfrm rot="5400000" flipH="1" flipV="1">
            <a:off x="5517767" y="2768830"/>
            <a:ext cx="12700" cy="2866644"/>
          </a:xfrm>
          <a:prstGeom prst="curvedConnector3">
            <a:avLst>
              <a:gd name="adj1" fmla="val 1800000"/>
            </a:avLst>
          </a:prstGeom>
          <a:noFill/>
          <a:ln w="25400" cap="flat">
            <a:solidFill>
              <a:schemeClr val="accent1">
                <a:lumMod val="50000"/>
              </a:schemeClr>
            </a:solidFill>
            <a:prstDash val="solid"/>
            <a:miter lim="800000"/>
            <a:headEnd type="triangle"/>
            <a:tailEnd type="triangle"/>
          </a:ln>
        </p:spPr>
        <p:style>
          <a:lnRef idx="0">
            <a:scrgbClr r="0" g="0" b="0"/>
          </a:lnRef>
          <a:fillRef idx="0">
            <a:scrgbClr r="0" g="0" b="0"/>
          </a:fillRef>
          <a:effectRef idx="0">
            <a:scrgbClr r="0" g="0" b="0"/>
          </a:effectRef>
          <a:fontRef idx="none"/>
        </p:style>
      </p:cxnSp>
      <p:grpSp>
        <p:nvGrpSpPr>
          <p:cNvPr id="23" name="Group 22">
            <a:extLst>
              <a:ext uri="{FF2B5EF4-FFF2-40B4-BE49-F238E27FC236}">
                <a16:creationId xmlns:a16="http://schemas.microsoft.com/office/drawing/2014/main" id="{5309B54B-DD64-AA4A-87A7-FFB029897A31}"/>
              </a:ext>
            </a:extLst>
          </p:cNvPr>
          <p:cNvGrpSpPr/>
          <p:nvPr/>
        </p:nvGrpSpPr>
        <p:grpSpPr>
          <a:xfrm>
            <a:off x="4701665" y="5335336"/>
            <a:ext cx="2013306" cy="618712"/>
            <a:chOff x="4670535" y="5176479"/>
            <a:chExt cx="2013306" cy="618712"/>
          </a:xfrm>
        </p:grpSpPr>
        <p:cxnSp>
          <p:nvCxnSpPr>
            <p:cNvPr id="60" name="直线连接符 2">
              <a:extLst>
                <a:ext uri="{FF2B5EF4-FFF2-40B4-BE49-F238E27FC236}">
                  <a16:creationId xmlns:a16="http://schemas.microsoft.com/office/drawing/2014/main" id="{3604E2F8-04B7-6C4D-8ED9-E5E81AD876EC}"/>
                </a:ext>
              </a:extLst>
            </p:cNvPr>
            <p:cNvCxnSpPr>
              <a:cxnSpLocks/>
            </p:cNvCxnSpPr>
            <p:nvPr/>
          </p:nvCxnSpPr>
          <p:spPr>
            <a:xfrm>
              <a:off x="5620073" y="5515031"/>
              <a:ext cx="0" cy="280160"/>
            </a:xfrm>
            <a:prstGeom prst="line">
              <a:avLst/>
            </a:prstGeom>
            <a:noFill/>
            <a:ln w="25400" cap="flat">
              <a:solidFill>
                <a:schemeClr val="accent1">
                  <a:lumMod val="50000"/>
                </a:schemeClr>
              </a:solidFill>
              <a:prstDash val="solid"/>
              <a:miter lim="800000"/>
              <a:tailEnd type="triangle"/>
            </a:ln>
          </p:spPr>
          <p:style>
            <a:lnRef idx="0">
              <a:scrgbClr r="0" g="0" b="0"/>
            </a:lnRef>
            <a:fillRef idx="0">
              <a:scrgbClr r="0" g="0" b="0"/>
            </a:fillRef>
            <a:effectRef idx="0">
              <a:scrgbClr r="0" g="0" b="0"/>
            </a:effectRef>
            <a:fontRef idx="none"/>
          </p:style>
        </p:cxnSp>
        <p:sp>
          <p:nvSpPr>
            <p:cNvPr id="61" name="文本框 4">
              <a:extLst>
                <a:ext uri="{FF2B5EF4-FFF2-40B4-BE49-F238E27FC236}">
                  <a16:creationId xmlns:a16="http://schemas.microsoft.com/office/drawing/2014/main" id="{E1A01407-9C7F-6D4F-8989-BCF50392994C}"/>
                </a:ext>
              </a:extLst>
            </p:cNvPr>
            <p:cNvSpPr txBox="1"/>
            <p:nvPr/>
          </p:nvSpPr>
          <p:spPr>
            <a:xfrm>
              <a:off x="4670535" y="5176479"/>
              <a:ext cx="2013306" cy="338552"/>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hangingPunct="0"/>
              <a:r>
                <a:rPr lang="en-US" altLang="zh-CN" sz="1600" b="1" i="1" dirty="0">
                  <a:solidFill>
                    <a:schemeClr val="accent1">
                      <a:lumMod val="50000"/>
                    </a:schemeClr>
                  </a:solidFill>
                  <a:latin typeface="Microsoft YaHei" panose="020B0503020204020204" pitchFamily="34" charset="-122"/>
                  <a:ea typeface="Microsoft YaHei" panose="020B0503020204020204" pitchFamily="34" charset="-122"/>
                  <a:sym typeface="等线 Light"/>
                </a:rPr>
                <a:t>QoS target: 100ms</a:t>
              </a:r>
              <a:endParaRPr lang="zh-CN" altLang="en-US" sz="1600" b="1" i="1" dirty="0">
                <a:solidFill>
                  <a:schemeClr val="accent1">
                    <a:lumMod val="50000"/>
                  </a:schemeClr>
                </a:solidFill>
                <a:latin typeface="Microsoft YaHei" panose="020B0503020204020204" pitchFamily="34" charset="-122"/>
                <a:ea typeface="Microsoft YaHei" panose="020B0503020204020204" pitchFamily="34" charset="-122"/>
                <a:sym typeface="等线 Light"/>
              </a:endParaRPr>
            </a:p>
          </p:txBody>
        </p:sp>
      </p:grpSp>
      <p:sp>
        <p:nvSpPr>
          <p:cNvPr id="49" name="Rounded Rectangular Callout 48">
            <a:extLst>
              <a:ext uri="{FF2B5EF4-FFF2-40B4-BE49-F238E27FC236}">
                <a16:creationId xmlns:a16="http://schemas.microsoft.com/office/drawing/2014/main" id="{3012CAA2-5D7C-904D-ACC7-29B611C037BE}"/>
              </a:ext>
            </a:extLst>
          </p:cNvPr>
          <p:cNvSpPr/>
          <p:nvPr/>
        </p:nvSpPr>
        <p:spPr>
          <a:xfrm>
            <a:off x="1217801" y="2750561"/>
            <a:ext cx="3234687" cy="783191"/>
          </a:xfrm>
          <a:prstGeom prst="wedgeRoundRectCallout">
            <a:avLst>
              <a:gd name="adj1" fmla="val 77849"/>
              <a:gd name="adj2" fmla="val 109747"/>
              <a:gd name="adj3" fmla="val 16667"/>
            </a:avLst>
          </a:prstGeom>
          <a:solidFill>
            <a:schemeClr val="accent1"/>
          </a:solidFill>
          <a:ln w="25400" cap="flat">
            <a:noFill/>
            <a:prstDash val="solid"/>
            <a:miter lim="800000"/>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lang="en-CN" sz="2000" b="1">
                <a:solidFill>
                  <a:schemeClr val="bg1"/>
                </a:solidFill>
                <a:ea typeface="Microsoft YaHei" panose="020B0503020204020204" pitchFamily="34" charset="-122"/>
                <a:cs typeface="Times New Roman" panose="02020603050405020304" pitchFamily="18" charset="0"/>
              </a:rPr>
              <a:t>Unstable latency increase of different co-location Pairs</a:t>
            </a:r>
          </a:p>
        </p:txBody>
      </p:sp>
      <p:sp>
        <p:nvSpPr>
          <p:cNvPr id="56" name="Rounded Rectangle 55">
            <a:extLst>
              <a:ext uri="{FF2B5EF4-FFF2-40B4-BE49-F238E27FC236}">
                <a16:creationId xmlns:a16="http://schemas.microsoft.com/office/drawing/2014/main" id="{83207672-C50B-204C-88D0-62601575164F}"/>
              </a:ext>
            </a:extLst>
          </p:cNvPr>
          <p:cNvSpPr/>
          <p:nvPr/>
        </p:nvSpPr>
        <p:spPr>
          <a:xfrm>
            <a:off x="5172486" y="2750561"/>
            <a:ext cx="2227851" cy="783191"/>
          </a:xfrm>
          <a:prstGeom prst="roundRect">
            <a:avLst/>
          </a:prstGeom>
          <a:solidFill>
            <a:schemeClr val="accent1"/>
          </a:solidFill>
          <a:ln w="25400" cap="flat">
            <a:noFill/>
            <a:prstDash val="solid"/>
            <a:miter lim="800000"/>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lang="en-CN" sz="2000" b="1">
                <a:solidFill>
                  <a:schemeClr val="bg1"/>
                </a:solidFill>
                <a:ea typeface="Microsoft YaHei" panose="020B0503020204020204" pitchFamily="34" charset="-122"/>
                <a:cs typeface="Times New Roman" panose="02020603050405020304" pitchFamily="18" charset="0"/>
              </a:rPr>
              <a:t>Unstable workload  of online services</a:t>
            </a:r>
          </a:p>
        </p:txBody>
      </p:sp>
      <p:sp>
        <p:nvSpPr>
          <p:cNvPr id="57" name="Down Arrow 56">
            <a:extLst>
              <a:ext uri="{FF2B5EF4-FFF2-40B4-BE49-F238E27FC236}">
                <a16:creationId xmlns:a16="http://schemas.microsoft.com/office/drawing/2014/main" id="{2F01D993-1B53-4F41-BAB1-A8D46597CAAB}"/>
              </a:ext>
            </a:extLst>
          </p:cNvPr>
          <p:cNvSpPr/>
          <p:nvPr/>
        </p:nvSpPr>
        <p:spPr>
          <a:xfrm rot="16200000">
            <a:off x="7573028" y="2921772"/>
            <a:ext cx="277393" cy="440767"/>
          </a:xfrm>
          <a:prstGeom prst="downArrow">
            <a:avLst>
              <a:gd name="adj1" fmla="val 40784"/>
              <a:gd name="adj2" fmla="val 63282"/>
            </a:avLst>
          </a:prstGeom>
          <a:solidFill>
            <a:schemeClr val="accent1"/>
          </a:solidFill>
          <a:ln w="25400" cap="flat">
            <a:noFill/>
            <a:prstDash val="solid"/>
            <a:miter lim="800000"/>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hangingPunct="0"/>
            <a:endParaRPr lang="en-US">
              <a:solidFill>
                <a:srgbClr val="000000"/>
              </a:solidFill>
              <a:latin typeface="等线 Light"/>
              <a:ea typeface="等线 Light"/>
              <a:cs typeface="等线 Light"/>
              <a:sym typeface="等线 Light"/>
            </a:endParaRPr>
          </a:p>
        </p:txBody>
      </p:sp>
      <p:sp>
        <p:nvSpPr>
          <p:cNvPr id="58" name="Plus 57">
            <a:extLst>
              <a:ext uri="{FF2B5EF4-FFF2-40B4-BE49-F238E27FC236}">
                <a16:creationId xmlns:a16="http://schemas.microsoft.com/office/drawing/2014/main" id="{EF201402-D1CF-7943-921D-4B299E8A8099}"/>
              </a:ext>
            </a:extLst>
          </p:cNvPr>
          <p:cNvSpPr/>
          <p:nvPr/>
        </p:nvSpPr>
        <p:spPr>
          <a:xfrm>
            <a:off x="4452487" y="2782157"/>
            <a:ext cx="720000" cy="720000"/>
          </a:xfrm>
          <a:prstGeom prst="mathPlus">
            <a:avLst>
              <a:gd name="adj1" fmla="val 8401"/>
            </a:avLst>
          </a:prstGeom>
          <a:solidFill>
            <a:schemeClr val="accent1"/>
          </a:solidFill>
          <a:ln w="25400" cap="flat">
            <a:noFill/>
            <a:prstDash val="solid"/>
            <a:miter lim="800000"/>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hangingPunct="0"/>
            <a:endParaRPr lang="en-CN">
              <a:solidFill>
                <a:srgbClr val="000000"/>
              </a:solidFill>
              <a:latin typeface="等线 Light"/>
              <a:ea typeface="等线 Light"/>
              <a:cs typeface="等线 Light"/>
              <a:sym typeface="等线 Light"/>
            </a:endParaRPr>
          </a:p>
        </p:txBody>
      </p:sp>
      <p:grpSp>
        <p:nvGrpSpPr>
          <p:cNvPr id="6" name="Group 5">
            <a:extLst>
              <a:ext uri="{FF2B5EF4-FFF2-40B4-BE49-F238E27FC236}">
                <a16:creationId xmlns:a16="http://schemas.microsoft.com/office/drawing/2014/main" id="{A63DC398-8C73-3247-8653-A33417719AB2}"/>
              </a:ext>
            </a:extLst>
          </p:cNvPr>
          <p:cNvGrpSpPr/>
          <p:nvPr/>
        </p:nvGrpSpPr>
        <p:grpSpPr>
          <a:xfrm>
            <a:off x="7932108" y="2405917"/>
            <a:ext cx="4121333" cy="1711585"/>
            <a:chOff x="9055023" y="3402534"/>
            <a:chExt cx="3783153" cy="1711585"/>
          </a:xfrm>
          <a:solidFill>
            <a:schemeClr val="accent1"/>
          </a:solidFill>
          <a:effectLst>
            <a:outerShdw blurRad="50800" dist="38100" dir="2700000" algn="tl" rotWithShape="0">
              <a:prstClr val="black">
                <a:alpha val="40000"/>
              </a:prstClr>
            </a:outerShdw>
          </a:effectLst>
        </p:grpSpPr>
        <p:sp>
          <p:nvSpPr>
            <p:cNvPr id="5" name="Explosion 2 4">
              <a:extLst>
                <a:ext uri="{FF2B5EF4-FFF2-40B4-BE49-F238E27FC236}">
                  <a16:creationId xmlns:a16="http://schemas.microsoft.com/office/drawing/2014/main" id="{684BDD24-8D3C-0543-A172-18AE7CA512CD}"/>
                </a:ext>
              </a:extLst>
            </p:cNvPr>
            <p:cNvSpPr/>
            <p:nvPr/>
          </p:nvSpPr>
          <p:spPr>
            <a:xfrm>
              <a:off x="9055023" y="3402534"/>
              <a:ext cx="3783153" cy="1711585"/>
            </a:xfrm>
            <a:prstGeom prst="irregularSeal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4" name="Rectangle 3">
              <a:extLst>
                <a:ext uri="{FF2B5EF4-FFF2-40B4-BE49-F238E27FC236}">
                  <a16:creationId xmlns:a16="http://schemas.microsoft.com/office/drawing/2014/main" id="{90EB9ECD-1639-0A46-8D78-56341914A5D4}"/>
                </a:ext>
              </a:extLst>
            </p:cNvPr>
            <p:cNvSpPr/>
            <p:nvPr/>
          </p:nvSpPr>
          <p:spPr>
            <a:xfrm>
              <a:off x="9535314" y="3920938"/>
              <a:ext cx="2570775" cy="769441"/>
            </a:xfrm>
            <a:prstGeom prst="rect">
              <a:avLst/>
            </a:prstGeom>
            <a:noFill/>
          </p:spPr>
          <p:txBody>
            <a:bodyPr wrap="square">
              <a:spAutoFit/>
            </a:bodyPr>
            <a:lstStyle/>
            <a:p>
              <a:r>
                <a:rPr lang="en-CN" sz="2400" b="1" i="1">
                  <a:solidFill>
                    <a:schemeClr val="bg1"/>
                  </a:solidFill>
                  <a:ea typeface="Microsoft YaHei" panose="020B0503020204020204" pitchFamily="34" charset="-122"/>
                  <a:cs typeface="Times New Roman" panose="02020603050405020304" pitchFamily="18" charset="0"/>
                </a:rPr>
                <a:t>Non-determinism</a:t>
              </a:r>
              <a:r>
                <a:rPr lang="en-CN" sz="2000" b="1">
                  <a:solidFill>
                    <a:schemeClr val="bg1"/>
                  </a:solidFill>
                  <a:ea typeface="Microsoft YaHei" panose="020B0503020204020204" pitchFamily="34" charset="-122"/>
                  <a:cs typeface="Times New Roman" panose="02020603050405020304" pitchFamily="18" charset="0"/>
                </a:rPr>
                <a:t> causes QoS violation</a:t>
              </a:r>
            </a:p>
          </p:txBody>
        </p:sp>
      </p:grpSp>
      <p:sp>
        <p:nvSpPr>
          <p:cNvPr id="24" name="Rectangle 23">
            <a:extLst>
              <a:ext uri="{FF2B5EF4-FFF2-40B4-BE49-F238E27FC236}">
                <a16:creationId xmlns:a16="http://schemas.microsoft.com/office/drawing/2014/main" id="{4E09CC74-2E55-D84D-8D90-2E5CCFAE33D3}"/>
              </a:ext>
            </a:extLst>
          </p:cNvPr>
          <p:cNvSpPr/>
          <p:nvPr/>
        </p:nvSpPr>
        <p:spPr>
          <a:xfrm>
            <a:off x="617381" y="1248335"/>
            <a:ext cx="5333714" cy="1323439"/>
          </a:xfrm>
          <a:prstGeom prst="rect">
            <a:avLst/>
          </a:prstGeom>
        </p:spPr>
        <p:txBody>
          <a:bodyPr wrap="square">
            <a:spAutoFit/>
          </a:bodyPr>
          <a:lstStyle/>
          <a:p>
            <a:pPr marL="342900" lvl="0" indent="-342900" defTabSz="914400">
              <a:buFont typeface="Wingdings" pitchFamily="2" charset="2"/>
              <a:buChar char="Ø"/>
              <a:defRPr/>
            </a:pPr>
            <a:r>
              <a:rPr kumimoji="1" lang="en-US" altLang="zh-CN" sz="2000" dirty="0">
                <a:solidFill>
                  <a:srgbClr val="2E3448"/>
                </a:solidFill>
                <a:ea typeface="Microsoft YaHei" panose="020B0503020204020204" pitchFamily="34" charset="-122"/>
              </a:rPr>
              <a:t>Prior works do not maximize the throughput.</a:t>
            </a:r>
          </a:p>
          <a:p>
            <a:pPr marL="800100" lvl="1" indent="-342900">
              <a:buFont typeface="Wingdings" pitchFamily="2" charset="2"/>
              <a:buChar char="Ø"/>
              <a:defRPr/>
            </a:pPr>
            <a:r>
              <a:rPr kumimoji="1" lang="en-US" altLang="zh-CN" sz="2000" dirty="0">
                <a:solidFill>
                  <a:srgbClr val="2E3448"/>
                </a:solidFill>
                <a:ea typeface="Microsoft YaHei" panose="020B0503020204020204" pitchFamily="34" charset="-122"/>
              </a:rPr>
              <a:t>Allow </a:t>
            </a:r>
            <a:r>
              <a:rPr kumimoji="1" lang="en-US" altLang="zh-CN" sz="2000" b="1" dirty="0">
                <a:solidFill>
                  <a:schemeClr val="accent1">
                    <a:lumMod val="50000"/>
                  </a:schemeClr>
                </a:solidFill>
                <a:ea typeface="Microsoft YaHei" panose="020B0503020204020204" pitchFamily="34" charset="-122"/>
              </a:rPr>
              <a:t>multiple</a:t>
            </a:r>
            <a:r>
              <a:rPr kumimoji="1" lang="en-US" altLang="zh-CN" sz="2000" dirty="0">
                <a:solidFill>
                  <a:srgbClr val="2E3448"/>
                </a:solidFill>
                <a:ea typeface="Microsoft YaHei" panose="020B0503020204020204" pitchFamily="34" charset="-122"/>
              </a:rPr>
              <a:t> services on the </a:t>
            </a:r>
            <a:r>
              <a:rPr kumimoji="1" lang="en-US" altLang="zh-CN" sz="2000" b="1" dirty="0">
                <a:solidFill>
                  <a:schemeClr val="accent1">
                    <a:lumMod val="50000"/>
                  </a:schemeClr>
                </a:solidFill>
                <a:ea typeface="Microsoft YaHei" panose="020B0503020204020204" pitchFamily="34" charset="-122"/>
              </a:rPr>
              <a:t>same</a:t>
            </a:r>
            <a:r>
              <a:rPr kumimoji="1" lang="en-US" altLang="zh-CN" sz="2000" dirty="0">
                <a:solidFill>
                  <a:srgbClr val="2E3448"/>
                </a:solidFill>
                <a:ea typeface="Microsoft YaHei" panose="020B0503020204020204" pitchFamily="34" charset="-122"/>
              </a:rPr>
              <a:t> GPU.</a:t>
            </a:r>
          </a:p>
          <a:p>
            <a:pPr marL="800100" lvl="1" indent="-342900">
              <a:buFont typeface="Wingdings" pitchFamily="2" charset="2"/>
              <a:buChar char="Ø"/>
              <a:defRPr/>
            </a:pPr>
            <a:r>
              <a:rPr kumimoji="1" lang="en-US" altLang="zh-CN" sz="2000" dirty="0">
                <a:solidFill>
                  <a:srgbClr val="2E3448"/>
                </a:solidFill>
                <a:ea typeface="Microsoft YaHei" panose="020B0503020204020204" pitchFamily="34" charset="-122"/>
              </a:rPr>
              <a:t>Process queries </a:t>
            </a:r>
            <a:r>
              <a:rPr kumimoji="1" lang="en-US" altLang="zh-CN" sz="2000" b="1" dirty="0">
                <a:solidFill>
                  <a:schemeClr val="accent1">
                    <a:lumMod val="50000"/>
                  </a:schemeClr>
                </a:solidFill>
                <a:ea typeface="Microsoft YaHei" panose="020B0503020204020204" pitchFamily="34" charset="-122"/>
              </a:rPr>
              <a:t>sequentially</a:t>
            </a:r>
            <a:r>
              <a:rPr kumimoji="1" lang="en-US" altLang="zh-CN" sz="2000" dirty="0">
                <a:solidFill>
                  <a:srgbClr val="2E3448"/>
                </a:solidFill>
                <a:ea typeface="Microsoft YaHei" panose="020B0503020204020204" pitchFamily="34" charset="-122"/>
              </a:rPr>
              <a:t>.</a:t>
            </a:r>
          </a:p>
          <a:p>
            <a:pPr marL="800100" lvl="1" indent="-342900">
              <a:buFont typeface="Wingdings" pitchFamily="2" charset="2"/>
              <a:buChar char="Ø"/>
              <a:defRPr/>
            </a:pPr>
            <a:r>
              <a:rPr kumimoji="1" lang="en-US" altLang="zh-CN" sz="2000" b="1" dirty="0">
                <a:solidFill>
                  <a:schemeClr val="accent1">
                    <a:lumMod val="50000"/>
                  </a:schemeClr>
                </a:solidFill>
                <a:ea typeface="Microsoft YaHei" panose="020B0503020204020204" pitchFamily="34" charset="-122"/>
              </a:rPr>
              <a:t>Disable</a:t>
            </a:r>
            <a:r>
              <a:rPr kumimoji="1" lang="en-US" altLang="zh-CN" sz="2000" dirty="0">
                <a:solidFill>
                  <a:srgbClr val="2E3448"/>
                </a:solidFill>
                <a:ea typeface="Microsoft YaHei" panose="020B0503020204020204" pitchFamily="34" charset="-122"/>
              </a:rPr>
              <a:t> operator overlap.</a:t>
            </a:r>
            <a:endParaRPr kumimoji="1" lang="zh-CN" altLang="en-US" sz="2000" dirty="0">
              <a:solidFill>
                <a:srgbClr val="2E3448"/>
              </a:solidFill>
              <a:ea typeface="Microsoft YaHei" panose="020B0503020204020204" pitchFamily="34" charset="-122"/>
            </a:endParaRPr>
          </a:p>
        </p:txBody>
      </p:sp>
      <p:sp>
        <p:nvSpPr>
          <p:cNvPr id="27" name="Rectangle 26">
            <a:extLst>
              <a:ext uri="{FF2B5EF4-FFF2-40B4-BE49-F238E27FC236}">
                <a16:creationId xmlns:a16="http://schemas.microsoft.com/office/drawing/2014/main" id="{95C814E8-CBB4-2C48-B829-8F3C6733F0A6}"/>
              </a:ext>
            </a:extLst>
          </p:cNvPr>
          <p:cNvSpPr/>
          <p:nvPr/>
        </p:nvSpPr>
        <p:spPr>
          <a:xfrm>
            <a:off x="6270465" y="1248335"/>
            <a:ext cx="5333713" cy="1323439"/>
          </a:xfrm>
          <a:prstGeom prst="rect">
            <a:avLst/>
          </a:prstGeom>
        </p:spPr>
        <p:txBody>
          <a:bodyPr wrap="square">
            <a:spAutoFit/>
          </a:bodyPr>
          <a:lstStyle/>
          <a:p>
            <a:pPr marL="342900" lvl="0" indent="-342900" defTabSz="914400">
              <a:buFont typeface="Wingdings" pitchFamily="2" charset="2"/>
              <a:buChar char="Ø"/>
              <a:defRPr/>
            </a:pPr>
            <a:r>
              <a:rPr kumimoji="1" lang="en-US" altLang="zh-CN" sz="2000" dirty="0">
                <a:solidFill>
                  <a:schemeClr val="accent1"/>
                </a:solidFill>
                <a:ea typeface="Microsoft YaHei" panose="020B0503020204020204" pitchFamily="34" charset="-122"/>
              </a:rPr>
              <a:t>We try to:</a:t>
            </a:r>
          </a:p>
          <a:p>
            <a:pPr marL="800100" lvl="1" indent="-342900">
              <a:buFont typeface="Wingdings" pitchFamily="2" charset="2"/>
              <a:buChar char="Ø"/>
              <a:defRPr/>
            </a:pPr>
            <a:r>
              <a:rPr kumimoji="1" lang="en-US" altLang="zh-CN" sz="2000" dirty="0">
                <a:solidFill>
                  <a:schemeClr val="accent1"/>
                </a:solidFill>
                <a:ea typeface="Microsoft YaHei" panose="020B0503020204020204" pitchFamily="34" charset="-122"/>
              </a:rPr>
              <a:t>Allow multiple services on the same GPU.</a:t>
            </a:r>
          </a:p>
          <a:p>
            <a:pPr marL="800100" lvl="1" indent="-342900">
              <a:buFont typeface="Wingdings" pitchFamily="2" charset="2"/>
              <a:buChar char="Ø"/>
              <a:defRPr/>
            </a:pPr>
            <a:r>
              <a:rPr kumimoji="1" lang="en-US" altLang="zh-CN" sz="2000" dirty="0">
                <a:solidFill>
                  <a:schemeClr val="accent1"/>
                </a:solidFill>
                <a:ea typeface="Microsoft YaHei" panose="020B0503020204020204" pitchFamily="34" charset="-122"/>
              </a:rPr>
              <a:t>Process queries </a:t>
            </a:r>
            <a:r>
              <a:rPr kumimoji="1" lang="en-US" altLang="zh-CN" sz="2000" b="1" dirty="0">
                <a:solidFill>
                  <a:schemeClr val="accent1">
                    <a:lumMod val="50000"/>
                  </a:schemeClr>
                </a:solidFill>
                <a:ea typeface="Microsoft YaHei" panose="020B0503020204020204" pitchFamily="34" charset="-122"/>
              </a:rPr>
              <a:t>simultaneously</a:t>
            </a:r>
            <a:r>
              <a:rPr kumimoji="1" lang="en-US" altLang="zh-CN" sz="2000" dirty="0">
                <a:solidFill>
                  <a:schemeClr val="accent1"/>
                </a:solidFill>
                <a:ea typeface="Microsoft YaHei" panose="020B0503020204020204" pitchFamily="34" charset="-122"/>
              </a:rPr>
              <a:t>.</a:t>
            </a:r>
          </a:p>
          <a:p>
            <a:pPr marL="800100" lvl="1" indent="-342900">
              <a:buFont typeface="Wingdings" pitchFamily="2" charset="2"/>
              <a:buChar char="Ø"/>
              <a:defRPr/>
            </a:pPr>
            <a:r>
              <a:rPr kumimoji="1" lang="en-US" altLang="zh-CN" sz="2000" b="1" dirty="0">
                <a:solidFill>
                  <a:schemeClr val="accent1">
                    <a:lumMod val="50000"/>
                  </a:schemeClr>
                </a:solidFill>
                <a:ea typeface="Microsoft YaHei" panose="020B0503020204020204" pitchFamily="34" charset="-122"/>
              </a:rPr>
              <a:t>Enable</a:t>
            </a:r>
            <a:r>
              <a:rPr kumimoji="1" lang="en-US" altLang="zh-CN" sz="2000" dirty="0">
                <a:solidFill>
                  <a:schemeClr val="accent1"/>
                </a:solidFill>
                <a:ea typeface="Microsoft YaHei" panose="020B0503020204020204" pitchFamily="34" charset="-122"/>
              </a:rPr>
              <a:t> operator overlap.</a:t>
            </a:r>
            <a:endParaRPr kumimoji="1" lang="zh-CN" altLang="en-US" sz="2000" dirty="0">
              <a:solidFill>
                <a:schemeClr val="accent1"/>
              </a:solidFill>
              <a:ea typeface="Microsoft YaHei" panose="020B0503020204020204" pitchFamily="34" charset="-122"/>
            </a:endParaRPr>
          </a:p>
        </p:txBody>
      </p:sp>
      <p:sp>
        <p:nvSpPr>
          <p:cNvPr id="3" name="TextBox 2">
            <a:extLst>
              <a:ext uri="{FF2B5EF4-FFF2-40B4-BE49-F238E27FC236}">
                <a16:creationId xmlns:a16="http://schemas.microsoft.com/office/drawing/2014/main" id="{CE81686C-7A2B-2A48-8CB1-3FEEEF0CFDED}"/>
              </a:ext>
            </a:extLst>
          </p:cNvPr>
          <p:cNvSpPr txBox="1"/>
          <p:nvPr/>
        </p:nvSpPr>
        <p:spPr>
          <a:xfrm>
            <a:off x="4079374" y="884849"/>
            <a:ext cx="1189749" cy="1862048"/>
          </a:xfrm>
          <a:prstGeom prst="rect">
            <a:avLst/>
          </a:prstGeom>
          <a:noFill/>
        </p:spPr>
        <p:txBody>
          <a:bodyPr wrap="square" rtlCol="0">
            <a:spAutoFit/>
          </a:bodyPr>
          <a:lstStyle/>
          <a:p>
            <a:r>
              <a:rPr lang="en-CN" sz="11500">
                <a:solidFill>
                  <a:schemeClr val="accent1"/>
                </a:solidFill>
              </a:rPr>
              <a:t>✗</a:t>
            </a:r>
          </a:p>
        </p:txBody>
      </p:sp>
    </p:spTree>
    <p:custDataLst>
      <p:tags r:id="rId1"/>
    </p:custDataLst>
    <p:extLst>
      <p:ext uri="{BB962C8B-B14F-4D97-AF65-F5344CB8AC3E}">
        <p14:creationId xmlns:p14="http://schemas.microsoft.com/office/powerpoint/2010/main" val="70427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2" presetClass="entr" presetSubtype="8" fill="hold" grpId="0" nodeType="after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additive="base">
                                        <p:cTn id="10" dur="500"/>
                                        <p:tgtEl>
                                          <p:spTgt spid="27"/>
                                        </p:tgtEl>
                                        <p:attrNameLst>
                                          <p:attrName>ppt_x</p:attrName>
                                        </p:attrNameLst>
                                      </p:cBhvr>
                                      <p:tavLst>
                                        <p:tav tm="0">
                                          <p:val>
                                            <p:strVal val="#ppt_x-#ppt_w*1.125000"/>
                                          </p:val>
                                        </p:tav>
                                        <p:tav tm="100000">
                                          <p:val>
                                            <p:strVal val="#ppt_x"/>
                                          </p:val>
                                        </p:tav>
                                      </p:tavLst>
                                    </p:anim>
                                    <p:animEffect transition="in" filter="wipe(right)">
                                      <p:cBhvr>
                                        <p:cTn id="11" dur="500"/>
                                        <p:tgtEl>
                                          <p:spTgt spid="27"/>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dissolve">
                                      <p:cBhvr>
                                        <p:cTn id="16" dur="500"/>
                                        <p:tgtEl>
                                          <p:spTgt spid="33"/>
                                        </p:tgtEl>
                                      </p:cBhvr>
                                    </p:animEffect>
                                  </p:childTnLst>
                                </p:cTn>
                              </p:par>
                              <p:par>
                                <p:cTn id="17" presetID="9"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dissolve">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45"/>
                                        </p:tgtEl>
                                        <p:attrNameLst>
                                          <p:attrName>style.visibility</p:attrName>
                                        </p:attrNameLst>
                                      </p:cBhvr>
                                      <p:to>
                                        <p:strVal val="visible"/>
                                      </p:to>
                                    </p:set>
                                    <p:anim calcmode="lin" valueType="num">
                                      <p:cBhvr additive="base">
                                        <p:cTn id="24" dur="500"/>
                                        <p:tgtEl>
                                          <p:spTgt spid="45"/>
                                        </p:tgtEl>
                                        <p:attrNameLst>
                                          <p:attrName>ppt_y</p:attrName>
                                        </p:attrNameLst>
                                      </p:cBhvr>
                                      <p:tavLst>
                                        <p:tav tm="0">
                                          <p:val>
                                            <p:strVal val="#ppt_y+#ppt_h*1.125000"/>
                                          </p:val>
                                        </p:tav>
                                        <p:tav tm="100000">
                                          <p:val>
                                            <p:strVal val="#ppt_y"/>
                                          </p:val>
                                        </p:tav>
                                      </p:tavLst>
                                    </p:anim>
                                    <p:animEffect transition="in" filter="wipe(up)">
                                      <p:cBhvr>
                                        <p:cTn id="25" dur="500"/>
                                        <p:tgtEl>
                                          <p:spTgt spid="45"/>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50"/>
                                        </p:tgtEl>
                                        <p:attrNameLst>
                                          <p:attrName>style.visibility</p:attrName>
                                        </p:attrNameLst>
                                      </p:cBhvr>
                                      <p:to>
                                        <p:strVal val="visible"/>
                                      </p:to>
                                    </p:set>
                                    <p:animEffect transition="in" filter="dissolve">
                                      <p:cBhvr>
                                        <p:cTn id="30" dur="500"/>
                                        <p:tgtEl>
                                          <p:spTgt spid="50"/>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dissolve">
                                      <p:cBhvr>
                                        <p:cTn id="33" dur="500"/>
                                        <p:tgtEl>
                                          <p:spTgt spid="53"/>
                                        </p:tgtEl>
                                      </p:cBhvr>
                                    </p:animEffect>
                                  </p:childTnLst>
                                </p:cTn>
                              </p:par>
                            </p:childTnLst>
                          </p:cTn>
                        </p:par>
                        <p:par>
                          <p:cTn id="34" fill="hold">
                            <p:stCondLst>
                              <p:cond delay="500"/>
                            </p:stCondLst>
                            <p:childTnLst>
                              <p:par>
                                <p:cTn id="35" presetID="22" presetClass="entr" presetSubtype="4"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wipe(down)">
                                      <p:cBhvr>
                                        <p:cTn id="37" dur="500"/>
                                        <p:tgtEl>
                                          <p:spTgt spid="54"/>
                                        </p:tgtEl>
                                      </p:cBhvr>
                                    </p:animEffect>
                                  </p:childTnLst>
                                </p:cTn>
                              </p:par>
                            </p:childTnLst>
                          </p:cTn>
                        </p:par>
                        <p:par>
                          <p:cTn id="38" fill="hold">
                            <p:stCondLst>
                              <p:cond delay="1000"/>
                            </p:stCondLst>
                            <p:childTnLst>
                              <p:par>
                                <p:cTn id="39" presetID="9" presetClass="entr" presetSubtype="0" fill="hold" grpId="0"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dissolve">
                                      <p:cBhvr>
                                        <p:cTn id="41" dur="500"/>
                                        <p:tgtEl>
                                          <p:spTgt spid="49"/>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nodeType="click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dissolve">
                                      <p:cBhvr>
                                        <p:cTn id="46" dur="500"/>
                                        <p:tgtEl>
                                          <p:spTgt spid="23"/>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dissolve">
                                      <p:cBhvr>
                                        <p:cTn id="51" dur="500"/>
                                        <p:tgtEl>
                                          <p:spTgt spid="28"/>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dissolve">
                                      <p:cBhvr>
                                        <p:cTn id="56" dur="500"/>
                                        <p:tgtEl>
                                          <p:spTgt spid="56"/>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58"/>
                                        </p:tgtEl>
                                        <p:attrNameLst>
                                          <p:attrName>style.visibility</p:attrName>
                                        </p:attrNameLst>
                                      </p:cBhvr>
                                      <p:to>
                                        <p:strVal val="visible"/>
                                      </p:to>
                                    </p:set>
                                    <p:animEffect transition="in" filter="dissolve">
                                      <p:cBhvr>
                                        <p:cTn id="59" dur="500"/>
                                        <p:tgtEl>
                                          <p:spTgt spid="58"/>
                                        </p:tgtEl>
                                      </p:cBhvr>
                                    </p:animEffect>
                                  </p:childTnLst>
                                </p:cTn>
                              </p:par>
                            </p:childTnLst>
                          </p:cTn>
                        </p:par>
                        <p:par>
                          <p:cTn id="60" fill="hold">
                            <p:stCondLst>
                              <p:cond delay="500"/>
                            </p:stCondLst>
                            <p:childTnLst>
                              <p:par>
                                <p:cTn id="61" presetID="9"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dissolve">
                                      <p:cBhvr>
                                        <p:cTn id="63" dur="500"/>
                                        <p:tgtEl>
                                          <p:spTgt spid="57"/>
                                        </p:tgtEl>
                                      </p:cBhvr>
                                    </p:animEffect>
                                  </p:childTnLst>
                                </p:cTn>
                              </p:par>
                            </p:childTnLst>
                          </p:cTn>
                        </p:par>
                        <p:par>
                          <p:cTn id="64" fill="hold">
                            <p:stCondLst>
                              <p:cond delay="1000"/>
                            </p:stCondLst>
                            <p:childTnLst>
                              <p:par>
                                <p:cTn id="65" presetID="9" presetClass="entr" presetSubtype="0"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dissolve">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3" grpId="0" animBg="1"/>
      <p:bldP spid="28" grpId="0" animBg="1"/>
      <p:bldP spid="49" grpId="0" animBg="1"/>
      <p:bldP spid="56" grpId="0" animBg="1"/>
      <p:bldP spid="57" grpId="0" animBg="1"/>
      <p:bldP spid="58" grpId="0" animBg="1"/>
      <p:bldP spid="27"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F7567B-6178-394F-8221-6CEF1B7A570D}"/>
              </a:ext>
            </a:extLst>
          </p:cNvPr>
          <p:cNvSpPr>
            <a:spLocks noGrp="1"/>
          </p:cNvSpPr>
          <p:nvPr>
            <p:ph type="body" sz="quarter" idx="14"/>
          </p:nvPr>
        </p:nvSpPr>
        <p:spPr>
          <a:xfrm>
            <a:off x="493873" y="684000"/>
            <a:ext cx="10560813" cy="432000"/>
          </a:xfrm>
        </p:spPr>
        <p:txBody>
          <a:bodyPr>
            <a:normAutofit fontScale="92500" lnSpcReduction="20000"/>
          </a:bodyPr>
          <a:lstStyle/>
          <a:p>
            <a:r>
              <a:rPr lang="en-CN">
                <a:solidFill>
                  <a:srgbClr val="303548"/>
                </a:solidFill>
              </a:rPr>
              <a:t>Motivation : </a:t>
            </a:r>
            <a:r>
              <a:rPr lang="en-US"/>
              <a:t>Root Causes of Non-derterminism</a:t>
            </a:r>
          </a:p>
        </p:txBody>
      </p:sp>
      <p:grpSp>
        <p:nvGrpSpPr>
          <p:cNvPr id="3" name="Group 2">
            <a:extLst>
              <a:ext uri="{FF2B5EF4-FFF2-40B4-BE49-F238E27FC236}">
                <a16:creationId xmlns:a16="http://schemas.microsoft.com/office/drawing/2014/main" id="{81DA6E51-1AC7-2C4C-97F2-419ECD9C72FD}"/>
              </a:ext>
            </a:extLst>
          </p:cNvPr>
          <p:cNvGrpSpPr/>
          <p:nvPr/>
        </p:nvGrpSpPr>
        <p:grpSpPr>
          <a:xfrm>
            <a:off x="332740" y="3383185"/>
            <a:ext cx="4826381" cy="2959889"/>
            <a:chOff x="193396" y="3345710"/>
            <a:chExt cx="4826381" cy="2959889"/>
          </a:xfrm>
        </p:grpSpPr>
        <p:grpSp>
          <p:nvGrpSpPr>
            <p:cNvPr id="23" name="Group 22">
              <a:extLst>
                <a:ext uri="{FF2B5EF4-FFF2-40B4-BE49-F238E27FC236}">
                  <a16:creationId xmlns:a16="http://schemas.microsoft.com/office/drawing/2014/main" id="{7B99CA47-8D28-8C41-8034-76F927560B18}"/>
                </a:ext>
              </a:extLst>
            </p:cNvPr>
            <p:cNvGrpSpPr/>
            <p:nvPr/>
          </p:nvGrpSpPr>
          <p:grpSpPr>
            <a:xfrm>
              <a:off x="193396" y="3345710"/>
              <a:ext cx="4826381" cy="2959889"/>
              <a:chOff x="193396" y="2247022"/>
              <a:chExt cx="4826381" cy="2959889"/>
            </a:xfrm>
          </p:grpSpPr>
          <p:sp>
            <p:nvSpPr>
              <p:cNvPr id="61" name="矩形: 圆角 8">
                <a:extLst>
                  <a:ext uri="{FF2B5EF4-FFF2-40B4-BE49-F238E27FC236}">
                    <a16:creationId xmlns:a16="http://schemas.microsoft.com/office/drawing/2014/main" id="{AB709483-DBC7-D24D-AF25-386B13270795}"/>
                  </a:ext>
                </a:extLst>
              </p:cNvPr>
              <p:cNvSpPr/>
              <p:nvPr/>
            </p:nvSpPr>
            <p:spPr>
              <a:xfrm>
                <a:off x="193396" y="2247022"/>
                <a:ext cx="4572554" cy="2718517"/>
              </a:xfrm>
              <a:prstGeom prst="roundRect">
                <a:avLst>
                  <a:gd name="adj" fmla="val 0"/>
                </a:avLst>
              </a:prstGeom>
              <a:solidFill>
                <a:schemeClr val="bg1"/>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algn="just"/>
                <a:endParaRPr lang="zh-CN" altLang="en-US" dirty="0"/>
              </a:p>
            </p:txBody>
          </p:sp>
          <p:sp>
            <p:nvSpPr>
              <p:cNvPr id="64" name="平行四边形 10">
                <a:extLst>
                  <a:ext uri="{FF2B5EF4-FFF2-40B4-BE49-F238E27FC236}">
                    <a16:creationId xmlns:a16="http://schemas.microsoft.com/office/drawing/2014/main" id="{E01FBC69-0890-F24A-8F8C-A10FE92A230E}"/>
                  </a:ext>
                </a:extLst>
              </p:cNvPr>
              <p:cNvSpPr/>
              <p:nvPr/>
            </p:nvSpPr>
            <p:spPr>
              <a:xfrm>
                <a:off x="370531" y="2357748"/>
                <a:ext cx="473565" cy="242093"/>
              </a:xfrm>
              <a:prstGeom prst="parallelogram">
                <a:avLst>
                  <a:gd name="adj" fmla="val 4444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6" name="right-quote-sign_36811">
                <a:extLst>
                  <a:ext uri="{FF2B5EF4-FFF2-40B4-BE49-F238E27FC236}">
                    <a16:creationId xmlns:a16="http://schemas.microsoft.com/office/drawing/2014/main" id="{9AAC4237-CAC6-FE4E-A1C5-2FF15AE65094}"/>
                  </a:ext>
                </a:extLst>
              </p:cNvPr>
              <p:cNvSpPr>
                <a:spLocks noChangeAspect="1"/>
              </p:cNvSpPr>
              <p:nvPr/>
            </p:nvSpPr>
            <p:spPr bwMode="auto">
              <a:xfrm>
                <a:off x="4512122" y="4714546"/>
                <a:ext cx="507655" cy="492365"/>
              </a:xfrm>
              <a:custGeom>
                <a:avLst/>
                <a:gdLst>
                  <a:gd name="T0" fmla="*/ 314 w 314"/>
                  <a:gd name="T1" fmla="*/ 0 h 305"/>
                  <a:gd name="T2" fmla="*/ 314 w 314"/>
                  <a:gd name="T3" fmla="*/ 158 h 305"/>
                  <a:gd name="T4" fmla="*/ 206 w 314"/>
                  <a:gd name="T5" fmla="*/ 305 h 305"/>
                  <a:gd name="T6" fmla="*/ 170 w 314"/>
                  <a:gd name="T7" fmla="*/ 304 h 305"/>
                  <a:gd name="T8" fmla="*/ 170 w 314"/>
                  <a:gd name="T9" fmla="*/ 243 h 305"/>
                  <a:gd name="T10" fmla="*/ 244 w 314"/>
                  <a:gd name="T11" fmla="*/ 174 h 305"/>
                  <a:gd name="T12" fmla="*/ 243 w 314"/>
                  <a:gd name="T13" fmla="*/ 146 h 305"/>
                  <a:gd name="T14" fmla="*/ 192 w 314"/>
                  <a:gd name="T15" fmla="*/ 146 h 305"/>
                  <a:gd name="T16" fmla="*/ 192 w 314"/>
                  <a:gd name="T17" fmla="*/ 0 h 305"/>
                  <a:gd name="T18" fmla="*/ 314 w 314"/>
                  <a:gd name="T19" fmla="*/ 0 h 305"/>
                  <a:gd name="T20" fmla="*/ 314 w 314"/>
                  <a:gd name="T21" fmla="*/ 0 h 305"/>
                  <a:gd name="T22" fmla="*/ 16 w 314"/>
                  <a:gd name="T23" fmla="*/ 146 h 305"/>
                  <a:gd name="T24" fmla="*/ 67 w 314"/>
                  <a:gd name="T25" fmla="*/ 146 h 305"/>
                  <a:gd name="T26" fmla="*/ 68 w 314"/>
                  <a:gd name="T27" fmla="*/ 174 h 305"/>
                  <a:gd name="T28" fmla="*/ 0 w 314"/>
                  <a:gd name="T29" fmla="*/ 243 h 305"/>
                  <a:gd name="T30" fmla="*/ 0 w 314"/>
                  <a:gd name="T31" fmla="*/ 304 h 305"/>
                  <a:gd name="T32" fmla="*/ 30 w 314"/>
                  <a:gd name="T33" fmla="*/ 305 h 305"/>
                  <a:gd name="T34" fmla="*/ 138 w 314"/>
                  <a:gd name="T35" fmla="*/ 158 h 305"/>
                  <a:gd name="T36" fmla="*/ 138 w 314"/>
                  <a:gd name="T37" fmla="*/ 0 h 305"/>
                  <a:gd name="T38" fmla="*/ 16 w 314"/>
                  <a:gd name="T39" fmla="*/ 0 h 305"/>
                  <a:gd name="T40" fmla="*/ 16 w 314"/>
                  <a:gd name="T41" fmla="*/ 146 h 305"/>
                  <a:gd name="T42" fmla="*/ 16 w 314"/>
                  <a:gd name="T43" fmla="*/ 14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4" h="305">
                    <a:moveTo>
                      <a:pt x="314" y="0"/>
                    </a:moveTo>
                    <a:lnTo>
                      <a:pt x="314" y="158"/>
                    </a:lnTo>
                    <a:cubicBezTo>
                      <a:pt x="314" y="256"/>
                      <a:pt x="278" y="305"/>
                      <a:pt x="206" y="305"/>
                    </a:cubicBezTo>
                    <a:cubicBezTo>
                      <a:pt x="198" y="305"/>
                      <a:pt x="186" y="305"/>
                      <a:pt x="170" y="304"/>
                    </a:cubicBezTo>
                    <a:lnTo>
                      <a:pt x="170" y="243"/>
                    </a:lnTo>
                    <a:cubicBezTo>
                      <a:pt x="219" y="243"/>
                      <a:pt x="244" y="220"/>
                      <a:pt x="244" y="174"/>
                    </a:cubicBezTo>
                    <a:lnTo>
                      <a:pt x="243" y="146"/>
                    </a:lnTo>
                    <a:lnTo>
                      <a:pt x="192" y="146"/>
                    </a:lnTo>
                    <a:lnTo>
                      <a:pt x="192" y="0"/>
                    </a:lnTo>
                    <a:lnTo>
                      <a:pt x="314" y="0"/>
                    </a:lnTo>
                    <a:lnTo>
                      <a:pt x="314" y="0"/>
                    </a:lnTo>
                    <a:close/>
                    <a:moveTo>
                      <a:pt x="16" y="146"/>
                    </a:moveTo>
                    <a:lnTo>
                      <a:pt x="67" y="146"/>
                    </a:lnTo>
                    <a:lnTo>
                      <a:pt x="68" y="174"/>
                    </a:lnTo>
                    <a:cubicBezTo>
                      <a:pt x="68" y="217"/>
                      <a:pt x="45" y="240"/>
                      <a:pt x="0" y="243"/>
                    </a:cubicBezTo>
                    <a:lnTo>
                      <a:pt x="0" y="304"/>
                    </a:lnTo>
                    <a:cubicBezTo>
                      <a:pt x="14" y="305"/>
                      <a:pt x="24" y="305"/>
                      <a:pt x="30" y="305"/>
                    </a:cubicBezTo>
                    <a:cubicBezTo>
                      <a:pt x="102" y="305"/>
                      <a:pt x="138" y="256"/>
                      <a:pt x="138" y="158"/>
                    </a:cubicBezTo>
                    <a:lnTo>
                      <a:pt x="138" y="0"/>
                    </a:lnTo>
                    <a:lnTo>
                      <a:pt x="16" y="0"/>
                    </a:lnTo>
                    <a:lnTo>
                      <a:pt x="16" y="146"/>
                    </a:lnTo>
                    <a:lnTo>
                      <a:pt x="16" y="146"/>
                    </a:lnTo>
                    <a:close/>
                  </a:path>
                </a:pathLst>
              </a:custGeom>
              <a:solidFill>
                <a:schemeClr val="accent1"/>
              </a:solidFill>
              <a:ln>
                <a:noFill/>
              </a:ln>
            </p:spPr>
          </p:sp>
        </p:grpSp>
        <p:sp>
          <p:nvSpPr>
            <p:cNvPr id="24" name="Rectangle 23">
              <a:extLst>
                <a:ext uri="{FF2B5EF4-FFF2-40B4-BE49-F238E27FC236}">
                  <a16:creationId xmlns:a16="http://schemas.microsoft.com/office/drawing/2014/main" id="{11E6ACF0-0E5D-874E-843A-0A3D9B20367B}"/>
                </a:ext>
              </a:extLst>
            </p:cNvPr>
            <p:cNvSpPr/>
            <p:nvPr/>
          </p:nvSpPr>
          <p:spPr>
            <a:xfrm>
              <a:off x="844096" y="3345710"/>
              <a:ext cx="3978301" cy="461665"/>
            </a:xfrm>
            <a:prstGeom prst="rect">
              <a:avLst/>
            </a:prstGeom>
            <a:effectLst/>
          </p:spPr>
          <p:txBody>
            <a:bodyPr wrap="square">
              <a:spAutoFit/>
            </a:bodyPr>
            <a:lstStyle/>
            <a:p>
              <a:pPr lvl="0" defTabSz="914400">
                <a:defRPr/>
              </a:pPr>
              <a:r>
                <a:rPr kumimoji="1" lang="en-US" altLang="zh-CN" sz="2400" b="1" i="1" dirty="0">
                  <a:solidFill>
                    <a:srgbClr val="2E3448"/>
                  </a:solidFill>
                  <a:ea typeface="Microsoft YaHei" panose="020B0503020204020204" pitchFamily="34" charset="-122"/>
                </a:rPr>
                <a:t>Co-location with MPS Enabled</a:t>
              </a:r>
              <a:endParaRPr kumimoji="1" lang="zh-CN" altLang="en-US" sz="2400" b="1" i="1" dirty="0">
                <a:solidFill>
                  <a:srgbClr val="2E3448"/>
                </a:solidFill>
                <a:ea typeface="Microsoft YaHei" panose="020B0503020204020204" pitchFamily="34" charset="-122"/>
              </a:endParaRPr>
            </a:p>
          </p:txBody>
        </p:sp>
        <p:pic>
          <p:nvPicPr>
            <p:cNvPr id="21" name="Picture 20">
              <a:extLst>
                <a:ext uri="{FF2B5EF4-FFF2-40B4-BE49-F238E27FC236}">
                  <a16:creationId xmlns:a16="http://schemas.microsoft.com/office/drawing/2014/main" id="{1AE89020-68C1-F34E-9926-2071647E48BA}"/>
                </a:ext>
              </a:extLst>
            </p:cNvPr>
            <p:cNvPicPr>
              <a:picLocks noChangeAspect="1"/>
            </p:cNvPicPr>
            <p:nvPr/>
          </p:nvPicPr>
          <p:blipFill>
            <a:blip r:embed="rId4"/>
            <a:stretch>
              <a:fillRect/>
            </a:stretch>
          </p:blipFill>
          <p:spPr>
            <a:xfrm>
              <a:off x="194485" y="3926399"/>
              <a:ext cx="4571465" cy="2037600"/>
            </a:xfrm>
            <a:prstGeom prst="rect">
              <a:avLst/>
            </a:prstGeom>
          </p:spPr>
        </p:pic>
      </p:grpSp>
      <p:sp>
        <p:nvSpPr>
          <p:cNvPr id="85" name="Rectangle 84">
            <a:extLst>
              <a:ext uri="{FF2B5EF4-FFF2-40B4-BE49-F238E27FC236}">
                <a16:creationId xmlns:a16="http://schemas.microsoft.com/office/drawing/2014/main" id="{1A0E7AF3-7187-6945-8BEB-8D9EE663FC78}"/>
              </a:ext>
            </a:extLst>
          </p:cNvPr>
          <p:cNvSpPr/>
          <p:nvPr/>
        </p:nvSpPr>
        <p:spPr>
          <a:xfrm>
            <a:off x="607313" y="1387171"/>
            <a:ext cx="5331328" cy="461665"/>
          </a:xfrm>
          <a:prstGeom prst="rect">
            <a:avLst/>
          </a:prstGeom>
        </p:spPr>
        <p:txBody>
          <a:bodyPr wrap="square">
            <a:spAutoFit/>
          </a:bodyPr>
          <a:lstStyle/>
          <a:p>
            <a:pPr lvl="0" defTabSz="914400">
              <a:defRPr/>
            </a:pPr>
            <a:r>
              <a:rPr kumimoji="1" lang="en-US" altLang="zh-CN" sz="2400" b="1" dirty="0">
                <a:solidFill>
                  <a:srgbClr val="2E3448"/>
                </a:solidFill>
                <a:ea typeface="Microsoft YaHei" panose="020B0503020204020204" pitchFamily="34" charset="-122"/>
              </a:rPr>
              <a:t>Characterizing the Co-location on GPU</a:t>
            </a:r>
            <a:endParaRPr kumimoji="1" lang="zh-CN" altLang="en-US" sz="2400" b="1" dirty="0">
              <a:solidFill>
                <a:srgbClr val="2E3448"/>
              </a:solidFill>
              <a:ea typeface="Microsoft YaHei" panose="020B0503020204020204" pitchFamily="34" charset="-122"/>
            </a:endParaRPr>
          </a:p>
        </p:txBody>
      </p:sp>
      <p:sp>
        <p:nvSpPr>
          <p:cNvPr id="86" name="矩形 8">
            <a:extLst>
              <a:ext uri="{FF2B5EF4-FFF2-40B4-BE49-F238E27FC236}">
                <a16:creationId xmlns:a16="http://schemas.microsoft.com/office/drawing/2014/main" id="{8887E4F3-DC23-4B43-BF9B-FDC813FAC8A9}"/>
              </a:ext>
            </a:extLst>
          </p:cNvPr>
          <p:cNvSpPr/>
          <p:nvPr/>
        </p:nvSpPr>
        <p:spPr>
          <a:xfrm>
            <a:off x="846072" y="1817159"/>
            <a:ext cx="9642096" cy="1175706"/>
          </a:xfrm>
          <a:prstGeom prst="rect">
            <a:avLst/>
          </a:prstGeom>
        </p:spPr>
        <p:txBody>
          <a:bodyPr wrap="square">
            <a:spAutoFit/>
          </a:bodyPr>
          <a:lstStyle/>
          <a:p>
            <a:pPr indent="-342900">
              <a:lnSpc>
                <a:spcPct val="120000"/>
              </a:lnSpc>
              <a:buFont typeface="Wingdings" pitchFamily="2" charset="2"/>
              <a:buChar char="Ø"/>
            </a:pPr>
            <a:r>
              <a:rPr lang="en-US" altLang="zh-CN" sz="2000" b="1" dirty="0">
                <a:solidFill>
                  <a:schemeClr val="accent1">
                    <a:lumMod val="50000"/>
                  </a:schemeClr>
                </a:solidFill>
                <a:ea typeface="Microsoft YaHei" panose="020B0503020204020204" pitchFamily="34" charset="-122"/>
                <a:cs typeface="Times New Roman" panose="02020603050405020304" pitchFamily="18" charset="0"/>
              </a:rPr>
              <a:t>No strict</a:t>
            </a:r>
            <a:r>
              <a:rPr lang="zh-CN" altLang="en-US" sz="2000" b="1" dirty="0">
                <a:solidFill>
                  <a:schemeClr val="accent1">
                    <a:lumMod val="50000"/>
                  </a:schemeClr>
                </a:solidFill>
                <a:ea typeface="Microsoft YaHei" panose="020B0503020204020204" pitchFamily="34" charset="-122"/>
                <a:cs typeface="Times New Roman" panose="02020603050405020304" pitchFamily="18" charset="0"/>
              </a:rPr>
              <a:t> </a:t>
            </a:r>
            <a:r>
              <a:rPr lang="en-US" altLang="zh-CN" sz="2000" b="1" dirty="0">
                <a:solidFill>
                  <a:schemeClr val="accent1">
                    <a:lumMod val="50000"/>
                  </a:schemeClr>
                </a:solidFill>
                <a:ea typeface="Microsoft YaHei" panose="020B0503020204020204" pitchFamily="34" charset="-122"/>
                <a:cs typeface="Times New Roman" panose="02020603050405020304" pitchFamily="18" charset="0"/>
              </a:rPr>
              <a:t>and efficient</a:t>
            </a:r>
            <a:r>
              <a:rPr lang="zh-CN" altLang="en-US" sz="2000" b="1" dirty="0">
                <a:solidFill>
                  <a:schemeClr val="accent1">
                    <a:lumMod val="50000"/>
                  </a:schemeClr>
                </a:solidFill>
                <a:ea typeface="Microsoft YaHei" panose="020B0503020204020204" pitchFamily="34" charset="-122"/>
                <a:cs typeface="Times New Roman" panose="02020603050405020304" pitchFamily="18" charset="0"/>
              </a:rPr>
              <a:t> </a:t>
            </a:r>
            <a:r>
              <a:rPr lang="en-US" altLang="zh-CN" sz="2000" b="1" dirty="0">
                <a:solidFill>
                  <a:schemeClr val="accent1">
                    <a:lumMod val="50000"/>
                  </a:schemeClr>
                </a:solidFill>
                <a:ea typeface="Microsoft YaHei" panose="020B0503020204020204" pitchFamily="34" charset="-122"/>
                <a:cs typeface="Times New Roman" panose="02020603050405020304" pitchFamily="18" charset="0"/>
              </a:rPr>
              <a:t>isolation</a:t>
            </a:r>
            <a:r>
              <a:rPr lang="zh-CN" altLang="en-US" sz="2000" b="1" dirty="0">
                <a:solidFill>
                  <a:schemeClr val="accent1">
                    <a:lumMod val="50000"/>
                  </a:schemeClr>
                </a:solidFill>
                <a:ea typeface="Microsoft YaHei" panose="020B0503020204020204" pitchFamily="34" charset="-122"/>
                <a:cs typeface="Times New Roman" panose="02020603050405020304" pitchFamily="18" charset="0"/>
              </a:rPr>
              <a:t> </a:t>
            </a:r>
            <a:r>
              <a:rPr lang="en-US" altLang="zh-CN" sz="2000" dirty="0">
                <a:solidFill>
                  <a:srgbClr val="2E3448"/>
                </a:solidFill>
                <a:ea typeface="Microsoft YaHei" panose="020B0503020204020204" pitchFamily="34" charset="-122"/>
                <a:cs typeface="Times New Roman" panose="02020603050405020304" pitchFamily="18" charset="0"/>
              </a:rPr>
              <a:t>techniques.</a:t>
            </a:r>
          </a:p>
          <a:p>
            <a:pPr indent="-342900">
              <a:lnSpc>
                <a:spcPct val="120000"/>
              </a:lnSpc>
              <a:buFont typeface="Wingdings" pitchFamily="2" charset="2"/>
              <a:buChar char="Ø"/>
            </a:pPr>
            <a:r>
              <a:rPr lang="en-US" altLang="zh-CN" sz="2000" b="1" dirty="0">
                <a:solidFill>
                  <a:schemeClr val="accent1">
                    <a:lumMod val="50000"/>
                  </a:schemeClr>
                </a:solidFill>
                <a:ea typeface="Microsoft YaHei" panose="020B0503020204020204" pitchFamily="34" charset="-122"/>
                <a:cs typeface="Times New Roman" panose="02020603050405020304" pitchFamily="18" charset="0"/>
              </a:rPr>
              <a:t>No perception</a:t>
            </a:r>
            <a:r>
              <a:rPr lang="zh-CN" altLang="en-US" sz="2000" dirty="0">
                <a:solidFill>
                  <a:srgbClr val="2E3448"/>
                </a:solidFill>
                <a:ea typeface="Microsoft YaHei" panose="020B0503020204020204" pitchFamily="34" charset="-122"/>
                <a:cs typeface="Times New Roman" panose="02020603050405020304" pitchFamily="18" charset="0"/>
              </a:rPr>
              <a:t> </a:t>
            </a:r>
            <a:r>
              <a:rPr lang="en-US" altLang="zh-CN" sz="2000" dirty="0">
                <a:solidFill>
                  <a:srgbClr val="2E3448"/>
                </a:solidFill>
                <a:ea typeface="Microsoft YaHei" panose="020B0503020204020204" pitchFamily="34" charset="-122"/>
                <a:cs typeface="Times New Roman" panose="02020603050405020304" pitchFamily="18" charset="0"/>
              </a:rPr>
              <a:t>between</a:t>
            </a:r>
            <a:r>
              <a:rPr lang="zh-CN" altLang="en-US" sz="2000" dirty="0">
                <a:solidFill>
                  <a:srgbClr val="2E3448"/>
                </a:solidFill>
                <a:ea typeface="Microsoft YaHei" panose="020B0503020204020204" pitchFamily="34" charset="-122"/>
                <a:cs typeface="Times New Roman" panose="02020603050405020304" pitchFamily="18" charset="0"/>
              </a:rPr>
              <a:t> </a:t>
            </a:r>
            <a:r>
              <a:rPr lang="en-US" altLang="zh-CN" sz="2000" dirty="0">
                <a:solidFill>
                  <a:srgbClr val="2E3448"/>
                </a:solidFill>
                <a:ea typeface="Microsoft YaHei" panose="020B0503020204020204" pitchFamily="34" charset="-122"/>
                <a:cs typeface="Times New Roman" panose="02020603050405020304" pitchFamily="18" charset="0"/>
              </a:rPr>
              <a:t>co-located services</a:t>
            </a:r>
            <a:r>
              <a:rPr lang="en-US"/>
              <a:t>.</a:t>
            </a:r>
            <a:endParaRPr lang="en-US" altLang="zh-CN" sz="2000" dirty="0">
              <a:solidFill>
                <a:srgbClr val="2E3448"/>
              </a:solidFill>
              <a:ea typeface="Microsoft YaHei" panose="020B0503020204020204" pitchFamily="34" charset="-122"/>
              <a:cs typeface="Times New Roman" panose="02020603050405020304" pitchFamily="18" charset="0"/>
            </a:endParaRPr>
          </a:p>
          <a:p>
            <a:pPr indent="-342900">
              <a:lnSpc>
                <a:spcPct val="120000"/>
              </a:lnSpc>
              <a:buFont typeface="Wingdings" pitchFamily="2" charset="2"/>
              <a:buChar char="Ø"/>
            </a:pPr>
            <a:r>
              <a:rPr lang="en-US" altLang="zh-CN" sz="2000" dirty="0">
                <a:solidFill>
                  <a:srgbClr val="2E3448"/>
                </a:solidFill>
                <a:ea typeface="Microsoft YaHei" panose="020B0503020204020204" pitchFamily="34" charset="-122"/>
                <a:cs typeface="Times New Roman" panose="02020603050405020304" pitchFamily="18" charset="0"/>
              </a:rPr>
              <a:t>The workload of services </a:t>
            </a:r>
            <a:r>
              <a:rPr lang="en-US" b="1">
                <a:solidFill>
                  <a:schemeClr val="accent1">
                    <a:lumMod val="50000"/>
                  </a:schemeClr>
                </a:solidFill>
              </a:rPr>
              <a:t>varies over time</a:t>
            </a:r>
            <a:r>
              <a:rPr lang="en-US" altLang="zh-CN"/>
              <a:t>.</a:t>
            </a:r>
            <a:endParaRPr lang="en-US" altLang="zh-CN" sz="2000" dirty="0">
              <a:solidFill>
                <a:srgbClr val="2E3448"/>
              </a:solidFill>
              <a:ea typeface="Microsoft YaHei" panose="020B0503020204020204" pitchFamily="34" charset="-122"/>
              <a:cs typeface="Times New Roman" panose="02020603050405020304" pitchFamily="18" charset="0"/>
            </a:endParaRPr>
          </a:p>
        </p:txBody>
      </p:sp>
      <p:sp>
        <p:nvSpPr>
          <p:cNvPr id="43" name="Down Arrow 42">
            <a:extLst>
              <a:ext uri="{FF2B5EF4-FFF2-40B4-BE49-F238E27FC236}">
                <a16:creationId xmlns:a16="http://schemas.microsoft.com/office/drawing/2014/main" id="{C01839F7-C605-4248-AE37-12E76187EB1B}"/>
              </a:ext>
            </a:extLst>
          </p:cNvPr>
          <p:cNvSpPr/>
          <p:nvPr/>
        </p:nvSpPr>
        <p:spPr>
          <a:xfrm rot="16200000">
            <a:off x="5159399" y="4278162"/>
            <a:ext cx="445098" cy="803675"/>
          </a:xfrm>
          <a:prstGeom prst="downArrow">
            <a:avLst>
              <a:gd name="adj1" fmla="val 40784"/>
              <a:gd name="adj2" fmla="val 63282"/>
            </a:avLst>
          </a:prstGeom>
          <a:solidFill>
            <a:schemeClr val="accent1"/>
          </a:solidFill>
          <a:ln w="25400" cap="flat">
            <a:noFill/>
            <a:prstDash val="solid"/>
            <a:miter lim="800000"/>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hangingPunct="0"/>
            <a:endParaRPr lang="en-US">
              <a:solidFill>
                <a:srgbClr val="000000"/>
              </a:solidFill>
              <a:latin typeface="等线 Light"/>
              <a:ea typeface="等线 Light"/>
              <a:cs typeface="等线 Light"/>
              <a:sym typeface="等线 Light"/>
            </a:endParaRPr>
          </a:p>
        </p:txBody>
      </p:sp>
      <p:grpSp>
        <p:nvGrpSpPr>
          <p:cNvPr id="6" name="Group 5">
            <a:extLst>
              <a:ext uri="{FF2B5EF4-FFF2-40B4-BE49-F238E27FC236}">
                <a16:creationId xmlns:a16="http://schemas.microsoft.com/office/drawing/2014/main" id="{383F7850-6C47-E24B-80C9-0D813BE4672C}"/>
              </a:ext>
            </a:extLst>
          </p:cNvPr>
          <p:cNvGrpSpPr/>
          <p:nvPr/>
        </p:nvGrpSpPr>
        <p:grpSpPr>
          <a:xfrm>
            <a:off x="1039439" y="3829334"/>
            <a:ext cx="1044436" cy="729316"/>
            <a:chOff x="1039439" y="3829334"/>
            <a:chExt cx="1044436" cy="729316"/>
          </a:xfrm>
        </p:grpSpPr>
        <p:sp>
          <p:nvSpPr>
            <p:cNvPr id="38" name="Rectangle 37">
              <a:extLst>
                <a:ext uri="{FF2B5EF4-FFF2-40B4-BE49-F238E27FC236}">
                  <a16:creationId xmlns:a16="http://schemas.microsoft.com/office/drawing/2014/main" id="{A916970E-DCDA-5B41-B5F2-0783CB894B0D}"/>
                </a:ext>
              </a:extLst>
            </p:cNvPr>
            <p:cNvSpPr/>
            <p:nvPr/>
          </p:nvSpPr>
          <p:spPr>
            <a:xfrm>
              <a:off x="1359675" y="4051788"/>
              <a:ext cx="724200" cy="506862"/>
            </a:xfrm>
            <a:prstGeom prst="rect">
              <a:avLst/>
            </a:prstGeom>
            <a:noFill/>
            <a:ln w="38100">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45" name="Rectangle 44">
              <a:extLst>
                <a:ext uri="{FF2B5EF4-FFF2-40B4-BE49-F238E27FC236}">
                  <a16:creationId xmlns:a16="http://schemas.microsoft.com/office/drawing/2014/main" id="{6A75B908-4B8D-D14C-A5CA-38CF74B8C87C}"/>
                </a:ext>
              </a:extLst>
            </p:cNvPr>
            <p:cNvSpPr/>
            <p:nvPr/>
          </p:nvSpPr>
          <p:spPr>
            <a:xfrm>
              <a:off x="1039439" y="3829334"/>
              <a:ext cx="490840" cy="369332"/>
            </a:xfrm>
            <a:prstGeom prst="rect">
              <a:avLst/>
            </a:prstGeom>
            <a:effectLst>
              <a:outerShdw blurRad="50800" dist="38100" dir="2700000" algn="tl" rotWithShape="0">
                <a:prstClr val="black">
                  <a:alpha val="40000"/>
                </a:prstClr>
              </a:outerShdw>
            </a:effectLst>
          </p:spPr>
          <p:txBody>
            <a:bodyPr wrap="square">
              <a:spAutoFit/>
            </a:bodyPr>
            <a:lstStyle/>
            <a:p>
              <a:pPr lvl="0"/>
              <a:r>
                <a:rPr lang="en-CN">
                  <a:solidFill>
                    <a:srgbClr val="D47362">
                      <a:lumMod val="50000"/>
                    </a:srgbClr>
                  </a:solidFill>
                </a:rPr>
                <a:t>❶</a:t>
              </a:r>
            </a:p>
          </p:txBody>
        </p:sp>
      </p:grpSp>
      <p:grpSp>
        <p:nvGrpSpPr>
          <p:cNvPr id="5" name="Group 4">
            <a:extLst>
              <a:ext uri="{FF2B5EF4-FFF2-40B4-BE49-F238E27FC236}">
                <a16:creationId xmlns:a16="http://schemas.microsoft.com/office/drawing/2014/main" id="{B2427ADD-CC44-8948-808E-6F40BB364896}"/>
              </a:ext>
            </a:extLst>
          </p:cNvPr>
          <p:cNvGrpSpPr/>
          <p:nvPr/>
        </p:nvGrpSpPr>
        <p:grpSpPr>
          <a:xfrm>
            <a:off x="1036401" y="5041334"/>
            <a:ext cx="1082034" cy="528350"/>
            <a:chOff x="1036401" y="5041334"/>
            <a:chExt cx="1082034" cy="528350"/>
          </a:xfrm>
        </p:grpSpPr>
        <p:sp>
          <p:nvSpPr>
            <p:cNvPr id="39" name="Rectangle 38">
              <a:extLst>
                <a:ext uri="{FF2B5EF4-FFF2-40B4-BE49-F238E27FC236}">
                  <a16:creationId xmlns:a16="http://schemas.microsoft.com/office/drawing/2014/main" id="{9911147B-23C6-3A45-B611-FD346C43EB84}"/>
                </a:ext>
              </a:extLst>
            </p:cNvPr>
            <p:cNvSpPr/>
            <p:nvPr/>
          </p:nvSpPr>
          <p:spPr>
            <a:xfrm>
              <a:off x="1394235" y="5041334"/>
              <a:ext cx="724200" cy="528350"/>
            </a:xfrm>
            <a:prstGeom prst="rect">
              <a:avLst/>
            </a:prstGeom>
            <a:noFill/>
            <a:ln w="38100">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47" name="Rectangle 46">
              <a:extLst>
                <a:ext uri="{FF2B5EF4-FFF2-40B4-BE49-F238E27FC236}">
                  <a16:creationId xmlns:a16="http://schemas.microsoft.com/office/drawing/2014/main" id="{D45F8E2E-ED2D-7E4E-9BA1-A4A634915C2C}"/>
                </a:ext>
              </a:extLst>
            </p:cNvPr>
            <p:cNvSpPr/>
            <p:nvPr/>
          </p:nvSpPr>
          <p:spPr>
            <a:xfrm>
              <a:off x="1036401" y="5160188"/>
              <a:ext cx="490840" cy="369332"/>
            </a:xfrm>
            <a:prstGeom prst="rect">
              <a:avLst/>
            </a:prstGeom>
            <a:effectLst>
              <a:outerShdw blurRad="50800" dist="38100" dir="2700000" algn="tl" rotWithShape="0">
                <a:prstClr val="black">
                  <a:alpha val="40000"/>
                </a:prstClr>
              </a:outerShdw>
            </a:effectLst>
          </p:spPr>
          <p:txBody>
            <a:bodyPr wrap="square">
              <a:spAutoFit/>
            </a:bodyPr>
            <a:lstStyle/>
            <a:p>
              <a:pPr lvl="0"/>
              <a:r>
                <a:rPr lang="en-CN">
                  <a:solidFill>
                    <a:srgbClr val="D47362">
                      <a:lumMod val="50000"/>
                    </a:srgbClr>
                  </a:solidFill>
                </a:rPr>
                <a:t>❷</a:t>
              </a:r>
            </a:p>
          </p:txBody>
        </p:sp>
      </p:grpSp>
      <p:grpSp>
        <p:nvGrpSpPr>
          <p:cNvPr id="4" name="Group 3">
            <a:extLst>
              <a:ext uri="{FF2B5EF4-FFF2-40B4-BE49-F238E27FC236}">
                <a16:creationId xmlns:a16="http://schemas.microsoft.com/office/drawing/2014/main" id="{C278D5F6-D8A2-104D-9460-ED8D2069EBEC}"/>
              </a:ext>
            </a:extLst>
          </p:cNvPr>
          <p:cNvGrpSpPr/>
          <p:nvPr/>
        </p:nvGrpSpPr>
        <p:grpSpPr>
          <a:xfrm>
            <a:off x="2425391" y="4743844"/>
            <a:ext cx="1591943" cy="1010506"/>
            <a:chOff x="2425391" y="4743844"/>
            <a:chExt cx="1591943" cy="1010506"/>
          </a:xfrm>
        </p:grpSpPr>
        <p:sp>
          <p:nvSpPr>
            <p:cNvPr id="40" name="Rectangle 39">
              <a:extLst>
                <a:ext uri="{FF2B5EF4-FFF2-40B4-BE49-F238E27FC236}">
                  <a16:creationId xmlns:a16="http://schemas.microsoft.com/office/drawing/2014/main" id="{0E1E89E9-7E6C-1249-BA49-7CA8C2DDB8B4}"/>
                </a:ext>
              </a:extLst>
            </p:cNvPr>
            <p:cNvSpPr/>
            <p:nvPr/>
          </p:nvSpPr>
          <p:spPr>
            <a:xfrm>
              <a:off x="2425391" y="4743844"/>
              <a:ext cx="1591943" cy="662700"/>
            </a:xfrm>
            <a:prstGeom prst="rect">
              <a:avLst/>
            </a:prstGeom>
            <a:noFill/>
            <a:ln w="38100">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48" name="Rectangle 47">
              <a:extLst>
                <a:ext uri="{FF2B5EF4-FFF2-40B4-BE49-F238E27FC236}">
                  <a16:creationId xmlns:a16="http://schemas.microsoft.com/office/drawing/2014/main" id="{47ED82CD-662F-E440-99EB-BA3DD8A7BEC1}"/>
                </a:ext>
              </a:extLst>
            </p:cNvPr>
            <p:cNvSpPr/>
            <p:nvPr/>
          </p:nvSpPr>
          <p:spPr>
            <a:xfrm>
              <a:off x="2615142" y="5385018"/>
              <a:ext cx="490840" cy="369332"/>
            </a:xfrm>
            <a:prstGeom prst="rect">
              <a:avLst/>
            </a:prstGeom>
            <a:effectLst>
              <a:outerShdw blurRad="50800" dist="38100" dir="2700000" algn="tl" rotWithShape="0">
                <a:prstClr val="black">
                  <a:alpha val="40000"/>
                </a:prstClr>
              </a:outerShdw>
            </a:effectLst>
          </p:spPr>
          <p:txBody>
            <a:bodyPr wrap="square">
              <a:spAutoFit/>
            </a:bodyPr>
            <a:lstStyle/>
            <a:p>
              <a:pPr lvl="0"/>
              <a:r>
                <a:rPr lang="en-CN">
                  <a:solidFill>
                    <a:srgbClr val="D47362">
                      <a:lumMod val="50000"/>
                    </a:srgbClr>
                  </a:solidFill>
                </a:rPr>
                <a:t>❸</a:t>
              </a:r>
            </a:p>
          </p:txBody>
        </p:sp>
      </p:grpSp>
      <p:grpSp>
        <p:nvGrpSpPr>
          <p:cNvPr id="9" name="Group 8">
            <a:extLst>
              <a:ext uri="{FF2B5EF4-FFF2-40B4-BE49-F238E27FC236}">
                <a16:creationId xmlns:a16="http://schemas.microsoft.com/office/drawing/2014/main" id="{F1453F4D-6724-D74A-A308-0E8DCA195959}"/>
              </a:ext>
            </a:extLst>
          </p:cNvPr>
          <p:cNvGrpSpPr/>
          <p:nvPr/>
        </p:nvGrpSpPr>
        <p:grpSpPr>
          <a:xfrm>
            <a:off x="5858602" y="3383185"/>
            <a:ext cx="6012253" cy="2959888"/>
            <a:chOff x="5858602" y="3383185"/>
            <a:chExt cx="6012253" cy="2959888"/>
          </a:xfrm>
        </p:grpSpPr>
        <p:grpSp>
          <p:nvGrpSpPr>
            <p:cNvPr id="12" name="Group 11">
              <a:extLst>
                <a:ext uri="{FF2B5EF4-FFF2-40B4-BE49-F238E27FC236}">
                  <a16:creationId xmlns:a16="http://schemas.microsoft.com/office/drawing/2014/main" id="{92029E42-C3A0-A941-8559-57CE19D90992}"/>
                </a:ext>
              </a:extLst>
            </p:cNvPr>
            <p:cNvGrpSpPr/>
            <p:nvPr/>
          </p:nvGrpSpPr>
          <p:grpSpPr>
            <a:xfrm>
              <a:off x="5858602" y="3383185"/>
              <a:ext cx="6012253" cy="2959888"/>
              <a:chOff x="823415" y="3437013"/>
              <a:chExt cx="6012253" cy="2959888"/>
            </a:xfrm>
          </p:grpSpPr>
          <p:sp>
            <p:nvSpPr>
              <p:cNvPr id="56" name="矩形: 圆角 8">
                <a:extLst>
                  <a:ext uri="{FF2B5EF4-FFF2-40B4-BE49-F238E27FC236}">
                    <a16:creationId xmlns:a16="http://schemas.microsoft.com/office/drawing/2014/main" id="{970E417C-02A1-724C-A4D8-0178C83C8DDB}"/>
                  </a:ext>
                </a:extLst>
              </p:cNvPr>
              <p:cNvSpPr/>
              <p:nvPr/>
            </p:nvSpPr>
            <p:spPr>
              <a:xfrm>
                <a:off x="823415" y="3437013"/>
                <a:ext cx="5758426" cy="2718517"/>
              </a:xfrm>
              <a:prstGeom prst="roundRect">
                <a:avLst>
                  <a:gd name="adj" fmla="val 0"/>
                </a:avLst>
              </a:prstGeom>
              <a:solidFill>
                <a:schemeClr val="bg1"/>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algn="just"/>
                <a:endParaRPr lang="zh-CN" altLang="en-US" dirty="0"/>
              </a:p>
            </p:txBody>
          </p:sp>
          <p:sp>
            <p:nvSpPr>
              <p:cNvPr id="57" name="平行四边形 10">
                <a:extLst>
                  <a:ext uri="{FF2B5EF4-FFF2-40B4-BE49-F238E27FC236}">
                    <a16:creationId xmlns:a16="http://schemas.microsoft.com/office/drawing/2014/main" id="{6FEEB154-4AD4-3D46-821E-01223A4D86EB}"/>
                  </a:ext>
                </a:extLst>
              </p:cNvPr>
              <p:cNvSpPr/>
              <p:nvPr/>
            </p:nvSpPr>
            <p:spPr>
              <a:xfrm>
                <a:off x="999643" y="3547739"/>
                <a:ext cx="473565" cy="242093"/>
              </a:xfrm>
              <a:prstGeom prst="parallelogram">
                <a:avLst>
                  <a:gd name="adj" fmla="val 4444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8" name="right-quote-sign_36811">
                <a:extLst>
                  <a:ext uri="{FF2B5EF4-FFF2-40B4-BE49-F238E27FC236}">
                    <a16:creationId xmlns:a16="http://schemas.microsoft.com/office/drawing/2014/main" id="{583DEED4-667F-3C45-91D0-64E890A73682}"/>
                  </a:ext>
                </a:extLst>
              </p:cNvPr>
              <p:cNvSpPr>
                <a:spLocks noChangeAspect="1"/>
              </p:cNvSpPr>
              <p:nvPr/>
            </p:nvSpPr>
            <p:spPr bwMode="auto">
              <a:xfrm>
                <a:off x="6328013" y="5904536"/>
                <a:ext cx="507655" cy="492365"/>
              </a:xfrm>
              <a:custGeom>
                <a:avLst/>
                <a:gdLst>
                  <a:gd name="T0" fmla="*/ 314 w 314"/>
                  <a:gd name="T1" fmla="*/ 0 h 305"/>
                  <a:gd name="T2" fmla="*/ 314 w 314"/>
                  <a:gd name="T3" fmla="*/ 158 h 305"/>
                  <a:gd name="T4" fmla="*/ 206 w 314"/>
                  <a:gd name="T5" fmla="*/ 305 h 305"/>
                  <a:gd name="T6" fmla="*/ 170 w 314"/>
                  <a:gd name="T7" fmla="*/ 304 h 305"/>
                  <a:gd name="T8" fmla="*/ 170 w 314"/>
                  <a:gd name="T9" fmla="*/ 243 h 305"/>
                  <a:gd name="T10" fmla="*/ 244 w 314"/>
                  <a:gd name="T11" fmla="*/ 174 h 305"/>
                  <a:gd name="T12" fmla="*/ 243 w 314"/>
                  <a:gd name="T13" fmla="*/ 146 h 305"/>
                  <a:gd name="T14" fmla="*/ 192 w 314"/>
                  <a:gd name="T15" fmla="*/ 146 h 305"/>
                  <a:gd name="T16" fmla="*/ 192 w 314"/>
                  <a:gd name="T17" fmla="*/ 0 h 305"/>
                  <a:gd name="T18" fmla="*/ 314 w 314"/>
                  <a:gd name="T19" fmla="*/ 0 h 305"/>
                  <a:gd name="T20" fmla="*/ 314 w 314"/>
                  <a:gd name="T21" fmla="*/ 0 h 305"/>
                  <a:gd name="T22" fmla="*/ 16 w 314"/>
                  <a:gd name="T23" fmla="*/ 146 h 305"/>
                  <a:gd name="T24" fmla="*/ 67 w 314"/>
                  <a:gd name="T25" fmla="*/ 146 h 305"/>
                  <a:gd name="T26" fmla="*/ 68 w 314"/>
                  <a:gd name="T27" fmla="*/ 174 h 305"/>
                  <a:gd name="T28" fmla="*/ 0 w 314"/>
                  <a:gd name="T29" fmla="*/ 243 h 305"/>
                  <a:gd name="T30" fmla="*/ 0 w 314"/>
                  <a:gd name="T31" fmla="*/ 304 h 305"/>
                  <a:gd name="T32" fmla="*/ 30 w 314"/>
                  <a:gd name="T33" fmla="*/ 305 h 305"/>
                  <a:gd name="T34" fmla="*/ 138 w 314"/>
                  <a:gd name="T35" fmla="*/ 158 h 305"/>
                  <a:gd name="T36" fmla="*/ 138 w 314"/>
                  <a:gd name="T37" fmla="*/ 0 h 305"/>
                  <a:gd name="T38" fmla="*/ 16 w 314"/>
                  <a:gd name="T39" fmla="*/ 0 h 305"/>
                  <a:gd name="T40" fmla="*/ 16 w 314"/>
                  <a:gd name="T41" fmla="*/ 146 h 305"/>
                  <a:gd name="T42" fmla="*/ 16 w 314"/>
                  <a:gd name="T43" fmla="*/ 14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4" h="305">
                    <a:moveTo>
                      <a:pt x="314" y="0"/>
                    </a:moveTo>
                    <a:lnTo>
                      <a:pt x="314" y="158"/>
                    </a:lnTo>
                    <a:cubicBezTo>
                      <a:pt x="314" y="256"/>
                      <a:pt x="278" y="305"/>
                      <a:pt x="206" y="305"/>
                    </a:cubicBezTo>
                    <a:cubicBezTo>
                      <a:pt x="198" y="305"/>
                      <a:pt x="186" y="305"/>
                      <a:pt x="170" y="304"/>
                    </a:cubicBezTo>
                    <a:lnTo>
                      <a:pt x="170" y="243"/>
                    </a:lnTo>
                    <a:cubicBezTo>
                      <a:pt x="219" y="243"/>
                      <a:pt x="244" y="220"/>
                      <a:pt x="244" y="174"/>
                    </a:cubicBezTo>
                    <a:lnTo>
                      <a:pt x="243" y="146"/>
                    </a:lnTo>
                    <a:lnTo>
                      <a:pt x="192" y="146"/>
                    </a:lnTo>
                    <a:lnTo>
                      <a:pt x="192" y="0"/>
                    </a:lnTo>
                    <a:lnTo>
                      <a:pt x="314" y="0"/>
                    </a:lnTo>
                    <a:lnTo>
                      <a:pt x="314" y="0"/>
                    </a:lnTo>
                    <a:close/>
                    <a:moveTo>
                      <a:pt x="16" y="146"/>
                    </a:moveTo>
                    <a:lnTo>
                      <a:pt x="67" y="146"/>
                    </a:lnTo>
                    <a:lnTo>
                      <a:pt x="68" y="174"/>
                    </a:lnTo>
                    <a:cubicBezTo>
                      <a:pt x="68" y="217"/>
                      <a:pt x="45" y="240"/>
                      <a:pt x="0" y="243"/>
                    </a:cubicBezTo>
                    <a:lnTo>
                      <a:pt x="0" y="304"/>
                    </a:lnTo>
                    <a:cubicBezTo>
                      <a:pt x="14" y="305"/>
                      <a:pt x="24" y="305"/>
                      <a:pt x="30" y="305"/>
                    </a:cubicBezTo>
                    <a:cubicBezTo>
                      <a:pt x="102" y="305"/>
                      <a:pt x="138" y="256"/>
                      <a:pt x="138" y="158"/>
                    </a:cubicBezTo>
                    <a:lnTo>
                      <a:pt x="138" y="0"/>
                    </a:lnTo>
                    <a:lnTo>
                      <a:pt x="16" y="0"/>
                    </a:lnTo>
                    <a:lnTo>
                      <a:pt x="16" y="146"/>
                    </a:lnTo>
                    <a:lnTo>
                      <a:pt x="16" y="146"/>
                    </a:lnTo>
                    <a:close/>
                  </a:path>
                </a:pathLst>
              </a:custGeom>
              <a:solidFill>
                <a:schemeClr val="accent1"/>
              </a:solidFill>
              <a:ln>
                <a:noFill/>
              </a:ln>
            </p:spPr>
          </p:sp>
        </p:grpSp>
        <p:sp>
          <p:nvSpPr>
            <p:cNvPr id="84" name="Rectangle 83">
              <a:extLst>
                <a:ext uri="{FF2B5EF4-FFF2-40B4-BE49-F238E27FC236}">
                  <a16:creationId xmlns:a16="http://schemas.microsoft.com/office/drawing/2014/main" id="{C32CC1CA-9A76-A54A-8B17-50E79FB8CD13}"/>
                </a:ext>
              </a:extLst>
            </p:cNvPr>
            <p:cNvSpPr/>
            <p:nvPr/>
          </p:nvSpPr>
          <p:spPr>
            <a:xfrm>
              <a:off x="6508394" y="3383185"/>
              <a:ext cx="3823872" cy="461665"/>
            </a:xfrm>
            <a:prstGeom prst="rect">
              <a:avLst/>
            </a:prstGeom>
            <a:effectLst/>
          </p:spPr>
          <p:txBody>
            <a:bodyPr wrap="square">
              <a:spAutoFit/>
            </a:bodyPr>
            <a:lstStyle/>
            <a:p>
              <a:pPr lvl="0" defTabSz="914400">
                <a:defRPr/>
              </a:pPr>
              <a:r>
                <a:rPr kumimoji="1" lang="en-US" altLang="zh-CN" sz="2400" b="1" i="1" dirty="0">
                  <a:solidFill>
                    <a:srgbClr val="2E3448"/>
                  </a:solidFill>
                  <a:ea typeface="Microsoft YaHei" panose="020B0503020204020204" pitchFamily="34" charset="-122"/>
                </a:rPr>
                <a:t>Non-derterminism of Query</a:t>
              </a:r>
              <a:endParaRPr kumimoji="1" lang="zh-CN" altLang="en-US" sz="2400" b="1" i="1" dirty="0">
                <a:solidFill>
                  <a:srgbClr val="2E3448"/>
                </a:solidFill>
                <a:ea typeface="Microsoft YaHei" panose="020B0503020204020204" pitchFamily="34" charset="-122"/>
              </a:endParaRPr>
            </a:p>
          </p:txBody>
        </p:sp>
      </p:grpSp>
      <p:grpSp>
        <p:nvGrpSpPr>
          <p:cNvPr id="10" name="Group 9">
            <a:extLst>
              <a:ext uri="{FF2B5EF4-FFF2-40B4-BE49-F238E27FC236}">
                <a16:creationId xmlns:a16="http://schemas.microsoft.com/office/drawing/2014/main" id="{E67C8175-F044-1149-AFD6-5F26C487EF4E}"/>
              </a:ext>
            </a:extLst>
          </p:cNvPr>
          <p:cNvGrpSpPr/>
          <p:nvPr/>
        </p:nvGrpSpPr>
        <p:grpSpPr>
          <a:xfrm>
            <a:off x="6237847" y="3850000"/>
            <a:ext cx="5043263" cy="461665"/>
            <a:chOff x="6237847" y="3850000"/>
            <a:chExt cx="5043263" cy="461665"/>
          </a:xfrm>
        </p:grpSpPr>
        <p:sp>
          <p:nvSpPr>
            <p:cNvPr id="27" name="Rectangle 26">
              <a:extLst>
                <a:ext uri="{FF2B5EF4-FFF2-40B4-BE49-F238E27FC236}">
                  <a16:creationId xmlns:a16="http://schemas.microsoft.com/office/drawing/2014/main" id="{1149B8AB-65D2-ED4B-B474-C970E26C32CB}"/>
                </a:ext>
              </a:extLst>
            </p:cNvPr>
            <p:cNvSpPr/>
            <p:nvPr/>
          </p:nvSpPr>
          <p:spPr>
            <a:xfrm>
              <a:off x="6785789" y="3850000"/>
              <a:ext cx="4495321" cy="369332"/>
            </a:xfrm>
            <a:prstGeom prst="rect">
              <a:avLst/>
            </a:prstGeom>
          </p:spPr>
          <p:txBody>
            <a:bodyPr wrap="square">
              <a:spAutoFit/>
            </a:bodyPr>
            <a:lstStyle/>
            <a:p>
              <a:r>
                <a:rPr lang="en-US">
                  <a:solidFill>
                    <a:srgbClr val="2E3448"/>
                  </a:solidFill>
                </a:rPr>
                <a:t>Queries have different queuing time. </a:t>
              </a:r>
            </a:p>
          </p:txBody>
        </p:sp>
        <p:sp>
          <p:nvSpPr>
            <p:cNvPr id="49" name="Rectangle 48">
              <a:extLst>
                <a:ext uri="{FF2B5EF4-FFF2-40B4-BE49-F238E27FC236}">
                  <a16:creationId xmlns:a16="http://schemas.microsoft.com/office/drawing/2014/main" id="{85C6D87E-B404-934F-8E46-2F8F5E918B3E}"/>
                </a:ext>
              </a:extLst>
            </p:cNvPr>
            <p:cNvSpPr/>
            <p:nvPr/>
          </p:nvSpPr>
          <p:spPr>
            <a:xfrm>
              <a:off x="6237847" y="3850000"/>
              <a:ext cx="490840" cy="461665"/>
            </a:xfrm>
            <a:prstGeom prst="rect">
              <a:avLst/>
            </a:prstGeom>
          </p:spPr>
          <p:txBody>
            <a:bodyPr wrap="square">
              <a:spAutoFit/>
            </a:bodyPr>
            <a:lstStyle/>
            <a:p>
              <a:pPr lvl="0"/>
              <a:r>
                <a:rPr lang="en-CN" sz="2400">
                  <a:solidFill>
                    <a:srgbClr val="D47362">
                      <a:lumMod val="50000"/>
                    </a:srgbClr>
                  </a:solidFill>
                </a:rPr>
                <a:t>❶</a:t>
              </a:r>
            </a:p>
          </p:txBody>
        </p:sp>
      </p:grpSp>
      <p:grpSp>
        <p:nvGrpSpPr>
          <p:cNvPr id="11" name="Group 10">
            <a:extLst>
              <a:ext uri="{FF2B5EF4-FFF2-40B4-BE49-F238E27FC236}">
                <a16:creationId xmlns:a16="http://schemas.microsoft.com/office/drawing/2014/main" id="{123392A1-E605-7249-BC14-D6C0656F09B0}"/>
              </a:ext>
            </a:extLst>
          </p:cNvPr>
          <p:cNvGrpSpPr/>
          <p:nvPr/>
        </p:nvGrpSpPr>
        <p:grpSpPr>
          <a:xfrm>
            <a:off x="6237847" y="4570000"/>
            <a:ext cx="4786342" cy="646331"/>
            <a:chOff x="6237847" y="4570000"/>
            <a:chExt cx="4786342" cy="646331"/>
          </a:xfrm>
        </p:grpSpPr>
        <p:sp>
          <p:nvSpPr>
            <p:cNvPr id="25" name="íṩ1îde">
              <a:extLst>
                <a:ext uri="{FF2B5EF4-FFF2-40B4-BE49-F238E27FC236}">
                  <a16:creationId xmlns:a16="http://schemas.microsoft.com/office/drawing/2014/main" id="{136439F2-1449-9940-A975-CBFEA8B09703}"/>
                </a:ext>
              </a:extLst>
            </p:cNvPr>
            <p:cNvSpPr txBox="1"/>
            <p:nvPr/>
          </p:nvSpPr>
          <p:spPr>
            <a:xfrm>
              <a:off x="6785789" y="4570000"/>
              <a:ext cx="4238400"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en-US">
                  <a:solidFill>
                    <a:srgbClr val="2E3448"/>
                  </a:solidFill>
                </a:rPr>
                <a:t>Queries have different inputs and batch sizes. </a:t>
              </a:r>
            </a:p>
          </p:txBody>
        </p:sp>
        <p:sp>
          <p:nvSpPr>
            <p:cNvPr id="50" name="Rectangle 49">
              <a:extLst>
                <a:ext uri="{FF2B5EF4-FFF2-40B4-BE49-F238E27FC236}">
                  <a16:creationId xmlns:a16="http://schemas.microsoft.com/office/drawing/2014/main" id="{0994F2D1-A2F2-A345-B223-691AD9402DB5}"/>
                </a:ext>
              </a:extLst>
            </p:cNvPr>
            <p:cNvSpPr/>
            <p:nvPr/>
          </p:nvSpPr>
          <p:spPr>
            <a:xfrm>
              <a:off x="6237847" y="4570000"/>
              <a:ext cx="490840" cy="461665"/>
            </a:xfrm>
            <a:prstGeom prst="rect">
              <a:avLst/>
            </a:prstGeom>
          </p:spPr>
          <p:txBody>
            <a:bodyPr wrap="square">
              <a:spAutoFit/>
            </a:bodyPr>
            <a:lstStyle/>
            <a:p>
              <a:pPr lvl="0"/>
              <a:r>
                <a:rPr lang="en-CN" sz="2400">
                  <a:solidFill>
                    <a:srgbClr val="D47362">
                      <a:lumMod val="50000"/>
                    </a:srgbClr>
                  </a:solidFill>
                </a:rPr>
                <a:t>❷</a:t>
              </a:r>
            </a:p>
          </p:txBody>
        </p:sp>
      </p:grpSp>
      <p:grpSp>
        <p:nvGrpSpPr>
          <p:cNvPr id="13" name="Group 12">
            <a:extLst>
              <a:ext uri="{FF2B5EF4-FFF2-40B4-BE49-F238E27FC236}">
                <a16:creationId xmlns:a16="http://schemas.microsoft.com/office/drawing/2014/main" id="{49F216E1-F7AA-7C4F-AA6B-6C8B408D33AE}"/>
              </a:ext>
            </a:extLst>
          </p:cNvPr>
          <p:cNvGrpSpPr/>
          <p:nvPr/>
        </p:nvGrpSpPr>
        <p:grpSpPr>
          <a:xfrm>
            <a:off x="6237847" y="5290000"/>
            <a:ext cx="5043263" cy="646331"/>
            <a:chOff x="6237847" y="5290000"/>
            <a:chExt cx="5043263" cy="646331"/>
          </a:xfrm>
        </p:grpSpPr>
        <p:sp>
          <p:nvSpPr>
            <p:cNvPr id="26" name="íṩ1îde">
              <a:extLst>
                <a:ext uri="{FF2B5EF4-FFF2-40B4-BE49-F238E27FC236}">
                  <a16:creationId xmlns:a16="http://schemas.microsoft.com/office/drawing/2014/main" id="{921B49F4-231D-374C-855C-75F44778910D}"/>
                </a:ext>
              </a:extLst>
            </p:cNvPr>
            <p:cNvSpPr txBox="1"/>
            <p:nvPr/>
          </p:nvSpPr>
          <p:spPr>
            <a:xfrm>
              <a:off x="6785789" y="5290000"/>
              <a:ext cx="4495321"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en-US">
                  <a:solidFill>
                    <a:srgbClr val="2E3448"/>
                  </a:solidFill>
                </a:rPr>
                <a:t>Concurrent queries have non-deterministic overlap. </a:t>
              </a:r>
              <a:endParaRPr lang="en-US" sz="2000">
                <a:solidFill>
                  <a:srgbClr val="2E3448"/>
                </a:solidFill>
              </a:endParaRPr>
            </a:p>
          </p:txBody>
        </p:sp>
        <p:sp>
          <p:nvSpPr>
            <p:cNvPr id="53" name="Rectangle 52">
              <a:extLst>
                <a:ext uri="{FF2B5EF4-FFF2-40B4-BE49-F238E27FC236}">
                  <a16:creationId xmlns:a16="http://schemas.microsoft.com/office/drawing/2014/main" id="{7C657520-B15A-7749-B007-E269F7C40425}"/>
                </a:ext>
              </a:extLst>
            </p:cNvPr>
            <p:cNvSpPr/>
            <p:nvPr/>
          </p:nvSpPr>
          <p:spPr>
            <a:xfrm>
              <a:off x="6237847" y="5290000"/>
              <a:ext cx="490840" cy="461665"/>
            </a:xfrm>
            <a:prstGeom prst="rect">
              <a:avLst/>
            </a:prstGeom>
          </p:spPr>
          <p:txBody>
            <a:bodyPr wrap="square">
              <a:spAutoFit/>
            </a:bodyPr>
            <a:lstStyle/>
            <a:p>
              <a:pPr lvl="0"/>
              <a:r>
                <a:rPr lang="en-CN" sz="2400">
                  <a:solidFill>
                    <a:srgbClr val="D47362">
                      <a:lumMod val="50000"/>
                    </a:srgbClr>
                  </a:solidFill>
                </a:rPr>
                <a:t>❸</a:t>
              </a:r>
            </a:p>
          </p:txBody>
        </p:sp>
      </p:grpSp>
    </p:spTree>
    <p:custDataLst>
      <p:tags r:id="rId1"/>
    </p:custDataLst>
    <p:extLst>
      <p:ext uri="{BB962C8B-B14F-4D97-AF65-F5344CB8AC3E}">
        <p14:creationId xmlns:p14="http://schemas.microsoft.com/office/powerpoint/2010/main" val="108659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6">
                                            <p:txEl>
                                              <p:pRg st="0" end="0"/>
                                            </p:txEl>
                                          </p:spTgt>
                                        </p:tgtEl>
                                        <p:attrNameLst>
                                          <p:attrName>style.visibility</p:attrName>
                                        </p:attrNameLst>
                                      </p:cBhvr>
                                      <p:to>
                                        <p:strVal val="visible"/>
                                      </p:to>
                                    </p:set>
                                    <p:anim calcmode="lin" valueType="num">
                                      <p:cBhvr additive="base">
                                        <p:cTn id="7" dur="500"/>
                                        <p:tgtEl>
                                          <p:spTgt spid="86">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86">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86">
                                            <p:txEl>
                                              <p:pRg st="1" end="1"/>
                                            </p:txEl>
                                          </p:spTgt>
                                        </p:tgtEl>
                                        <p:attrNameLst>
                                          <p:attrName>style.visibility</p:attrName>
                                        </p:attrNameLst>
                                      </p:cBhvr>
                                      <p:to>
                                        <p:strVal val="visible"/>
                                      </p:to>
                                    </p:set>
                                    <p:anim calcmode="lin" valueType="num">
                                      <p:cBhvr additive="base">
                                        <p:cTn id="13" dur="500"/>
                                        <p:tgtEl>
                                          <p:spTgt spid="86">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86">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86">
                                            <p:txEl>
                                              <p:pRg st="2" end="2"/>
                                            </p:txEl>
                                          </p:spTgt>
                                        </p:tgtEl>
                                        <p:attrNameLst>
                                          <p:attrName>style.visibility</p:attrName>
                                        </p:attrNameLst>
                                      </p:cBhvr>
                                      <p:to>
                                        <p:strVal val="visible"/>
                                      </p:to>
                                    </p:set>
                                    <p:anim calcmode="lin" valueType="num">
                                      <p:cBhvr additive="base">
                                        <p:cTn id="19" dur="500"/>
                                        <p:tgtEl>
                                          <p:spTgt spid="86">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8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2" presetClass="entr" presetSubtype="8" fill="hold" grpId="0" nodeType="click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additive="base">
                                        <p:cTn id="29" dur="500"/>
                                        <p:tgtEl>
                                          <p:spTgt spid="43"/>
                                        </p:tgtEl>
                                        <p:attrNameLst>
                                          <p:attrName>ppt_x</p:attrName>
                                        </p:attrNameLst>
                                      </p:cBhvr>
                                      <p:tavLst>
                                        <p:tav tm="0">
                                          <p:val>
                                            <p:strVal val="#ppt_x-#ppt_w*1.125000"/>
                                          </p:val>
                                        </p:tav>
                                        <p:tav tm="100000">
                                          <p:val>
                                            <p:strVal val="#ppt_x"/>
                                          </p:val>
                                        </p:tav>
                                      </p:tavLst>
                                    </p:anim>
                                    <p:animEffect transition="in" filter="wipe(right)">
                                      <p:cBhvr>
                                        <p:cTn id="30" dur="500"/>
                                        <p:tgtEl>
                                          <p:spTgt spid="43"/>
                                        </p:tgtEl>
                                      </p:cBhvr>
                                    </p:animEffect>
                                  </p:childTnLst>
                                </p:cTn>
                              </p:par>
                            </p:childTnLst>
                          </p:cTn>
                        </p:par>
                        <p:par>
                          <p:cTn id="31" fill="hold">
                            <p:stCondLst>
                              <p:cond delay="500"/>
                            </p:stCondLst>
                            <p:childTnLst>
                              <p:par>
                                <p:cTn id="32" presetID="12" presetClass="entr" presetSubtype="2"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p:tgtEl>
                                          <p:spTgt spid="9"/>
                                        </p:tgtEl>
                                        <p:attrNameLst>
                                          <p:attrName>ppt_x</p:attrName>
                                        </p:attrNameLst>
                                      </p:cBhvr>
                                      <p:tavLst>
                                        <p:tav tm="0">
                                          <p:val>
                                            <p:strVal val="#ppt_x+#ppt_w*1.125000"/>
                                          </p:val>
                                        </p:tav>
                                        <p:tav tm="100000">
                                          <p:val>
                                            <p:strVal val="#ppt_x"/>
                                          </p:val>
                                        </p:tav>
                                      </p:tavLst>
                                    </p:anim>
                                    <p:animEffect transition="in" filter="wipe(left)">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4"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p:tgtEl>
                                          <p:spTgt spid="6"/>
                                        </p:tgtEl>
                                        <p:attrNameLst>
                                          <p:attrName>ppt_y</p:attrName>
                                        </p:attrNameLst>
                                      </p:cBhvr>
                                      <p:tavLst>
                                        <p:tav tm="0">
                                          <p:val>
                                            <p:strVal val="#ppt_y+#ppt_h*1.125000"/>
                                          </p:val>
                                        </p:tav>
                                        <p:tav tm="100000">
                                          <p:val>
                                            <p:strVal val="#ppt_y"/>
                                          </p:val>
                                        </p:tav>
                                      </p:tavLst>
                                    </p:anim>
                                    <p:animEffect transition="in" filter="wipe(up)">
                                      <p:cBhvr>
                                        <p:cTn id="41" dur="500"/>
                                        <p:tgtEl>
                                          <p:spTgt spid="6"/>
                                        </p:tgtEl>
                                      </p:cBhvr>
                                    </p:animEffect>
                                  </p:childTnLst>
                                </p:cTn>
                              </p:par>
                              <p:par>
                                <p:cTn id="42" presetID="12" presetClass="entr" presetSubtype="4"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p:tgtEl>
                                          <p:spTgt spid="10"/>
                                        </p:tgtEl>
                                        <p:attrNameLst>
                                          <p:attrName>ppt_y</p:attrName>
                                        </p:attrNameLst>
                                      </p:cBhvr>
                                      <p:tavLst>
                                        <p:tav tm="0">
                                          <p:val>
                                            <p:strVal val="#ppt_y+#ppt_h*1.125000"/>
                                          </p:val>
                                        </p:tav>
                                        <p:tav tm="100000">
                                          <p:val>
                                            <p:strVal val="#ppt_y"/>
                                          </p:val>
                                        </p:tav>
                                      </p:tavLst>
                                    </p:anim>
                                    <p:animEffect transition="in" filter="wipe(up)">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12" presetClass="entr" presetSubtype="4" fill="hold" nodeType="click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500"/>
                                        <p:tgtEl>
                                          <p:spTgt spid="11"/>
                                        </p:tgtEl>
                                        <p:attrNameLst>
                                          <p:attrName>ppt_y</p:attrName>
                                        </p:attrNameLst>
                                      </p:cBhvr>
                                      <p:tavLst>
                                        <p:tav tm="0">
                                          <p:val>
                                            <p:strVal val="#ppt_y+#ppt_h*1.125000"/>
                                          </p:val>
                                        </p:tav>
                                        <p:tav tm="100000">
                                          <p:val>
                                            <p:strVal val="#ppt_y"/>
                                          </p:val>
                                        </p:tav>
                                      </p:tavLst>
                                    </p:anim>
                                    <p:animEffect transition="in" filter="wipe(up)">
                                      <p:cBhvr>
                                        <p:cTn id="51" dur="500"/>
                                        <p:tgtEl>
                                          <p:spTgt spid="11"/>
                                        </p:tgtEl>
                                      </p:cBhvr>
                                    </p:animEffect>
                                  </p:childTnLst>
                                </p:cTn>
                              </p:par>
                              <p:par>
                                <p:cTn id="52" presetID="12" presetClass="entr" presetSubtype="4" fill="hold" nodeType="withEffect">
                                  <p:stCondLst>
                                    <p:cond delay="0"/>
                                  </p:stCondLst>
                                  <p:childTnLst>
                                    <p:set>
                                      <p:cBhvr>
                                        <p:cTn id="53" dur="1" fill="hold">
                                          <p:stCondLst>
                                            <p:cond delay="0"/>
                                          </p:stCondLst>
                                        </p:cTn>
                                        <p:tgtEl>
                                          <p:spTgt spid="5"/>
                                        </p:tgtEl>
                                        <p:attrNameLst>
                                          <p:attrName>style.visibility</p:attrName>
                                        </p:attrNameLst>
                                      </p:cBhvr>
                                      <p:to>
                                        <p:strVal val="visible"/>
                                      </p:to>
                                    </p:set>
                                    <p:anim calcmode="lin" valueType="num">
                                      <p:cBhvr additive="base">
                                        <p:cTn id="54" dur="500"/>
                                        <p:tgtEl>
                                          <p:spTgt spid="5"/>
                                        </p:tgtEl>
                                        <p:attrNameLst>
                                          <p:attrName>ppt_y</p:attrName>
                                        </p:attrNameLst>
                                      </p:cBhvr>
                                      <p:tavLst>
                                        <p:tav tm="0">
                                          <p:val>
                                            <p:strVal val="#ppt_y+#ppt_h*1.125000"/>
                                          </p:val>
                                        </p:tav>
                                        <p:tav tm="100000">
                                          <p:val>
                                            <p:strVal val="#ppt_y"/>
                                          </p:val>
                                        </p:tav>
                                      </p:tavLst>
                                    </p:anim>
                                    <p:animEffect transition="in" filter="wipe(up)">
                                      <p:cBhvr>
                                        <p:cTn id="55" dur="500"/>
                                        <p:tgtEl>
                                          <p:spTgt spid="5"/>
                                        </p:tgtEl>
                                      </p:cBhvr>
                                    </p:animEffect>
                                  </p:childTnLst>
                                </p:cTn>
                              </p:par>
                            </p:childTnLst>
                          </p:cTn>
                        </p:par>
                      </p:childTnLst>
                    </p:cTn>
                  </p:par>
                  <p:par>
                    <p:cTn id="56" fill="hold">
                      <p:stCondLst>
                        <p:cond delay="indefinite"/>
                      </p:stCondLst>
                      <p:childTnLst>
                        <p:par>
                          <p:cTn id="57" fill="hold">
                            <p:stCondLst>
                              <p:cond delay="0"/>
                            </p:stCondLst>
                            <p:childTnLst>
                              <p:par>
                                <p:cTn id="58" presetID="12" presetClass="entr" presetSubtype="4" fill="hold" nodeType="clickEffect">
                                  <p:stCondLst>
                                    <p:cond delay="0"/>
                                  </p:stCondLst>
                                  <p:childTnLst>
                                    <p:set>
                                      <p:cBhvr>
                                        <p:cTn id="59" dur="1" fill="hold">
                                          <p:stCondLst>
                                            <p:cond delay="0"/>
                                          </p:stCondLst>
                                        </p:cTn>
                                        <p:tgtEl>
                                          <p:spTgt spid="4"/>
                                        </p:tgtEl>
                                        <p:attrNameLst>
                                          <p:attrName>style.visibility</p:attrName>
                                        </p:attrNameLst>
                                      </p:cBhvr>
                                      <p:to>
                                        <p:strVal val="visible"/>
                                      </p:to>
                                    </p:set>
                                    <p:anim calcmode="lin" valueType="num">
                                      <p:cBhvr additive="base">
                                        <p:cTn id="60" dur="500"/>
                                        <p:tgtEl>
                                          <p:spTgt spid="4"/>
                                        </p:tgtEl>
                                        <p:attrNameLst>
                                          <p:attrName>ppt_y</p:attrName>
                                        </p:attrNameLst>
                                      </p:cBhvr>
                                      <p:tavLst>
                                        <p:tav tm="0">
                                          <p:val>
                                            <p:strVal val="#ppt_y+#ppt_h*1.125000"/>
                                          </p:val>
                                        </p:tav>
                                        <p:tav tm="100000">
                                          <p:val>
                                            <p:strVal val="#ppt_y"/>
                                          </p:val>
                                        </p:tav>
                                      </p:tavLst>
                                    </p:anim>
                                    <p:animEffect transition="in" filter="wipe(up)">
                                      <p:cBhvr>
                                        <p:cTn id="61" dur="500"/>
                                        <p:tgtEl>
                                          <p:spTgt spid="4"/>
                                        </p:tgtEl>
                                      </p:cBhvr>
                                    </p:animEffect>
                                  </p:childTnLst>
                                </p:cTn>
                              </p:par>
                              <p:par>
                                <p:cTn id="62" presetID="12" presetClass="entr" presetSubtype="4" fill="hold" nodeType="with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additive="base">
                                        <p:cTn id="64" dur="500"/>
                                        <p:tgtEl>
                                          <p:spTgt spid="13"/>
                                        </p:tgtEl>
                                        <p:attrNameLst>
                                          <p:attrName>ppt_y</p:attrName>
                                        </p:attrNameLst>
                                      </p:cBhvr>
                                      <p:tavLst>
                                        <p:tav tm="0">
                                          <p:val>
                                            <p:strVal val="#ppt_y+#ppt_h*1.125000"/>
                                          </p:val>
                                        </p:tav>
                                        <p:tav tm="100000">
                                          <p:val>
                                            <p:strVal val="#ppt_y"/>
                                          </p:val>
                                        </p:tav>
                                      </p:tavLst>
                                    </p:anim>
                                    <p:animEffect transition="in" filter="wipe(up)">
                                      <p:cBhvr>
                                        <p:cTn id="6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F7567B-6178-394F-8221-6CEF1B7A570D}"/>
              </a:ext>
            </a:extLst>
          </p:cNvPr>
          <p:cNvSpPr>
            <a:spLocks noGrp="1"/>
          </p:cNvSpPr>
          <p:nvPr>
            <p:ph type="body" sz="quarter" idx="14"/>
          </p:nvPr>
        </p:nvSpPr>
        <p:spPr>
          <a:xfrm>
            <a:off x="493873" y="684000"/>
            <a:ext cx="10560813" cy="432000"/>
          </a:xfrm>
        </p:spPr>
        <p:txBody>
          <a:bodyPr>
            <a:normAutofit fontScale="92500" lnSpcReduction="20000"/>
          </a:bodyPr>
          <a:lstStyle/>
          <a:p>
            <a:r>
              <a:rPr lang="en-CN">
                <a:solidFill>
                  <a:srgbClr val="303548"/>
                </a:solidFill>
              </a:rPr>
              <a:t>Challenges: </a:t>
            </a:r>
            <a:r>
              <a:rPr kumimoji="1" lang="en-US" altLang="zh-CN" dirty="0">
                <a:ea typeface="Microsoft YaHei" panose="020B0503020204020204" pitchFamily="34" charset="-122"/>
              </a:rPr>
              <a:t>Run Operators Simultaneously and Predict Latency Precisely</a:t>
            </a:r>
            <a:endParaRPr kumimoji="1" lang="zh-CN" altLang="en-US" dirty="0">
              <a:ea typeface="Microsoft YaHei" panose="020B0503020204020204" pitchFamily="34" charset="-122"/>
            </a:endParaRPr>
          </a:p>
        </p:txBody>
      </p:sp>
      <p:sp>
        <p:nvSpPr>
          <p:cNvPr id="86" name="矩形 8">
            <a:extLst>
              <a:ext uri="{FF2B5EF4-FFF2-40B4-BE49-F238E27FC236}">
                <a16:creationId xmlns:a16="http://schemas.microsoft.com/office/drawing/2014/main" id="{8887E4F3-DC23-4B43-BF9B-FDC813FAC8A9}"/>
              </a:ext>
            </a:extLst>
          </p:cNvPr>
          <p:cNvSpPr/>
          <p:nvPr/>
        </p:nvSpPr>
        <p:spPr>
          <a:xfrm>
            <a:off x="854618" y="1129176"/>
            <a:ext cx="9642096" cy="3545586"/>
          </a:xfrm>
          <a:prstGeom prst="rect">
            <a:avLst/>
          </a:prstGeom>
        </p:spPr>
        <p:txBody>
          <a:bodyPr wrap="square">
            <a:spAutoFit/>
          </a:bodyPr>
          <a:lstStyle/>
          <a:p>
            <a:pPr indent="-342900">
              <a:lnSpc>
                <a:spcPct val="400000"/>
              </a:lnSpc>
              <a:buFont typeface="Wingdings" pitchFamily="2" charset="2"/>
              <a:buChar char="v"/>
            </a:pPr>
            <a:r>
              <a:rPr lang="en-US" sz="2000">
                <a:solidFill>
                  <a:srgbClr val="2E3448"/>
                </a:solidFill>
              </a:rPr>
              <a:t>How to make the operator overlap deterministic? </a:t>
            </a:r>
          </a:p>
          <a:p>
            <a:pPr indent="-342900">
              <a:lnSpc>
                <a:spcPct val="400000"/>
              </a:lnSpc>
              <a:buFont typeface="Wingdings" pitchFamily="2" charset="2"/>
              <a:buChar char="v"/>
            </a:pPr>
            <a:r>
              <a:rPr lang="en-US" sz="2000">
                <a:solidFill>
                  <a:srgbClr val="2E3448"/>
                </a:solidFill>
              </a:rPr>
              <a:t>How to predict the latency increase due to the overlap? </a:t>
            </a:r>
          </a:p>
          <a:p>
            <a:pPr indent="-342900">
              <a:lnSpc>
                <a:spcPct val="400000"/>
              </a:lnSpc>
              <a:buFont typeface="Wingdings" pitchFamily="2" charset="2"/>
              <a:buChar char="v"/>
            </a:pPr>
            <a:r>
              <a:rPr lang="en-US" sz="2000">
                <a:solidFill>
                  <a:srgbClr val="2E3448"/>
                </a:solidFill>
              </a:rPr>
              <a:t>How to guarantee the QoS of all the simultaneous DNN services? </a:t>
            </a:r>
          </a:p>
        </p:txBody>
      </p:sp>
    </p:spTree>
    <p:custDataLst>
      <p:tags r:id="rId1"/>
    </p:custDataLst>
    <p:extLst>
      <p:ext uri="{BB962C8B-B14F-4D97-AF65-F5344CB8AC3E}">
        <p14:creationId xmlns:p14="http://schemas.microsoft.com/office/powerpoint/2010/main" val="392398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6">
                                            <p:txEl>
                                              <p:pRg st="0" end="0"/>
                                            </p:txEl>
                                          </p:spTgt>
                                        </p:tgtEl>
                                        <p:attrNameLst>
                                          <p:attrName>style.visibility</p:attrName>
                                        </p:attrNameLst>
                                      </p:cBhvr>
                                      <p:to>
                                        <p:strVal val="visible"/>
                                      </p:to>
                                    </p:set>
                                    <p:anim calcmode="lin" valueType="num">
                                      <p:cBhvr additive="base">
                                        <p:cTn id="7" dur="500"/>
                                        <p:tgtEl>
                                          <p:spTgt spid="86">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86">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86">
                                            <p:txEl>
                                              <p:pRg st="1" end="1"/>
                                            </p:txEl>
                                          </p:spTgt>
                                        </p:tgtEl>
                                        <p:attrNameLst>
                                          <p:attrName>style.visibility</p:attrName>
                                        </p:attrNameLst>
                                      </p:cBhvr>
                                      <p:to>
                                        <p:strVal val="visible"/>
                                      </p:to>
                                    </p:set>
                                    <p:anim calcmode="lin" valueType="num">
                                      <p:cBhvr additive="base">
                                        <p:cTn id="13" dur="500"/>
                                        <p:tgtEl>
                                          <p:spTgt spid="86">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86">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86">
                                            <p:txEl>
                                              <p:pRg st="2" end="2"/>
                                            </p:txEl>
                                          </p:spTgt>
                                        </p:tgtEl>
                                        <p:attrNameLst>
                                          <p:attrName>style.visibility</p:attrName>
                                        </p:attrNameLst>
                                      </p:cBhvr>
                                      <p:to>
                                        <p:strVal val="visible"/>
                                      </p:to>
                                    </p:set>
                                    <p:anim calcmode="lin" valueType="num">
                                      <p:cBhvr additive="base">
                                        <p:cTn id="19" dur="500"/>
                                        <p:tgtEl>
                                          <p:spTgt spid="86">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8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62">
            <a:extLst>
              <a:ext uri="{FF2B5EF4-FFF2-40B4-BE49-F238E27FC236}">
                <a16:creationId xmlns:a16="http://schemas.microsoft.com/office/drawing/2014/main" id="{44F4B05A-4564-A248-BFB4-73D26EC32472}"/>
              </a:ext>
            </a:extLst>
          </p:cNvPr>
          <p:cNvSpPr>
            <a:spLocks/>
          </p:cNvSpPr>
          <p:nvPr/>
        </p:nvSpPr>
        <p:spPr>
          <a:xfrm>
            <a:off x="2605173" y="1613745"/>
            <a:ext cx="4671650" cy="7200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rgbClr val="2E3448"/>
                </a:solidFill>
              </a:rPr>
              <a:t>Background &amp; Motivation</a:t>
            </a:r>
            <a:endParaRPr lang="zh-CN" altLang="en-US" sz="2800" b="1" dirty="0">
              <a:solidFill>
                <a:srgbClr val="2E3448"/>
              </a:solidFill>
            </a:endParaRPr>
          </a:p>
        </p:txBody>
      </p:sp>
      <p:grpSp>
        <p:nvGrpSpPr>
          <p:cNvPr id="9" name="组合 74">
            <a:extLst>
              <a:ext uri="{FF2B5EF4-FFF2-40B4-BE49-F238E27FC236}">
                <a16:creationId xmlns:a16="http://schemas.microsoft.com/office/drawing/2014/main" id="{4683BCB3-9A23-BA46-A935-14E56531B5F8}"/>
              </a:ext>
            </a:extLst>
          </p:cNvPr>
          <p:cNvGrpSpPr>
            <a:grpSpLocks noChangeAspect="1"/>
          </p:cNvGrpSpPr>
          <p:nvPr/>
        </p:nvGrpSpPr>
        <p:grpSpPr>
          <a:xfrm>
            <a:off x="1494897" y="1644255"/>
            <a:ext cx="720000" cy="720000"/>
            <a:chOff x="5412150" y="1180600"/>
            <a:chExt cx="720000" cy="720000"/>
          </a:xfrm>
        </p:grpSpPr>
        <p:sp>
          <p:nvSpPr>
            <p:cNvPr id="10" name="矩形 60">
              <a:extLst>
                <a:ext uri="{FF2B5EF4-FFF2-40B4-BE49-F238E27FC236}">
                  <a16:creationId xmlns:a16="http://schemas.microsoft.com/office/drawing/2014/main" id="{A7A2A69F-1DE9-A147-9E7B-BF37AD52E68D}"/>
                </a:ext>
              </a:extLst>
            </p:cNvPr>
            <p:cNvSpPr/>
            <p:nvPr/>
          </p:nvSpPr>
          <p:spPr>
            <a:xfrm>
              <a:off x="5412150" y="1180600"/>
              <a:ext cx="720000" cy="720000"/>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t>1</a:t>
              </a:r>
              <a:endParaRPr lang="zh-CN" altLang="en-US" sz="3200" b="1" dirty="0"/>
            </a:p>
          </p:txBody>
        </p:sp>
        <p:sp>
          <p:nvSpPr>
            <p:cNvPr id="11" name="矩形 63">
              <a:extLst>
                <a:ext uri="{FF2B5EF4-FFF2-40B4-BE49-F238E27FC236}">
                  <a16:creationId xmlns:a16="http://schemas.microsoft.com/office/drawing/2014/main" id="{55220F1C-C35A-C642-BF95-ECA3B2D510B8}"/>
                </a:ext>
              </a:extLst>
            </p:cNvPr>
            <p:cNvSpPr/>
            <p:nvPr/>
          </p:nvSpPr>
          <p:spPr>
            <a:xfrm>
              <a:off x="5412150" y="1810600"/>
              <a:ext cx="720000" cy="90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73">
            <a:extLst>
              <a:ext uri="{FF2B5EF4-FFF2-40B4-BE49-F238E27FC236}">
                <a16:creationId xmlns:a16="http://schemas.microsoft.com/office/drawing/2014/main" id="{E5C2866E-5EC3-244A-9C4E-AA28F309AB76}"/>
              </a:ext>
            </a:extLst>
          </p:cNvPr>
          <p:cNvGrpSpPr>
            <a:grpSpLocks noChangeAspect="1"/>
          </p:cNvGrpSpPr>
          <p:nvPr/>
        </p:nvGrpSpPr>
        <p:grpSpPr>
          <a:xfrm>
            <a:off x="1134897" y="2724255"/>
            <a:ext cx="1080000" cy="1080000"/>
            <a:chOff x="5412150" y="2260600"/>
            <a:chExt cx="720000" cy="720000"/>
          </a:xfrm>
        </p:grpSpPr>
        <p:sp>
          <p:nvSpPr>
            <p:cNvPr id="13" name="矩形 57">
              <a:extLst>
                <a:ext uri="{FF2B5EF4-FFF2-40B4-BE49-F238E27FC236}">
                  <a16:creationId xmlns:a16="http://schemas.microsoft.com/office/drawing/2014/main" id="{FB81D711-3FA7-8842-A7B3-B8E3A79FA9EA}"/>
                </a:ext>
              </a:extLst>
            </p:cNvPr>
            <p:cNvSpPr/>
            <p:nvPr/>
          </p:nvSpPr>
          <p:spPr>
            <a:xfrm>
              <a:off x="5412150" y="2260600"/>
              <a:ext cx="720000" cy="720000"/>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t>2</a:t>
              </a:r>
              <a:endParaRPr lang="zh-CN" altLang="en-US" sz="4000" b="1" dirty="0"/>
            </a:p>
          </p:txBody>
        </p:sp>
        <p:sp>
          <p:nvSpPr>
            <p:cNvPr id="14" name="矩形 66">
              <a:extLst>
                <a:ext uri="{FF2B5EF4-FFF2-40B4-BE49-F238E27FC236}">
                  <a16:creationId xmlns:a16="http://schemas.microsoft.com/office/drawing/2014/main" id="{45B78421-CEB6-4B41-9CE0-56145E4D94FC}"/>
                </a:ext>
              </a:extLst>
            </p:cNvPr>
            <p:cNvSpPr/>
            <p:nvPr/>
          </p:nvSpPr>
          <p:spPr>
            <a:xfrm>
              <a:off x="5412150" y="2890600"/>
              <a:ext cx="720000" cy="90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72">
            <a:extLst>
              <a:ext uri="{FF2B5EF4-FFF2-40B4-BE49-F238E27FC236}">
                <a16:creationId xmlns:a16="http://schemas.microsoft.com/office/drawing/2014/main" id="{0394913B-FC4D-0F43-A445-D8EB734E7DC8}"/>
              </a:ext>
            </a:extLst>
          </p:cNvPr>
          <p:cNvGrpSpPr/>
          <p:nvPr/>
        </p:nvGrpSpPr>
        <p:grpSpPr>
          <a:xfrm>
            <a:off x="1494897" y="4164255"/>
            <a:ext cx="720000" cy="720000"/>
            <a:chOff x="5412150" y="3340600"/>
            <a:chExt cx="720000" cy="720000"/>
          </a:xfrm>
        </p:grpSpPr>
        <p:sp>
          <p:nvSpPr>
            <p:cNvPr id="16" name="矩形 59">
              <a:extLst>
                <a:ext uri="{FF2B5EF4-FFF2-40B4-BE49-F238E27FC236}">
                  <a16:creationId xmlns:a16="http://schemas.microsoft.com/office/drawing/2014/main" id="{62D54301-3629-DB41-AF2E-B0DA7ED0CDF1}"/>
                </a:ext>
              </a:extLst>
            </p:cNvPr>
            <p:cNvSpPr/>
            <p:nvPr/>
          </p:nvSpPr>
          <p:spPr>
            <a:xfrm>
              <a:off x="5412150" y="3340600"/>
              <a:ext cx="720000" cy="720000"/>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t>3</a:t>
              </a:r>
              <a:endParaRPr lang="zh-CN" altLang="en-US" sz="3200" b="1" dirty="0"/>
            </a:p>
          </p:txBody>
        </p:sp>
        <p:sp>
          <p:nvSpPr>
            <p:cNvPr id="17" name="矩形 67">
              <a:extLst>
                <a:ext uri="{FF2B5EF4-FFF2-40B4-BE49-F238E27FC236}">
                  <a16:creationId xmlns:a16="http://schemas.microsoft.com/office/drawing/2014/main" id="{037505C7-93B9-F54D-8068-3B2231343C23}"/>
                </a:ext>
              </a:extLst>
            </p:cNvPr>
            <p:cNvSpPr/>
            <p:nvPr/>
          </p:nvSpPr>
          <p:spPr>
            <a:xfrm>
              <a:off x="5412150" y="3970600"/>
              <a:ext cx="720000" cy="90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75">
            <a:extLst>
              <a:ext uri="{FF2B5EF4-FFF2-40B4-BE49-F238E27FC236}">
                <a16:creationId xmlns:a16="http://schemas.microsoft.com/office/drawing/2014/main" id="{109E6AC9-6EC0-7C42-9343-C02AC083597C}"/>
              </a:ext>
            </a:extLst>
          </p:cNvPr>
          <p:cNvGrpSpPr/>
          <p:nvPr/>
        </p:nvGrpSpPr>
        <p:grpSpPr>
          <a:xfrm>
            <a:off x="1494897" y="5244255"/>
            <a:ext cx="720000" cy="720000"/>
            <a:chOff x="5412150" y="4420600"/>
            <a:chExt cx="720000" cy="720000"/>
          </a:xfrm>
        </p:grpSpPr>
        <p:sp>
          <p:nvSpPr>
            <p:cNvPr id="19" name="矩形 61">
              <a:extLst>
                <a:ext uri="{FF2B5EF4-FFF2-40B4-BE49-F238E27FC236}">
                  <a16:creationId xmlns:a16="http://schemas.microsoft.com/office/drawing/2014/main" id="{13BC0F96-9186-9449-9339-04342FB9C80A}"/>
                </a:ext>
              </a:extLst>
            </p:cNvPr>
            <p:cNvSpPr/>
            <p:nvPr/>
          </p:nvSpPr>
          <p:spPr>
            <a:xfrm>
              <a:off x="5412150" y="4420600"/>
              <a:ext cx="720000" cy="720000"/>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t>4</a:t>
              </a:r>
              <a:endParaRPr lang="zh-CN" altLang="en-US" sz="3200" b="1" dirty="0"/>
            </a:p>
          </p:txBody>
        </p:sp>
        <p:sp>
          <p:nvSpPr>
            <p:cNvPr id="20" name="矩形 68">
              <a:extLst>
                <a:ext uri="{FF2B5EF4-FFF2-40B4-BE49-F238E27FC236}">
                  <a16:creationId xmlns:a16="http://schemas.microsoft.com/office/drawing/2014/main" id="{75D7A39D-9A0A-8C42-8AE5-C39BDD30AF93}"/>
                </a:ext>
              </a:extLst>
            </p:cNvPr>
            <p:cNvSpPr/>
            <p:nvPr/>
          </p:nvSpPr>
          <p:spPr>
            <a:xfrm>
              <a:off x="5412150" y="5050600"/>
              <a:ext cx="720000" cy="90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矩形 69">
            <a:extLst>
              <a:ext uri="{FF2B5EF4-FFF2-40B4-BE49-F238E27FC236}">
                <a16:creationId xmlns:a16="http://schemas.microsoft.com/office/drawing/2014/main" id="{0BFEC9A3-28F4-1F48-B86D-E2F28E10CDCE}"/>
              </a:ext>
            </a:extLst>
          </p:cNvPr>
          <p:cNvSpPr/>
          <p:nvPr/>
        </p:nvSpPr>
        <p:spPr>
          <a:xfrm>
            <a:off x="2605172" y="2724255"/>
            <a:ext cx="5040000" cy="10800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solidFill>
                  <a:srgbClr val="2E3448"/>
                </a:solidFill>
              </a:rPr>
              <a:t>Methodology</a:t>
            </a:r>
            <a:endParaRPr lang="zh-CN" altLang="en-US" sz="4000" b="1" dirty="0">
              <a:solidFill>
                <a:srgbClr val="2E3448"/>
              </a:solidFill>
            </a:endParaRPr>
          </a:p>
        </p:txBody>
      </p:sp>
      <p:sp>
        <p:nvSpPr>
          <p:cNvPr id="22" name="矩形 70">
            <a:extLst>
              <a:ext uri="{FF2B5EF4-FFF2-40B4-BE49-F238E27FC236}">
                <a16:creationId xmlns:a16="http://schemas.microsoft.com/office/drawing/2014/main" id="{6FCFADAD-60F4-2D48-B496-9113070B3F6F}"/>
              </a:ext>
            </a:extLst>
          </p:cNvPr>
          <p:cNvSpPr/>
          <p:nvPr/>
        </p:nvSpPr>
        <p:spPr>
          <a:xfrm>
            <a:off x="2605172" y="4164255"/>
            <a:ext cx="4671650" cy="7200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rgbClr val="2E3448"/>
                </a:solidFill>
              </a:rPr>
              <a:t>Evaluation</a:t>
            </a:r>
            <a:endParaRPr lang="zh-CN" altLang="en-US" sz="2800" b="1" dirty="0">
              <a:solidFill>
                <a:srgbClr val="2E3448"/>
              </a:solidFill>
            </a:endParaRPr>
          </a:p>
        </p:txBody>
      </p:sp>
      <p:sp>
        <p:nvSpPr>
          <p:cNvPr id="23" name="矩形 71">
            <a:extLst>
              <a:ext uri="{FF2B5EF4-FFF2-40B4-BE49-F238E27FC236}">
                <a16:creationId xmlns:a16="http://schemas.microsoft.com/office/drawing/2014/main" id="{0EA19EEC-BEC2-EF4D-AD1A-DAB916B24216}"/>
              </a:ext>
            </a:extLst>
          </p:cNvPr>
          <p:cNvSpPr/>
          <p:nvPr/>
        </p:nvSpPr>
        <p:spPr>
          <a:xfrm>
            <a:off x="2605172" y="5244255"/>
            <a:ext cx="4671650" cy="7200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rgbClr val="2E3448"/>
                </a:solidFill>
              </a:rPr>
              <a:t>Conclusion</a:t>
            </a:r>
            <a:endParaRPr lang="zh-CN" altLang="en-US" sz="2800" b="1" dirty="0">
              <a:solidFill>
                <a:srgbClr val="2E3448"/>
              </a:solidFill>
            </a:endParaRPr>
          </a:p>
        </p:txBody>
      </p:sp>
      <p:sp>
        <p:nvSpPr>
          <p:cNvPr id="2" name="Text Placeholder 1">
            <a:extLst>
              <a:ext uri="{FF2B5EF4-FFF2-40B4-BE49-F238E27FC236}">
                <a16:creationId xmlns:a16="http://schemas.microsoft.com/office/drawing/2014/main" id="{4714D522-8260-3040-B784-DFA52CC40B4F}"/>
              </a:ext>
            </a:extLst>
          </p:cNvPr>
          <p:cNvSpPr>
            <a:spLocks noGrp="1"/>
          </p:cNvSpPr>
          <p:nvPr>
            <p:ph type="body" sz="quarter" idx="14"/>
          </p:nvPr>
        </p:nvSpPr>
        <p:spPr/>
        <p:txBody>
          <a:bodyPr>
            <a:normAutofit fontScale="92500" lnSpcReduction="20000"/>
          </a:bodyPr>
          <a:lstStyle/>
          <a:p>
            <a:r>
              <a:rPr lang="en-CN"/>
              <a:t>Outline</a:t>
            </a:r>
          </a:p>
        </p:txBody>
      </p:sp>
    </p:spTree>
    <p:extLst>
      <p:ext uri="{BB962C8B-B14F-4D97-AF65-F5344CB8AC3E}">
        <p14:creationId xmlns:p14="http://schemas.microsoft.com/office/powerpoint/2010/main" val="36122965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0.8|12.4|21.1"/>
</p:tagLst>
</file>

<file path=ppt/tags/tag10.xml><?xml version="1.0" encoding="utf-8"?>
<p:tagLst xmlns:a="http://schemas.openxmlformats.org/drawingml/2006/main" xmlns:r="http://schemas.openxmlformats.org/officeDocument/2006/relationships" xmlns:p="http://schemas.openxmlformats.org/presentationml/2006/main">
  <p:tag name="TIMING" val="|10.4|7.6|24.2|16"/>
</p:tagLst>
</file>

<file path=ppt/tags/tag11.xml><?xml version="1.0" encoding="utf-8"?>
<p:tagLst xmlns:a="http://schemas.openxmlformats.org/drawingml/2006/main" xmlns:r="http://schemas.openxmlformats.org/officeDocument/2006/relationships" xmlns:p="http://schemas.openxmlformats.org/presentationml/2006/main">
  <p:tag name="TIMING" val="|22.5|6.9|8.3"/>
</p:tagLst>
</file>

<file path=ppt/tags/tag12.xml><?xml version="1.0" encoding="utf-8"?>
<p:tagLst xmlns:a="http://schemas.openxmlformats.org/drawingml/2006/main" xmlns:r="http://schemas.openxmlformats.org/officeDocument/2006/relationships" xmlns:p="http://schemas.openxmlformats.org/presentationml/2006/main">
  <p:tag name="TIMING" val="|13.8|19.3|6.5|21.2|6.4|4.9"/>
</p:tagLst>
</file>

<file path=ppt/tags/tag13.xml><?xml version="1.0" encoding="utf-8"?>
<p:tagLst xmlns:a="http://schemas.openxmlformats.org/drawingml/2006/main" xmlns:r="http://schemas.openxmlformats.org/officeDocument/2006/relationships" xmlns:p="http://schemas.openxmlformats.org/presentationml/2006/main">
  <p:tag name="TIMING" val="|4.6|13.3|18|11.3|22.6"/>
</p:tagLst>
</file>

<file path=ppt/tags/tag14.xml><?xml version="1.0" encoding="utf-8"?>
<p:tagLst xmlns:a="http://schemas.openxmlformats.org/drawingml/2006/main" xmlns:r="http://schemas.openxmlformats.org/officeDocument/2006/relationships" xmlns:p="http://schemas.openxmlformats.org/presentationml/2006/main">
  <p:tag name="TIMING" val="|6.2"/>
</p:tagLst>
</file>

<file path=ppt/tags/tag15.xml><?xml version="1.0" encoding="utf-8"?>
<p:tagLst xmlns:a="http://schemas.openxmlformats.org/drawingml/2006/main" xmlns:r="http://schemas.openxmlformats.org/officeDocument/2006/relationships" xmlns:p="http://schemas.openxmlformats.org/presentationml/2006/main">
  <p:tag name="TIMING" val="|10.9"/>
</p:tagLst>
</file>

<file path=ppt/tags/tag16.xml><?xml version="1.0" encoding="utf-8"?>
<p:tagLst xmlns:a="http://schemas.openxmlformats.org/drawingml/2006/main" xmlns:r="http://schemas.openxmlformats.org/officeDocument/2006/relationships" xmlns:p="http://schemas.openxmlformats.org/presentationml/2006/main">
  <p:tag name="TIMING" val="|12.4"/>
</p:tagLst>
</file>

<file path=ppt/tags/tag17.xml><?xml version="1.0" encoding="utf-8"?>
<p:tagLst xmlns:a="http://schemas.openxmlformats.org/drawingml/2006/main" xmlns:r="http://schemas.openxmlformats.org/officeDocument/2006/relationships" xmlns:p="http://schemas.openxmlformats.org/presentationml/2006/main">
  <p:tag name="TIMING" val="|55.3|12.8|5.6"/>
</p:tagLst>
</file>

<file path=ppt/tags/tag18.xml><?xml version="1.0" encoding="utf-8"?>
<p:tagLst xmlns:a="http://schemas.openxmlformats.org/drawingml/2006/main" xmlns:r="http://schemas.openxmlformats.org/officeDocument/2006/relationships" xmlns:p="http://schemas.openxmlformats.org/presentationml/2006/main">
  <p:tag name="TIMING" val="|16.5|3.3|7.8"/>
</p:tagLst>
</file>

<file path=ppt/tags/tag19.xml><?xml version="1.0" encoding="utf-8"?>
<p:tagLst xmlns:a="http://schemas.openxmlformats.org/drawingml/2006/main" xmlns:r="http://schemas.openxmlformats.org/officeDocument/2006/relationships" xmlns:p="http://schemas.openxmlformats.org/presentationml/2006/main">
  <p:tag name="TIMING" val="|6.5|23.4"/>
</p:tagLst>
</file>

<file path=ppt/tags/tag2.xml><?xml version="1.0" encoding="utf-8"?>
<p:tagLst xmlns:a="http://schemas.openxmlformats.org/drawingml/2006/main" xmlns:r="http://schemas.openxmlformats.org/officeDocument/2006/relationships" xmlns:p="http://schemas.openxmlformats.org/presentationml/2006/main">
  <p:tag name="TIMING" val="|8.4|4.3|3.9|11.4"/>
</p:tagLst>
</file>

<file path=ppt/tags/tag20.xml><?xml version="1.0" encoding="utf-8"?>
<p:tagLst xmlns:a="http://schemas.openxmlformats.org/drawingml/2006/main" xmlns:r="http://schemas.openxmlformats.org/officeDocument/2006/relationships" xmlns:p="http://schemas.openxmlformats.org/presentationml/2006/main">
  <p:tag name="TIMING" val="|0.7|18.3"/>
</p:tagLst>
</file>

<file path=ppt/tags/tag3.xml><?xml version="1.0" encoding="utf-8"?>
<p:tagLst xmlns:a="http://schemas.openxmlformats.org/drawingml/2006/main" xmlns:r="http://schemas.openxmlformats.org/officeDocument/2006/relationships" xmlns:p="http://schemas.openxmlformats.org/presentationml/2006/main">
  <p:tag name="TIMING" val="|27|19.3|35.3|4.4|8.3|8.4|4.2"/>
</p:tagLst>
</file>

<file path=ppt/tags/tag4.xml><?xml version="1.0" encoding="utf-8"?>
<p:tagLst xmlns:a="http://schemas.openxmlformats.org/drawingml/2006/main" xmlns:r="http://schemas.openxmlformats.org/officeDocument/2006/relationships" xmlns:p="http://schemas.openxmlformats.org/presentationml/2006/main">
  <p:tag name="TIMING" val="|8|28.8|8.3|10.4|6.7|5.7|22.9|36.1"/>
</p:tagLst>
</file>

<file path=ppt/tags/tag5.xml><?xml version="1.0" encoding="utf-8"?>
<p:tagLst xmlns:a="http://schemas.openxmlformats.org/drawingml/2006/main" xmlns:r="http://schemas.openxmlformats.org/officeDocument/2006/relationships" xmlns:p="http://schemas.openxmlformats.org/presentationml/2006/main">
  <p:tag name="TIMING" val="|9.9|17.6|19.3"/>
</p:tagLst>
</file>

<file path=ppt/tags/tag6.xml><?xml version="1.0" encoding="utf-8"?>
<p:tagLst xmlns:a="http://schemas.openxmlformats.org/drawingml/2006/main" xmlns:r="http://schemas.openxmlformats.org/officeDocument/2006/relationships" xmlns:p="http://schemas.openxmlformats.org/presentationml/2006/main">
  <p:tag name="TIMING" val="|13.5|11.5"/>
</p:tagLst>
</file>

<file path=ppt/tags/tag7.xml><?xml version="1.0" encoding="utf-8"?>
<p:tagLst xmlns:a="http://schemas.openxmlformats.org/drawingml/2006/main" xmlns:r="http://schemas.openxmlformats.org/officeDocument/2006/relationships" xmlns:p="http://schemas.openxmlformats.org/presentationml/2006/main">
  <p:tag name="TIMING" val="|23.5|19.4|6.2|6.6|4.9"/>
</p:tagLst>
</file>

<file path=ppt/tags/tag8.xml><?xml version="1.0" encoding="utf-8"?>
<p:tagLst xmlns:a="http://schemas.openxmlformats.org/drawingml/2006/main" xmlns:r="http://schemas.openxmlformats.org/officeDocument/2006/relationships" xmlns:p="http://schemas.openxmlformats.org/presentationml/2006/main">
  <p:tag name="TIMING" val="|24.6"/>
</p:tagLst>
</file>

<file path=ppt/tags/tag9.xml><?xml version="1.0" encoding="utf-8"?>
<p:tagLst xmlns:a="http://schemas.openxmlformats.org/drawingml/2006/main" xmlns:r="http://schemas.openxmlformats.org/officeDocument/2006/relationships" xmlns:p="http://schemas.openxmlformats.org/presentationml/2006/main">
  <p:tag name="TIMING" val="|10.1|7.8|8.7|14.4|5"/>
</p:tagLst>
</file>

<file path=ppt/theme/theme1.xml><?xml version="1.0" encoding="utf-8"?>
<a:theme xmlns:a="http://schemas.openxmlformats.org/drawingml/2006/main" name="SC21ppt">
  <a:themeElements>
    <a:clrScheme name="SC21 Color">
      <a:dk1>
        <a:srgbClr val="2E3348"/>
      </a:dk1>
      <a:lt1>
        <a:srgbClr val="F8F1EC"/>
      </a:lt1>
      <a:dk2>
        <a:srgbClr val="2E3348"/>
      </a:dk2>
      <a:lt2>
        <a:srgbClr val="F8F1EC"/>
      </a:lt2>
      <a:accent1>
        <a:srgbClr val="D47362"/>
      </a:accent1>
      <a:accent2>
        <a:srgbClr val="A8B189"/>
      </a:accent2>
      <a:accent3>
        <a:srgbClr val="384B5E"/>
      </a:accent3>
      <a:accent4>
        <a:srgbClr val="DDD1C2"/>
      </a:accent4>
      <a:accent5>
        <a:srgbClr val="FFFFFF"/>
      </a:accent5>
      <a:accent6>
        <a:srgbClr val="000000"/>
      </a:accent6>
      <a:hlink>
        <a:srgbClr val="D47362"/>
      </a:hlink>
      <a:folHlink>
        <a:srgbClr val="5F6E7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21ppt" id="{BA595672-667B-5F4A-B349-6529542DA7AD}" vid="{E04CB860-2EAD-7847-BD75-87481A3F376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SC21ppt</Template>
  <TotalTime>36793</TotalTime>
  <Words>4883</Words>
  <Application>Microsoft Macintosh PowerPoint</Application>
  <PresentationFormat>Widescreen</PresentationFormat>
  <Paragraphs>598</Paragraphs>
  <Slides>32</Slides>
  <Notes>32</Notes>
  <HiddenSlides>3</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等线 Light</vt:lpstr>
      <vt:lpstr>Microsoft YaHei</vt:lpstr>
      <vt:lpstr>System Font Regular</vt:lpstr>
      <vt:lpstr>Arial</vt:lpstr>
      <vt:lpstr>Calibri</vt:lpstr>
      <vt:lpstr>Calibri Light</vt:lpstr>
      <vt:lpstr>Times New Roman</vt:lpstr>
      <vt:lpstr>Wingdings</vt:lpstr>
      <vt:lpstr>SC21ppt</vt:lpstr>
      <vt:lpstr>Enable Simultaneous DNN Services Based on Deterministic Operator Overlap and Precise Latency Prediction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listening!!!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Cui Weihao</cp:lastModifiedBy>
  <cp:revision>576</cp:revision>
  <dcterms:created xsi:type="dcterms:W3CDTF">2019-05-31T21:19:38Z</dcterms:created>
  <dcterms:modified xsi:type="dcterms:W3CDTF">2021-10-31T02:57:13Z</dcterms:modified>
</cp:coreProperties>
</file>