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62" r:id="rId2"/>
    <p:sldId id="563" r:id="rId3"/>
    <p:sldId id="564" r:id="rId4"/>
    <p:sldId id="461" r:id="rId5"/>
    <p:sldId id="566" r:id="rId6"/>
    <p:sldId id="571" r:id="rId7"/>
    <p:sldId id="573" r:id="rId8"/>
    <p:sldId id="574" r:id="rId9"/>
    <p:sldId id="575" r:id="rId10"/>
    <p:sldId id="572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569" r:id="rId19"/>
    <p:sldId id="583" r:id="rId20"/>
    <p:sldId id="584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5" r:id="rId30"/>
    <p:sldId id="598" r:id="rId31"/>
    <p:sldId id="599" r:id="rId32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BDD7EE"/>
    <a:srgbClr val="FFFFFF"/>
    <a:srgbClr val="33CCFF"/>
    <a:srgbClr val="FF0000"/>
    <a:srgbClr val="33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44812" autoAdjust="0"/>
  </p:normalViewPr>
  <p:slideViewPr>
    <p:cSldViewPr>
      <p:cViewPr varScale="1">
        <p:scale>
          <a:sx n="52" d="100"/>
          <a:sy n="52" d="100"/>
        </p:scale>
        <p:origin x="2550" y="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78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5175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4724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1495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9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2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2779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33554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11362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96013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5078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5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34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8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10627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87366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814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8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01775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09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11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97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68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11103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48807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009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1129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7076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707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3701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4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9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file:////Users/toddszymanski/Documents/01%20Work/SC21/title%20slide/sc21_back_02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uchonghu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enfungcheng@hust.edu.cn" TargetMode="External"/><Relationship Id="rId4" Type="http://schemas.openxmlformats.org/officeDocument/2006/relationships/hyperlink" Target="mailto:yuchonghu@hust.edu.c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DFC9D1-DD16-2542-830B-FA0A17CA87C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1F50E50E-9473-EE4C-BC1E-32F30152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33" y="4648200"/>
            <a:ext cx="10360501" cy="1612899"/>
          </a:xfrm>
        </p:spPr>
        <p:txBody>
          <a:bodyPr>
            <a:noAutofit/>
          </a:bodyPr>
          <a:lstStyle/>
          <a:p>
            <a:pPr algn="ctr"/>
            <a:r>
              <a:rPr lang="en-US" sz="2800" b="0" u="sng" cap="none" dirty="0" smtClean="0">
                <a:solidFill>
                  <a:schemeClr val="bg1"/>
                </a:solidFill>
                <a:effectLst/>
              </a:rPr>
              <a:t>Liangfeng Cheng</a:t>
            </a:r>
            <a:r>
              <a:rPr lang="en-US" sz="2800" b="0" u="sng" cap="none" baseline="30000" dirty="0" smtClean="0">
                <a:solidFill>
                  <a:schemeClr val="bg1"/>
                </a:solidFill>
                <a:effectLst/>
              </a:rPr>
              <a:t>1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, Yuchong Hu</a:t>
            </a:r>
            <a:r>
              <a:rPr lang="en-US" altLang="zh-CN" sz="2800" b="0" cap="none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, Zhaokang Ke</a:t>
            </a:r>
            <a:r>
              <a:rPr lang="en-US" altLang="zh-CN" sz="2800" b="0" cap="none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, Jia Xu</a:t>
            </a:r>
            <a:r>
              <a:rPr lang="en-US" altLang="zh-CN" sz="2800" b="0" cap="none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, </a:t>
            </a:r>
            <a:br>
              <a:rPr lang="en-US" sz="2800" b="0" cap="none" dirty="0" smtClean="0">
                <a:solidFill>
                  <a:schemeClr val="bg1"/>
                </a:solidFill>
                <a:effectLst/>
              </a:rPr>
            </a:b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Qiaori Yao</a:t>
            </a:r>
            <a:r>
              <a:rPr lang="en-US" altLang="zh-CN" sz="2800" b="0" cap="none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, Dan Feng</a:t>
            </a:r>
            <a:r>
              <a:rPr lang="en-US" altLang="zh-CN" sz="2800" b="0" cap="none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, Weichun Wang</a:t>
            </a:r>
            <a:r>
              <a:rPr lang="en-US" altLang="zh-CN" sz="2800" b="0" cap="none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800" b="0" cap="none" dirty="0">
                <a:solidFill>
                  <a:schemeClr val="bg1"/>
                </a:solidFill>
                <a:effectLst/>
              </a:rPr>
              <a:t>Wei </a:t>
            </a:r>
            <a:r>
              <a:rPr lang="en-US" sz="2800" b="0" cap="none" dirty="0" smtClean="0">
                <a:solidFill>
                  <a:schemeClr val="bg1"/>
                </a:solidFill>
                <a:effectLst/>
              </a:rPr>
              <a:t>Chen</a:t>
            </a:r>
            <a:r>
              <a:rPr lang="en-US" altLang="zh-CN" sz="2800" b="0" cap="none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2600" b="0" cap="none" dirty="0">
                <a:solidFill>
                  <a:schemeClr val="bg1"/>
                </a:solidFill>
                <a:effectLst/>
              </a:rPr>
              <a:t/>
            </a:r>
            <a:br>
              <a:rPr lang="en-US" sz="2600" b="0" cap="none" dirty="0">
                <a:solidFill>
                  <a:schemeClr val="bg1"/>
                </a:solidFill>
                <a:effectLst/>
              </a:rPr>
            </a:br>
            <a:r>
              <a:rPr lang="en-US" altLang="zh-CN" sz="2400" b="0" i="1" cap="none" baseline="30000" dirty="0">
                <a:solidFill>
                  <a:schemeClr val="bg1"/>
                </a:solidFill>
                <a:effectLst/>
              </a:rPr>
              <a:t>1</a:t>
            </a:r>
            <a:r>
              <a:rPr lang="en-US" sz="2400" b="0" i="1" cap="none" dirty="0" smtClean="0">
                <a:solidFill>
                  <a:schemeClr val="bg1"/>
                </a:solidFill>
                <a:effectLst/>
              </a:rPr>
              <a:t>Huazhong </a:t>
            </a:r>
            <a:r>
              <a:rPr lang="en-US" sz="2400" b="0" i="1" cap="none" dirty="0">
                <a:solidFill>
                  <a:schemeClr val="bg1"/>
                </a:solidFill>
                <a:effectLst/>
              </a:rPr>
              <a:t>University of Science and Technology</a:t>
            </a:r>
            <a:br>
              <a:rPr lang="en-US" sz="2400" b="0" i="1" cap="none" dirty="0">
                <a:solidFill>
                  <a:schemeClr val="bg1"/>
                </a:solidFill>
                <a:effectLst/>
              </a:rPr>
            </a:br>
            <a:r>
              <a:rPr lang="en-US" altLang="zh-CN" sz="2400" b="0" i="1" cap="none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altLang="zh-CN" sz="2400" b="0" i="1" cap="none" dirty="0" smtClean="0">
                <a:solidFill>
                  <a:schemeClr val="bg1"/>
                </a:solidFill>
                <a:effectLst/>
              </a:rPr>
              <a:t>HIKVISION</a:t>
            </a:r>
            <a:endParaRPr lang="en-US" sz="2400" b="0" i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60EFD0D-479A-E44C-8E36-A899E9B6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833" y="2590800"/>
            <a:ext cx="10770379" cy="1892300"/>
          </a:xfrm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n-US" altLang="zh-CN" sz="4000" b="1" dirty="0">
                <a:solidFill>
                  <a:schemeClr val="bg1"/>
                </a:solidFill>
              </a:rPr>
              <a:t>LogECMem: Coupling Erasure-Coded 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altLang="zh-CN" sz="4000" b="1" dirty="0" smtClean="0">
                <a:solidFill>
                  <a:schemeClr val="bg1"/>
                </a:solidFill>
              </a:rPr>
              <a:t>In-Memory </a:t>
            </a:r>
            <a:r>
              <a:rPr lang="en-US" altLang="zh-CN" sz="4000" b="1" dirty="0">
                <a:solidFill>
                  <a:schemeClr val="bg1"/>
                </a:solidFill>
              </a:rPr>
              <a:t>Key-Value 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Stores </a:t>
            </a:r>
            <a:r>
              <a:rPr lang="en-US" altLang="zh-CN" sz="4000" b="1" dirty="0">
                <a:solidFill>
                  <a:schemeClr val="bg1"/>
                </a:solidFill>
              </a:rPr>
              <a:t>with 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altLang="zh-CN" sz="4000" b="1" dirty="0" smtClean="0">
                <a:solidFill>
                  <a:schemeClr val="bg1"/>
                </a:solidFill>
              </a:rPr>
              <a:t>Parity </a:t>
            </a:r>
            <a:r>
              <a:rPr lang="en-US" altLang="zh-CN" sz="4000" b="1" dirty="0">
                <a:solidFill>
                  <a:schemeClr val="bg1"/>
                </a:solidFill>
              </a:rPr>
              <a:t>Logging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588" y="5497716"/>
            <a:ext cx="3886201" cy="1360284"/>
            <a:chOff x="16351" y="5173379"/>
            <a:chExt cx="4810247" cy="1683727"/>
          </a:xfrm>
        </p:grpSpPr>
        <p:pic>
          <p:nvPicPr>
            <p:cNvPr id="12" name="Picture 8" descr="https://graph.baidu.com/thumb/v4/3379889553,271541824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05" b="25607"/>
            <a:stretch>
              <a:fillRect/>
            </a:stretch>
          </p:blipFill>
          <p:spPr bwMode="auto">
            <a:xfrm>
              <a:off x="2540872" y="5976623"/>
              <a:ext cx="2285726" cy="88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51" y="5173379"/>
              <a:ext cx="2496661" cy="1683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14" y="1748135"/>
            <a:ext cx="7086611" cy="314718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Parity logging (PL)</a:t>
            </a:r>
            <a:r>
              <a:rPr lang="en-US" dirty="0" smtClean="0"/>
              <a:t>, </a:t>
            </a:r>
            <a:r>
              <a:rPr lang="en-US" sz="2400" dirty="0" err="1" smtClean="0"/>
              <a:t>CodFS</a:t>
            </a:r>
            <a:r>
              <a:rPr lang="en-US" dirty="0" smtClean="0"/>
              <a:t> </a:t>
            </a:r>
            <a:r>
              <a:rPr lang="en-US" sz="1800" dirty="0" smtClean="0"/>
              <a:t>[FAST’14]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Read D</a:t>
            </a:r>
            <a:r>
              <a:rPr lang="en-US" altLang="zh-CN" baseline="-25000" dirty="0"/>
              <a:t>1</a:t>
            </a:r>
            <a:r>
              <a:rPr lang="en-US" altLang="zh-CN" dirty="0"/>
              <a:t>, compute </a:t>
            </a:r>
            <a:r>
              <a:rPr lang="en-US" altLang="zh-CN" dirty="0">
                <a:solidFill>
                  <a:srgbClr val="FF0000"/>
                </a:solidFill>
              </a:rPr>
              <a:t>delta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 </a:t>
            </a:r>
            <a:r>
              <a:rPr lang="en-US" altLang="zh-CN" dirty="0" smtClean="0">
                <a:solidFill>
                  <a:srgbClr val="FF0000"/>
                </a:solidFill>
              </a:rPr>
              <a:t>= 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  <a:r>
              <a:rPr lang="en-US" altLang="zh-CN" dirty="0">
                <a:solidFill>
                  <a:srgbClr val="FF0000"/>
                </a:solidFill>
              </a:rPr>
              <a:t>’- D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smtClean="0"/>
              <a:t>Compute </a:t>
            </a:r>
            <a:r>
              <a:rPr lang="en-US" altLang="zh-CN" dirty="0" smtClean="0">
                <a:solidFill>
                  <a:srgbClr val="FF0000"/>
                </a:solidFill>
              </a:rPr>
              <a:t>parity deltas </a:t>
            </a:r>
            <a:r>
              <a:rPr lang="en-US" altLang="zh-CN" dirty="0">
                <a:solidFill>
                  <a:srgbClr val="FF0000"/>
                </a:solidFill>
              </a:rPr>
              <a:t>∆ P1, ∆ P2, ∆ </a:t>
            </a:r>
            <a:r>
              <a:rPr lang="en-US" altLang="zh-CN" dirty="0" smtClean="0">
                <a:solidFill>
                  <a:srgbClr val="FF0000"/>
                </a:solidFill>
              </a:rPr>
              <a:t>P3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smtClean="0"/>
              <a:t>Write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∆ </a:t>
            </a:r>
            <a:r>
              <a:rPr lang="en-US" altLang="zh-CN" dirty="0" smtClean="0"/>
              <a:t>P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∆ </a:t>
            </a:r>
            <a:r>
              <a:rPr lang="en-US" altLang="zh-CN" dirty="0" smtClean="0"/>
              <a:t>P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,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∆ </a:t>
            </a:r>
            <a:r>
              <a:rPr lang="en-US" altLang="zh-CN" dirty="0" smtClean="0"/>
              <a:t>P</a:t>
            </a:r>
            <a:r>
              <a:rPr lang="en-US" altLang="zh-CN" baseline="-25000" dirty="0" smtClean="0"/>
              <a:t>3 </a:t>
            </a:r>
            <a:r>
              <a:rPr lang="en-US" altLang="zh-CN" dirty="0" smtClean="0"/>
              <a:t>into </a:t>
            </a:r>
            <a:r>
              <a:rPr lang="en-US" altLang="zh-CN" dirty="0" smtClean="0">
                <a:solidFill>
                  <a:srgbClr val="FF0000"/>
                </a:solidFill>
              </a:rPr>
              <a:t>logs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矩形 4"/>
          <p:cNvSpPr/>
          <p:nvPr/>
        </p:nvSpPr>
        <p:spPr bwMode="auto">
          <a:xfrm>
            <a:off x="6121293" y="5135501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r>
              <a:rPr kumimoji="0" lang="en-US" altLang="zh-CN" sz="20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’</a:t>
            </a:r>
            <a:endParaRPr kumimoji="0" lang="zh-CN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303772" y="5135501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 </a:t>
            </a:r>
            <a:r>
              <a:rPr lang="en-US" altLang="zh-CN" dirty="0" smtClean="0">
                <a:solidFill>
                  <a:schemeClr val="bg1"/>
                </a:solidFill>
              </a:rPr>
              <a:t>P</a:t>
            </a:r>
            <a:r>
              <a:rPr lang="en-US" altLang="zh-CN" baseline="-25000" dirty="0" smtClean="0">
                <a:solidFill>
                  <a:schemeClr val="bg1"/>
                </a:solidFill>
              </a:rPr>
              <a:t>1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9834185" y="5135501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 </a:t>
            </a:r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2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>
            <a:stCxn id="11" idx="2"/>
            <a:endCxn id="5" idx="0"/>
          </p:cNvCxnSpPr>
          <p:nvPr/>
        </p:nvCxnSpPr>
        <p:spPr bwMode="auto">
          <a:xfrm>
            <a:off x="6386500" y="4515654"/>
            <a:ext cx="0" cy="6198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组合 9"/>
          <p:cNvGrpSpPr/>
          <p:nvPr/>
        </p:nvGrpSpPr>
        <p:grpSpPr>
          <a:xfrm>
            <a:off x="6121293" y="4099561"/>
            <a:ext cx="4773719" cy="416093"/>
            <a:chOff x="6323012" y="4648200"/>
            <a:chExt cx="5537186" cy="381000"/>
          </a:xfrm>
        </p:grpSpPr>
        <p:sp>
          <p:nvSpPr>
            <p:cNvPr id="11" name="矩形 10"/>
            <p:cNvSpPr/>
            <p:nvPr/>
          </p:nvSpPr>
          <p:spPr bwMode="auto">
            <a:xfrm>
              <a:off x="63230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altLang="zh-CN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6938255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7553498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8168741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4</a:t>
              </a:r>
              <a:endParaRPr lang="zh-CN" altLang="en-US" sz="2000" baseline="-25000" dirty="0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783984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5</a:t>
              </a:r>
              <a:endParaRPr lang="zh-CN" altLang="en-US" sz="2000" baseline="-25000" dirty="0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9399226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6</a:t>
              </a:r>
              <a:endParaRPr lang="zh-CN" altLang="en-US" sz="2000" baseline="-25000" dirty="0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0014469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1</a:t>
              </a:r>
              <a:endParaRPr lang="zh-CN" altLang="en-US" sz="2000" baseline="-25000" dirty="0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06297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1244955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6989209" y="4556761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altLang="zh-CN" sz="1600" i="1" dirty="0" smtClean="0"/>
              <a:t>D</a:t>
            </a:r>
            <a:r>
              <a:rPr lang="en-US" altLang="zh-CN" sz="1600" i="1" baseline="-25000" dirty="0" smtClean="0"/>
              <a:t>1</a:t>
            </a:r>
            <a:r>
              <a:rPr lang="en-US" altLang="zh-CN" sz="1600" i="1" dirty="0" smtClean="0"/>
              <a:t>=</a:t>
            </a:r>
            <a:r>
              <a:rPr lang="en-US" altLang="zh-CN" sz="1600" i="1" dirty="0"/>
              <a:t> </a:t>
            </a:r>
            <a:r>
              <a:rPr lang="en-US" altLang="zh-CN" sz="1600" i="1" dirty="0" smtClean="0"/>
              <a:t>D</a:t>
            </a:r>
            <a:r>
              <a:rPr lang="en-US" altLang="zh-CN" sz="1600" i="1" baseline="-25000" dirty="0" smtClean="0"/>
              <a:t>1</a:t>
            </a:r>
            <a:r>
              <a:rPr lang="en-US" altLang="zh-CN" sz="1600" i="1" dirty="0" smtClean="0"/>
              <a:t>’-</a:t>
            </a:r>
            <a:r>
              <a:rPr lang="en-US" altLang="zh-CN" sz="1600" i="1" dirty="0"/>
              <a:t> D</a:t>
            </a:r>
            <a:r>
              <a:rPr lang="en-US" altLang="zh-CN" sz="1600" i="1" baseline="-25000" dirty="0"/>
              <a:t>1</a:t>
            </a:r>
            <a:endParaRPr lang="zh-CN" altLang="en-US" sz="1600" i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9599612" y="4726038"/>
            <a:ext cx="1066800" cy="409463"/>
            <a:chOff x="9877531" y="2244892"/>
            <a:chExt cx="1066800" cy="748967"/>
          </a:xfrm>
        </p:grpSpPr>
        <p:cxnSp>
          <p:nvCxnSpPr>
            <p:cNvPr id="21" name="直接箭头连接符 20"/>
            <p:cNvCxnSpPr/>
            <p:nvPr/>
          </p:nvCxnSpPr>
          <p:spPr bwMode="auto">
            <a:xfrm>
              <a:off x="9877531" y="2244892"/>
              <a:ext cx="0" cy="7489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箭头连接符 21"/>
            <p:cNvCxnSpPr/>
            <p:nvPr/>
          </p:nvCxnSpPr>
          <p:spPr bwMode="auto">
            <a:xfrm>
              <a:off x="10410931" y="2244892"/>
              <a:ext cx="0" cy="7489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接箭头连接符 22"/>
            <p:cNvCxnSpPr/>
            <p:nvPr/>
          </p:nvCxnSpPr>
          <p:spPr bwMode="auto">
            <a:xfrm>
              <a:off x="10944331" y="2244892"/>
              <a:ext cx="0" cy="7489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直接箭头连接符 26"/>
          <p:cNvCxnSpPr/>
          <p:nvPr/>
        </p:nvCxnSpPr>
        <p:spPr bwMode="auto">
          <a:xfrm>
            <a:off x="8254893" y="4731292"/>
            <a:ext cx="2423466" cy="4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右大括号 33"/>
          <p:cNvSpPr/>
          <p:nvPr/>
        </p:nvSpPr>
        <p:spPr bwMode="auto">
          <a:xfrm rot="5400000">
            <a:off x="10001559" y="4932615"/>
            <a:ext cx="195663" cy="159124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714468" y="5757446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logs</a:t>
            </a:r>
            <a:endParaRPr lang="zh-CN" altLang="en-US" sz="1600" i="1" dirty="0"/>
          </a:p>
        </p:txBody>
      </p:sp>
      <p:sp>
        <p:nvSpPr>
          <p:cNvPr id="36" name="矩形 35"/>
          <p:cNvSpPr/>
          <p:nvPr/>
        </p:nvSpPr>
        <p:spPr bwMode="auto">
          <a:xfrm>
            <a:off x="10364598" y="5135501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 </a:t>
            </a:r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3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-1587" y="304800"/>
            <a:ext cx="10058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 smtClean="0"/>
              <a:t>Eliminating Parity Reads (Parity logging)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561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/>
      <p:bldP spid="34" grpId="0" animBg="1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Our Insights and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Main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idea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399"/>
            <a:ext cx="11428571" cy="3810001"/>
          </a:xfrm>
        </p:spPr>
        <p:txBody>
          <a:bodyPr/>
          <a:lstStyle/>
          <a:p>
            <a:r>
              <a:rPr lang="en-US" dirty="0" smtClean="0"/>
              <a:t>Insights from existing update methods</a:t>
            </a:r>
          </a:p>
          <a:p>
            <a:pPr lvl="1"/>
            <a:r>
              <a:rPr lang="en-US" dirty="0" smtClean="0"/>
              <a:t>In-place update has to read old parity chunks</a:t>
            </a:r>
          </a:p>
          <a:p>
            <a:pPr lvl="1"/>
            <a:r>
              <a:rPr lang="en-US" altLang="zh-CN" dirty="0"/>
              <a:t>Full-stripe update has significant re-computation and memory overhead under different </a:t>
            </a:r>
            <a:r>
              <a:rPr lang="en-US" altLang="zh-CN" dirty="0" smtClean="0"/>
              <a:t>read/update ratios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Parity logging does not need to read old parity chunks</a:t>
            </a:r>
          </a:p>
          <a:p>
            <a:pPr lvl="1"/>
            <a:endParaRPr lang="en-US" dirty="0"/>
          </a:p>
          <a:p>
            <a:r>
              <a:rPr lang="en-US" dirty="0" smtClean="0"/>
              <a:t>Main idea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Introduce </a:t>
            </a:r>
            <a:r>
              <a:rPr lang="en-US" altLang="zh-CN" dirty="0" smtClean="0">
                <a:solidFill>
                  <a:srgbClr val="FF0000"/>
                </a:solidFill>
              </a:rPr>
              <a:t>parity logging to in-memory KV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925641" y="5786735"/>
            <a:ext cx="1004557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lvl="2"/>
            <a:r>
              <a:rPr lang="en-US" altLang="zh-CN" sz="2400" dirty="0" smtClean="0"/>
              <a:t>Challenge: </a:t>
            </a:r>
            <a:r>
              <a:rPr lang="en-US" altLang="zh-CN" sz="2400" dirty="0" smtClean="0">
                <a:solidFill>
                  <a:srgbClr val="FF0000"/>
                </a:solidFill>
              </a:rPr>
              <a:t>disk-based </a:t>
            </a:r>
            <a:r>
              <a:rPr lang="en-US" altLang="zh-CN" sz="2400" dirty="0">
                <a:solidFill>
                  <a:srgbClr val="FF0000"/>
                </a:solidFill>
              </a:rPr>
              <a:t>parity logging maybe degrade </a:t>
            </a:r>
            <a:r>
              <a:rPr lang="en-US" altLang="zh-CN" sz="2400" dirty="0" smtClean="0">
                <a:solidFill>
                  <a:srgbClr val="FF0000"/>
                </a:solidFill>
              </a:rPr>
              <a:t>the repair efficiency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42" y="3491376"/>
            <a:ext cx="4780792" cy="1261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Reliability 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951035"/>
            <a:ext cx="6435937" cy="4449765"/>
          </a:xfrm>
        </p:spPr>
        <p:txBody>
          <a:bodyPr/>
          <a:lstStyle/>
          <a:p>
            <a:r>
              <a:rPr lang="en-US" altLang="zh-CN" dirty="0" smtClean="0"/>
              <a:t>Mean-time-to-data-loss </a:t>
            </a:r>
            <a:r>
              <a:rPr lang="en-US" altLang="zh-CN" dirty="0"/>
              <a:t>(MTTDL)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Markov model</a:t>
            </a:r>
          </a:p>
          <a:p>
            <a:pPr lvl="1"/>
            <a:r>
              <a:rPr lang="zh-CN" altLang="en-US" dirty="0" smtClean="0"/>
              <a:t>𝜆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the failure rate of each </a:t>
            </a:r>
            <a:r>
              <a:rPr lang="en-US" altLang="zh-CN" dirty="0" smtClean="0"/>
              <a:t>node</a:t>
            </a:r>
          </a:p>
          <a:p>
            <a:pPr lvl="1"/>
            <a:r>
              <a:rPr lang="zh-CN" altLang="en-US" dirty="0" smtClean="0"/>
              <a:t>𝜇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the single-failure repair </a:t>
            </a:r>
            <a:r>
              <a:rPr lang="en-US" altLang="zh-CN" dirty="0" smtClean="0"/>
              <a:t>rate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𝐵 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dirty="0" smtClean="0">
                <a:solidFill>
                  <a:srgbClr val="FF0000"/>
                </a:solidFill>
              </a:rPr>
              <a:t>data </a:t>
            </a:r>
            <a:r>
              <a:rPr lang="en-US" altLang="zh-CN" dirty="0">
                <a:solidFill>
                  <a:srgbClr val="FF0000"/>
                </a:solidFill>
              </a:rPr>
              <a:t>transfer rate of </a:t>
            </a:r>
            <a:r>
              <a:rPr lang="en-US" altLang="zh-CN" dirty="0" smtClean="0">
                <a:solidFill>
                  <a:srgbClr val="FF0000"/>
                </a:solidFill>
              </a:rPr>
              <a:t>node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Find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the MTTDL </a:t>
            </a:r>
            <a:r>
              <a:rPr lang="en-US" dirty="0" smtClean="0">
                <a:solidFill>
                  <a:srgbClr val="FF0000"/>
                </a:solidFill>
              </a:rPr>
              <a:t>increases </a:t>
            </a:r>
            <a:r>
              <a:rPr lang="en-US" dirty="0">
                <a:solidFill>
                  <a:srgbClr val="FF0000"/>
                </a:solidFill>
              </a:rPr>
              <a:t>significantly with </a:t>
            </a:r>
            <a:r>
              <a:rPr lang="en-US" dirty="0" smtClean="0">
                <a:solidFill>
                  <a:srgbClr val="FF0000"/>
                </a:solidFill>
              </a:rPr>
              <a:t>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644577" y="5562600"/>
            <a:ext cx="10945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800" b="1" dirty="0" smtClean="0">
                <a:solidFill>
                  <a:srgbClr val="FF0000"/>
                </a:solidFill>
              </a:rPr>
              <a:t>Select one of parity chunks into DRAM node </a:t>
            </a:r>
          </a:p>
          <a:p>
            <a:pPr lvl="1"/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					 HybridPL</a:t>
            </a:r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Architecture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8228012" y="3466108"/>
            <a:ext cx="865497" cy="533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0922309" y="3466108"/>
            <a:ext cx="865497" cy="533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03841" y="2839931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dirty="0"/>
              <a:t>Markov model for (6,3) code</a:t>
            </a:r>
          </a:p>
        </p:txBody>
      </p:sp>
      <p:sp>
        <p:nvSpPr>
          <p:cNvPr id="11" name="矩形 10"/>
          <p:cNvSpPr/>
          <p:nvPr/>
        </p:nvSpPr>
        <p:spPr>
          <a:xfrm>
            <a:off x="7389812" y="4763869"/>
            <a:ext cx="4406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</a:rPr>
              <a:t>MTTDLs (in years) for varying </a:t>
            </a:r>
            <a:r>
              <a:rPr lang="zh-CN" altLang="en-US" dirty="0">
                <a:latin typeface="+mn-ea"/>
              </a:rPr>
              <a:t>𝐵 </a:t>
            </a:r>
            <a:r>
              <a:rPr lang="en-US" altLang="zh-CN" dirty="0">
                <a:latin typeface="+mn-ea"/>
              </a:rPr>
              <a:t>(Gb/s) under </a:t>
            </a:r>
            <a:r>
              <a:rPr lang="en-US" altLang="zh-CN" dirty="0" smtClean="0">
                <a:latin typeface="+mn-ea"/>
              </a:rPr>
              <a:t>different </a:t>
            </a:r>
            <a:r>
              <a:rPr lang="en-US" altLang="zh-CN" dirty="0">
                <a:latin typeface="+mn-ea"/>
              </a:rPr>
              <a:t>codes and 1/</a:t>
            </a:r>
            <a:r>
              <a:rPr lang="zh-CN" altLang="en-US" dirty="0">
                <a:latin typeface="+mn-ea"/>
              </a:rPr>
              <a:t>𝜆 </a:t>
            </a:r>
            <a:r>
              <a:rPr lang="en-US" altLang="zh-CN" dirty="0">
                <a:latin typeface="+mn-ea"/>
              </a:rPr>
              <a:t>= 4 years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12" y="1675697"/>
            <a:ext cx="4096853" cy="12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HybridPL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441" y="1600200"/>
            <a:ext cx="5027771" cy="2430829"/>
          </a:xfrm>
        </p:spPr>
        <p:txBody>
          <a:bodyPr/>
          <a:lstStyle/>
          <a:p>
            <a:r>
              <a:rPr lang="en-US" altLang="zh-CN" dirty="0" smtClean="0"/>
              <a:t>Four modules</a:t>
            </a:r>
          </a:p>
          <a:p>
            <a:pPr lvl="1"/>
            <a:r>
              <a:rPr lang="en-US" altLang="zh-CN" dirty="0" smtClean="0"/>
              <a:t>Multiple clients</a:t>
            </a:r>
          </a:p>
          <a:p>
            <a:pPr lvl="1"/>
            <a:r>
              <a:rPr lang="en-US" altLang="zh-CN" dirty="0" smtClean="0"/>
              <a:t>One proxy</a:t>
            </a:r>
          </a:p>
          <a:p>
            <a:pPr lvl="1"/>
            <a:r>
              <a:rPr lang="en-US" altLang="zh-CN" dirty="0" smtClean="0"/>
              <a:t>Multiple </a:t>
            </a:r>
            <a:r>
              <a:rPr lang="en-US" altLang="zh-CN" dirty="0"/>
              <a:t>DRAM </a:t>
            </a:r>
            <a:r>
              <a:rPr lang="en-US" altLang="zh-CN" dirty="0" smtClean="0"/>
              <a:t>nodes</a:t>
            </a:r>
          </a:p>
          <a:p>
            <a:pPr lvl="1"/>
            <a:r>
              <a:rPr lang="en-US" altLang="zh-CN" dirty="0" smtClean="0"/>
              <a:t>Multiple log nodes</a:t>
            </a:r>
          </a:p>
        </p:txBody>
      </p:sp>
      <p:sp>
        <p:nvSpPr>
          <p:cNvPr id="3" name="矩形 2"/>
          <p:cNvSpPr/>
          <p:nvPr/>
        </p:nvSpPr>
        <p:spPr>
          <a:xfrm>
            <a:off x="609441" y="4388584"/>
            <a:ext cx="102855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Proxy details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O</a:t>
            </a:r>
            <a:r>
              <a:rPr lang="en-US" altLang="zh-CN" sz="2400" dirty="0" smtClean="0"/>
              <a:t>rganize multiple objects to form fixed-size data chunks for encoding via </a:t>
            </a:r>
            <a:r>
              <a:rPr lang="en-US" altLang="zh-CN" sz="2400" dirty="0"/>
              <a:t>Queues</a:t>
            </a:r>
            <a:endParaRPr lang="en-US" altLang="zh-CN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Maintain metadata </a:t>
            </a:r>
            <a:r>
              <a:rPr lang="en-US" altLang="zh-CN" sz="2400" dirty="0" smtClean="0">
                <a:solidFill>
                  <a:srgbClr val="FF0000"/>
                </a:solidFill>
              </a:rPr>
              <a:t>Object Index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rgbClr val="FF0000"/>
                </a:solidFill>
              </a:rPr>
              <a:t>Stripe Index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056" y="1576387"/>
            <a:ext cx="7229475" cy="25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HybridPL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441" y="1600200"/>
            <a:ext cx="10514171" cy="2650046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Data chunks and XOR parity chunks In-place update</a:t>
            </a:r>
          </a:p>
          <a:p>
            <a:pPr lvl="1"/>
            <a:r>
              <a:rPr lang="en-US" altLang="zh-CN" dirty="0" smtClean="0"/>
              <a:t>Select one of parity chunks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XOR parity chunk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Goals</a:t>
            </a:r>
            <a:endParaRPr lang="en-US" altLang="zh-CN" dirty="0"/>
          </a:p>
          <a:p>
            <a:pPr lvl="2"/>
            <a:r>
              <a:rPr lang="en-US" altLang="zh-CN" sz="2400" dirty="0">
                <a:solidFill>
                  <a:srgbClr val="FF0000"/>
                </a:solidFill>
              </a:rPr>
              <a:t>Low memory overhead</a:t>
            </a:r>
            <a:r>
              <a:rPr lang="en-US" altLang="zh-CN" sz="2400" dirty="0"/>
              <a:t>: In-place update for data chunks</a:t>
            </a:r>
          </a:p>
          <a:p>
            <a:pPr lvl="2"/>
            <a:r>
              <a:rPr lang="en-US" altLang="zh-CN" sz="2400" dirty="0">
                <a:solidFill>
                  <a:srgbClr val="FF0000"/>
                </a:solidFill>
              </a:rPr>
              <a:t>Efficient single-failure repair</a:t>
            </a:r>
            <a:r>
              <a:rPr lang="en-US" altLang="zh-CN" sz="2400" dirty="0"/>
              <a:t>: RAM-based XOR parity chunks</a:t>
            </a: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17165" y="4343400"/>
            <a:ext cx="5762219" cy="2047832"/>
            <a:chOff x="5817165" y="4267200"/>
            <a:chExt cx="5762219" cy="20478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b="14749"/>
            <a:stretch/>
          </p:blipFill>
          <p:spPr>
            <a:xfrm>
              <a:off x="5817165" y="4267200"/>
              <a:ext cx="5762219" cy="203574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9752012" y="4378344"/>
              <a:ext cx="1752600" cy="1936688"/>
            </a:xfrm>
            <a:prstGeom prst="rect">
              <a:avLst/>
            </a:prstGeom>
            <a:solidFill>
              <a:srgbClr val="DDDDDD">
                <a:alpha val="6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矩形 5"/>
          <p:cNvSpPr/>
          <p:nvPr/>
        </p:nvSpPr>
        <p:spPr bwMode="auto">
          <a:xfrm>
            <a:off x="9218612" y="5410200"/>
            <a:ext cx="533400" cy="685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64310" y="6162000"/>
            <a:ext cx="2425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XOR parity chunk</a:t>
            </a:r>
          </a:p>
        </p:txBody>
      </p:sp>
    </p:spTree>
    <p:extLst>
      <p:ext uri="{BB962C8B-B14F-4D97-AF65-F5344CB8AC3E}">
        <p14:creationId xmlns:p14="http://schemas.microsoft.com/office/powerpoint/2010/main" val="16550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817165" y="4343400"/>
            <a:ext cx="5762219" cy="2047832"/>
            <a:chOff x="5817165" y="4267200"/>
            <a:chExt cx="5762219" cy="204783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/>
            <a:srcRect b="14749"/>
            <a:stretch/>
          </p:blipFill>
          <p:spPr>
            <a:xfrm>
              <a:off x="5817165" y="4267200"/>
              <a:ext cx="5762219" cy="2035748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 bwMode="auto">
            <a:xfrm>
              <a:off x="9752012" y="4378344"/>
              <a:ext cx="1752600" cy="1936688"/>
            </a:xfrm>
            <a:prstGeom prst="rect">
              <a:avLst/>
            </a:prstGeom>
            <a:solidFill>
              <a:srgbClr val="DDDDDD">
                <a:alpha val="6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HybridPL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内容占位符 4"/>
          <p:cNvSpPr txBox="1">
            <a:spLocks/>
          </p:cNvSpPr>
          <p:nvPr/>
        </p:nvSpPr>
        <p:spPr bwMode="auto">
          <a:xfrm>
            <a:off x="594042" y="1600200"/>
            <a:ext cx="9752171" cy="140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1" kern="0" dirty="0" smtClean="0">
                <a:solidFill>
                  <a:srgbClr val="FF0000"/>
                </a:solidFill>
              </a:rPr>
              <a:t>Non XOR parity chunks parity logging</a:t>
            </a:r>
          </a:p>
          <a:p>
            <a:pPr lvl="1"/>
            <a:r>
              <a:rPr lang="en-US" altLang="zh-CN" kern="0" dirty="0" smtClean="0"/>
              <a:t>Goals</a:t>
            </a:r>
          </a:p>
          <a:p>
            <a:pPr lvl="2"/>
            <a:r>
              <a:rPr lang="en-US" altLang="zh-CN" sz="2400" kern="0" dirty="0" smtClean="0">
                <a:solidFill>
                  <a:srgbClr val="FF0000"/>
                </a:solidFill>
              </a:rPr>
              <a:t>Efficient updates</a:t>
            </a:r>
            <a:r>
              <a:rPr lang="en-US" altLang="zh-CN" sz="2400" kern="0" dirty="0" smtClean="0"/>
              <a:t>:</a:t>
            </a:r>
            <a:r>
              <a:rPr lang="zh-CN" altLang="en-US" kern="0" dirty="0" smtClean="0"/>
              <a:t> </a:t>
            </a:r>
            <a:r>
              <a:rPr lang="en-US" altLang="zh-CN" sz="2400" kern="0" dirty="0" smtClean="0"/>
              <a:t>parity logging for non XOR parity chunks</a:t>
            </a:r>
          </a:p>
        </p:txBody>
      </p:sp>
      <p:sp>
        <p:nvSpPr>
          <p:cNvPr id="14" name="内容占位符 4"/>
          <p:cNvSpPr txBox="1">
            <a:spLocks/>
          </p:cNvSpPr>
          <p:nvPr/>
        </p:nvSpPr>
        <p:spPr bwMode="auto">
          <a:xfrm>
            <a:off x="573403" y="2971800"/>
            <a:ext cx="11022347" cy="9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zh-CN" kern="0" dirty="0" smtClean="0">
                <a:solidFill>
                  <a:srgbClr val="FF0000"/>
                </a:solidFill>
              </a:rPr>
              <a:t>Buffer logging</a:t>
            </a:r>
            <a:r>
              <a:rPr lang="en-US" altLang="zh-CN" kern="0" dirty="0" smtClean="0"/>
              <a:t>, </a:t>
            </a:r>
            <a:r>
              <a:rPr lang="en-US" altLang="zh-CN" sz="2000" kern="0" dirty="0" smtClean="0"/>
              <a:t>RAMCloud</a:t>
            </a:r>
            <a:r>
              <a:rPr lang="en-US" altLang="zh-CN" sz="1800" kern="0" dirty="0"/>
              <a:t> </a:t>
            </a:r>
            <a:r>
              <a:rPr lang="en-US" altLang="zh-CN" sz="1800" kern="0" dirty="0" smtClean="0"/>
              <a:t>[SOSP’10]</a:t>
            </a:r>
          </a:p>
          <a:p>
            <a:pPr lvl="2"/>
            <a:r>
              <a:rPr lang="en-US" altLang="zh-CN" kern="0" dirty="0"/>
              <a:t>Using buffers to cache multiple parity deltas and flush them into disks in batch</a:t>
            </a:r>
          </a:p>
          <a:p>
            <a:pPr lvl="1"/>
            <a:endParaRPr lang="en-US" altLang="zh-CN" sz="1800" kern="0" dirty="0" smtClean="0"/>
          </a:p>
          <a:p>
            <a:pPr lvl="2"/>
            <a:endParaRPr lang="en-US" altLang="zh-CN" sz="1400" kern="0" dirty="0" smtClean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533" y="3876150"/>
            <a:ext cx="6855479" cy="264190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642" y="3920672"/>
            <a:ext cx="2183351" cy="63363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1386" y="4800600"/>
            <a:ext cx="478924" cy="5821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6827" y="4800600"/>
            <a:ext cx="478924" cy="582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0302" y="3781961"/>
            <a:ext cx="406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kern="0" dirty="0" smtClean="0"/>
              <a:t>The </a:t>
            </a:r>
            <a:r>
              <a:rPr lang="en-US" altLang="zh-CN" sz="2000" kern="0" dirty="0"/>
              <a:t>parity deltas </a:t>
            </a:r>
            <a:r>
              <a:rPr lang="en-US" altLang="zh-CN" sz="2000" kern="0" dirty="0" smtClean="0"/>
              <a:t>are </a:t>
            </a:r>
            <a:r>
              <a:rPr lang="en-US" altLang="zh-CN" sz="2000" kern="0" dirty="0"/>
              <a:t>stored into the </a:t>
            </a:r>
            <a:r>
              <a:rPr lang="en-US" altLang="zh-CN" sz="2000" kern="0" dirty="0" smtClean="0"/>
              <a:t>log </a:t>
            </a:r>
            <a:r>
              <a:rPr lang="en-US" altLang="zh-CN" sz="2000" kern="0" dirty="0"/>
              <a:t>nodes as soon as they are stored in the buffer</a:t>
            </a:r>
          </a:p>
        </p:txBody>
      </p:sp>
    </p:spTree>
    <p:extLst>
      <p:ext uri="{BB962C8B-B14F-4D97-AF65-F5344CB8AC3E}">
        <p14:creationId xmlns:p14="http://schemas.microsoft.com/office/powerpoint/2010/main" val="31390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内容占位符 4"/>
          <p:cNvSpPr txBox="1">
            <a:spLocks/>
          </p:cNvSpPr>
          <p:nvPr/>
        </p:nvSpPr>
        <p:spPr bwMode="auto">
          <a:xfrm>
            <a:off x="594042" y="1219200"/>
            <a:ext cx="847217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1" kern="0" dirty="0" smtClean="0"/>
              <a:t>LogECMem</a:t>
            </a:r>
          </a:p>
          <a:p>
            <a:pPr lvl="1"/>
            <a:r>
              <a:rPr lang="en-US" altLang="zh-CN" kern="0" dirty="0" smtClean="0"/>
              <a:t>Based on </a:t>
            </a:r>
            <a:r>
              <a:rPr lang="en-US" altLang="zh-CN" kern="0" dirty="0"/>
              <a:t>HybridPL </a:t>
            </a:r>
            <a:r>
              <a:rPr lang="en-US" altLang="zh-CN" kern="0" dirty="0" smtClean="0"/>
              <a:t>Architecture</a:t>
            </a:r>
          </a:p>
          <a:p>
            <a:pPr lvl="1"/>
            <a:r>
              <a:rPr lang="en-US" altLang="zh-CN" kern="0" dirty="0" smtClean="0"/>
              <a:t>Atop </a:t>
            </a:r>
            <a:r>
              <a:rPr lang="en-US" altLang="zh-CN" kern="0" dirty="0" err="1" smtClean="0"/>
              <a:t>Memcached</a:t>
            </a:r>
            <a:r>
              <a:rPr lang="en-US" altLang="zh-CN" kern="0" dirty="0" smtClean="0"/>
              <a:t> and </a:t>
            </a:r>
            <a:r>
              <a:rPr lang="en-US" altLang="zh-CN" kern="0" dirty="0" err="1"/>
              <a:t>L</a:t>
            </a:r>
            <a:r>
              <a:rPr lang="en-US" altLang="zh-CN" kern="0" dirty="0" err="1" smtClean="0"/>
              <a:t>ibmemcached</a:t>
            </a:r>
            <a:endParaRPr lang="en-US" altLang="zh-CN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30554" y="2667000"/>
                <a:ext cx="7140258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kern="0" dirty="0"/>
                  <a:t>Basic requests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kern="0" dirty="0"/>
                  <a:t>Write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kern="0" dirty="0"/>
                  <a:t>Using multiple </a:t>
                </a:r>
                <a:r>
                  <a:rPr lang="en-US" altLang="zh-CN" sz="2000" kern="0" dirty="0" smtClean="0"/>
                  <a:t>objects </a:t>
                </a:r>
                <a:r>
                  <a:rPr lang="en-US" altLang="zh-CN" sz="2000" kern="0" dirty="0"/>
                  <a:t>to form fix-size </a:t>
                </a:r>
                <a:endParaRPr lang="en-US" altLang="zh-CN" sz="2000" kern="0" dirty="0" smtClean="0"/>
              </a:p>
              <a:p>
                <a:pPr lvl="2"/>
                <a:r>
                  <a:rPr lang="en-US" altLang="zh-CN" sz="2000" kern="0" dirty="0" smtClean="0"/>
                  <a:t>    (</a:t>
                </a:r>
                <a:r>
                  <a:rPr lang="en-US" altLang="zh-CN" sz="2000" kern="0" dirty="0"/>
                  <a:t>e.g., </a:t>
                </a:r>
                <a:r>
                  <a:rPr lang="en-US" altLang="zh-CN" sz="2000" kern="0" dirty="0" smtClean="0"/>
                  <a:t>4 </a:t>
                </a:r>
                <a:r>
                  <a:rPr lang="en-US" altLang="zh-CN" sz="2000" kern="0" dirty="0" err="1"/>
                  <a:t>KiB</a:t>
                </a:r>
                <a:r>
                  <a:rPr lang="en-US" altLang="zh-CN" sz="2000" kern="0" dirty="0"/>
                  <a:t>) data chunks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kern="0" dirty="0"/>
                  <a:t>Read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kern="0" dirty="0" smtClean="0">
                    <a:solidFill>
                      <a:srgbClr val="FF0000"/>
                    </a:solidFill>
                  </a:rPr>
                  <a:t>Degraded read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kern="0" dirty="0">
                    <a:solidFill>
                      <a:srgbClr val="FF0000"/>
                    </a:solidFill>
                  </a:rPr>
                  <a:t>Using Object </a:t>
                </a:r>
                <a:r>
                  <a:rPr lang="en-US" altLang="zh-CN" sz="2000" kern="0" dirty="0" smtClean="0">
                    <a:solidFill>
                      <a:srgbClr val="FF0000"/>
                    </a:solidFill>
                  </a:rPr>
                  <a:t>Index and </a:t>
                </a:r>
                <a:r>
                  <a:rPr lang="en-US" altLang="zh-CN" sz="2000" kern="0" dirty="0">
                    <a:solidFill>
                      <a:srgbClr val="FF0000"/>
                    </a:solidFill>
                  </a:rPr>
                  <a:t>Stripe Index </a:t>
                </a:r>
                <a:r>
                  <a:rPr lang="en-US" altLang="zh-CN" sz="2000" kern="0" dirty="0" smtClean="0">
                    <a:solidFill>
                      <a:srgbClr val="FF0000"/>
                    </a:solidFill>
                  </a:rPr>
                  <a:t>to retrieve another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000" kern="0" dirty="0" smtClean="0">
                    <a:solidFill>
                      <a:srgbClr val="FF0000"/>
                    </a:solidFill>
                  </a:rPr>
                  <a:t> chunks from DRAM nodes to decode</a:t>
                </a:r>
                <a:endParaRPr lang="en-US" altLang="zh-CN" sz="2000" kern="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kern="0" dirty="0"/>
                  <a:t>Update </a:t>
                </a:r>
                <a:endParaRPr lang="en-US" altLang="zh-CN" sz="2400" kern="0" dirty="0" smtClean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CN" sz="2000" kern="0" dirty="0" smtClean="0"/>
                  <a:t>See more details in </a:t>
                </a:r>
                <a:r>
                  <a:rPr lang="en-US" altLang="zh-CN" sz="2000" dirty="0" smtClean="0"/>
                  <a:t>§</a:t>
                </a:r>
                <a:r>
                  <a:rPr lang="en-US" altLang="zh-CN" sz="2000" kern="0" dirty="0" smtClean="0"/>
                  <a:t>4.2</a:t>
                </a:r>
                <a:endParaRPr lang="en-US" altLang="zh-CN" sz="2000" kern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kern="0" dirty="0"/>
                  <a:t>Delete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54" y="2667000"/>
                <a:ext cx="7140258" cy="3908762"/>
              </a:xfrm>
              <a:prstGeom prst="rect">
                <a:avLst/>
              </a:prstGeom>
              <a:blipFill rotWithShape="0">
                <a:blip r:embed="rId3"/>
                <a:stretch>
                  <a:fillRect l="-1451" t="-1716" b="-26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7881001" y="4840070"/>
            <a:ext cx="3107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n-ea"/>
              </a:rPr>
              <a:t>Workflow of the update from </a:t>
            </a:r>
            <a:r>
              <a:rPr lang="en-US" altLang="zh-CN" dirty="0" smtClean="0">
                <a:latin typeface="+mn-ea"/>
              </a:rPr>
              <a:t>D</a:t>
            </a:r>
            <a:r>
              <a:rPr lang="en-US" altLang="zh-CN" baseline="-25000" dirty="0" smtClean="0">
                <a:latin typeface="+mn-ea"/>
              </a:rPr>
              <a:t>1</a:t>
            </a:r>
            <a:r>
              <a:rPr lang="en-US" altLang="zh-CN" dirty="0" smtClean="0">
                <a:latin typeface="+mn-ea"/>
              </a:rPr>
              <a:t> </a:t>
            </a:r>
            <a:r>
              <a:rPr lang="en-US" altLang="zh-CN" dirty="0">
                <a:latin typeface="+mn-ea"/>
              </a:rPr>
              <a:t>to </a:t>
            </a:r>
            <a:r>
              <a:rPr lang="en-US" altLang="zh-CN" dirty="0" smtClean="0">
                <a:latin typeface="+mn-ea"/>
              </a:rPr>
              <a:t>D</a:t>
            </a:r>
            <a:r>
              <a:rPr lang="en-US" altLang="zh-CN" baseline="-25000" dirty="0" smtClean="0">
                <a:latin typeface="+mn-ea"/>
              </a:rPr>
              <a:t>1</a:t>
            </a:r>
            <a:r>
              <a:rPr lang="en-US" altLang="zh-CN" dirty="0" smtClean="0">
                <a:latin typeface="+mn-ea"/>
              </a:rPr>
              <a:t>’ in </a:t>
            </a:r>
            <a:r>
              <a:rPr lang="en-US" altLang="zh-CN" dirty="0">
                <a:latin typeface="+mn-ea"/>
              </a:rPr>
              <a:t>(6, 3) code</a:t>
            </a:r>
            <a:endParaRPr lang="zh-CN" altLang="en-US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012" y="1786938"/>
            <a:ext cx="5334001" cy="30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Merge-based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Buffer 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441" y="3962400"/>
            <a:ext cx="10969943" cy="1559589"/>
          </a:xfrm>
        </p:spPr>
        <p:txBody>
          <a:bodyPr/>
          <a:lstStyle/>
          <a:p>
            <a:r>
              <a:rPr lang="en-US" altLang="zh-CN" dirty="0" smtClean="0"/>
              <a:t>Merging parity deltas</a:t>
            </a:r>
          </a:p>
          <a:p>
            <a:pPr lvl="1"/>
            <a:r>
              <a:rPr lang="en-US" altLang="zh-CN" dirty="0" smtClean="0"/>
              <a:t>Reducing the number of disk writes</a:t>
            </a:r>
          </a:p>
          <a:p>
            <a:pPr lvl="1"/>
            <a:r>
              <a:rPr lang="en-US" altLang="zh-CN" dirty="0"/>
              <a:t>e.g</a:t>
            </a:r>
            <a:r>
              <a:rPr lang="en-US" altLang="zh-CN" dirty="0" smtClean="0"/>
              <a:t>.,</a:t>
            </a:r>
            <a:r>
              <a:rPr lang="en-US" altLang="zh-CN" dirty="0"/>
              <a:t> incoming data stream </a:t>
            </a:r>
            <a:r>
              <a:rPr lang="zh-CN" altLang="en-US" dirty="0"/>
              <a:t>𝑎</a:t>
            </a:r>
            <a:r>
              <a:rPr lang="en-US" altLang="zh-CN" dirty="0"/>
              <a:t>, </a:t>
            </a:r>
            <a:r>
              <a:rPr lang="zh-CN" altLang="en-US" dirty="0"/>
              <a:t>𝑏</a:t>
            </a:r>
            <a:r>
              <a:rPr lang="en-US" altLang="zh-CN" dirty="0"/>
              <a:t>, </a:t>
            </a:r>
            <a:r>
              <a:rPr lang="zh-CN" altLang="en-US" dirty="0"/>
              <a:t>𝑎</a:t>
            </a:r>
            <a:r>
              <a:rPr lang="en-US" altLang="zh-CN" dirty="0" smtClean="0"/>
              <a:t>′, </a:t>
            </a:r>
            <a:r>
              <a:rPr lang="zh-CN" altLang="en-US" dirty="0"/>
              <a:t>𝑏</a:t>
            </a:r>
            <a:r>
              <a:rPr lang="en-US" altLang="zh-CN" dirty="0" smtClean="0"/>
              <a:t>′, </a:t>
            </a:r>
            <a:r>
              <a:rPr lang="zh-CN" altLang="en-US" dirty="0" smtClean="0"/>
              <a:t>𝑎</a:t>
            </a:r>
            <a:r>
              <a:rPr lang="en-US" altLang="zh-CN" dirty="0" smtClean="0"/>
              <a:t>′′ </a:t>
            </a:r>
            <a:endParaRPr lang="en-US" altLang="zh-C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9216" y="2209800"/>
            <a:ext cx="10225796" cy="148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Erasure coding property</a:t>
            </a:r>
          </a:p>
          <a:p>
            <a:pPr lvl="1"/>
            <a:r>
              <a:rPr lang="en-US" kern="0" dirty="0" smtClean="0"/>
              <a:t>Multiple data chunk updates of the same stripe, the parity delta can be reduced to </a:t>
            </a:r>
            <a:r>
              <a:rPr lang="en-US" kern="0" dirty="0" smtClean="0">
                <a:solidFill>
                  <a:srgbClr val="FF0000"/>
                </a:solidFill>
              </a:rPr>
              <a:t>one delta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19" y="4929050"/>
            <a:ext cx="4672012" cy="11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Chunk Failure Repair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31812" y="1570036"/>
            <a:ext cx="8534400" cy="4678364"/>
          </a:xfrm>
        </p:spPr>
        <p:txBody>
          <a:bodyPr/>
          <a:lstStyle/>
          <a:p>
            <a:r>
              <a:rPr lang="en-US" altLang="zh-CN" dirty="0" smtClean="0"/>
              <a:t>Single chunk failure</a:t>
            </a:r>
          </a:p>
          <a:p>
            <a:pPr lvl="1"/>
            <a:r>
              <a:rPr lang="en-US" altLang="zh-CN" dirty="0" smtClean="0"/>
              <a:t>Degraded reads (full DRAM nodes)</a:t>
            </a:r>
          </a:p>
          <a:p>
            <a:r>
              <a:rPr lang="en-US" altLang="zh-CN" dirty="0"/>
              <a:t>Multiple Chunk Failure </a:t>
            </a:r>
            <a:r>
              <a:rPr lang="en-US" altLang="zh-CN" dirty="0" smtClean="0"/>
              <a:t>Repair</a:t>
            </a:r>
          </a:p>
          <a:p>
            <a:pPr lvl="1"/>
            <a:r>
              <a:rPr lang="en-US" altLang="zh-CN" dirty="0" smtClean="0"/>
              <a:t>Read parity chunks and deltas from log nodes</a:t>
            </a:r>
          </a:p>
          <a:p>
            <a:pPr lvl="1"/>
            <a:r>
              <a:rPr lang="en-US" altLang="zh-CN" dirty="0" smtClean="0"/>
              <a:t>Issues?  </a:t>
            </a:r>
          </a:p>
          <a:p>
            <a:pPr lvl="2"/>
            <a:r>
              <a:rPr lang="en-US" altLang="zh-CN" sz="2400" dirty="0" smtClean="0"/>
              <a:t>The old parity chunk is out-of-date</a:t>
            </a:r>
          </a:p>
          <a:p>
            <a:pPr lvl="2"/>
            <a:r>
              <a:rPr lang="en-US" altLang="zh-CN" sz="2400" dirty="0" smtClean="0">
                <a:solidFill>
                  <a:srgbClr val="FF0000"/>
                </a:solidFill>
              </a:rPr>
              <a:t>Up-to-date parity chunk </a:t>
            </a:r>
          </a:p>
          <a:p>
            <a:pPr marL="914400" lvl="2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                              = old parity chunk + all parity deltas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zh-CN" sz="2000" dirty="0" smtClean="0"/>
              <a:t>Multiple parity chunks and deltas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zh-CN" sz="2000" dirty="0" smtClean="0"/>
              <a:t>Random accesses </a:t>
            </a:r>
            <a:r>
              <a:rPr lang="en-US" altLang="zh-CN" sz="2000" dirty="0"/>
              <a:t>due to storing </a:t>
            </a:r>
            <a:r>
              <a:rPr lang="en-US" altLang="zh-CN" sz="2000" dirty="0" smtClean="0"/>
              <a:t>them discontinuously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938472" y="2306638"/>
            <a:ext cx="3099540" cy="3789362"/>
            <a:chOff x="8938472" y="2001838"/>
            <a:chExt cx="3099540" cy="3789362"/>
          </a:xfrm>
        </p:grpSpPr>
        <p:sp>
          <p:nvSpPr>
            <p:cNvPr id="9" name="矩形 8"/>
            <p:cNvSpPr/>
            <p:nvPr/>
          </p:nvSpPr>
          <p:spPr>
            <a:xfrm>
              <a:off x="8938472" y="5391090"/>
              <a:ext cx="3099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latin typeface="+mn-ea"/>
                </a:rPr>
                <a:t>Log node</a:t>
              </a:r>
              <a:endParaRPr lang="zh-CN" altLang="en-US" sz="2000" dirty="0">
                <a:latin typeface="+mn-ea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9239251" y="2001838"/>
              <a:ext cx="2451100" cy="3182760"/>
              <a:chOff x="9239251" y="2001838"/>
              <a:chExt cx="2451100" cy="3182760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9239251" y="2139950"/>
                <a:ext cx="2451100" cy="3044648"/>
              </a:xfrm>
              <a:custGeom>
                <a:avLst/>
                <a:gdLst>
                  <a:gd name="T0" fmla="*/ 0 w 5534"/>
                  <a:gd name="T1" fmla="*/ 7559 h 7867"/>
                  <a:gd name="T2" fmla="*/ 2767 w 5534"/>
                  <a:gd name="T3" fmla="*/ 7867 h 7867"/>
                  <a:gd name="T4" fmla="*/ 5534 w 5534"/>
                  <a:gd name="T5" fmla="*/ 7559 h 7867"/>
                  <a:gd name="T6" fmla="*/ 5534 w 5534"/>
                  <a:gd name="T7" fmla="*/ 0 h 7867"/>
                  <a:gd name="T8" fmla="*/ 0 w 5534"/>
                  <a:gd name="T9" fmla="*/ 0 h 7867"/>
                  <a:gd name="T10" fmla="*/ 0 w 5534"/>
                  <a:gd name="T11" fmla="*/ 7559 h 7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34" h="7867">
                    <a:moveTo>
                      <a:pt x="0" y="7559"/>
                    </a:moveTo>
                    <a:cubicBezTo>
                      <a:pt x="0" y="7729"/>
                      <a:pt x="1239" y="7867"/>
                      <a:pt x="2767" y="7867"/>
                    </a:cubicBezTo>
                    <a:cubicBezTo>
                      <a:pt x="4295" y="7867"/>
                      <a:pt x="5534" y="7729"/>
                      <a:pt x="5534" y="7559"/>
                    </a:cubicBezTo>
                    <a:lnTo>
                      <a:pt x="5534" y="0"/>
                    </a:lnTo>
                    <a:lnTo>
                      <a:pt x="0" y="0"/>
                    </a:lnTo>
                    <a:lnTo>
                      <a:pt x="0" y="7559"/>
                    </a:lnTo>
                    <a:close/>
                  </a:path>
                </a:pathLst>
              </a:custGeom>
              <a:solidFill>
                <a:srgbClr val="FFCC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9239251" y="2139950"/>
                <a:ext cx="2451100" cy="3044648"/>
              </a:xfrm>
              <a:custGeom>
                <a:avLst/>
                <a:gdLst>
                  <a:gd name="T0" fmla="*/ 0 w 5534"/>
                  <a:gd name="T1" fmla="*/ 7559 h 7867"/>
                  <a:gd name="T2" fmla="*/ 2767 w 5534"/>
                  <a:gd name="T3" fmla="*/ 7867 h 7867"/>
                  <a:gd name="T4" fmla="*/ 5534 w 5534"/>
                  <a:gd name="T5" fmla="*/ 7559 h 7867"/>
                  <a:gd name="T6" fmla="*/ 5534 w 5534"/>
                  <a:gd name="T7" fmla="*/ 0 h 7867"/>
                  <a:gd name="T8" fmla="*/ 0 w 5534"/>
                  <a:gd name="T9" fmla="*/ 0 h 7867"/>
                  <a:gd name="T10" fmla="*/ 0 w 5534"/>
                  <a:gd name="T11" fmla="*/ 7559 h 7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34" h="7867">
                    <a:moveTo>
                      <a:pt x="0" y="7559"/>
                    </a:moveTo>
                    <a:cubicBezTo>
                      <a:pt x="0" y="7729"/>
                      <a:pt x="1239" y="7867"/>
                      <a:pt x="2767" y="7867"/>
                    </a:cubicBezTo>
                    <a:cubicBezTo>
                      <a:pt x="4295" y="7867"/>
                      <a:pt x="5534" y="7729"/>
                      <a:pt x="5534" y="7559"/>
                    </a:cubicBezTo>
                    <a:lnTo>
                      <a:pt x="5534" y="0"/>
                    </a:lnTo>
                    <a:lnTo>
                      <a:pt x="0" y="0"/>
                    </a:lnTo>
                    <a:lnTo>
                      <a:pt x="0" y="7559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9239251" y="2001838"/>
                <a:ext cx="2451100" cy="273050"/>
              </a:xfrm>
              <a:prstGeom prst="ellipse">
                <a:avLst/>
              </a:prstGeom>
              <a:solidFill>
                <a:srgbClr val="FFCC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9239251" y="2001838"/>
                <a:ext cx="2451100" cy="273050"/>
              </a:xfrm>
              <a:prstGeom prst="ellipse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9550401" y="2419350"/>
                <a:ext cx="1865313" cy="495300"/>
              </a:xfrm>
              <a:prstGeom prst="rect">
                <a:avLst/>
              </a:pr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9550401" y="2419350"/>
                <a:ext cx="1865313" cy="495300"/>
              </a:xfrm>
              <a:prstGeom prst="rect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9948863" y="2444750"/>
                <a:ext cx="10604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ea"/>
                  </a:rPr>
                  <a:t>Parity A</a:t>
                </a:r>
                <a:endPara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9550401" y="2914650"/>
                <a:ext cx="1865313" cy="495300"/>
              </a:xfrm>
              <a:prstGeom prst="rect">
                <a:avLst/>
              </a:pr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9550401" y="2914650"/>
                <a:ext cx="1865313" cy="495300"/>
              </a:xfrm>
              <a:prstGeom prst="rect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0101263" y="2941638"/>
                <a:ext cx="857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n-ea"/>
                  </a:rPr>
                  <a:t> </a:t>
                </a:r>
                <a:endPara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9550401" y="3408363"/>
                <a:ext cx="1865313" cy="495300"/>
              </a:xfrm>
              <a:prstGeom prst="rect">
                <a:avLst/>
              </a:pr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FF0000"/>
                    </a:solidFill>
                    <a:latin typeface="+mn-ea"/>
                  </a:rPr>
                  <a:t>A’s delta</a:t>
                </a:r>
                <a:r>
                  <a:rPr lang="en-US" altLang="zh-CN" sz="2400" baseline="-25000" dirty="0" smtClean="0">
                    <a:solidFill>
                      <a:srgbClr val="FF0000"/>
                    </a:solidFill>
                    <a:latin typeface="+mn-ea"/>
                  </a:rPr>
                  <a:t>1</a:t>
                </a:r>
                <a:endParaRPr lang="zh-CN" altLang="en-US" sz="2400" baseline="-250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9550401" y="3408363"/>
                <a:ext cx="1865313" cy="495300"/>
              </a:xfrm>
              <a:prstGeom prst="rect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9550401" y="3902075"/>
                <a:ext cx="1865313" cy="496888"/>
              </a:xfrm>
              <a:prstGeom prst="rect">
                <a:avLst/>
              </a:pr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9550401" y="3902075"/>
                <a:ext cx="1865313" cy="496888"/>
              </a:xfrm>
              <a:prstGeom prst="rect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9904413" y="3930650"/>
                <a:ext cx="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9550401" y="4397375"/>
                <a:ext cx="1865313" cy="495300"/>
              </a:xfrm>
              <a:prstGeom prst="rect">
                <a:avLst/>
              </a:prstGeom>
              <a:solidFill>
                <a:srgbClr val="F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0000"/>
                    </a:solidFill>
                    <a:latin typeface="+mn-ea"/>
                  </a:rPr>
                  <a:t>A’s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+mn-ea"/>
                  </a:rPr>
                  <a:t>delta</a:t>
                </a:r>
                <a:r>
                  <a:rPr lang="en-US" altLang="zh-CN" sz="2400" baseline="-25000" dirty="0" smtClean="0">
                    <a:solidFill>
                      <a:srgbClr val="FF0000"/>
                    </a:solidFill>
                    <a:latin typeface="+mn-ea"/>
                  </a:rPr>
                  <a:t>2</a:t>
                </a:r>
                <a:endParaRPr lang="zh-CN" altLang="en-US" sz="2400" baseline="-250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9550401" y="4397375"/>
                <a:ext cx="1865313" cy="495300"/>
              </a:xfrm>
              <a:prstGeom prst="rect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9956801" y="4422775"/>
                <a:ext cx="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9944101" y="3937000"/>
                <a:ext cx="10953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ea"/>
                  </a:rPr>
                  <a:t>Parity C</a:t>
                </a:r>
                <a:endPara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</a:endParaRPr>
              </a:p>
            </p:txBody>
          </p:sp>
        </p:grp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9953626" y="2967038"/>
              <a:ext cx="1077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ea"/>
                </a:rPr>
                <a:t>Parity B</a:t>
              </a:r>
              <a:endPara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1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Chunk Failure Repair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3352800"/>
          </a:xfrm>
        </p:spPr>
        <p:txBody>
          <a:bodyPr/>
          <a:lstStyle/>
          <a:p>
            <a:r>
              <a:rPr lang="en-US" altLang="zh-CN" dirty="0" smtClean="0"/>
              <a:t>A state-of-the-art parity logging optimization</a:t>
            </a:r>
          </a:p>
          <a:p>
            <a:pPr lvl="1"/>
            <a:r>
              <a:rPr lang="en-US" altLang="zh-CN" dirty="0" smtClean="0"/>
              <a:t>Parity </a:t>
            </a:r>
            <a:r>
              <a:rPr lang="en-US" altLang="zh-CN" dirty="0"/>
              <a:t>logging with reserved </a:t>
            </a:r>
            <a:r>
              <a:rPr lang="en-US" altLang="zh-CN" dirty="0" smtClean="0"/>
              <a:t>space </a:t>
            </a:r>
            <a:r>
              <a:rPr lang="en-US" altLang="zh-CN" dirty="0"/>
              <a:t>(PLR</a:t>
            </a:r>
            <a:r>
              <a:rPr lang="en-US" altLang="zh-CN" dirty="0" smtClean="0"/>
              <a:t>) in FAST’14</a:t>
            </a:r>
          </a:p>
          <a:p>
            <a:pPr lvl="1"/>
            <a:r>
              <a:rPr lang="en-US" altLang="zh-CN" dirty="0"/>
              <a:t>Idea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FF0000"/>
                </a:solidFill>
              </a:rPr>
              <a:t>keep </a:t>
            </a:r>
            <a:r>
              <a:rPr lang="en-US" altLang="zh-CN" dirty="0">
                <a:solidFill>
                  <a:srgbClr val="FF0000"/>
                </a:solidFill>
              </a:rPr>
              <a:t>parity deltas </a:t>
            </a:r>
            <a:r>
              <a:rPr lang="en-US" altLang="zh-CN" dirty="0" smtClean="0">
                <a:solidFill>
                  <a:srgbClr val="FF0000"/>
                </a:solidFill>
              </a:rPr>
              <a:t>next to </a:t>
            </a:r>
            <a:r>
              <a:rPr lang="en-US" altLang="zh-CN" dirty="0">
                <a:solidFill>
                  <a:srgbClr val="FF0000"/>
                </a:solidFill>
              </a:rPr>
              <a:t>the old parity chunks to mitigate disk seeks when </a:t>
            </a:r>
            <a:r>
              <a:rPr lang="en-US" altLang="zh-CN" dirty="0" smtClean="0">
                <a:solidFill>
                  <a:srgbClr val="FF0000"/>
                </a:solidFill>
              </a:rPr>
              <a:t>computing up-to-date </a:t>
            </a:r>
            <a:r>
              <a:rPr lang="en-US" altLang="zh-CN" dirty="0">
                <a:solidFill>
                  <a:srgbClr val="FF0000"/>
                </a:solidFill>
              </a:rPr>
              <a:t>parity </a:t>
            </a:r>
            <a:r>
              <a:rPr lang="en-US" altLang="zh-CN" dirty="0" smtClean="0">
                <a:solidFill>
                  <a:srgbClr val="FF0000"/>
                </a:solidFill>
              </a:rPr>
              <a:t>chunks</a:t>
            </a:r>
          </a:p>
          <a:p>
            <a:pPr lvl="1"/>
            <a:r>
              <a:rPr lang="en-US" altLang="zh-CN" dirty="0" smtClean="0"/>
              <a:t>Issue: </a:t>
            </a:r>
            <a:r>
              <a:rPr lang="en-US" altLang="zh-CN" dirty="0" smtClean="0">
                <a:solidFill>
                  <a:srgbClr val="FF0000"/>
                </a:solidFill>
              </a:rPr>
              <a:t>incur many random disks writes during flushing into logs</a:t>
            </a:r>
          </a:p>
          <a:p>
            <a:r>
              <a:rPr lang="en-US" altLang="zh-CN" dirty="0" smtClean="0"/>
              <a:t>Optimization</a:t>
            </a:r>
          </a:p>
          <a:p>
            <a:pPr lvl="2"/>
            <a:r>
              <a:rPr lang="en-US" altLang="zh-CN" sz="2400" dirty="0" smtClean="0"/>
              <a:t> PLR-m, with merging </a:t>
            </a:r>
            <a:r>
              <a:rPr lang="en-US" altLang="zh-CN" sz="2400" dirty="0"/>
              <a:t>optimization in buffer 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4615331"/>
            <a:ext cx="9982200" cy="21664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12" y="5490269"/>
            <a:ext cx="3653261" cy="76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212" y="5663276"/>
            <a:ext cx="4043010" cy="11947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206" y="5000402"/>
            <a:ext cx="3648667" cy="12022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025" y="5000402"/>
            <a:ext cx="3648666" cy="12022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4862" y="4999908"/>
            <a:ext cx="3648666" cy="12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63674"/>
            <a:ext cx="11123771" cy="5318126"/>
          </a:xfrm>
        </p:spPr>
        <p:txBody>
          <a:bodyPr/>
          <a:lstStyle/>
          <a:p>
            <a:r>
              <a:rPr lang="en-US" dirty="0" smtClean="0"/>
              <a:t>Multi-way replication for data availability</a:t>
            </a:r>
          </a:p>
          <a:p>
            <a:pPr lvl="1"/>
            <a:r>
              <a:rPr lang="en-US" altLang="zh-CN" dirty="0"/>
              <a:t>Traditional storage </a:t>
            </a:r>
            <a:r>
              <a:rPr lang="en-US" altLang="zh-CN" dirty="0" smtClean="0"/>
              <a:t>systems, </a:t>
            </a:r>
            <a:r>
              <a:rPr lang="en-US" dirty="0" smtClean="0"/>
              <a:t>e.g., Dynamo </a:t>
            </a:r>
            <a:r>
              <a:rPr lang="en-US" sz="1800" dirty="0" smtClean="0"/>
              <a:t>[SOSP’07]</a:t>
            </a:r>
            <a:r>
              <a:rPr lang="en-US" sz="1600" dirty="0" smtClean="0"/>
              <a:t>, </a:t>
            </a:r>
            <a:r>
              <a:rPr lang="en-US" dirty="0" smtClean="0"/>
              <a:t>GFS </a:t>
            </a:r>
            <a:r>
              <a:rPr lang="en-US" sz="1800" dirty="0" smtClean="0"/>
              <a:t>[SOSP’03]</a:t>
            </a:r>
            <a:r>
              <a:rPr lang="en-US" dirty="0" smtClean="0"/>
              <a:t>, HDFS</a:t>
            </a:r>
          </a:p>
          <a:p>
            <a:pPr lvl="1"/>
            <a:r>
              <a:rPr lang="en-US" dirty="0" smtClean="0"/>
              <a:t>High redundancy overhead for storing multiple replicas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Erasure coding </a:t>
            </a:r>
            <a:r>
              <a:rPr lang="en-US" dirty="0"/>
              <a:t>is a promising low-cost redundancy </a:t>
            </a:r>
            <a:r>
              <a:rPr lang="en-US" dirty="0" smtClean="0"/>
              <a:t>technique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e.g., Reed-Solomon</a:t>
            </a:r>
            <a:r>
              <a:rPr lang="en-US" altLang="zh-CN" dirty="0">
                <a:latin typeface="+mn-ea"/>
                <a:cs typeface="Arial" panose="020B0604020202020204" pitchFamily="34" charset="0"/>
              </a:rPr>
              <a:t> (RS</a:t>
            </a:r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)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702783" y="3962400"/>
                <a:ext cx="7677629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,</a:t>
                </a:r>
                <a:r>
                  <a:rPr lang="zh-CN" altLang="en-US" dirty="0">
                    <a:latin typeface="+mn-ea"/>
                    <a:cs typeface="Arial" panose="020B0604020202020204" pitchFamily="34" charset="0"/>
                  </a:rPr>
                  <a:t>𝑟</a:t>
                </a:r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)  </a:t>
                </a:r>
                <a:r>
                  <a:rPr lang="en-US" altLang="zh-CN" dirty="0" smtClean="0">
                    <a:latin typeface="+mn-ea"/>
                    <a:cs typeface="Arial" panose="020B0604020202020204" pitchFamily="34" charset="0"/>
                  </a:rPr>
                  <a:t>code</a:t>
                </a:r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:</a:t>
                </a:r>
                <a:r>
                  <a:rPr lang="en-US" altLang="zh-CN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 data chunks are encoded into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+mn-ea"/>
                    <a:cs typeface="Arial" panose="020B0604020202020204" pitchFamily="34" charset="0"/>
                  </a:rPr>
                  <a:t>parity chunks</a:t>
                </a:r>
              </a:p>
              <a:p>
                <a:pPr lvl="1"/>
                <a:r>
                  <a:rPr lang="en-US" altLang="zh-CN" kern="0" dirty="0"/>
                  <a:t>Stripe: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kern="0" dirty="0"/>
                  <a:t>+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kern="0" dirty="0"/>
                  <a:t> </a:t>
                </a:r>
                <a:r>
                  <a:rPr lang="en-US" altLang="zh-CN" kern="0" dirty="0" smtClean="0"/>
                  <a:t>chunks are </a:t>
                </a:r>
                <a:r>
                  <a:rPr lang="en-US" altLang="zh-CN" kern="0" dirty="0"/>
                  <a:t>stored in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kern="0" dirty="0"/>
                  <a:t>+ </a:t>
                </a:r>
                <a14:m>
                  <m:oMath xmlns:m="http://schemas.openxmlformats.org/officeDocument/2006/math">
                    <m:r>
                      <a:rPr lang="en-US" altLang="zh-CN" i="1" ker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kern="0" dirty="0"/>
                  <a:t> </a:t>
                </a:r>
                <a:r>
                  <a:rPr lang="en-US" altLang="zh-CN" kern="0" dirty="0" smtClean="0"/>
                  <a:t>nodes</a:t>
                </a:r>
              </a:p>
              <a:p>
                <a:pPr lvl="1"/>
                <a:r>
                  <a:rPr lang="en-US" altLang="zh-CN" kern="0" dirty="0">
                    <a:solidFill>
                      <a:srgbClr val="FF0000"/>
                    </a:solidFill>
                  </a:rPr>
                  <a:t>Any 𝑘 out of the 𝑘 + 𝑟 chunks can rebuild the original 𝑘 data </a:t>
                </a:r>
                <a:r>
                  <a:rPr lang="en-US" altLang="zh-CN" kern="0" dirty="0" smtClean="0">
                    <a:solidFill>
                      <a:srgbClr val="FF0000"/>
                    </a:solidFill>
                  </a:rPr>
                  <a:t>chunks</a:t>
                </a:r>
                <a:r>
                  <a:rPr lang="en-US" altLang="zh-CN" kern="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Redundancy</a:t>
                </a:r>
                <a:r>
                  <a:rPr lang="en-US" altLang="zh-CN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783" y="3962400"/>
                <a:ext cx="7677629" cy="2819400"/>
              </a:xfrm>
              <a:prstGeom prst="rect">
                <a:avLst/>
              </a:prstGeom>
              <a:blipFill rotWithShape="0">
                <a:blip r:embed="rId3"/>
                <a:stretch>
                  <a:fillRect t="-17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/>
          <p:cNvGrpSpPr/>
          <p:nvPr/>
        </p:nvGrpSpPr>
        <p:grpSpPr>
          <a:xfrm>
            <a:off x="7999412" y="3886200"/>
            <a:ext cx="3833497" cy="2653593"/>
            <a:chOff x="7634148" y="3886200"/>
            <a:chExt cx="3833497" cy="2653593"/>
          </a:xfrm>
        </p:grpSpPr>
        <p:sp>
          <p:nvSpPr>
            <p:cNvPr id="6" name="TextBox 16"/>
            <p:cNvSpPr txBox="1"/>
            <p:nvPr/>
          </p:nvSpPr>
          <p:spPr>
            <a:xfrm>
              <a:off x="9003904" y="6170589"/>
              <a:ext cx="1511952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latin typeface="+mn-ea"/>
                </a:rPr>
                <a:t>(k, r) </a:t>
              </a:r>
              <a:r>
                <a:rPr lang="en-US" sz="1800" kern="0" dirty="0">
                  <a:latin typeface="+mn-ea"/>
                </a:rPr>
                <a:t>= </a:t>
              </a:r>
              <a:r>
                <a:rPr lang="en-US" sz="1800" kern="0" dirty="0" smtClean="0">
                  <a:latin typeface="+mn-ea"/>
                </a:rPr>
                <a:t>(3, </a:t>
              </a:r>
              <a:r>
                <a:rPr lang="en-US" sz="1800" kern="0" dirty="0">
                  <a:latin typeface="+mn-ea"/>
                </a:rPr>
                <a:t>2)</a:t>
              </a: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10437812" y="3928080"/>
              <a:ext cx="1029833" cy="37773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en-US" sz="1400" b="1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10437812" y="4359778"/>
              <a:ext cx="1029833" cy="37773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en-US" sz="1400" b="1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0437812" y="5234424"/>
              <a:ext cx="1029833" cy="37773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en-US" sz="1400" b="1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10437812" y="5666123"/>
              <a:ext cx="1029833" cy="37773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en-US" sz="1400" b="1" kern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1" name="右箭头 10"/>
            <p:cNvSpPr/>
            <p:nvPr/>
          </p:nvSpPr>
          <p:spPr bwMode="auto">
            <a:xfrm>
              <a:off x="8331422" y="4778077"/>
              <a:ext cx="1157501" cy="451125"/>
            </a:xfrm>
            <a:prstGeom prst="rightArrow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400" b="1" kern="0" dirty="0">
                  <a:solidFill>
                    <a:prstClr val="black"/>
                  </a:solidFill>
                  <a:latin typeface="+mn-ea"/>
                </a:rPr>
                <a:t>encode</a:t>
              </a:r>
              <a:endParaRPr lang="zh-CN" altLang="en-US" sz="1400" b="1" kern="0" dirty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6" name="Rectangle 38"/>
            <p:cNvSpPr/>
            <p:nvPr/>
          </p:nvSpPr>
          <p:spPr bwMode="auto">
            <a:xfrm>
              <a:off x="7634148" y="4449038"/>
              <a:ext cx="582079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1</a:t>
              </a:r>
            </a:p>
          </p:txBody>
        </p:sp>
        <p:sp>
          <p:nvSpPr>
            <p:cNvPr id="17" name="Rectangle 39"/>
            <p:cNvSpPr/>
            <p:nvPr/>
          </p:nvSpPr>
          <p:spPr bwMode="auto">
            <a:xfrm>
              <a:off x="7634148" y="4878937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2</a:t>
              </a:r>
            </a:p>
          </p:txBody>
        </p:sp>
        <p:sp>
          <p:nvSpPr>
            <p:cNvPr id="18" name="Rectangle 40"/>
            <p:cNvSpPr/>
            <p:nvPr/>
          </p:nvSpPr>
          <p:spPr bwMode="auto">
            <a:xfrm>
              <a:off x="9557293" y="3963280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1</a:t>
              </a:r>
            </a:p>
          </p:txBody>
        </p:sp>
        <p:sp>
          <p:nvSpPr>
            <p:cNvPr id="19" name="Rectangle 41"/>
            <p:cNvSpPr/>
            <p:nvPr/>
          </p:nvSpPr>
          <p:spPr bwMode="auto">
            <a:xfrm>
              <a:off x="9557293" y="4395075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2</a:t>
              </a:r>
            </a:p>
          </p:txBody>
        </p:sp>
        <p:sp>
          <p:nvSpPr>
            <p:cNvPr id="20" name="Rectangle 42"/>
            <p:cNvSpPr/>
            <p:nvPr/>
          </p:nvSpPr>
          <p:spPr bwMode="auto">
            <a:xfrm>
              <a:off x="9557293" y="5269722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P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1</a:t>
              </a:r>
            </a:p>
          </p:txBody>
        </p:sp>
        <p:sp>
          <p:nvSpPr>
            <p:cNvPr id="21" name="Rectangle 43"/>
            <p:cNvSpPr/>
            <p:nvPr/>
          </p:nvSpPr>
          <p:spPr bwMode="auto">
            <a:xfrm>
              <a:off x="9557293" y="5701420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P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2</a:t>
              </a:r>
            </a:p>
          </p:txBody>
        </p:sp>
        <p:sp>
          <p:nvSpPr>
            <p:cNvPr id="22" name="Rectangle 56"/>
            <p:cNvSpPr/>
            <p:nvPr/>
          </p:nvSpPr>
          <p:spPr bwMode="auto">
            <a:xfrm>
              <a:off x="10662684" y="3979594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1</a:t>
              </a:r>
            </a:p>
          </p:txBody>
        </p:sp>
        <p:sp>
          <p:nvSpPr>
            <p:cNvPr id="23" name="Rectangle 57"/>
            <p:cNvSpPr/>
            <p:nvPr/>
          </p:nvSpPr>
          <p:spPr bwMode="auto">
            <a:xfrm>
              <a:off x="10660405" y="4411389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2</a:t>
              </a:r>
            </a:p>
          </p:txBody>
        </p:sp>
        <p:sp>
          <p:nvSpPr>
            <p:cNvPr id="24" name="Rectangle 58"/>
            <p:cNvSpPr/>
            <p:nvPr/>
          </p:nvSpPr>
          <p:spPr bwMode="auto">
            <a:xfrm>
              <a:off x="10660405" y="5286036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P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1</a:t>
              </a:r>
            </a:p>
          </p:txBody>
        </p:sp>
        <p:sp>
          <p:nvSpPr>
            <p:cNvPr id="25" name="Rectangle 59"/>
            <p:cNvSpPr/>
            <p:nvPr/>
          </p:nvSpPr>
          <p:spPr bwMode="auto">
            <a:xfrm>
              <a:off x="10660405" y="5717734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+mn-ea"/>
                </a:rPr>
                <a:t>P</a:t>
              </a:r>
              <a:r>
                <a:rPr lang="en-US" sz="1400" b="1" kern="0" baseline="-25000" dirty="0">
                  <a:solidFill>
                    <a:prstClr val="black"/>
                  </a:solidFill>
                  <a:latin typeface="+mn-ea"/>
                </a:rPr>
                <a:t>2</a:t>
              </a:r>
            </a:p>
          </p:txBody>
        </p:sp>
        <p:sp>
          <p:nvSpPr>
            <p:cNvPr id="28" name="Rectangle 39"/>
            <p:cNvSpPr/>
            <p:nvPr/>
          </p:nvSpPr>
          <p:spPr bwMode="auto">
            <a:xfrm>
              <a:off x="7634148" y="5308836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 smtClean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 smtClean="0">
                  <a:solidFill>
                    <a:prstClr val="black"/>
                  </a:solidFill>
                  <a:latin typeface="+mn-ea"/>
                </a:rPr>
                <a:t>3</a:t>
              </a:r>
              <a:endParaRPr lang="en-US" sz="1400" b="1" kern="0" baseline="-25000" dirty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10437812" y="4793253"/>
              <a:ext cx="1029833" cy="37773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en-US" sz="1400" b="1" kern="0">
                <a:solidFill>
                  <a:prstClr val="black"/>
                </a:solidFill>
                <a:latin typeface="+mn-ea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133012" y="4119410"/>
              <a:ext cx="477589" cy="1747990"/>
              <a:chOff x="10265023" y="4123434"/>
              <a:chExt cx="802403" cy="1747990"/>
            </a:xfrm>
          </p:grpSpPr>
          <p:cxnSp>
            <p:nvCxnSpPr>
              <p:cNvPr id="12" name="直接箭头连接符 11"/>
              <p:cNvCxnSpPr/>
              <p:nvPr/>
            </p:nvCxnSpPr>
            <p:spPr bwMode="auto">
              <a:xfrm>
                <a:off x="10275685" y="4123434"/>
                <a:ext cx="791741" cy="2239"/>
              </a:xfrm>
              <a:prstGeom prst="straightConnector1">
                <a:avLst/>
              </a:prstGeom>
              <a:solidFill>
                <a:srgbClr val="5B9BD5"/>
              </a:solidFill>
              <a:ln w="19050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直接箭头连接符 12"/>
              <p:cNvCxnSpPr/>
              <p:nvPr/>
            </p:nvCxnSpPr>
            <p:spPr bwMode="auto">
              <a:xfrm>
                <a:off x="10265023" y="5437486"/>
                <a:ext cx="791741" cy="2239"/>
              </a:xfrm>
              <a:prstGeom prst="straightConnector1">
                <a:avLst/>
              </a:prstGeom>
              <a:solidFill>
                <a:srgbClr val="5B9BD5"/>
              </a:solidFill>
              <a:ln w="19050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直接箭头连接符 13"/>
              <p:cNvCxnSpPr/>
              <p:nvPr/>
            </p:nvCxnSpPr>
            <p:spPr bwMode="auto">
              <a:xfrm>
                <a:off x="10267156" y="5869185"/>
                <a:ext cx="791741" cy="2239"/>
              </a:xfrm>
              <a:prstGeom prst="straightConnector1">
                <a:avLst/>
              </a:prstGeom>
              <a:solidFill>
                <a:srgbClr val="5B9BD5"/>
              </a:solidFill>
              <a:ln w="19050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直接箭头连接符 14"/>
              <p:cNvCxnSpPr/>
              <p:nvPr/>
            </p:nvCxnSpPr>
            <p:spPr bwMode="auto">
              <a:xfrm>
                <a:off x="10267156" y="4562840"/>
                <a:ext cx="791741" cy="2239"/>
              </a:xfrm>
              <a:prstGeom prst="straightConnector1">
                <a:avLst/>
              </a:prstGeom>
              <a:solidFill>
                <a:srgbClr val="5B9BD5"/>
              </a:solidFill>
              <a:ln w="19050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直接箭头连接符 29"/>
              <p:cNvCxnSpPr/>
              <p:nvPr/>
            </p:nvCxnSpPr>
            <p:spPr bwMode="auto">
              <a:xfrm>
                <a:off x="10267156" y="4996315"/>
                <a:ext cx="791741" cy="2239"/>
              </a:xfrm>
              <a:prstGeom prst="straightConnector1">
                <a:avLst/>
              </a:prstGeom>
              <a:solidFill>
                <a:srgbClr val="5B9BD5"/>
              </a:solidFill>
              <a:ln w="19050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1" name="Rectangle 41"/>
            <p:cNvSpPr/>
            <p:nvPr/>
          </p:nvSpPr>
          <p:spPr bwMode="auto">
            <a:xfrm>
              <a:off x="9557293" y="4828550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 smtClean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 smtClean="0">
                  <a:solidFill>
                    <a:prstClr val="black"/>
                  </a:solidFill>
                  <a:latin typeface="+mn-ea"/>
                </a:rPr>
                <a:t>3</a:t>
              </a:r>
              <a:endParaRPr lang="en-US" sz="1400" b="1" kern="0" baseline="-25000" dirty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32" name="Rectangle 57"/>
            <p:cNvSpPr/>
            <p:nvPr/>
          </p:nvSpPr>
          <p:spPr bwMode="auto">
            <a:xfrm>
              <a:off x="10660405" y="4844864"/>
              <a:ext cx="579801" cy="2749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ctr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sz="1400" b="1" kern="0" dirty="0" smtClean="0">
                  <a:solidFill>
                    <a:prstClr val="black"/>
                  </a:solidFill>
                  <a:latin typeface="+mn-ea"/>
                </a:rPr>
                <a:t>D</a:t>
              </a:r>
              <a:r>
                <a:rPr lang="en-US" sz="1400" b="1" kern="0" baseline="-25000" dirty="0" smtClean="0">
                  <a:solidFill>
                    <a:prstClr val="black"/>
                  </a:solidFill>
                  <a:latin typeface="+mn-ea"/>
                </a:rPr>
                <a:t>3</a:t>
              </a:r>
              <a:endParaRPr lang="en-US" sz="1400" b="1" kern="0" baseline="-25000" dirty="0">
                <a:solidFill>
                  <a:prstClr val="black"/>
                </a:solidFill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7891464" y="3886200"/>
                  <a:ext cx="1951747" cy="858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1   0   0</m:t>
                                </m:r>
                              </m:e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0   1   0</m:t>
                                </m:r>
                              </m:e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0   0   1</m:t>
                                </m:r>
                              </m:e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1   1   1</m:t>
                                </m:r>
                              </m:e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1   2   3</m:t>
                                </m:r>
                              </m:e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1 2</m:t>
                                </m:r>
                                <m:r>
                                  <a:rPr lang="en-US" altLang="zh-CN" sz="1000" b="0" i="1" baseline="30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  <m:r>
                                  <a:rPr lang="en-US" altLang="zh-CN" sz="1000" b="0" i="1" baseline="30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CN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CN" sz="10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CN" sz="10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CN" sz="10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  <m:r>
                          <a:rPr lang="en-US" altLang="zh-CN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CN" sz="1000" i="1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CN" sz="1000" i="1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zh-CN" sz="1000" i="1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zh-CN" sz="10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zh-CN" sz="1000" b="0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11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1464" y="3886200"/>
                  <a:ext cx="1951747" cy="8580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9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209371" cy="1143000"/>
          </a:xfrm>
        </p:spPr>
        <p:txBody>
          <a:bodyPr/>
          <a:lstStyle/>
          <a:p>
            <a:r>
              <a:rPr lang="en-US" altLang="zh-CN" dirty="0"/>
              <a:t>Multiple Chunk Failure </a:t>
            </a:r>
            <a:r>
              <a:rPr lang="en-US" altLang="zh-CN" dirty="0" smtClean="0"/>
              <a:t>Repair (PLM)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441" y="1219200"/>
            <a:ext cx="10590371" cy="1981200"/>
          </a:xfrm>
        </p:spPr>
        <p:txBody>
          <a:bodyPr/>
          <a:lstStyle/>
          <a:p>
            <a:r>
              <a:rPr lang="en-US" altLang="zh-CN" b="1" dirty="0">
                <a:latin typeface="+mn-ea"/>
                <a:cs typeface="Arial" panose="020B0604020202020204" pitchFamily="34" charset="0"/>
              </a:rPr>
              <a:t>Parity Logging with Merge (PLM)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smtClean="0"/>
              <a:t>Write parity deltas </a:t>
            </a:r>
            <a:r>
              <a:rPr lang="en-US" altLang="zh-CN" dirty="0"/>
              <a:t>into </a:t>
            </a:r>
            <a:r>
              <a:rPr lang="en-US" altLang="zh-CN" dirty="0">
                <a:solidFill>
                  <a:srgbClr val="FF0000"/>
                </a:solidFill>
              </a:rPr>
              <a:t>an extra continuous disk space </a:t>
            </a:r>
            <a:r>
              <a:rPr lang="en-US" altLang="zh-CN" dirty="0" smtClean="0"/>
              <a:t>sequentially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smtClean="0"/>
              <a:t>Read them </a:t>
            </a:r>
            <a:r>
              <a:rPr lang="en-US" altLang="zh-CN" dirty="0"/>
              <a:t>back for </a:t>
            </a:r>
            <a:r>
              <a:rPr lang="en-US" altLang="zh-CN" dirty="0">
                <a:solidFill>
                  <a:srgbClr val="FF0000"/>
                </a:solidFill>
              </a:rPr>
              <a:t>merging</a:t>
            </a:r>
            <a:r>
              <a:rPr lang="en-US" altLang="zh-CN" dirty="0"/>
              <a:t> deltas of the same </a:t>
            </a:r>
            <a:r>
              <a:rPr lang="en-US" altLang="zh-CN" dirty="0" smtClean="0"/>
              <a:t>stripes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smtClean="0"/>
              <a:t>Write </a:t>
            </a:r>
            <a:r>
              <a:rPr lang="en-US" altLang="zh-CN" dirty="0"/>
              <a:t>merged deltas into specific parity chunks’ </a:t>
            </a:r>
            <a:r>
              <a:rPr lang="en-US" altLang="zh-CN" dirty="0">
                <a:solidFill>
                  <a:srgbClr val="FF0000"/>
                </a:solidFill>
              </a:rPr>
              <a:t>reserved spaces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48" y="3774942"/>
            <a:ext cx="6992064" cy="2819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021" y="3327400"/>
            <a:ext cx="6123591" cy="13073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265" y="3200400"/>
            <a:ext cx="4347947" cy="9393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326" y="3386607"/>
            <a:ext cx="6570286" cy="23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Repair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442" y="1493836"/>
            <a:ext cx="5332570" cy="4678364"/>
          </a:xfrm>
        </p:spPr>
        <p:txBody>
          <a:bodyPr/>
          <a:lstStyle/>
          <a:p>
            <a:r>
              <a:rPr lang="en-US" altLang="zh-CN" dirty="0" smtClean="0"/>
              <a:t>Straightforward way </a:t>
            </a:r>
          </a:p>
          <a:p>
            <a:pPr lvl="1"/>
            <a:r>
              <a:rPr lang="en-US" altLang="zh-CN" dirty="0" smtClean="0"/>
              <a:t>Multiples degraded reads from DRAM nodes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b="14749"/>
          <a:stretch/>
        </p:blipFill>
        <p:spPr>
          <a:xfrm>
            <a:off x="6246812" y="1524000"/>
            <a:ext cx="5762219" cy="2035748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 bwMode="auto">
          <a:xfrm>
            <a:off x="10209211" y="1920814"/>
            <a:ext cx="838200" cy="194236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4" y="2478430"/>
            <a:ext cx="1827212" cy="13916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172526" y="3761861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Retrieving any k-1 chunks</a:t>
            </a:r>
            <a:endParaRPr lang="zh-CN" altLang="en-US" dirty="0"/>
          </a:p>
        </p:txBody>
      </p:sp>
      <p:sp>
        <p:nvSpPr>
          <p:cNvPr id="19" name="左大括号 18"/>
          <p:cNvSpPr/>
          <p:nvPr/>
        </p:nvSpPr>
        <p:spPr bwMode="auto">
          <a:xfrm rot="16200000">
            <a:off x="8411958" y="2002812"/>
            <a:ext cx="339724" cy="3165476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091342" y="3962400"/>
            <a:ext cx="209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Helping provide P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1" name="左大括号 20"/>
          <p:cNvSpPr/>
          <p:nvPr/>
        </p:nvSpPr>
        <p:spPr bwMode="auto">
          <a:xfrm rot="16200000">
            <a:off x="9538439" y="3455222"/>
            <a:ext cx="339724" cy="2252961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770812" y="4780143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Decoding the failed chunk of this stripe</a:t>
            </a:r>
          </a:p>
        </p:txBody>
      </p:sp>
      <p:sp>
        <p:nvSpPr>
          <p:cNvPr id="23" name="矩形 22"/>
          <p:cNvSpPr/>
          <p:nvPr/>
        </p:nvSpPr>
        <p:spPr>
          <a:xfrm>
            <a:off x="609441" y="3733800"/>
            <a:ext cx="6856571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Log-assist node repair</a:t>
            </a:r>
            <a:endParaRPr lang="en-US" altLang="zh-CN" dirty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Find:  the bandwidth of disk nodes is only served for writes and updates of parity chunks, which may not be fully utilized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Idea: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use log node to assist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node repair</a:t>
            </a:r>
            <a:endParaRPr lang="en-US" altLang="zh-CN" sz="2400" dirty="0">
              <a:solidFill>
                <a:srgbClr val="FF0000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e.g.,  D1’ node fails, P2’s node helps </a:t>
            </a:r>
            <a:r>
              <a:rPr lang="en-US" altLang="zh-CN" sz="2400" dirty="0" smtClean="0">
                <a:latin typeface="+mn-lt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7752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441" y="1570036"/>
            <a:ext cx="11504771" cy="4830764"/>
          </a:xfrm>
        </p:spPr>
        <p:txBody>
          <a:bodyPr/>
          <a:lstStyle/>
          <a:p>
            <a:r>
              <a:rPr lang="en-US" altLang="zh-CN" dirty="0" smtClean="0"/>
              <a:t>LogECMem</a:t>
            </a:r>
          </a:p>
          <a:p>
            <a:pPr lvl="1"/>
            <a:r>
              <a:rPr lang="en-US" altLang="zh-CN" dirty="0"/>
              <a:t>Based on </a:t>
            </a:r>
            <a:r>
              <a:rPr lang="en-US" altLang="zh-CN" dirty="0" err="1"/>
              <a:t>Memcached</a:t>
            </a:r>
            <a:r>
              <a:rPr lang="en-US" altLang="zh-CN" dirty="0"/>
              <a:t> protocol with 1000 </a:t>
            </a:r>
            <a:r>
              <a:rPr lang="en-US" altLang="zh-CN" dirty="0" err="1"/>
              <a:t>SLoC</a:t>
            </a:r>
            <a:r>
              <a:rPr lang="en-US" altLang="zh-CN" dirty="0"/>
              <a:t> in C++ on </a:t>
            </a:r>
            <a:r>
              <a:rPr lang="en-US" altLang="zh-CN" dirty="0" smtClean="0"/>
              <a:t>Linux</a:t>
            </a:r>
          </a:p>
          <a:p>
            <a:pPr lvl="1"/>
            <a:r>
              <a:rPr lang="en-US" altLang="zh-CN" dirty="0"/>
              <a:t>Extended </a:t>
            </a:r>
            <a:r>
              <a:rPr lang="en-US" altLang="zh-CN" dirty="0" err="1" smtClean="0"/>
              <a:t>LibMemcached</a:t>
            </a:r>
            <a:r>
              <a:rPr lang="en-US" altLang="zh-CN" dirty="0"/>
              <a:t> </a:t>
            </a:r>
            <a:r>
              <a:rPr lang="en-US" altLang="zh-CN" dirty="0" smtClean="0"/>
              <a:t>as the Proxy</a:t>
            </a:r>
          </a:p>
          <a:p>
            <a:pPr lvl="1"/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Reed-Solomon (RS) code, from (6,3) code to (128,4) code</a:t>
            </a:r>
          </a:p>
          <a:p>
            <a:pPr lvl="1"/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Intel-</a:t>
            </a:r>
            <a:r>
              <a:rPr lang="en-US" altLang="zh-CN" dirty="0" err="1" smtClean="0">
                <a:latin typeface="+mn-ea"/>
                <a:cs typeface="Arial" panose="020B0604020202020204" pitchFamily="34" charset="0"/>
              </a:rPr>
              <a:t>isal</a:t>
            </a:r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 APIs </a:t>
            </a:r>
            <a:endParaRPr lang="en-US" altLang="zh-CN" dirty="0" smtClean="0"/>
          </a:p>
          <a:p>
            <a:r>
              <a:rPr lang="en-US" altLang="zh-CN" dirty="0" smtClean="0"/>
              <a:t>Comparisons</a:t>
            </a:r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IPMem</a:t>
            </a:r>
            <a:r>
              <a:rPr lang="en-US" altLang="zh-CN" dirty="0"/>
              <a:t>: </a:t>
            </a:r>
            <a:r>
              <a:rPr lang="en-US" altLang="zh-CN" dirty="0" smtClean="0"/>
              <a:t>In-place update</a:t>
            </a:r>
          </a:p>
          <a:p>
            <a:pPr lvl="1"/>
            <a:r>
              <a:rPr lang="en-US" altLang="zh-CN" dirty="0" err="1">
                <a:solidFill>
                  <a:srgbClr val="FF0000"/>
                </a:solidFill>
              </a:rPr>
              <a:t>FSMem</a:t>
            </a:r>
            <a:r>
              <a:rPr lang="en-US" altLang="zh-CN" dirty="0" smtClean="0"/>
              <a:t>: Full-stripe update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(r+1)-way replication</a:t>
            </a:r>
            <a:r>
              <a:rPr lang="en-US" altLang="zh-CN" dirty="0"/>
              <a:t>:  </a:t>
            </a:r>
            <a:r>
              <a:rPr lang="zh-CN" altLang="en-US" dirty="0" smtClean="0"/>
              <a:t>𝑟 </a:t>
            </a:r>
            <a:r>
              <a:rPr lang="en-US" altLang="zh-CN" dirty="0" smtClean="0"/>
              <a:t>replicas to ensure data availability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Vanilla</a:t>
            </a:r>
            <a:r>
              <a:rPr lang="en-US" altLang="zh-CN" dirty="0"/>
              <a:t>: </a:t>
            </a:r>
            <a:r>
              <a:rPr lang="en-US" altLang="zh-CN" dirty="0" smtClean="0"/>
              <a:t>without erasure coding or replication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54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361771" cy="1143000"/>
          </a:xfrm>
        </p:spPr>
        <p:txBody>
          <a:bodyPr/>
          <a:lstStyle/>
          <a:p>
            <a:r>
              <a:rPr lang="en-US" dirty="0" smtClean="0"/>
              <a:t>Experiments: Setup and 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441" y="1752600"/>
            <a:ext cx="11504771" cy="4830764"/>
          </a:xfrm>
        </p:spPr>
        <p:txBody>
          <a:bodyPr/>
          <a:lstStyle/>
          <a:p>
            <a:r>
              <a:rPr lang="en-US" altLang="zh-CN" dirty="0"/>
              <a:t>Testbed and </a:t>
            </a:r>
            <a:r>
              <a:rPr lang="en-US" altLang="zh-CN" dirty="0" smtClean="0"/>
              <a:t>Configurations</a:t>
            </a:r>
          </a:p>
          <a:p>
            <a:pPr lvl="1"/>
            <a:r>
              <a:rPr lang="en-US" altLang="zh-CN" dirty="0">
                <a:latin typeface="+mn-ea"/>
                <a:cs typeface="Arial" panose="020B0604020202020204" pitchFamily="34" charset="0"/>
              </a:rPr>
              <a:t>Amazon </a:t>
            </a:r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EC2 </a:t>
            </a:r>
            <a:r>
              <a:rPr lang="en-US" altLang="zh-CN" dirty="0">
                <a:latin typeface="+mn-ea"/>
                <a:cs typeface="Arial" panose="020B0604020202020204" pitchFamily="34" charset="0"/>
              </a:rPr>
              <a:t>in US-West </a:t>
            </a:r>
            <a:r>
              <a:rPr lang="en-US" altLang="zh-CN" sz="2000" dirty="0">
                <a:latin typeface="+mn-ea"/>
                <a:cs typeface="Arial" panose="020B0604020202020204" pitchFamily="34" charset="0"/>
              </a:rPr>
              <a:t>(North California)</a:t>
            </a:r>
            <a:r>
              <a:rPr lang="zh-CN" altLang="en-US" dirty="0" smtClean="0">
                <a:latin typeface="+mn-ea"/>
                <a:cs typeface="Arial" panose="020B0604020202020204" pitchFamily="34" charset="0"/>
              </a:rPr>
              <a:t>，</a:t>
            </a:r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m5d.2xlarge instance</a:t>
            </a:r>
          </a:p>
          <a:p>
            <a:pPr lvl="1"/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Ten runs for average result with </a:t>
            </a:r>
            <a:r>
              <a:rPr lang="en-US" altLang="zh-CN" dirty="0">
                <a:latin typeface="+mn-ea"/>
                <a:cs typeface="Arial" panose="020B0604020202020204" pitchFamily="34" charset="0"/>
              </a:rPr>
              <a:t>the </a:t>
            </a:r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variance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Workloads</a:t>
            </a:r>
          </a:p>
          <a:p>
            <a:pPr lvl="1"/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Generated from YCSB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[SoCC’10</a:t>
            </a:r>
            <a:r>
              <a:rPr lang="en-US" altLang="zh-CN" sz="1800" dirty="0">
                <a:latin typeface="+mn-ea"/>
                <a:cs typeface="Arial" panose="020B0604020202020204" pitchFamily="34" charset="0"/>
              </a:rPr>
              <a:t>]</a:t>
            </a:r>
            <a:endParaRPr lang="en-US" altLang="zh-CN" sz="1800" b="1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size of the </a:t>
            </a:r>
            <a:r>
              <a:rPr lang="en-US" altLang="zh-CN" dirty="0" smtClean="0"/>
              <a:t>value of </a:t>
            </a:r>
            <a:r>
              <a:rPr lang="en-US" altLang="zh-CN" dirty="0"/>
              <a:t>an object as </a:t>
            </a:r>
            <a:r>
              <a:rPr lang="en-US" altLang="zh-CN" sz="2000" dirty="0"/>
              <a:t>1 </a:t>
            </a:r>
            <a:r>
              <a:rPr lang="en-US" altLang="zh-CN" sz="2000" dirty="0" err="1"/>
              <a:t>KiB</a:t>
            </a:r>
            <a:r>
              <a:rPr lang="en-US" altLang="zh-CN" sz="2000" dirty="0"/>
              <a:t>, 4 </a:t>
            </a:r>
            <a:r>
              <a:rPr lang="en-US" altLang="zh-CN" sz="2000" dirty="0" err="1"/>
              <a:t>KiB</a:t>
            </a:r>
            <a:r>
              <a:rPr lang="en-US" altLang="zh-CN" sz="2000" dirty="0"/>
              <a:t> and 16 </a:t>
            </a:r>
            <a:r>
              <a:rPr lang="en-US" altLang="zh-CN" sz="2000" dirty="0" err="1" smtClean="0"/>
              <a:t>KiB</a:t>
            </a:r>
            <a:endParaRPr lang="en-US" altLang="zh-CN" sz="2000" dirty="0" smtClean="0"/>
          </a:p>
          <a:p>
            <a:pPr lvl="1"/>
            <a:r>
              <a:rPr lang="en-US" altLang="zh-CN" dirty="0" smtClean="0"/>
              <a:t>Read/update </a:t>
            </a:r>
            <a:r>
              <a:rPr lang="en-US" altLang="zh-CN" dirty="0"/>
              <a:t>(or write) ratios are </a:t>
            </a:r>
            <a:r>
              <a:rPr lang="en-US" altLang="zh-CN" sz="2000" dirty="0"/>
              <a:t>95%:5%, 80%:20%, 70%:30% and</a:t>
            </a:r>
            <a:r>
              <a:rPr lang="zh-CN" altLang="en-US" sz="2000" dirty="0"/>
              <a:t> </a:t>
            </a:r>
            <a:r>
              <a:rPr lang="en-US" altLang="zh-CN" sz="2000" dirty="0"/>
              <a:t>50%:50%</a:t>
            </a:r>
          </a:p>
          <a:p>
            <a:pPr lvl="1"/>
            <a:r>
              <a:rPr lang="en-US" altLang="zh-CN" dirty="0" smtClean="0"/>
              <a:t>Load one million objects and test one million requests</a:t>
            </a:r>
          </a:p>
          <a:p>
            <a:pPr lvl="1"/>
            <a:r>
              <a:rPr lang="en-US" altLang="zh-CN" dirty="0" smtClean="0"/>
              <a:t>Requests follow </a:t>
            </a:r>
            <a:r>
              <a:rPr lang="en-US" altLang="zh-CN" dirty="0"/>
              <a:t>the default </a:t>
            </a:r>
            <a:r>
              <a:rPr lang="en-US" altLang="zh-CN" dirty="0" err="1"/>
              <a:t>Zipf</a:t>
            </a:r>
            <a:r>
              <a:rPr lang="en-US" altLang="zh-CN" dirty="0"/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032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209371" cy="1143000"/>
          </a:xfrm>
        </p:spPr>
        <p:txBody>
          <a:bodyPr/>
          <a:lstStyle/>
          <a:p>
            <a:r>
              <a:rPr lang="en-US" dirty="0" smtClean="0"/>
              <a:t>Experiments: Basic IO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88803" y="4114800"/>
            <a:ext cx="10839609" cy="271706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 maintains a decent basic IO performance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LogECMem,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IPMem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FSMem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have similar read latency with Vanilla and 5-way replication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LogECMem,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IPMem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FSMem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have similar write latency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throughput of LogECMem,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IPMem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FSMem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5-way replication have a small degradation compared to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Vanilla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keeps the similar degraded read latency with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IPMem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20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FSMem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6968"/>
          <a:stretch/>
        </p:blipFill>
        <p:spPr>
          <a:xfrm>
            <a:off x="1522412" y="1219200"/>
            <a:ext cx="8458200" cy="27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437971" cy="1143000"/>
          </a:xfrm>
        </p:spPr>
        <p:txBody>
          <a:bodyPr/>
          <a:lstStyle/>
          <a:p>
            <a:r>
              <a:rPr lang="en-US" dirty="0" smtClean="0"/>
              <a:t>Experiments: Update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88803" y="4329123"/>
            <a:ext cx="11193728" cy="2071677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 reduces up to 37.8% (when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𝑟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𝑢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= 70%:30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%) compared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IPMem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 outperforms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FSMem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update light scenarios up to 58.0%</a:t>
            </a: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FSMem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may outperform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 in update heavy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scenarios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larger k, </a:t>
            </a:r>
            <a:r>
              <a:rPr lang="en-US" altLang="zh-CN" sz="2000" dirty="0" err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LogECMem’s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advantage will be more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obvious (See wide-stripe tradeoff analysis)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10620"/>
          <a:stretch/>
        </p:blipFill>
        <p:spPr>
          <a:xfrm>
            <a:off x="1065212" y="2120681"/>
            <a:ext cx="10203413" cy="18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altLang="zh-CN" dirty="0" smtClean="0"/>
              <a:t>Memory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441" y="4478977"/>
            <a:ext cx="10818971" cy="215042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 reduces memory overhead up to 22.2% compared to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IPMem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(when 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(6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3) code)</a:t>
            </a:r>
          </a:p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LogECMem reduces memory overhead up to 49.0% compared to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FSMem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(when in (6, 3) code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500"/>
              </a:spcBef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Full-stripe update has multiple versions of data chunks in the memory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11949"/>
          <a:stretch/>
        </p:blipFill>
        <p:spPr>
          <a:xfrm>
            <a:off x="533655" y="2133600"/>
            <a:ext cx="11121513" cy="193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9752171" cy="1143000"/>
          </a:xfrm>
        </p:spPr>
        <p:txBody>
          <a:bodyPr/>
          <a:lstStyle/>
          <a:p>
            <a:r>
              <a:rPr lang="en-US" dirty="0" smtClean="0"/>
              <a:t>Experiments</a:t>
            </a:r>
            <a:r>
              <a:rPr lang="en-US" dirty="0"/>
              <a:t>: Disk IOs during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50807" y="4974663"/>
            <a:ext cx="10687209" cy="1004877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PLM can reduce disk IOs compared to PLR up to 23.7%</a:t>
            </a:r>
          </a:p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PLR, PLM have the similar degraded read performance but outperform PL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19565"/>
          <a:stretch/>
        </p:blipFill>
        <p:spPr>
          <a:xfrm>
            <a:off x="273526" y="2403021"/>
            <a:ext cx="11323320" cy="20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52400"/>
            <a:ext cx="9599034" cy="1143000"/>
          </a:xfrm>
        </p:spPr>
        <p:txBody>
          <a:bodyPr/>
          <a:lstStyle/>
          <a:p>
            <a:r>
              <a:rPr lang="en-US" dirty="0" smtClean="0"/>
              <a:t>Experiments: Trade-offs in Wide-stripe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60412" y="4675188"/>
            <a:ext cx="10818972" cy="1878012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LogECMem has a better 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trade-off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update latency and memory overhead than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IPMem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FSMem</a:t>
            </a:r>
            <a:endParaRPr lang="en-US" altLang="zh-CN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Closer to the </a:t>
            </a:r>
            <a:r>
              <a:rPr lang="en-US" altLang="zh-CN" dirty="0" smtClean="0"/>
              <a:t>origin, the trade-off is better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LogECMen’s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advantage will be more significant with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larger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24317"/>
          <a:stretch/>
        </p:blipFill>
        <p:spPr>
          <a:xfrm>
            <a:off x="1674812" y="1219200"/>
            <a:ext cx="7772400" cy="3379744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3427412" y="2819400"/>
            <a:ext cx="685800" cy="609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84412" y="2764423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LogECMem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6612" y="5219592"/>
            <a:ext cx="11201400" cy="1022379"/>
          </a:xfrm>
        </p:spPr>
        <p:txBody>
          <a:bodyPr/>
          <a:lstStyle/>
          <a:p>
            <a:r>
              <a:rPr lang="en-US" altLang="zh-CN" sz="2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When 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𝑘 ≥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16, LogECMem has more cases with the best update performance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LogECMem always has the lowest memory overhead</a:t>
            </a:r>
            <a:endParaRPr lang="zh-CN" altLang="en-US" sz="2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15027"/>
          <a:stretch/>
        </p:blipFill>
        <p:spPr>
          <a:xfrm>
            <a:off x="2132012" y="1752600"/>
            <a:ext cx="6629400" cy="3266996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 bwMode="auto">
          <a:xfrm>
            <a:off x="7618412" y="1178700"/>
            <a:ext cx="1828800" cy="473902"/>
          </a:xfrm>
          <a:prstGeom prst="wedgeRoundRectCallout">
            <a:avLst>
              <a:gd name="adj1" fmla="val -85016"/>
              <a:gd name="adj2" fmla="val 154185"/>
              <a:gd name="adj3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Update latency </a:t>
            </a:r>
            <a:endParaRPr lang="zh-CN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8685212" y="2362200"/>
            <a:ext cx="2133600" cy="473902"/>
          </a:xfrm>
          <a:prstGeom prst="wedgeRoundRectCallout">
            <a:avLst>
              <a:gd name="adj1" fmla="val -108645"/>
              <a:gd name="adj2" fmla="val -67557"/>
              <a:gd name="adj3" fmla="val 16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Memory overhead</a:t>
            </a:r>
            <a:endParaRPr lang="zh-CN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5612" y="152400"/>
            <a:ext cx="959903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smtClean="0"/>
              <a:t>Experiments: Trade-offs in Wide-stripe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58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Wide-Stripe </a:t>
            </a:r>
            <a:r>
              <a:rPr lang="en-US" dirty="0" smtClean="0"/>
              <a:t>Erasure 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6990" y="1295400"/>
                <a:ext cx="10665222" cy="5410200"/>
              </a:xfrm>
            </p:spPr>
            <p:txBody>
              <a:bodyPr/>
              <a:lstStyle/>
              <a:p>
                <a:r>
                  <a:rPr lang="en-US" dirty="0" smtClean="0"/>
                  <a:t>Wide stripes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zh-CN" dirty="0"/>
                  <a:t>Goal: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extreme storage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savings</a:t>
                </a:r>
              </a:p>
              <a:p>
                <a:pPr lvl="1"/>
                <a:r>
                  <a:rPr lang="en-US" altLang="zh-CN" dirty="0" smtClean="0"/>
                  <a:t>Tech: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very </a:t>
                </a:r>
                <a:r>
                  <a:rPr lang="en-US" dirty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with normal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So that, redundancy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 →</a:t>
                </a:r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Two previous works</a:t>
                </a: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ECWide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 </a:t>
                </a:r>
                <a:r>
                  <a:rPr lang="en-US" altLang="zh-CN" sz="2000" dirty="0" smtClean="0"/>
                  <a:t>FAST’21</a:t>
                </a:r>
                <a:endParaRPr lang="en-US" altLang="zh-CN" sz="2000" dirty="0"/>
              </a:p>
              <a:p>
                <a:pPr lvl="2"/>
                <a:r>
                  <a:rPr lang="en-US" sz="2400" dirty="0" smtClean="0"/>
                  <a:t>Challenge: significant repair </a:t>
                </a:r>
                <a:r>
                  <a:rPr lang="en-US" altLang="zh-CN" sz="2400" dirty="0" smtClean="0"/>
                  <a:t>penalty</a:t>
                </a:r>
              </a:p>
              <a:p>
                <a:pPr lvl="2"/>
                <a:r>
                  <a:rPr lang="en-US" sz="2400" dirty="0" smtClean="0"/>
                  <a:t>Idea: combined locality (parity locality and topology locality)</a:t>
                </a: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StripeMerge</a:t>
                </a:r>
                <a:r>
                  <a:rPr lang="en-US" dirty="0" smtClean="0"/>
                  <a:t> in </a:t>
                </a:r>
                <a:r>
                  <a:rPr lang="en-US" sz="2000" dirty="0" smtClean="0"/>
                  <a:t>ICDCS’21</a:t>
                </a:r>
              </a:p>
              <a:p>
                <a:pPr lvl="2"/>
                <a:r>
                  <a:rPr lang="en-US" altLang="zh-CN" sz="2400" dirty="0"/>
                  <a:t>Challenge: </a:t>
                </a:r>
                <a:r>
                  <a:rPr lang="en-US" altLang="zh-CN" sz="2400" dirty="0" smtClean="0"/>
                  <a:t>incur heavy </a:t>
                </a:r>
                <a:r>
                  <a:rPr lang="en-US" altLang="zh-CN" sz="2400" dirty="0"/>
                  <a:t>data transfers during </a:t>
                </a:r>
                <a:r>
                  <a:rPr lang="en-US" altLang="zh-CN" sz="2400" dirty="0" smtClean="0"/>
                  <a:t>wide-stripe </a:t>
                </a:r>
                <a:r>
                  <a:rPr lang="en-US" altLang="zh-CN" sz="2400" dirty="0"/>
                  <a:t>generation</a:t>
                </a:r>
                <a:endParaRPr lang="en-US" altLang="zh-CN" sz="2400" dirty="0" smtClean="0"/>
              </a:p>
              <a:p>
                <a:pPr lvl="2"/>
                <a:r>
                  <a:rPr lang="en-US" altLang="zh-CN" sz="2400" dirty="0" smtClean="0"/>
                  <a:t>Idea: </a:t>
                </a:r>
                <a:r>
                  <a:rPr lang="en-US" altLang="zh-CN" sz="2400" dirty="0" smtClean="0">
                    <a:latin typeface="+mn-ea"/>
                  </a:rPr>
                  <a:t>parity-aligned </a:t>
                </a:r>
                <a:r>
                  <a:rPr lang="en-US" altLang="zh-CN" sz="2400" dirty="0">
                    <a:latin typeface="+mn-ea"/>
                  </a:rPr>
                  <a:t>heuristic algorithm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6990" y="1295400"/>
                <a:ext cx="10665222" cy="5410200"/>
              </a:xfrm>
              <a:blipFill rotWithShape="0">
                <a:blip r:embed="rId3"/>
                <a:stretch>
                  <a:fillRect l="-1029" t="-1240" b="-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612" y="1447800"/>
            <a:ext cx="5111324" cy="27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5334000"/>
          </a:xfrm>
        </p:spPr>
        <p:txBody>
          <a:bodyPr/>
          <a:lstStyle/>
          <a:p>
            <a:r>
              <a:rPr lang="en-US" dirty="0" smtClean="0">
                <a:latin typeface="+mn-ea"/>
              </a:rPr>
              <a:t>How to optimize update in erasure-coded in-memory KV stores?</a:t>
            </a:r>
          </a:p>
          <a:p>
            <a:r>
              <a:rPr lang="en-US" dirty="0" smtClean="0">
                <a:latin typeface="+mn-ea"/>
              </a:rPr>
              <a:t> Contributions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+mn-ea"/>
                <a:ea typeface="+mn-ea"/>
              </a:rPr>
              <a:t>HybridPL architecture </a:t>
            </a:r>
            <a:r>
              <a:rPr lang="en-US" dirty="0" smtClean="0">
                <a:latin typeface="+mn-ea"/>
                <a:ea typeface="+mn-ea"/>
              </a:rPr>
              <a:t>(hybrid of DRAM-based in-place update and disk-based parity logging)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+mn-ea"/>
                <a:ea typeface="+mn-ea"/>
              </a:rPr>
              <a:t>LogECMem</a:t>
            </a:r>
            <a:r>
              <a:rPr lang="en-US" dirty="0">
                <a:latin typeface="+mn-ea"/>
                <a:ea typeface="+mn-ea"/>
              </a:rPr>
              <a:t> </a:t>
            </a:r>
            <a:r>
              <a:rPr lang="en-US" dirty="0" smtClean="0">
                <a:latin typeface="+mn-ea"/>
                <a:ea typeface="+mn-ea"/>
              </a:rPr>
              <a:t>(further design merge-based buffer logging, PLM and log-assist node repair)</a:t>
            </a:r>
          </a:p>
          <a:p>
            <a:pPr lvl="1"/>
            <a:r>
              <a:rPr lang="en-US" dirty="0" smtClean="0">
                <a:latin typeface="+mn-ea"/>
                <a:ea typeface="+mn-ea"/>
              </a:rPr>
              <a:t>Cloud experiments demonstrate </a:t>
            </a:r>
            <a:r>
              <a:rPr lang="en-US" altLang="zh-CN" dirty="0">
                <a:latin typeface="+mn-ea"/>
              </a:rPr>
              <a:t>LogECMem</a:t>
            </a:r>
            <a:r>
              <a:rPr lang="en-US" dirty="0" smtClean="0">
                <a:latin typeface="+mn-ea"/>
                <a:ea typeface="+mn-ea"/>
              </a:rPr>
              <a:t>’s efficiency </a:t>
            </a:r>
          </a:p>
          <a:p>
            <a:r>
              <a:rPr lang="en-US" dirty="0" smtClean="0">
                <a:latin typeface="+mn-ea"/>
              </a:rPr>
              <a:t>Prototype</a:t>
            </a:r>
          </a:p>
          <a:p>
            <a:pPr lvl="1"/>
            <a:r>
              <a:rPr lang="en-US" altLang="zh-CN" u="sng" dirty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  <a:hlinkClick r:id="rId3"/>
              </a:rPr>
              <a:t>githu</a:t>
            </a:r>
            <a:r>
              <a:rPr lang="en-US" altLang="zh-CN" u="sng" dirty="0" smtClean="0">
                <a:latin typeface="+mn-ea"/>
                <a:ea typeface="+mn-ea"/>
                <a:cs typeface="Arial" panose="020B0604020202020204" pitchFamily="34" charset="0"/>
                <a:hlinkClick r:id="rId3"/>
              </a:rPr>
              <a:t>b.</a:t>
            </a:r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  <a:hlinkClick r:id="rId3"/>
              </a:rPr>
              <a:t>com/yuchonghu/</a:t>
            </a:r>
            <a:r>
              <a:rPr lang="en-US" altLang="zh-CN" u="sng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logecmem</a:t>
            </a:r>
          </a:p>
          <a:p>
            <a:r>
              <a:rPr lang="en-US" altLang="zh-CN" dirty="0" smtClean="0">
                <a:latin typeface="+mn-ea"/>
                <a:ea typeface="+mn-ea"/>
                <a:cs typeface="Arial" panose="020B0604020202020204" pitchFamily="34" charset="0"/>
              </a:rPr>
              <a:t>Contacts</a:t>
            </a:r>
          </a:p>
          <a:p>
            <a:pPr lvl="1"/>
            <a:r>
              <a:rPr lang="en-US" altLang="zh-CN" dirty="0" smtClean="0">
                <a:latin typeface="+mn-ea"/>
                <a:ea typeface="+mn-ea"/>
                <a:cs typeface="Arial" panose="020B0604020202020204" pitchFamily="34" charset="0"/>
                <a:hlinkClick r:id="rId4"/>
              </a:rPr>
              <a:t>yuchonghu@hust.edu.cn</a:t>
            </a:r>
            <a:r>
              <a:rPr lang="en-US" altLang="zh-CN" dirty="0" smtClean="0">
                <a:latin typeface="+mn-ea"/>
                <a:ea typeface="+mn-ea"/>
                <a:cs typeface="Arial" panose="020B0604020202020204" pitchFamily="34" charset="0"/>
              </a:rPr>
              <a:t> and </a:t>
            </a:r>
            <a:r>
              <a:rPr lang="en-US" altLang="zh-CN" dirty="0" smtClean="0">
                <a:latin typeface="+mn-ea"/>
                <a:ea typeface="+mn-ea"/>
                <a:cs typeface="Arial" panose="020B0604020202020204" pitchFamily="34" charset="0"/>
                <a:hlinkClick r:id="rId5"/>
              </a:rPr>
              <a:t>lenfungcheng@hust.edu.cn</a:t>
            </a:r>
            <a:r>
              <a:rPr lang="en-US" altLang="zh-CN" dirty="0" smtClean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522412" y="3000375"/>
            <a:ext cx="91440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9" tIns="34295" rIns="68589" bIns="34295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zh-CN" sz="4800" dirty="0" smtClean="0"/>
              <a:t>Thanks!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087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14" y="1600200"/>
            <a:ext cx="11071517" cy="4860926"/>
          </a:xfrm>
        </p:spPr>
        <p:txBody>
          <a:bodyPr/>
          <a:lstStyle/>
          <a:p>
            <a:r>
              <a:rPr lang="en-US" dirty="0" smtClean="0"/>
              <a:t>HPC clusters often reply </a:t>
            </a:r>
            <a:r>
              <a:rPr lang="en-US" dirty="0"/>
              <a:t>on </a:t>
            </a:r>
            <a:r>
              <a:rPr lang="en-US" dirty="0" smtClean="0"/>
              <a:t>In-memory </a:t>
            </a:r>
            <a:r>
              <a:rPr lang="en-US" dirty="0"/>
              <a:t>KV Stores</a:t>
            </a:r>
            <a:endParaRPr lang="en-US" dirty="0" smtClean="0"/>
          </a:p>
          <a:p>
            <a:pPr lvl="1"/>
            <a:r>
              <a:rPr lang="en-US" dirty="0" smtClean="0"/>
              <a:t>High-performance data analytics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Memcached</a:t>
            </a:r>
            <a:r>
              <a:rPr lang="en-US" dirty="0" smtClean="0"/>
              <a:t>, </a:t>
            </a:r>
            <a:r>
              <a:rPr lang="en-US" dirty="0" err="1" smtClean="0"/>
              <a:t>Redis</a:t>
            </a:r>
            <a:r>
              <a:rPr lang="en-US" dirty="0"/>
              <a:t>, </a:t>
            </a:r>
            <a:r>
              <a:rPr lang="en-US" dirty="0" smtClean="0"/>
              <a:t>RAMCloud</a:t>
            </a:r>
            <a:endParaRPr lang="en-US" dirty="0"/>
          </a:p>
          <a:p>
            <a:r>
              <a:rPr lang="en-US" altLang="zh-CN" dirty="0"/>
              <a:t>Erasure-coded In-Memory KV </a:t>
            </a:r>
            <a:r>
              <a:rPr lang="en-US" altLang="zh-CN" dirty="0" smtClean="0"/>
              <a:t>Stores</a:t>
            </a:r>
          </a:p>
          <a:p>
            <a:pPr lvl="1"/>
            <a:r>
              <a:rPr lang="en-US" altLang="zh-CN" dirty="0" smtClean="0">
                <a:latin typeface="+mn-ea"/>
                <a:cs typeface="Arial" panose="020B0604020202020204" pitchFamily="34" charset="0"/>
              </a:rPr>
              <a:t>Many related works</a:t>
            </a:r>
          </a:p>
          <a:p>
            <a:pPr lvl="2"/>
            <a:r>
              <a:rPr lang="en-US" altLang="zh-CN" sz="2400" dirty="0" err="1" smtClean="0">
                <a:latin typeface="+mn-ea"/>
                <a:cs typeface="Arial" panose="020B0604020202020204" pitchFamily="34" charset="0"/>
              </a:rPr>
              <a:t>Cocytus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[FAST’16]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, EC-Cache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[OSDI’16]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, f4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[OSDI’14]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latin typeface="+mn-ea"/>
                <a:cs typeface="Arial" panose="020B0604020202020204" pitchFamily="34" charset="0"/>
              </a:rPr>
              <a:t>ECHash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[SoCC’19]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latin typeface="+mn-ea"/>
                <a:cs typeface="Arial" panose="020B0604020202020204" pitchFamily="34" charset="0"/>
              </a:rPr>
              <a:t>MemEC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[Systor’17]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latin typeface="+mn-ea"/>
                <a:cs typeface="Arial" panose="020B0604020202020204" pitchFamily="34" charset="0"/>
              </a:rPr>
              <a:t>BCStore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[MSST’17]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, Ring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[Eurosys’18]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, Giza </a:t>
            </a:r>
            <a:r>
              <a:rPr lang="en-US" altLang="zh-CN" sz="1800" dirty="0" smtClean="0">
                <a:latin typeface="+mn-ea"/>
                <a:cs typeface="Arial" panose="020B0604020202020204" pitchFamily="34" charset="0"/>
              </a:rPr>
              <a:t>[ATC’17]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+mn-ea"/>
                <a:cs typeface="Arial" panose="020B0604020202020204" pitchFamily="34" charset="0"/>
              </a:rPr>
              <a:t>…</a:t>
            </a:r>
          </a:p>
          <a:p>
            <a:pPr lvl="1"/>
            <a:r>
              <a:rPr lang="en-US" dirty="0" smtClean="0">
                <a:latin typeface="+mn-ea"/>
                <a:cs typeface="Arial" panose="020B0604020202020204" pitchFamily="34" charset="0"/>
              </a:rPr>
              <a:t>Many hot topics</a:t>
            </a:r>
          </a:p>
          <a:p>
            <a:pPr lvl="2"/>
            <a:r>
              <a:rPr lang="en-US" sz="2400" dirty="0" smtClean="0">
                <a:latin typeface="+mn-ea"/>
                <a:cs typeface="Arial" panose="020B0604020202020204" pitchFamily="34" charset="0"/>
              </a:rPr>
              <a:t>Memory </a:t>
            </a:r>
            <a:r>
              <a:rPr lang="en-US" sz="2400" dirty="0">
                <a:latin typeface="+mn-ea"/>
                <a:cs typeface="Arial" panose="020B0604020202020204" pitchFamily="34" charset="0"/>
              </a:rPr>
              <a:t>overhead</a:t>
            </a:r>
            <a:r>
              <a:rPr lang="en-US" sz="2400" dirty="0" smtClean="0">
                <a:latin typeface="+mn-ea"/>
                <a:cs typeface="Arial" panose="020B0604020202020204" pitchFamily="34" charset="0"/>
              </a:rPr>
              <a:t>, degraded reads, scaling, node repair, </a:t>
            </a:r>
            <a:r>
              <a:rPr lang="en-US" sz="24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data update</a:t>
            </a:r>
            <a:r>
              <a:rPr lang="en-US" sz="2400" dirty="0" smtClean="0">
                <a:latin typeface="+mn-ea"/>
                <a:cs typeface="Arial" panose="020B0604020202020204" pitchFamily="34" charset="0"/>
              </a:rPr>
              <a:t>, and consistency…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587" y="152400"/>
            <a:ext cx="1028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dirty="0"/>
              <a:t>HPC Erasure-coded In-Memory KV Stores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330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08" y="1235074"/>
            <a:ext cx="11490017" cy="5318126"/>
          </a:xfrm>
        </p:spPr>
        <p:txBody>
          <a:bodyPr/>
          <a:lstStyle/>
          <a:p>
            <a:r>
              <a:rPr lang="en-US" dirty="0" smtClean="0"/>
              <a:t>Update can be frequent in in-memory KV stores </a:t>
            </a:r>
          </a:p>
          <a:p>
            <a:pPr lvl="1"/>
            <a:r>
              <a:rPr lang="en-US" dirty="0" smtClean="0"/>
              <a:t>Many workloads are read-dominated</a:t>
            </a:r>
            <a:r>
              <a:rPr lang="en-US" dirty="0"/>
              <a:t>, e.g., </a:t>
            </a:r>
            <a:r>
              <a:rPr lang="en-US" altLang="zh-CN" dirty="0" err="1"/>
              <a:t>Nishtala</a:t>
            </a:r>
            <a:r>
              <a:rPr lang="en-US" altLang="zh-CN" dirty="0"/>
              <a:t> et al</a:t>
            </a:r>
            <a:r>
              <a:rPr lang="en-US" altLang="zh-CN" dirty="0" smtClean="0"/>
              <a:t>. </a:t>
            </a:r>
            <a:r>
              <a:rPr lang="en-US" sz="1800" dirty="0" smtClean="0"/>
              <a:t>[NSDI’13</a:t>
            </a:r>
            <a:r>
              <a:rPr lang="en-US" sz="1800" dirty="0"/>
              <a:t>] </a:t>
            </a:r>
            <a:r>
              <a:rPr lang="en-US" sz="1800" dirty="0" smtClean="0"/>
              <a:t>and</a:t>
            </a:r>
            <a:r>
              <a:rPr lang="zh-CN" altLang="en-US" sz="1800" dirty="0" smtClean="0"/>
              <a:t> </a:t>
            </a:r>
            <a:r>
              <a:rPr lang="en-US" altLang="zh-CN" dirty="0" err="1"/>
              <a:t>Atikoglu</a:t>
            </a:r>
            <a:r>
              <a:rPr lang="en-US" altLang="zh-CN" dirty="0"/>
              <a:t> et al</a:t>
            </a:r>
            <a:r>
              <a:rPr lang="en-US" altLang="zh-CN" dirty="0" smtClean="0"/>
              <a:t>. </a:t>
            </a:r>
            <a:r>
              <a:rPr lang="en-US" altLang="zh-CN" sz="1800" dirty="0" smtClean="0"/>
              <a:t>[</a:t>
            </a:r>
            <a:r>
              <a:rPr lang="en-US" sz="1800" dirty="0" smtClean="0"/>
              <a:t>Sigmertics’12</a:t>
            </a:r>
            <a:r>
              <a:rPr lang="en-US" sz="1800" dirty="0"/>
              <a:t>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Existing update-intensive workloads</a:t>
            </a:r>
            <a:r>
              <a:rPr lang="en-US" dirty="0"/>
              <a:t>, e.g., </a:t>
            </a:r>
            <a:r>
              <a:rPr lang="en-US" dirty="0" err="1"/>
              <a:t>Cocytus</a:t>
            </a:r>
            <a:r>
              <a:rPr lang="en-US" sz="1800" dirty="0"/>
              <a:t> [FAST’16], </a:t>
            </a:r>
            <a:r>
              <a:rPr lang="en-US" altLang="zh-CN" dirty="0"/>
              <a:t>yang et al</a:t>
            </a:r>
            <a:r>
              <a:rPr lang="en-US" altLang="zh-CN" dirty="0" smtClean="0"/>
              <a:t>. </a:t>
            </a:r>
            <a:r>
              <a:rPr lang="en-US" sz="1800" dirty="0" smtClean="0"/>
              <a:t>[OSDI’20]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Even read/update = 50%:50% </a:t>
            </a:r>
            <a:r>
              <a:rPr lang="en-US" dirty="0" smtClean="0"/>
              <a:t>in </a:t>
            </a:r>
            <a:r>
              <a:rPr lang="en-US" altLang="zh-CN" dirty="0" err="1"/>
              <a:t>Jia</a:t>
            </a:r>
            <a:r>
              <a:rPr lang="en-US" altLang="zh-CN" dirty="0"/>
              <a:t> et.al</a:t>
            </a:r>
            <a:r>
              <a:rPr lang="en-US" altLang="zh-CN" dirty="0" smtClean="0"/>
              <a:t>. </a:t>
            </a:r>
            <a:r>
              <a:rPr lang="en-US" altLang="zh-CN" sz="1800" dirty="0" smtClean="0"/>
              <a:t>[</a:t>
            </a:r>
            <a:r>
              <a:rPr lang="en-US" sz="1800" dirty="0" smtClean="0"/>
              <a:t>TPDS’17]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Update is not easy in erasure-coded systems</a:t>
            </a:r>
          </a:p>
          <a:p>
            <a:pPr lvl="1"/>
            <a:r>
              <a:rPr lang="en-US" altLang="zh-CN" dirty="0" smtClean="0"/>
              <a:t>Straightforward way: Direct reconstruction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Write D</a:t>
            </a:r>
            <a:r>
              <a:rPr lang="en-US" baseline="-25000" dirty="0" smtClean="0"/>
              <a:t>1</a:t>
            </a:r>
            <a:r>
              <a:rPr lang="en-US" dirty="0" smtClean="0"/>
              <a:t>’</a:t>
            </a:r>
            <a:r>
              <a:rPr lang="en-US" baseline="-25000" dirty="0" smtClean="0"/>
              <a:t> </a:t>
            </a:r>
            <a:r>
              <a:rPr lang="en-US" dirty="0" smtClean="0"/>
              <a:t>into D</a:t>
            </a:r>
            <a:r>
              <a:rPr lang="en-US" baseline="-25000" dirty="0" smtClean="0"/>
              <a:t>1</a:t>
            </a:r>
            <a:r>
              <a:rPr lang="en-US" dirty="0" smtClean="0"/>
              <a:t>’s position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Read all data chunks D</a:t>
            </a:r>
            <a:r>
              <a:rPr lang="en-US" baseline="-25000" dirty="0" smtClean="0"/>
              <a:t>2 </a:t>
            </a:r>
            <a:r>
              <a:rPr lang="en-US" dirty="0" smtClean="0"/>
              <a:t>~ D</a:t>
            </a:r>
            <a:r>
              <a:rPr lang="en-US" baseline="-25000" dirty="0" smtClean="0"/>
              <a:t>6 </a:t>
            </a:r>
            <a:r>
              <a:rPr lang="en-US" dirty="0" smtClean="0"/>
              <a:t>with D</a:t>
            </a:r>
            <a:r>
              <a:rPr lang="en-US" baseline="-25000" dirty="0" smtClean="0"/>
              <a:t>1</a:t>
            </a:r>
            <a:r>
              <a:rPr lang="en-US" dirty="0" smtClean="0"/>
              <a:t>’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CN" dirty="0" smtClean="0"/>
              <a:t>Re-compute new parity chunks P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’ ~ P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’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CN" dirty="0" smtClean="0"/>
              <a:t>Write them into P</a:t>
            </a:r>
            <a:r>
              <a:rPr lang="en-US" altLang="zh-CN" baseline="-25000" dirty="0" smtClean="0"/>
              <a:t>1</a:t>
            </a:r>
            <a:r>
              <a:rPr lang="en-US" altLang="zh-CN" dirty="0"/>
              <a:t> </a:t>
            </a:r>
            <a:r>
              <a:rPr lang="en-US" altLang="zh-CN" dirty="0" smtClean="0"/>
              <a:t>~ P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’ s positions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7085012" y="5965659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r>
              <a:rPr kumimoji="0" lang="en-US" altLang="zh-CN" sz="20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’</a:t>
            </a:r>
            <a:endParaRPr kumimoji="0" lang="zh-CN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0267491" y="5965659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1</a:t>
            </a:r>
            <a:r>
              <a:rPr lang="en-US" altLang="zh-CN" sz="2000" dirty="0" smtClean="0">
                <a:solidFill>
                  <a:schemeClr val="bg1"/>
                </a:solidFill>
              </a:rPr>
              <a:t>’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0797904" y="5965659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</a:rPr>
              <a:t>’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1328318" y="5965659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3</a:t>
            </a:r>
            <a:r>
              <a:rPr lang="en-US" altLang="zh-CN" sz="2000" dirty="0" smtClean="0">
                <a:solidFill>
                  <a:schemeClr val="bg1"/>
                </a:solidFill>
              </a:rPr>
              <a:t>’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>
            <a:stCxn id="8" idx="2"/>
            <a:endCxn id="19" idx="0"/>
          </p:cNvCxnSpPr>
          <p:nvPr/>
        </p:nvCxnSpPr>
        <p:spPr bwMode="auto">
          <a:xfrm>
            <a:off x="7350219" y="5216693"/>
            <a:ext cx="0" cy="7489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箭头连接符 25"/>
          <p:cNvCxnSpPr>
            <a:stCxn id="19" idx="3"/>
            <a:endCxn id="20" idx="1"/>
          </p:cNvCxnSpPr>
          <p:nvPr/>
        </p:nvCxnSpPr>
        <p:spPr bwMode="auto">
          <a:xfrm>
            <a:off x="7615425" y="6173706"/>
            <a:ext cx="26520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组合 38"/>
          <p:cNvGrpSpPr/>
          <p:nvPr/>
        </p:nvGrpSpPr>
        <p:grpSpPr>
          <a:xfrm>
            <a:off x="7085012" y="4800600"/>
            <a:ext cx="4773719" cy="416093"/>
            <a:chOff x="6323012" y="4648200"/>
            <a:chExt cx="5537186" cy="381000"/>
          </a:xfrm>
        </p:grpSpPr>
        <p:sp>
          <p:nvSpPr>
            <p:cNvPr id="8" name="矩形 7"/>
            <p:cNvSpPr/>
            <p:nvPr/>
          </p:nvSpPr>
          <p:spPr bwMode="auto">
            <a:xfrm>
              <a:off x="63230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altLang="zh-CN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6938255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553498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8168741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4</a:t>
              </a:r>
              <a:endParaRPr lang="zh-CN" altLang="en-US" sz="2000" baseline="-25000" dirty="0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8783984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5</a:t>
              </a:r>
              <a:endParaRPr lang="zh-CN" altLang="en-US" sz="2000" baseline="-25000" dirty="0"/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9399226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6</a:t>
              </a:r>
              <a:endParaRPr lang="zh-CN" altLang="en-US" sz="2000" baseline="-25000" dirty="0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0014469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1</a:t>
              </a:r>
              <a:endParaRPr lang="zh-CN" altLang="en-US" sz="2000" baseline="-25000" dirty="0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06297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11244955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</p:grpSp>
      <p:cxnSp>
        <p:nvCxnSpPr>
          <p:cNvPr id="28" name="肘形连接符 27"/>
          <p:cNvCxnSpPr>
            <a:stCxn id="9" idx="2"/>
            <a:endCxn id="13" idx="2"/>
          </p:cNvCxnSpPr>
          <p:nvPr/>
        </p:nvCxnSpPr>
        <p:spPr bwMode="auto">
          <a:xfrm rot="16200000" flipH="1">
            <a:off x="8939998" y="4155866"/>
            <a:ext cx="13870" cy="2121652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肘形连接符 31"/>
          <p:cNvCxnSpPr>
            <a:stCxn id="10" idx="2"/>
            <a:endCxn id="12" idx="2"/>
          </p:cNvCxnSpPr>
          <p:nvPr/>
        </p:nvCxnSpPr>
        <p:spPr bwMode="auto">
          <a:xfrm rot="16200000" flipH="1">
            <a:off x="8939999" y="4686279"/>
            <a:ext cx="13870" cy="1060827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接箭头连接符 35"/>
          <p:cNvCxnSpPr/>
          <p:nvPr/>
        </p:nvCxnSpPr>
        <p:spPr bwMode="auto">
          <a:xfrm>
            <a:off x="8968215" y="5216693"/>
            <a:ext cx="0" cy="9570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文本框 45"/>
          <p:cNvSpPr txBox="1"/>
          <p:nvPr/>
        </p:nvSpPr>
        <p:spPr>
          <a:xfrm>
            <a:off x="1700441" y="6013103"/>
            <a:ext cx="46330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Issue: </a:t>
            </a:r>
            <a:r>
              <a:rPr lang="en-US" altLang="zh-CN" sz="2400" dirty="0" smtClean="0">
                <a:solidFill>
                  <a:srgbClr val="FF0000"/>
                </a:solidFill>
              </a:rPr>
              <a:t>incur </a:t>
            </a:r>
            <a:r>
              <a:rPr lang="en-US" altLang="zh-CN" sz="2400" dirty="0">
                <a:solidFill>
                  <a:srgbClr val="FF0000"/>
                </a:solidFill>
              </a:rPr>
              <a:t>heavy data </a:t>
            </a:r>
            <a:r>
              <a:rPr lang="en-US" altLang="zh-CN" sz="2400" dirty="0" smtClean="0">
                <a:solidFill>
                  <a:srgbClr val="FF0000"/>
                </a:solidFill>
              </a:rPr>
              <a:t>transfers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209371" cy="1143000"/>
          </a:xfrm>
        </p:spPr>
        <p:txBody>
          <a:bodyPr/>
          <a:lstStyle/>
          <a:p>
            <a:r>
              <a:rPr lang="en-US" altLang="zh-CN" dirty="0"/>
              <a:t>Existing Updates </a:t>
            </a:r>
            <a:r>
              <a:rPr lang="en-US" altLang="zh-CN" dirty="0" smtClean="0"/>
              <a:t>Methods (In-place)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014" y="1219200"/>
                <a:ext cx="10183998" cy="2361194"/>
              </a:xfrm>
            </p:spPr>
            <p:txBody>
              <a:bodyPr/>
              <a:lstStyle/>
              <a:p>
                <a:r>
                  <a:rPr lang="en-US" dirty="0" smtClean="0"/>
                  <a:t>Define delta and parity delta, when D</a:t>
                </a:r>
                <a:r>
                  <a:rPr lang="en-US" baseline="-25000" dirty="0" smtClean="0"/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D</a:t>
                </a:r>
                <a:r>
                  <a:rPr lang="en-US" baseline="-25000" dirty="0" smtClean="0">
                    <a:sym typeface="Wingdings" panose="05000000000000000000" pitchFamily="2" charset="2"/>
                  </a:rPr>
                  <a:t>1</a:t>
                </a:r>
                <a:r>
                  <a:rPr lang="en-US" dirty="0" smtClean="0">
                    <a:sym typeface="Wingdings" panose="05000000000000000000" pitchFamily="2" charset="2"/>
                  </a:rPr>
                  <a:t>’, </a:t>
                </a:r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=3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+mn-ea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+mn-ea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+mn-ea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 is a  coding </a:t>
                </a:r>
                <a:r>
                  <a:rPr lang="en-US" altLang="zh-CN" dirty="0" smtClean="0"/>
                  <a:t>coefficient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Delta </a:t>
                </a:r>
                <a:r>
                  <a:rPr lang="en-US" dirty="0">
                    <a:solidFill>
                      <a:srgbClr val="FF0000"/>
                    </a:solidFill>
                  </a:rPr>
                  <a:t>∆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D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’- D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Parity delta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∆P</a:t>
                </a:r>
                <a:r>
                  <a:rPr lang="en-US" altLang="zh-CN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= P</a:t>
                </a:r>
                <a:r>
                  <a:rPr lang="en-US" altLang="zh-CN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’- P</a:t>
                </a:r>
                <a:r>
                  <a:rPr lang="en-US" altLang="zh-CN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+mn-ea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+mn-ea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) –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+mn-ea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zh-CN" altLang="en-US" dirty="0">
                            <a:latin typeface="+mn-ea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dirty="0">
                            <a:latin typeface="+mn-ea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) 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∆</a:t>
                </a:r>
                <a:r>
                  <a:rPr lang="en-US" altLang="zh-CN" dirty="0" smtClean="0"/>
                  <a:t>D</a:t>
                </a:r>
                <a:r>
                  <a:rPr lang="en-US" altLang="zh-CN" baseline="-25000" dirty="0" smtClean="0"/>
                  <a:t>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014" y="1219200"/>
                <a:ext cx="10183998" cy="2361194"/>
              </a:xfrm>
              <a:blipFill rotWithShape="0">
                <a:blip r:embed="rId3"/>
                <a:stretch>
                  <a:fillRect l="-1078" t="-2584" r="-1257" b="-3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矩形 4"/>
          <p:cNvSpPr/>
          <p:nvPr/>
        </p:nvSpPr>
        <p:spPr bwMode="auto">
          <a:xfrm>
            <a:off x="7111893" y="5527507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r>
              <a:rPr kumimoji="0" lang="en-US" altLang="zh-CN" sz="20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’</a:t>
            </a:r>
            <a:endParaRPr kumimoji="0" lang="zh-CN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0294372" y="5527507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1</a:t>
            </a:r>
            <a:r>
              <a:rPr lang="en-US" altLang="zh-CN" sz="2000" dirty="0" smtClean="0">
                <a:solidFill>
                  <a:schemeClr val="bg1"/>
                </a:solidFill>
              </a:rPr>
              <a:t>’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824785" y="5527507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</a:rPr>
              <a:t>’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355199" y="5527507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3</a:t>
            </a:r>
            <a:r>
              <a:rPr lang="en-US" altLang="zh-CN" sz="2000" dirty="0" smtClean="0">
                <a:solidFill>
                  <a:schemeClr val="bg1"/>
                </a:solidFill>
              </a:rPr>
              <a:t>’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>
            <a:stCxn id="12" idx="2"/>
            <a:endCxn id="5" idx="0"/>
          </p:cNvCxnSpPr>
          <p:nvPr/>
        </p:nvCxnSpPr>
        <p:spPr bwMode="auto">
          <a:xfrm>
            <a:off x="7377100" y="4778541"/>
            <a:ext cx="0" cy="7489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组合 10"/>
          <p:cNvGrpSpPr/>
          <p:nvPr/>
        </p:nvGrpSpPr>
        <p:grpSpPr>
          <a:xfrm>
            <a:off x="7111893" y="4362448"/>
            <a:ext cx="4773719" cy="416093"/>
            <a:chOff x="6323012" y="4648200"/>
            <a:chExt cx="5537186" cy="381000"/>
          </a:xfrm>
        </p:grpSpPr>
        <p:sp>
          <p:nvSpPr>
            <p:cNvPr id="12" name="矩形 11"/>
            <p:cNvSpPr/>
            <p:nvPr/>
          </p:nvSpPr>
          <p:spPr bwMode="auto">
            <a:xfrm>
              <a:off x="63230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altLang="zh-CN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6938255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7553498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168741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4</a:t>
              </a:r>
              <a:endParaRPr lang="zh-CN" altLang="en-US" sz="2000" baseline="-25000" dirty="0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8783984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5</a:t>
              </a:r>
              <a:endParaRPr lang="zh-CN" altLang="en-US" sz="2000" baseline="-25000" dirty="0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9399226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6</a:t>
              </a:r>
              <a:endParaRPr lang="zh-CN" altLang="en-US" sz="2000" baseline="-25000" dirty="0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0014469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1</a:t>
              </a:r>
              <a:endParaRPr lang="zh-CN" altLang="en-US" sz="2000" baseline="-25000" dirty="0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06297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1244955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7445421" y="4848947"/>
            <a:ext cx="13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altLang="zh-CN" sz="1600" i="1" dirty="0" smtClean="0"/>
              <a:t>D</a:t>
            </a:r>
            <a:r>
              <a:rPr lang="en-US" altLang="zh-CN" sz="1600" i="1" baseline="-25000" dirty="0" smtClean="0"/>
              <a:t>1</a:t>
            </a:r>
            <a:r>
              <a:rPr lang="en-US" altLang="zh-CN" sz="1600" i="1" dirty="0" smtClean="0"/>
              <a:t>=</a:t>
            </a:r>
            <a:r>
              <a:rPr lang="en-US" altLang="zh-CN" sz="1600" i="1" dirty="0"/>
              <a:t> </a:t>
            </a:r>
            <a:r>
              <a:rPr lang="en-US" altLang="zh-CN" sz="1600" i="1" dirty="0" smtClean="0"/>
              <a:t>D</a:t>
            </a:r>
            <a:r>
              <a:rPr lang="en-US" altLang="zh-CN" sz="1600" i="1" baseline="-25000" dirty="0" smtClean="0"/>
              <a:t>1</a:t>
            </a:r>
            <a:r>
              <a:rPr lang="en-US" altLang="zh-CN" sz="1600" i="1" dirty="0" smtClean="0"/>
              <a:t>’-</a:t>
            </a:r>
            <a:r>
              <a:rPr lang="en-US" altLang="zh-CN" sz="1600" i="1" dirty="0"/>
              <a:t> D</a:t>
            </a:r>
            <a:r>
              <a:rPr lang="en-US" altLang="zh-CN" sz="1600" i="1" baseline="-25000" dirty="0"/>
              <a:t>1</a:t>
            </a:r>
            <a:endParaRPr lang="zh-CN" altLang="en-US" sz="1600" i="1" dirty="0"/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10590212" y="4778540"/>
            <a:ext cx="0" cy="7489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箭头连接符 25"/>
          <p:cNvCxnSpPr/>
          <p:nvPr/>
        </p:nvCxnSpPr>
        <p:spPr bwMode="auto">
          <a:xfrm>
            <a:off x="11123612" y="4778540"/>
            <a:ext cx="0" cy="7489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/>
          <p:cNvCxnSpPr/>
          <p:nvPr/>
        </p:nvCxnSpPr>
        <p:spPr bwMode="auto">
          <a:xfrm>
            <a:off x="11657012" y="4778540"/>
            <a:ext cx="0" cy="7489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27"/>
          <p:cNvSpPr/>
          <p:nvPr/>
        </p:nvSpPr>
        <p:spPr>
          <a:xfrm>
            <a:off x="10257051" y="4825499"/>
            <a:ext cx="56176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endParaRPr lang="zh-CN" altLang="en-US" sz="1400" i="1" dirty="0"/>
          </a:p>
        </p:txBody>
      </p:sp>
      <p:sp>
        <p:nvSpPr>
          <p:cNvPr id="29" name="矩形 28"/>
          <p:cNvSpPr/>
          <p:nvPr/>
        </p:nvSpPr>
        <p:spPr>
          <a:xfrm>
            <a:off x="10830651" y="4952254"/>
            <a:ext cx="56176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endParaRPr lang="zh-CN" altLang="en-US" sz="1400" i="1" dirty="0"/>
          </a:p>
        </p:txBody>
      </p:sp>
      <p:sp>
        <p:nvSpPr>
          <p:cNvPr id="30" name="矩形 29"/>
          <p:cNvSpPr/>
          <p:nvPr/>
        </p:nvSpPr>
        <p:spPr>
          <a:xfrm>
            <a:off x="11400051" y="5045271"/>
            <a:ext cx="56176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endParaRPr lang="zh-CN" altLang="en-US" sz="1400" i="1" dirty="0"/>
          </a:p>
        </p:txBody>
      </p:sp>
      <p:cxnSp>
        <p:nvCxnSpPr>
          <p:cNvPr id="31" name="直接箭头连接符 30"/>
          <p:cNvCxnSpPr/>
          <p:nvPr/>
        </p:nvCxnSpPr>
        <p:spPr bwMode="auto">
          <a:xfrm flipV="1">
            <a:off x="8703133" y="4973546"/>
            <a:ext cx="1553918" cy="58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接箭头连接符 32"/>
          <p:cNvCxnSpPr/>
          <p:nvPr/>
        </p:nvCxnSpPr>
        <p:spPr bwMode="auto">
          <a:xfrm>
            <a:off x="8837612" y="5173535"/>
            <a:ext cx="20424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>
            <a:off x="8837612" y="5339179"/>
            <a:ext cx="26520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连接符 36"/>
          <p:cNvCxnSpPr/>
          <p:nvPr/>
        </p:nvCxnSpPr>
        <p:spPr bwMode="auto">
          <a:xfrm>
            <a:off x="8837612" y="4994023"/>
            <a:ext cx="0" cy="3590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文本框 39"/>
          <p:cNvSpPr txBox="1"/>
          <p:nvPr/>
        </p:nvSpPr>
        <p:spPr>
          <a:xfrm>
            <a:off x="2834101" y="6248400"/>
            <a:ext cx="501291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Issue: </a:t>
            </a:r>
            <a:r>
              <a:rPr lang="en-US" altLang="zh-CN" sz="2400" dirty="0" smtClean="0">
                <a:solidFill>
                  <a:srgbClr val="FF0000"/>
                </a:solidFill>
              </a:rPr>
              <a:t>incur additional parity reads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39" name="Content Placeholder 2"/>
          <p:cNvSpPr txBox="1">
            <a:spLocks/>
          </p:cNvSpPr>
          <p:nvPr/>
        </p:nvSpPr>
        <p:spPr bwMode="auto">
          <a:xfrm>
            <a:off x="711014" y="3810000"/>
            <a:ext cx="623354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In-place update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 smtClean="0"/>
              <a:t>Read D</a:t>
            </a:r>
            <a:r>
              <a:rPr lang="en-US" kern="0" baseline="-25000" dirty="0" smtClean="0"/>
              <a:t>1</a:t>
            </a:r>
            <a:r>
              <a:rPr lang="en-US" kern="0" dirty="0" smtClean="0"/>
              <a:t>, compute </a:t>
            </a:r>
            <a:r>
              <a:rPr lang="en-US" kern="0" dirty="0" smtClean="0">
                <a:solidFill>
                  <a:srgbClr val="FF0000"/>
                </a:solidFill>
              </a:rPr>
              <a:t>delta </a:t>
            </a:r>
            <a:r>
              <a:rPr lang="en-US" altLang="zh-CN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en-US" altLang="zh-CN" kern="0" dirty="0" smtClean="0">
                <a:solidFill>
                  <a:srgbClr val="FF0000"/>
                </a:solidFill>
              </a:rPr>
              <a:t>D</a:t>
            </a:r>
            <a:r>
              <a:rPr lang="en-US" altLang="zh-CN" kern="0" baseline="-25000" dirty="0" smtClean="0">
                <a:solidFill>
                  <a:srgbClr val="FF0000"/>
                </a:solidFill>
              </a:rPr>
              <a:t>1 </a:t>
            </a:r>
            <a:r>
              <a:rPr lang="en-US" altLang="zh-CN" kern="0" dirty="0" smtClean="0">
                <a:solidFill>
                  <a:srgbClr val="FF0000"/>
                </a:solidFill>
              </a:rPr>
              <a:t>= D</a:t>
            </a:r>
            <a:r>
              <a:rPr lang="en-US" altLang="zh-CN" kern="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kern="0" dirty="0">
                <a:solidFill>
                  <a:srgbClr val="FF0000"/>
                </a:solidFill>
              </a:rPr>
              <a:t>’- </a:t>
            </a:r>
            <a:r>
              <a:rPr lang="en-US" altLang="zh-CN" kern="0" dirty="0" smtClean="0">
                <a:solidFill>
                  <a:srgbClr val="FF0000"/>
                </a:solidFill>
              </a:rPr>
              <a:t>D</a:t>
            </a:r>
            <a:r>
              <a:rPr lang="en-US" altLang="zh-CN" kern="0" baseline="-25000" dirty="0" smtClean="0">
                <a:solidFill>
                  <a:srgbClr val="FF0000"/>
                </a:solidFill>
              </a:rPr>
              <a:t>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kern="0" dirty="0" smtClean="0"/>
              <a:t>Read P</a:t>
            </a:r>
            <a:r>
              <a:rPr lang="en-US" altLang="zh-CN" kern="0" baseline="-25000" dirty="0" smtClean="0"/>
              <a:t>1</a:t>
            </a:r>
            <a:r>
              <a:rPr lang="en-US" altLang="zh-CN" kern="0" dirty="0" smtClean="0"/>
              <a:t>, P</a:t>
            </a:r>
            <a:r>
              <a:rPr lang="en-US" altLang="zh-CN" kern="0" baseline="-25000" dirty="0" smtClean="0"/>
              <a:t>2</a:t>
            </a:r>
            <a:r>
              <a:rPr lang="en-US" altLang="zh-CN" kern="0" dirty="0" smtClean="0"/>
              <a:t>, P</a:t>
            </a:r>
            <a:r>
              <a:rPr lang="en-US" altLang="zh-CN" kern="0" baseline="-25000" dirty="0" smtClean="0"/>
              <a:t>3 </a:t>
            </a:r>
            <a:r>
              <a:rPr lang="en-US" altLang="zh-CN" kern="0" dirty="0" smtClean="0"/>
              <a:t>back,</a:t>
            </a:r>
            <a:r>
              <a:rPr lang="en-US" altLang="zh-CN" kern="0" baseline="-25000" dirty="0" smtClean="0"/>
              <a:t> </a:t>
            </a:r>
            <a:r>
              <a:rPr lang="en-US" altLang="zh-CN" kern="0" dirty="0" smtClean="0"/>
              <a:t>compute </a:t>
            </a:r>
            <a:r>
              <a:rPr lang="en-US" altLang="zh-CN" kern="0" dirty="0" smtClean="0">
                <a:solidFill>
                  <a:srgbClr val="FF0000"/>
                </a:solidFill>
              </a:rPr>
              <a:t>new parity chunks P</a:t>
            </a:r>
            <a:r>
              <a:rPr lang="en-US" altLang="zh-CN" kern="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kern="0" dirty="0" smtClean="0">
                <a:solidFill>
                  <a:srgbClr val="FF0000"/>
                </a:solidFill>
              </a:rPr>
              <a:t>’, P</a:t>
            </a:r>
            <a:r>
              <a:rPr lang="en-US" altLang="zh-CN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kern="0" dirty="0">
                <a:solidFill>
                  <a:srgbClr val="FF0000"/>
                </a:solidFill>
              </a:rPr>
              <a:t>’</a:t>
            </a:r>
            <a:r>
              <a:rPr lang="en-US" altLang="zh-CN" kern="0" dirty="0" smtClean="0">
                <a:solidFill>
                  <a:srgbClr val="FF0000"/>
                </a:solidFill>
              </a:rPr>
              <a:t>, P</a:t>
            </a:r>
            <a:r>
              <a:rPr lang="en-US" altLang="zh-CN" kern="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CN" kern="0" dirty="0" smtClean="0">
                <a:solidFill>
                  <a:srgbClr val="FF0000"/>
                </a:solidFill>
              </a:rPr>
              <a:t>’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kern="0" dirty="0" smtClean="0"/>
              <a:t>Write P</a:t>
            </a:r>
            <a:r>
              <a:rPr lang="en-US" altLang="zh-CN" kern="0" baseline="-25000" dirty="0" smtClean="0"/>
              <a:t>1</a:t>
            </a:r>
            <a:r>
              <a:rPr lang="en-US" altLang="zh-CN" kern="0" dirty="0"/>
              <a:t>’, P</a:t>
            </a:r>
            <a:r>
              <a:rPr lang="en-US" altLang="zh-CN" kern="0" baseline="-25000" dirty="0"/>
              <a:t>2</a:t>
            </a:r>
            <a:r>
              <a:rPr lang="en-US" altLang="zh-CN" kern="0" dirty="0"/>
              <a:t>’, P</a:t>
            </a:r>
            <a:r>
              <a:rPr lang="en-US" altLang="zh-CN" kern="0" baseline="-25000" dirty="0"/>
              <a:t>3</a:t>
            </a:r>
            <a:r>
              <a:rPr lang="en-US" altLang="zh-CN" kern="0" dirty="0" smtClean="0"/>
              <a:t>’ </a:t>
            </a:r>
            <a:r>
              <a:rPr lang="en-US" altLang="zh-CN" sz="2800" kern="0" dirty="0" smtClean="0"/>
              <a:t>back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3535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4" grpId="0"/>
      <p:bldP spid="28" grpId="0" animBg="1"/>
      <p:bldP spid="29" grpId="0" animBg="1"/>
      <p:bldP spid="30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9828371" cy="1143000"/>
          </a:xfrm>
        </p:spPr>
        <p:txBody>
          <a:bodyPr/>
          <a:lstStyle/>
          <a:p>
            <a:r>
              <a:rPr lang="en-US" altLang="zh-CN" dirty="0" smtClean="0"/>
              <a:t>Eliminating </a:t>
            </a:r>
            <a:r>
              <a:rPr lang="en-US" altLang="zh-CN" dirty="0"/>
              <a:t>Parity Reads (</a:t>
            </a:r>
            <a:r>
              <a:rPr lang="en-US" altLang="zh-CN" dirty="0" smtClean="0"/>
              <a:t>Full-stripe)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46" name="组合 45"/>
          <p:cNvGrpSpPr/>
          <p:nvPr/>
        </p:nvGrpSpPr>
        <p:grpSpPr>
          <a:xfrm>
            <a:off x="6959493" y="1600200"/>
            <a:ext cx="4773719" cy="416093"/>
            <a:chOff x="6323012" y="4648200"/>
            <a:chExt cx="5537186" cy="381000"/>
          </a:xfrm>
        </p:grpSpPr>
        <p:sp>
          <p:nvSpPr>
            <p:cNvPr id="47" name="矩形 46"/>
            <p:cNvSpPr/>
            <p:nvPr/>
          </p:nvSpPr>
          <p:spPr bwMode="auto">
            <a:xfrm>
              <a:off x="63230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altLang="zh-CN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938255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553498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8168741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4</a:t>
              </a:r>
              <a:endParaRPr lang="zh-CN" altLang="en-US" sz="2000" baseline="-25000" dirty="0"/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8783984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5</a:t>
              </a:r>
              <a:endParaRPr lang="zh-CN" altLang="en-US" sz="2000" baseline="-25000" dirty="0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9399226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6</a:t>
              </a:r>
              <a:endParaRPr lang="zh-CN" altLang="en-US" sz="2000" baseline="-25000" dirty="0"/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10014469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1</a:t>
              </a:r>
              <a:endParaRPr lang="zh-CN" altLang="en-US" sz="2000" baseline="-25000" dirty="0"/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106297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11244955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</p:grpSp>
      <p:sp>
        <p:nvSpPr>
          <p:cNvPr id="67" name="矩形 66"/>
          <p:cNvSpPr/>
          <p:nvPr/>
        </p:nvSpPr>
        <p:spPr bwMode="auto">
          <a:xfrm>
            <a:off x="6932612" y="5146507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r>
              <a:rPr kumimoji="0" lang="en-US" altLang="zh-CN" sz="20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’</a:t>
            </a:r>
            <a:endParaRPr kumimoji="0" lang="zh-CN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0096406" y="4534263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7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0626819" y="4534263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8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11157233" y="4534263"/>
            <a:ext cx="530413" cy="416093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P</a:t>
            </a:r>
            <a:r>
              <a:rPr lang="en-US" altLang="zh-CN" sz="2000" baseline="-25000" dirty="0" smtClean="0">
                <a:solidFill>
                  <a:schemeClr val="bg1"/>
                </a:solidFill>
              </a:rPr>
              <a:t>9</a:t>
            </a:r>
            <a:endParaRPr lang="zh-CN" alt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932613" y="3943543"/>
            <a:ext cx="4773719" cy="416093"/>
            <a:chOff x="6323012" y="4648200"/>
            <a:chExt cx="5537186" cy="381000"/>
          </a:xfrm>
        </p:grpSpPr>
        <p:sp>
          <p:nvSpPr>
            <p:cNvPr id="73" name="矩形 72"/>
            <p:cNvSpPr/>
            <p:nvPr/>
          </p:nvSpPr>
          <p:spPr bwMode="auto">
            <a:xfrm>
              <a:off x="63230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altLang="zh-CN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6938255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7553498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8168741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4</a:t>
              </a:r>
              <a:endParaRPr lang="zh-CN" altLang="en-US" sz="2000" baseline="-25000" dirty="0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8783984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5</a:t>
              </a:r>
              <a:endParaRPr lang="zh-CN" altLang="en-US" sz="2000" baseline="-25000" dirty="0"/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9399226" y="4648200"/>
              <a:ext cx="615243" cy="3810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D</a:t>
              </a:r>
              <a:r>
                <a:rPr lang="en-US" altLang="zh-CN" sz="2000" baseline="-25000" dirty="0" smtClean="0"/>
                <a:t>6</a:t>
              </a:r>
              <a:endParaRPr lang="zh-CN" altLang="en-US" sz="2000" baseline="-25000" dirty="0"/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10014469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1</a:t>
              </a:r>
              <a:endParaRPr lang="zh-CN" altLang="en-US" sz="2000" baseline="-25000" dirty="0"/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10629712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2</a:t>
              </a:r>
              <a:endParaRPr lang="zh-CN" altLang="en-US" sz="2000" baseline="-25000" dirty="0"/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11244955" y="4648200"/>
              <a:ext cx="615243" cy="381000"/>
            </a:xfrm>
            <a:prstGeom prst="rect">
              <a:avLst/>
            </a:prstGeom>
            <a:solidFill>
              <a:srgbClr val="BDD7E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/>
                <a:t>P</a:t>
              </a:r>
              <a:r>
                <a:rPr lang="en-US" altLang="zh-CN" sz="2000" baseline="-25000" dirty="0" smtClean="0"/>
                <a:t>3</a:t>
              </a:r>
              <a:endParaRPr lang="zh-CN" altLang="en-US" sz="2000" baseline="-25000" dirty="0"/>
            </a:p>
          </p:txBody>
        </p:sp>
      </p:grpSp>
      <p:sp>
        <p:nvSpPr>
          <p:cNvPr id="94" name="矩形 93"/>
          <p:cNvSpPr/>
          <p:nvPr/>
        </p:nvSpPr>
        <p:spPr>
          <a:xfrm>
            <a:off x="738002" y="1703725"/>
            <a:ext cx="60377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lt"/>
              </a:rPr>
              <a:t>Full-stripe </a:t>
            </a:r>
            <a:r>
              <a:rPr lang="en-US" altLang="zh-CN" sz="2800" dirty="0" smtClean="0">
                <a:latin typeface="+mn-lt"/>
              </a:rPr>
              <a:t>update, </a:t>
            </a:r>
            <a:r>
              <a:rPr lang="en-US" altLang="zh-CN" sz="2400" dirty="0" err="1" smtClean="0">
                <a:latin typeface="+mn-lt"/>
              </a:rPr>
              <a:t>BCStore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[MSST’17]</a:t>
            </a:r>
            <a:endParaRPr lang="en-US" altLang="zh-CN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400" dirty="0" smtClean="0"/>
              <a:t>Treat </a:t>
            </a:r>
            <a:r>
              <a:rPr lang="en-US" altLang="zh-CN" sz="2400" dirty="0"/>
              <a:t>updated data as new data </a:t>
            </a:r>
            <a:r>
              <a:rPr lang="en-US" altLang="zh-CN" sz="2400" dirty="0" smtClean="0"/>
              <a:t>chunks and encode them into new stripes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400" dirty="0" smtClean="0"/>
              <a:t>GC and re-computation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Mark </a:t>
            </a:r>
            <a:r>
              <a:rPr lang="en-US" altLang="zh-CN" sz="2400" dirty="0"/>
              <a:t>the old data chunks as </a:t>
            </a:r>
            <a:r>
              <a:rPr lang="en-US" altLang="zh-CN" sz="2400" dirty="0" smtClean="0"/>
              <a:t>invalid, and release them </a:t>
            </a:r>
            <a:r>
              <a:rPr lang="en-US" altLang="zh-CN" sz="2400" dirty="0"/>
              <a:t>via garbage collection (GC</a:t>
            </a:r>
            <a:r>
              <a:rPr lang="en-US" altLang="zh-CN" sz="2400" dirty="0" smtClean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Re-compute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the remaining </a:t>
            </a:r>
            <a:r>
              <a:rPr lang="en-US" altLang="zh-CN" sz="2400" dirty="0"/>
              <a:t>active unchanged </a:t>
            </a:r>
            <a:r>
              <a:rPr lang="en-US" altLang="zh-CN" sz="2400" dirty="0" smtClean="0"/>
              <a:t>data chunks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6953790" y="2555707"/>
            <a:ext cx="4773719" cy="416093"/>
            <a:chOff x="6323012" y="4648200"/>
            <a:chExt cx="5537186" cy="381000"/>
          </a:xfrm>
          <a:solidFill>
            <a:schemeClr val="bg1">
              <a:lumMod val="50000"/>
            </a:schemeClr>
          </a:solidFill>
        </p:grpSpPr>
        <p:sp>
          <p:nvSpPr>
            <p:cNvPr id="96" name="矩形 95"/>
            <p:cNvSpPr/>
            <p:nvPr/>
          </p:nvSpPr>
          <p:spPr bwMode="auto">
            <a:xfrm>
              <a:off x="6323012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D</a:t>
              </a:r>
              <a:r>
                <a:rPr lang="en-US" altLang="zh-CN" sz="2000" baseline="-25000" dirty="0">
                  <a:solidFill>
                    <a:schemeClr val="bg1"/>
                  </a:solidFill>
                </a:rPr>
                <a:t>1</a:t>
              </a:r>
              <a:r>
                <a:rPr lang="en-US" altLang="zh-CN" sz="2000" dirty="0">
                  <a:solidFill>
                    <a:schemeClr val="bg1"/>
                  </a:solidFill>
                </a:rPr>
                <a:t>’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6938255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D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’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7553498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D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’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 bwMode="auto">
            <a:xfrm>
              <a:off x="8168741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D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4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’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 bwMode="auto">
            <a:xfrm>
              <a:off x="8783984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D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5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’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9399226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D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6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’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10014469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P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10629712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P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5</a:t>
              </a:r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11244955" y="4648200"/>
              <a:ext cx="615243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P</a:t>
              </a:r>
              <a:r>
                <a:rPr lang="en-US" altLang="zh-CN" sz="2000" baseline="-25000" dirty="0" smtClean="0">
                  <a:solidFill>
                    <a:schemeClr val="bg1"/>
                  </a:solidFill>
                </a:rPr>
                <a:t>6</a:t>
              </a:r>
              <a:endParaRPr lang="zh-CN" altLang="en-US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右大括号 104"/>
          <p:cNvSpPr/>
          <p:nvPr/>
        </p:nvSpPr>
        <p:spPr bwMode="auto">
          <a:xfrm rot="5400000">
            <a:off x="9242816" y="-257511"/>
            <a:ext cx="195663" cy="477371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8972533" y="2183123"/>
            <a:ext cx="736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GC</a:t>
            </a:r>
            <a:endParaRPr lang="zh-CN" altLang="en-US" sz="1600" i="1" dirty="0"/>
          </a:p>
        </p:txBody>
      </p:sp>
      <p:sp>
        <p:nvSpPr>
          <p:cNvPr id="108" name="矩形 107"/>
          <p:cNvSpPr/>
          <p:nvPr/>
        </p:nvSpPr>
        <p:spPr bwMode="auto">
          <a:xfrm>
            <a:off x="7463025" y="5146506"/>
            <a:ext cx="4224621" cy="41609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baseline="-25000" dirty="0" smtClean="0"/>
              <a:t>…</a:t>
            </a:r>
            <a:endParaRPr lang="zh-CN" altLang="en-US" sz="2000" baseline="-25000" dirty="0"/>
          </a:p>
        </p:txBody>
      </p:sp>
      <p:sp>
        <p:nvSpPr>
          <p:cNvPr id="109" name="文本框 108"/>
          <p:cNvSpPr txBox="1"/>
          <p:nvPr/>
        </p:nvSpPr>
        <p:spPr>
          <a:xfrm>
            <a:off x="7394788" y="3886200"/>
            <a:ext cx="2799490" cy="54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2400" dirty="0">
              <a:solidFill>
                <a:srgbClr val="FF0000"/>
              </a:solidFill>
            </a:endParaRPr>
          </a:p>
        </p:txBody>
      </p:sp>
      <p:cxnSp>
        <p:nvCxnSpPr>
          <p:cNvPr id="111" name="肘形连接符 110"/>
          <p:cNvCxnSpPr>
            <a:stCxn id="109" idx="2"/>
            <a:endCxn id="68" idx="1"/>
          </p:cNvCxnSpPr>
          <p:nvPr/>
        </p:nvCxnSpPr>
        <p:spPr bwMode="auto">
          <a:xfrm rot="16200000" flipH="1">
            <a:off x="9287414" y="3933318"/>
            <a:ext cx="316110" cy="130187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>
          <a:xfrm>
            <a:off x="7581806" y="4495800"/>
            <a:ext cx="1180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Re-compute</a:t>
            </a:r>
            <a:endParaRPr lang="zh-CN" altLang="en-US" sz="1600" i="1" dirty="0">
              <a:solidFill>
                <a:srgbClr val="FF0000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84212" y="5939135"/>
            <a:ext cx="1126141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Issue: </a:t>
            </a:r>
            <a:r>
              <a:rPr lang="en-US" altLang="zh-CN" sz="2400" dirty="0" smtClean="0">
                <a:solidFill>
                  <a:srgbClr val="FF0000"/>
                </a:solidFill>
              </a:rPr>
              <a:t>incur </a:t>
            </a:r>
            <a:r>
              <a:rPr lang="en-US" altLang="zh-CN" sz="2400" dirty="0">
                <a:solidFill>
                  <a:srgbClr val="FF0000"/>
                </a:solidFill>
              </a:rPr>
              <a:t>additional </a:t>
            </a:r>
            <a:r>
              <a:rPr lang="en-US" altLang="zh-CN" sz="2400" dirty="0" smtClean="0">
                <a:solidFill>
                  <a:srgbClr val="FF0000"/>
                </a:solidFill>
              </a:rPr>
              <a:t>memory overhead and re-computation (See Observations)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105" grpId="0" animBg="1"/>
      <p:bldP spid="106" grpId="0"/>
      <p:bldP spid="108" grpId="0" animBg="1"/>
      <p:bldP spid="109" grpId="0" animBg="1"/>
      <p:bldP spid="112" grpId="0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1 (Re-computation)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6727" y="1219200"/>
                <a:ext cx="6845485" cy="5318126"/>
              </a:xfrm>
            </p:spPr>
            <p:txBody>
              <a:bodyPr/>
              <a:lstStyle/>
              <a:p>
                <a:r>
                  <a:rPr lang="en-US" dirty="0" smtClean="0"/>
                  <a:t>Configurations</a:t>
                </a:r>
              </a:p>
              <a:p>
                <a:pPr lvl="1"/>
                <a:r>
                  <a:rPr lang="en-US" altLang="zh-CN" dirty="0" smtClean="0"/>
                  <a:t>Workloads are generated from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YCSB </a:t>
                </a:r>
                <a:r>
                  <a:rPr lang="en-US" altLang="zh-CN" sz="1800" dirty="0"/>
                  <a:t>[</a:t>
                </a:r>
                <a:r>
                  <a:rPr lang="en-US" altLang="zh-CN" sz="1800" dirty="0" smtClean="0"/>
                  <a:t>SoCC’10]</a:t>
                </a:r>
              </a:p>
              <a:p>
                <a:pPr lvl="1"/>
                <a:r>
                  <a:rPr lang="en-US" altLang="zh-CN" dirty="0" smtClean="0"/>
                  <a:t>Read/update ratios are </a:t>
                </a:r>
                <a:r>
                  <a:rPr lang="en-US" altLang="zh-CN" sz="2000" dirty="0" smtClean="0"/>
                  <a:t>95</a:t>
                </a:r>
                <a:r>
                  <a:rPr lang="en-US" altLang="zh-CN" sz="2000" dirty="0"/>
                  <a:t>%:5</a:t>
                </a:r>
                <a:r>
                  <a:rPr lang="en-US" altLang="zh-CN" sz="2000" dirty="0" smtClean="0"/>
                  <a:t>%, 80</a:t>
                </a:r>
                <a:r>
                  <a:rPr lang="en-US" altLang="zh-CN" sz="2000" dirty="0"/>
                  <a:t>%:20</a:t>
                </a:r>
                <a:r>
                  <a:rPr lang="en-US" altLang="zh-CN" sz="2000" dirty="0" smtClean="0"/>
                  <a:t>%, 70</a:t>
                </a:r>
                <a:r>
                  <a:rPr lang="en-US" altLang="zh-CN" sz="2000" dirty="0"/>
                  <a:t>%:30% </a:t>
                </a:r>
                <a:r>
                  <a:rPr lang="en-US" altLang="zh-CN" sz="2000" dirty="0" smtClean="0"/>
                  <a:t>and 50</a:t>
                </a:r>
                <a:r>
                  <a:rPr lang="en-US" altLang="zh-CN" sz="2000" dirty="0"/>
                  <a:t>%:50</a:t>
                </a:r>
                <a:r>
                  <a:rPr lang="en-US" altLang="zh-CN" sz="2000" dirty="0" smtClean="0"/>
                  <a:t>%</a:t>
                </a:r>
              </a:p>
              <a:p>
                <a:pPr lvl="1"/>
                <a:r>
                  <a:rPr lang="en-US" altLang="zh-CN" dirty="0" smtClean="0"/>
                  <a:t>Four </a:t>
                </a:r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,</a:t>
                </a:r>
                <a:r>
                  <a:rPr lang="zh-CN" altLang="en-US" dirty="0">
                    <a:latin typeface="+mn-ea"/>
                    <a:cs typeface="Arial" panose="020B0604020202020204" pitchFamily="34" charset="0"/>
                  </a:rPr>
                  <a:t>𝑟</a:t>
                </a:r>
                <a:r>
                  <a:rPr lang="en-US" altLang="zh-CN" dirty="0">
                    <a:latin typeface="+mn-ea"/>
                    <a:cs typeface="Arial" panose="020B0604020202020204" pitchFamily="34" charset="0"/>
                  </a:rPr>
                  <a:t>)  </a:t>
                </a:r>
                <a:r>
                  <a:rPr lang="en-US" altLang="zh-CN" dirty="0" smtClean="0">
                    <a:latin typeface="+mn-ea"/>
                    <a:cs typeface="Arial" panose="020B0604020202020204" pitchFamily="34" charset="0"/>
                  </a:rPr>
                  <a:t>codes</a:t>
                </a:r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FIFO, and use one object as one data chunk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727" y="1219200"/>
                <a:ext cx="6845485" cy="5318126"/>
              </a:xfrm>
              <a:blipFill rotWithShape="0">
                <a:blip r:embed="rId3"/>
                <a:stretch>
                  <a:fillRect l="-1514" t="-1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3763" r="6512" b="12384"/>
          <a:stretch/>
        </p:blipFill>
        <p:spPr>
          <a:xfrm>
            <a:off x="7389812" y="1295400"/>
            <a:ext cx="4591456" cy="3657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6727" y="4857452"/>
            <a:ext cx="108826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Most of the updated stripes have only one new data chunk, Full-stripe update will incur heavy data </a:t>
            </a:r>
            <a:r>
              <a:rPr lang="en-US" altLang="zh-CN" sz="2400" dirty="0" smtClean="0">
                <a:solidFill>
                  <a:srgbClr val="FF0000"/>
                </a:solidFill>
              </a:rPr>
              <a:t>transfers </a:t>
            </a:r>
            <a:r>
              <a:rPr lang="en-US" altLang="zh-CN" sz="2400" dirty="0">
                <a:solidFill>
                  <a:srgbClr val="FF0000"/>
                </a:solidFill>
              </a:rPr>
              <a:t>and re-computation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It </a:t>
            </a:r>
            <a:r>
              <a:rPr lang="en-US" altLang="zh-CN" sz="2400" dirty="0"/>
              <a:t>will be more serious in wide </a:t>
            </a:r>
            <a:r>
              <a:rPr lang="en-US" altLang="zh-CN" sz="2400" dirty="0" smtClean="0"/>
              <a:t>stripes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974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437971" cy="1143000"/>
          </a:xfrm>
        </p:spPr>
        <p:txBody>
          <a:bodyPr/>
          <a:lstStyle/>
          <a:p>
            <a:r>
              <a:rPr lang="en-US" dirty="0" smtClean="0"/>
              <a:t>Observation 2 (Memory Overhead)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37332"/>
          <a:stretch/>
        </p:blipFill>
        <p:spPr>
          <a:xfrm>
            <a:off x="1811550" y="1463674"/>
            <a:ext cx="8547363" cy="143192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96727" y="3063874"/>
            <a:ext cx="10882657" cy="371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Configurations</a:t>
            </a:r>
          </a:p>
          <a:p>
            <a:pPr lvl="1"/>
            <a:r>
              <a:rPr lang="en-US" altLang="zh-CN" kern="0" dirty="0" smtClean="0"/>
              <a:t>Workloads are same with Observation 1</a:t>
            </a:r>
          </a:p>
          <a:p>
            <a:pPr lvl="1"/>
            <a:r>
              <a:rPr lang="en-US" altLang="zh-CN" kern="0" dirty="0" smtClean="0"/>
              <a:t>Assume the total size of all objects is M</a:t>
            </a:r>
          </a:p>
          <a:p>
            <a:r>
              <a:rPr lang="en-US" kern="0" dirty="0" smtClean="0"/>
              <a:t>Results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Full-stripe update will incur additional memory overhead, while In-place does not</a:t>
            </a:r>
          </a:p>
          <a:p>
            <a:pPr lvl="1"/>
            <a:r>
              <a:rPr lang="en-US" kern="0" dirty="0" smtClean="0"/>
              <a:t>The </a:t>
            </a:r>
            <a:r>
              <a:rPr lang="en-US" kern="0" dirty="0"/>
              <a:t>additional </a:t>
            </a:r>
            <a:r>
              <a:rPr lang="en-US" kern="0" dirty="0" smtClean="0"/>
              <a:t>memory increases </a:t>
            </a:r>
            <a:r>
              <a:rPr lang="en-US" kern="0" dirty="0"/>
              <a:t>when the workload becomes more update-heavy</a:t>
            </a:r>
            <a:endParaRPr lang="en-US" kern="0" dirty="0" smtClean="0"/>
          </a:p>
          <a:p>
            <a:pPr lvl="1"/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29658</TotalTime>
  <Words>1924</Words>
  <Application>Microsoft Office PowerPoint</Application>
  <PresentationFormat>自定义</PresentationFormat>
  <Paragraphs>376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宋体</vt:lpstr>
      <vt:lpstr>微软雅黑</vt:lpstr>
      <vt:lpstr>Arial</vt:lpstr>
      <vt:lpstr>Calibri</vt:lpstr>
      <vt:lpstr>Cambria Math</vt:lpstr>
      <vt:lpstr>Wingdings</vt:lpstr>
      <vt:lpstr>Default Design</vt:lpstr>
      <vt:lpstr>Liangfeng Cheng1, Yuchong Hu1, Zhaokang Ke1, Jia Xu1,  Qiaori Yao1, Dan Feng1, Weichun Wang2, Wei Chen2 1Huazhong University of Science and Technology 2HIKVISION</vt:lpstr>
      <vt:lpstr>Erasure Coding</vt:lpstr>
      <vt:lpstr>Wide-Stripe Erasure Coding</vt:lpstr>
      <vt:lpstr>PowerPoint 演示文稿</vt:lpstr>
      <vt:lpstr>Updates</vt:lpstr>
      <vt:lpstr>Existing Updates Methods (In-place)</vt:lpstr>
      <vt:lpstr>Eliminating Parity Reads (Full-stripe)</vt:lpstr>
      <vt:lpstr>Observation 1 (Re-computation)</vt:lpstr>
      <vt:lpstr>Observation 2 (Memory Overhead)</vt:lpstr>
      <vt:lpstr>PowerPoint 演示文稿</vt:lpstr>
      <vt:lpstr>Our Insights and Main idea</vt:lpstr>
      <vt:lpstr>Reliability Analysis</vt:lpstr>
      <vt:lpstr>HybridPL Architecture</vt:lpstr>
      <vt:lpstr>HybridPL Architecture</vt:lpstr>
      <vt:lpstr>HybridPL Architecture</vt:lpstr>
      <vt:lpstr>Basic requests</vt:lpstr>
      <vt:lpstr>Merge-based Buffer Logging</vt:lpstr>
      <vt:lpstr>Multiple Chunk Failure Repair</vt:lpstr>
      <vt:lpstr>Multiple Chunk Failure Repair</vt:lpstr>
      <vt:lpstr>Multiple Chunk Failure Repair (PLM)</vt:lpstr>
      <vt:lpstr>Single node Repair</vt:lpstr>
      <vt:lpstr>Implementations</vt:lpstr>
      <vt:lpstr>Experiments: Setup and Workloads</vt:lpstr>
      <vt:lpstr>Experiments: Basic IO Performance</vt:lpstr>
      <vt:lpstr>Experiments: Update Performance</vt:lpstr>
      <vt:lpstr>Experiments: Memory Overhead</vt:lpstr>
      <vt:lpstr>Experiments: Disk IOs during update</vt:lpstr>
      <vt:lpstr>Experiments: Trade-offs in Wide-stripe</vt:lpstr>
      <vt:lpstr>PowerPoint 演示文稿</vt:lpstr>
      <vt:lpstr>Conclusions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Lenfung</cp:lastModifiedBy>
  <cp:revision>1383</cp:revision>
  <cp:lastPrinted>2019-02-20T08:11:33Z</cp:lastPrinted>
  <dcterms:created xsi:type="dcterms:W3CDTF">1601-01-01T00:00:00Z</dcterms:created>
  <dcterms:modified xsi:type="dcterms:W3CDTF">2021-10-30T08:55:25Z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