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9" r:id="rId2"/>
    <p:sldId id="279" r:id="rId3"/>
    <p:sldId id="280" r:id="rId4"/>
    <p:sldId id="281" r:id="rId5"/>
    <p:sldId id="283" r:id="rId6"/>
    <p:sldId id="285" r:id="rId7"/>
    <p:sldId id="286" r:id="rId8"/>
    <p:sldId id="287" r:id="rId9"/>
    <p:sldId id="298" r:id="rId10"/>
    <p:sldId id="297" r:id="rId11"/>
    <p:sldId id="288" r:id="rId12"/>
    <p:sldId id="289" r:id="rId13"/>
    <p:sldId id="291" r:id="rId14"/>
    <p:sldId id="292" r:id="rId15"/>
    <p:sldId id="293" r:id="rId16"/>
    <p:sldId id="294" r:id="rId17"/>
    <p:sldId id="300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FE497-CC4D-BF26-7741-FDB50C3C0F0E}" v="52" dt="2021-10-04T04:53:17.690"/>
    <p1510:client id="{2C9B9B27-739F-24B7-79EC-54A1D70840BD}" v="15" dt="2021-10-09T01:25:10.587"/>
    <p1510:client id="{4F58C61E-5970-5C1F-D3E8-F27828FC521F}" v="85" dt="2021-10-10T01:15:32.835"/>
    <p1510:client id="{6567912B-8CF2-6312-F27E-F0FF9D90FE8A}" v="1619" dt="2021-10-05T02:09:02.773"/>
    <p1510:client id="{87DF2F75-3797-F7C0-8667-DA603DE4F242}" v="206" dt="2021-10-09T05:42:26.731"/>
    <p1510:client id="{A4D9B76A-D726-ACB8-67C2-C88544E9EDCD}" v="143" dt="2021-10-04T23:09:27.884"/>
    <p1510:client id="{AC930D83-01BB-6FD7-9247-A1946695926E}" v="8" dt="2021-10-09T23:32:46.786"/>
    <p1510:client id="{F5417BCD-02D5-41CE-9326-110DF012B230}" v="26" dt="2021-10-10T00:14:07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93"/>
    <p:restoredTop sz="96935"/>
  </p:normalViewPr>
  <p:slideViewPr>
    <p:cSldViewPr snapToGrid="0">
      <p:cViewPr varScale="1">
        <p:scale>
          <a:sx n="155" d="100"/>
          <a:sy n="155" d="100"/>
        </p:scale>
        <p:origin x="33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F803-2635-2A4B-B3BA-AFB9F066D916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F46C5-DF4D-BC44-A21A-78801F749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4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81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77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65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19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45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40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1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45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1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8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2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1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53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5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17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64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46C5-DF4D-BC44-A21A-78801F749F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4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207D-F214-4444-95B1-03A6AD876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305DE-EF19-A146-9192-FA074FD72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E937F-E2E0-8841-B627-3A9709297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DB2-52CF-8146-93C4-FCEE086E1F9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3F17A-7C45-C144-849F-4DC4EE94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65F2A-93C1-214A-992F-AB25728E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6419-CFEF-A84B-AA75-636A9E2CE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8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CCA2-819C-FC4B-A49C-3F272BAF8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358CA-CD8A-624E-87B1-E49C0B468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E8DEA-9DDD-3E47-A7DF-DFB4D056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DB2-52CF-8146-93C4-FCEE086E1F9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C7771-A65F-8F45-BA24-A4309BED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E191C-2637-CD49-BB9F-F83384AD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6419-CFEF-A84B-AA75-636A9E2CE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CDD573-DC82-B543-B246-C5371BE5C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E8E1-6910-0C40-9F01-62222A25D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14AAF-1DA1-D349-BFBF-9FD46A9F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DB2-52CF-8146-93C4-FCEE086E1F9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57C5A-EE74-8D4A-B34C-49BE3E6C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07EC9-466E-BC45-A704-E48464D0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6419-CFEF-A84B-AA75-636A9E2CE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ED9EA-D697-5C43-BE02-94B261A9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77CFE-D262-5545-9201-8BD8E6F5E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43C33-F513-4C43-9F9D-EF56E93C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DB2-52CF-8146-93C4-FCEE086E1F9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25C8C-FD91-224E-B637-1CFAE236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99B7B-4C67-4549-93FA-EEE45FC9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6419-CFEF-A84B-AA75-636A9E2CE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3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50AA-E5E7-2C41-9830-DB6728CC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C7CF-4B69-774E-869C-C72F0EE61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18F73-D472-3540-A202-5E7382E8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DB2-52CF-8146-93C4-FCEE086E1F9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B45F2-2F60-8A41-BDFF-F17BBD09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3FDAD-B7BC-9F4D-8692-4C1D1948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6419-CFEF-A84B-AA75-636A9E2CE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2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3B5E-5AEB-5B4B-809C-4E2B3133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EB2A-E273-714B-9FDB-A0A29B149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240CD-454A-DC44-A400-F85DEC6EB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B12D4-C0F9-DA42-A8CB-FE211CF7C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DB2-52CF-8146-93C4-FCEE086E1F9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0E0A1-056E-E441-880A-C82B3A9E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1DAAE-F05B-9F4B-B066-0D94B371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6419-CFEF-A84B-AA75-636A9E2CE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3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9E4F-A322-A146-8F48-05C540BB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E7F9B-378A-B74B-A35E-AF96E8002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8BB68-636A-7A4C-9B42-DC1A509DF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0B99A-7833-7540-935B-711D1FCEA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A46AA-A2DB-C842-9F37-A191D29C8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F94951-659A-8F4A-B314-14659E4B9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DB2-52CF-8146-93C4-FCEE086E1F9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3D12F4-E155-0B44-97F3-DCF1D77E6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2AAD5-C752-1645-B3A3-2FF5FE3A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6419-CFEF-A84B-AA75-636A9E2CE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4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4F40-A5C0-964B-B389-8635C918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43B2E-2E9C-7B43-8420-8D5372B6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DB2-52CF-8146-93C4-FCEE086E1F9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F2274-8D4E-114C-A38B-8A426A80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E305A-7D3C-B343-8CE8-B3200534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6419-CFEF-A84B-AA75-636A9E2CE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F4F1F-B0BF-9744-9C80-E5B96D26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DB2-52CF-8146-93C4-FCEE086E1F9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AF661-AF12-AA4D-82C6-21328A3F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D60CB-3E3E-E049-9E99-C7FE11FD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6419-CFEF-A84B-AA75-636A9E2CE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4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5B07-F63E-7847-8751-2F8765DE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542E0-326E-0641-8DD4-5027C6788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D8CAD-A60A-E445-A213-B49C374E4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09442-CC66-E74C-A5BC-C70481A1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DB2-52CF-8146-93C4-FCEE086E1F9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F81BA-06D1-E64D-926F-9F990125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91E18-845C-B641-9953-9DF79E5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6419-CFEF-A84B-AA75-636A9E2CE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1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3D060-996E-6B46-BDCD-90E89453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17D130-FB41-0E4F-BBCD-719565113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A61E4-E6A3-5C48-8322-43A4C345E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D4967-31BF-4A45-BD5F-01044CF7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DB2-52CF-8146-93C4-FCEE086E1F9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C7DD-E2B1-254A-A53E-0197B886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7FB20-5D93-904B-96FE-7C0CA8C7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6419-CFEF-A84B-AA75-636A9E2CE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6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A083B1-3C15-514C-AE3D-DAC6C698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7F8E2-761A-DF44-912C-F88A2CC81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2F06A-4403-1A46-B972-2B7FC7F01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1FDB2-52CF-8146-93C4-FCEE086E1F90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E1EAF-DF0B-A548-BCEA-E049BF739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60E3-F7AB-904A-9B73-01755F147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36419-CFEF-A84B-AA75-636A9E2CE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asanur-rahman/Peppa-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s://hasanur-rahman.github.io/" TargetMode="External"/><Relationship Id="rId4" Type="http://schemas.openxmlformats.org/officeDocument/2006/relationships/hyperlink" Target="mailto:mdhasanur-Rahman@uiowa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39892D9B-255C-43D4-81FD-E7C604FFC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1A29F3-330D-DB4C-95A6-DF7460DEED53}"/>
              </a:ext>
            </a:extLst>
          </p:cNvPr>
          <p:cNvSpPr txBox="1"/>
          <p:nvPr/>
        </p:nvSpPr>
        <p:spPr>
          <a:xfrm>
            <a:off x="851208" y="2499205"/>
            <a:ext cx="8028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Peppa-X: Finding Program Test Inputs to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Bound Silent Data Corruption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Vulnerability in HPC Applications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1C5085-1A25-9144-809C-84AAB9E742CC}"/>
              </a:ext>
            </a:extLst>
          </p:cNvPr>
          <p:cNvSpPr/>
          <p:nvPr/>
        </p:nvSpPr>
        <p:spPr>
          <a:xfrm>
            <a:off x="973871" y="4552018"/>
            <a:ext cx="7166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Arial"/>
                <a:cs typeface="Arial"/>
              </a:rPr>
              <a:t>Md Hasanur Rahman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, 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Aabid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Shamji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Shengjiang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Guo, 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Guanpeng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Li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07830-521C-8146-9696-62EA71604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405" y="5079910"/>
            <a:ext cx="1470102" cy="1320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C7B5D-226A-AB4B-9BCE-E2463FDD6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174" y="5281932"/>
            <a:ext cx="2662981" cy="8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3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F116D-81A1-664C-A966-4CA435F7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r>
              <a:rPr lang="en-US" dirty="0">
                <a:cs typeface="Calibri Light"/>
              </a:rPr>
              <a:t>Challenge #2: Fitness Function in Fuzzing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1B0B8-B51B-604F-8DB0-31827D1B9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997" y="2948054"/>
            <a:ext cx="3703804" cy="20061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1ED214B-868E-6245-BC20-B76005331AD8}"/>
              </a:ext>
            </a:extLst>
          </p:cNvPr>
          <p:cNvSpPr/>
          <p:nvPr/>
        </p:nvSpPr>
        <p:spPr>
          <a:xfrm>
            <a:off x="9501899" y="3858095"/>
            <a:ext cx="1506769" cy="654519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7F59-4E64-E14D-B444-BA79C917E629}"/>
              </a:ext>
            </a:extLst>
          </p:cNvPr>
          <p:cNvSpPr txBox="1"/>
          <p:nvPr/>
        </p:nvSpPr>
        <p:spPr>
          <a:xfrm>
            <a:off x="741218" y="1710792"/>
            <a:ext cx="6375400" cy="12372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Avoid repetitive statistical FIs to rank each generated candidate input by GA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5C287B-AECD-554D-BA0D-5090D98FE4A7}"/>
              </a:ext>
            </a:extLst>
          </p:cNvPr>
          <p:cNvSpPr/>
          <p:nvPr/>
        </p:nvSpPr>
        <p:spPr>
          <a:xfrm>
            <a:off x="7590872" y="4185355"/>
            <a:ext cx="1687734" cy="522111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E0815-4DFF-F343-B7C9-1E5FFA6C5D21}"/>
              </a:ext>
            </a:extLst>
          </p:cNvPr>
          <p:cNvSpPr txBox="1"/>
          <p:nvPr/>
        </p:nvSpPr>
        <p:spPr>
          <a:xfrm>
            <a:off x="8130299" y="4954165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dirty="0"/>
              <a:t>Peppa-X Workflow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23C0C6-EF9F-3845-B684-BB0B7147BA37}"/>
              </a:ext>
            </a:extLst>
          </p:cNvPr>
          <p:cNvSpPr txBox="1"/>
          <p:nvPr/>
        </p:nvSpPr>
        <p:spPr>
          <a:xfrm>
            <a:off x="824112" y="2948054"/>
            <a:ext cx="6375400" cy="16767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Assign score to each static instruction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Conduct FI simulations to only those instructions from pruned FI space.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33D95-DC7C-F545-AB34-BFD3341832ED}"/>
              </a:ext>
            </a:extLst>
          </p:cNvPr>
          <p:cNvSpPr txBox="1"/>
          <p:nvPr/>
        </p:nvSpPr>
        <p:spPr>
          <a:xfrm>
            <a:off x="838200" y="4707466"/>
            <a:ext cx="6659612" cy="16767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Accumulate scores of executed instructions during program execution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An estimate for SDC probability of a program input</a:t>
            </a:r>
          </a:p>
        </p:txBody>
      </p:sp>
    </p:spTree>
    <p:extLst>
      <p:ext uri="{BB962C8B-B14F-4D97-AF65-F5344CB8AC3E}">
        <p14:creationId xmlns:p14="http://schemas.microsoft.com/office/powerpoint/2010/main" val="7782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77D1-939A-44E3-B47E-CE525C38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Experimental Setup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C0327-C7F9-41E2-BC33-BA995CFF8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705"/>
            <a:ext cx="7617178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3000" dirty="0">
                <a:ea typeface="+mn-lt"/>
                <a:cs typeface="+mn-lt"/>
              </a:rPr>
              <a:t>Fault Model</a:t>
            </a:r>
            <a:endParaRPr lang="en-US" sz="3000" dirty="0"/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Faults in processor pipelines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3000" dirty="0">
                <a:ea typeface="+mn-lt"/>
                <a:cs typeface="+mn-lt"/>
              </a:rPr>
              <a:t>LLFI – fault injection tool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Random single bit-flip 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Accurate to simulate soft error and evaluate SDCs [DSN’17]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1000 random faults to evaluate SDC for each given input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3000" dirty="0">
                <a:ea typeface="+mn-lt"/>
                <a:cs typeface="+mn-lt"/>
              </a:rPr>
              <a:t>Benchmarks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7 open-source benchmarks from different HPC domains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en-US" dirty="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en-US" dirty="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166CE7-440F-9449-9DBE-062D3CDC4083}"/>
              </a:ext>
            </a:extLst>
          </p:cNvPr>
          <p:cNvSpPr/>
          <p:nvPr/>
        </p:nvSpPr>
        <p:spPr>
          <a:xfrm>
            <a:off x="2179573" y="1996646"/>
            <a:ext cx="1579626" cy="357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Baseline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4CD3D5-4AE7-5748-9CE0-BF126AFA8141}"/>
              </a:ext>
            </a:extLst>
          </p:cNvPr>
          <p:cNvSpPr/>
          <p:nvPr/>
        </p:nvSpPr>
        <p:spPr>
          <a:xfrm>
            <a:off x="2179573" y="4485761"/>
            <a:ext cx="1579626" cy="3329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Metrics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88EF7A8-0CB9-7D48-8C41-3863609B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347" y="2715650"/>
            <a:ext cx="263117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11ACBB-900F-4A3C-A9E5-937AD30CE445}"/>
              </a:ext>
            </a:extLst>
          </p:cNvPr>
          <p:cNvSpPr/>
          <p:nvPr/>
        </p:nvSpPr>
        <p:spPr>
          <a:xfrm>
            <a:off x="1964266" y="2354395"/>
            <a:ext cx="8263467" cy="14535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Generate random input to find SDC-bound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Inject faults to calculate SDC probability of each random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EF488-912E-8247-811F-523389503F76}"/>
              </a:ext>
            </a:extLst>
          </p:cNvPr>
          <p:cNvSpPr txBox="1"/>
          <p:nvPr/>
        </p:nvSpPr>
        <p:spPr>
          <a:xfrm>
            <a:off x="8930380" y="5246936"/>
            <a:ext cx="2594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Benchmark Application Domains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B8EB23-5DBA-4CC2-8CAA-AFDC3BDE4A30}"/>
              </a:ext>
            </a:extLst>
          </p:cNvPr>
          <p:cNvSpPr/>
          <p:nvPr/>
        </p:nvSpPr>
        <p:spPr>
          <a:xfrm>
            <a:off x="1964266" y="4800702"/>
            <a:ext cx="8263468" cy="10096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155351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  <p:bldP spid="11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F127-36C6-480E-96EC-FE943A92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6232"/>
          </a:xfrm>
        </p:spPr>
        <p:txBody>
          <a:bodyPr/>
          <a:lstStyle/>
          <a:p>
            <a:r>
              <a:rPr lang="en-US" dirty="0">
                <a:cs typeface="Calibri Light"/>
              </a:rPr>
              <a:t>Evaluation: Accuracy</a:t>
            </a:r>
            <a:endParaRPr lang="en-US" dirty="0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C19E8976-9359-4332-BF04-A82D8E17C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89" y="1727480"/>
            <a:ext cx="9279467" cy="3194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4FAB30-D829-CC4C-8D2B-2C69E855C666}"/>
              </a:ext>
            </a:extLst>
          </p:cNvPr>
          <p:cNvSpPr txBox="1"/>
          <p:nvPr/>
        </p:nvSpPr>
        <p:spPr>
          <a:xfrm>
            <a:off x="3061012" y="4941499"/>
            <a:ext cx="5846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Result of bounding SDC Probability (Y-Axis: SDC probability, X-Axis: No. of Generation in GA)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A83A5-3803-A046-8C64-46E398654515}"/>
              </a:ext>
            </a:extLst>
          </p:cNvPr>
          <p:cNvSpPr/>
          <p:nvPr/>
        </p:nvSpPr>
        <p:spPr>
          <a:xfrm>
            <a:off x="2435187" y="4766100"/>
            <a:ext cx="177556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8E75B2-BF8F-499C-A18E-0693FF09B5CE}"/>
              </a:ext>
            </a:extLst>
          </p:cNvPr>
          <p:cNvSpPr/>
          <p:nvPr/>
        </p:nvSpPr>
        <p:spPr>
          <a:xfrm>
            <a:off x="2235166" y="5043099"/>
            <a:ext cx="7721667" cy="12335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Peppa-X finds inputs that have much higher SDC probabilities than Baseline at the time budgets of selected generations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e.g., 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Xsbench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: 37.9% by Peppa-X while only 0.7% by Baseline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65271B-3B34-674F-AB13-63F6C727B535}"/>
              </a:ext>
            </a:extLst>
          </p:cNvPr>
          <p:cNvSpPr/>
          <p:nvPr/>
        </p:nvSpPr>
        <p:spPr>
          <a:xfrm>
            <a:off x="4777692" y="3228622"/>
            <a:ext cx="2413329" cy="1693333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647-8F7C-C04B-93E9-37EC4019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183"/>
          </a:xfrm>
        </p:spPr>
        <p:txBody>
          <a:bodyPr/>
          <a:lstStyle/>
          <a:p>
            <a:r>
              <a:rPr lang="en-US"/>
              <a:t>Evaluation: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870D7-4D85-FD4A-AB22-F66EEE357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0687" y="1386254"/>
            <a:ext cx="9054547" cy="3305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ADE3CB-F5F1-D24E-BA37-8FC0E13AB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888" y="3158031"/>
            <a:ext cx="2269859" cy="1423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287347-EDE0-834F-A967-BD49D7698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235" y="1495586"/>
            <a:ext cx="2395330" cy="139670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44C7C4-AEE1-CD43-8C4C-D0C3A85207EE}"/>
              </a:ext>
            </a:extLst>
          </p:cNvPr>
          <p:cNvSpPr/>
          <p:nvPr/>
        </p:nvSpPr>
        <p:spPr>
          <a:xfrm>
            <a:off x="3054056" y="4800602"/>
            <a:ext cx="6801144" cy="6711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Baseline performs as good as Peppa-X for few cases! </a:t>
            </a:r>
          </a:p>
        </p:txBody>
      </p:sp>
    </p:spTree>
    <p:extLst>
      <p:ext uri="{BB962C8B-B14F-4D97-AF65-F5344CB8AC3E}">
        <p14:creationId xmlns:p14="http://schemas.microsoft.com/office/powerpoint/2010/main" val="189276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773C-0D69-9944-989C-903BE220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380"/>
            <a:ext cx="10515600" cy="835994"/>
          </a:xfrm>
        </p:spPr>
        <p:txBody>
          <a:bodyPr/>
          <a:lstStyle/>
          <a:p>
            <a:r>
              <a:rPr lang="en-US" dirty="0"/>
              <a:t>Evaluation: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DDD32-4D0F-3145-8A86-A31D988B0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049" y="1655361"/>
            <a:ext cx="4613889" cy="3849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BECD23-59BE-1A49-A0D1-EAC130B01768}"/>
              </a:ext>
            </a:extLst>
          </p:cNvPr>
          <p:cNvSpPr txBox="1"/>
          <p:nvPr/>
        </p:nvSpPr>
        <p:spPr>
          <a:xfrm>
            <a:off x="7218335" y="5504911"/>
            <a:ext cx="3510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Heat Maps of SDC vulnerability distribution in the input space of </a:t>
            </a:r>
            <a:r>
              <a:rPr lang="en-US" sz="1100" i="1" dirty="0" err="1"/>
              <a:t>Hpccg</a:t>
            </a:r>
            <a:r>
              <a:rPr lang="en-US" sz="1100" i="1" dirty="0"/>
              <a:t> and Pathfinder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D60FCE0-EEBF-CD46-BE5A-A20246B040FC}"/>
              </a:ext>
            </a:extLst>
          </p:cNvPr>
          <p:cNvSpPr/>
          <p:nvPr/>
        </p:nvSpPr>
        <p:spPr>
          <a:xfrm>
            <a:off x="9601343" y="1211651"/>
            <a:ext cx="1799096" cy="201715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Each dot represents an input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E2510F6D-DC4B-664F-A112-72C3DBBF2B19}"/>
              </a:ext>
            </a:extLst>
          </p:cNvPr>
          <p:cNvCxnSpPr>
            <a:cxnSpLocks/>
            <a:stCxn id="11" idx="1"/>
          </p:cNvCxnSpPr>
          <p:nvPr/>
        </p:nvCxnSpPr>
        <p:spPr>
          <a:xfrm rot="5400000">
            <a:off x="9909798" y="1674983"/>
            <a:ext cx="852710" cy="329476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D7E74E-11F5-444F-B379-293512CDC7DA}"/>
              </a:ext>
            </a:extLst>
          </p:cNvPr>
          <p:cNvSpPr txBox="1"/>
          <p:nvPr/>
        </p:nvSpPr>
        <p:spPr>
          <a:xfrm>
            <a:off x="1064217" y="1887270"/>
            <a:ext cx="4561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darker the color, the higher the SDC Probability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563425-E07D-A24F-AD6A-D7E58AE512E3}"/>
              </a:ext>
            </a:extLst>
          </p:cNvPr>
          <p:cNvSpPr txBox="1"/>
          <p:nvPr/>
        </p:nvSpPr>
        <p:spPr>
          <a:xfrm>
            <a:off x="1064217" y="2886449"/>
            <a:ext cx="4561331" cy="16237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Most colors are dark for </a:t>
            </a:r>
            <a:r>
              <a:rPr lang="en-US" sz="2000" dirty="0" err="1"/>
              <a:t>Hpccg</a:t>
            </a:r>
            <a:r>
              <a:rPr lang="en-US" sz="2000" dirty="0"/>
              <a:t> </a:t>
            </a:r>
            <a:endParaRPr lang="en-US" sz="2000" dirty="0"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 randomly sampled input leads to higher SDC probability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Easy task for Baseline!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59DE83-FB2E-BB4C-B1FA-11E205108CC9}"/>
              </a:ext>
            </a:extLst>
          </p:cNvPr>
          <p:cNvSpPr txBox="1"/>
          <p:nvPr/>
        </p:nvSpPr>
        <p:spPr>
          <a:xfrm>
            <a:off x="1064216" y="4799423"/>
            <a:ext cx="4561331" cy="12544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Most colors are light for Pathfinder  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Difficult for Baseline to find SDC-bound inputs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BFFF30-CC32-DC42-98C9-508807AAF01B}"/>
              </a:ext>
            </a:extLst>
          </p:cNvPr>
          <p:cNvSpPr/>
          <p:nvPr/>
        </p:nvSpPr>
        <p:spPr>
          <a:xfrm>
            <a:off x="5625547" y="1312507"/>
            <a:ext cx="5518093" cy="230512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4E5959-2A38-6545-A072-7DCDE4EA31D2}"/>
              </a:ext>
            </a:extLst>
          </p:cNvPr>
          <p:cNvSpPr/>
          <p:nvPr/>
        </p:nvSpPr>
        <p:spPr>
          <a:xfrm>
            <a:off x="5625546" y="3271498"/>
            <a:ext cx="5357528" cy="227399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8612-B3A0-F940-8E80-0D3029D1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499"/>
          </a:xfrm>
        </p:spPr>
        <p:txBody>
          <a:bodyPr/>
          <a:lstStyle/>
          <a:p>
            <a:r>
              <a:rPr lang="en-US" dirty="0"/>
              <a:t>Evaluation: Efficiency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EB110-E3CA-484B-BA76-A17337B08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16" y="2158913"/>
            <a:ext cx="4409268" cy="2492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10642-CA8D-3646-9318-4A451AD0F753}"/>
              </a:ext>
            </a:extLst>
          </p:cNvPr>
          <p:cNvSpPr txBox="1"/>
          <p:nvPr/>
        </p:nvSpPr>
        <p:spPr>
          <a:xfrm>
            <a:off x="884665" y="2188652"/>
            <a:ext cx="5044052" cy="318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if we let baseline run for 5x more time than Peppa-X at 200 generations?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Why to choose 200 generations?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Program SDC probabilities are mostly saturated after 200 generations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CC3EB-D317-444A-9D2F-F3BB2984AA33}"/>
              </a:ext>
            </a:extLst>
          </p:cNvPr>
          <p:cNvSpPr txBox="1"/>
          <p:nvPr/>
        </p:nvSpPr>
        <p:spPr>
          <a:xfrm>
            <a:off x="6814857" y="4614449"/>
            <a:ext cx="44021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Program SDC probabilities bound by Peppa-X at 200 Generation and Baseline </a:t>
            </a:r>
          </a:p>
          <a:p>
            <a:pPr algn="ctr"/>
            <a:r>
              <a:rPr lang="en-US" sz="1050" i="1" dirty="0"/>
              <a:t>with 5x More Search Time (Y-Axis: SDC Prob. , X-Axis: Benchmarks)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4C1E1E-2FEC-EA40-8A42-9387ECEEB49D}"/>
              </a:ext>
            </a:extLst>
          </p:cNvPr>
          <p:cNvSpPr/>
          <p:nvPr/>
        </p:nvSpPr>
        <p:spPr>
          <a:xfrm>
            <a:off x="2629462" y="5025050"/>
            <a:ext cx="177556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628B9354-8558-724D-9C0A-45363325746D}"/>
              </a:ext>
            </a:extLst>
          </p:cNvPr>
          <p:cNvSpPr/>
          <p:nvPr/>
        </p:nvSpPr>
        <p:spPr>
          <a:xfrm>
            <a:off x="2460131" y="5306946"/>
            <a:ext cx="6937172" cy="6711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alibri"/>
              </a:rPr>
              <a:t>Baseline is still unable to perform as good as Peppa-X</a:t>
            </a:r>
          </a:p>
        </p:txBody>
      </p:sp>
    </p:spTree>
    <p:extLst>
      <p:ext uri="{BB962C8B-B14F-4D97-AF65-F5344CB8AC3E}">
        <p14:creationId xmlns:p14="http://schemas.microsoft.com/office/powerpoint/2010/main" val="18814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5C1-9484-1142-82F4-BB1D6F80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745"/>
          </a:xfrm>
        </p:spPr>
        <p:txBody>
          <a:bodyPr>
            <a:normAutofit/>
          </a:bodyPr>
          <a:lstStyle/>
          <a:p>
            <a:r>
              <a:rPr lang="en-US" sz="4000" dirty="0"/>
              <a:t>Use Case: Stress Test Selective Inst. Duplication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F3BF4-B2BC-0E4F-A518-EB56A167A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737" y="1285824"/>
            <a:ext cx="2359663" cy="5033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19AF5E-A538-0D4E-845E-4FC201BB70D7}"/>
              </a:ext>
            </a:extLst>
          </p:cNvPr>
          <p:cNvSpPr txBox="1"/>
          <p:nvPr/>
        </p:nvSpPr>
        <p:spPr>
          <a:xfrm>
            <a:off x="1091385" y="1971267"/>
            <a:ext cx="5783548" cy="12372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Only a small amount of instructions being responsible for majority of SDCs</a:t>
            </a:r>
            <a:endParaRPr lang="en-US" sz="1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F3DE3C-6F91-BA48-B633-5FFB53C764F1}"/>
              </a:ext>
            </a:extLst>
          </p:cNvPr>
          <p:cNvSpPr/>
          <p:nvPr/>
        </p:nvSpPr>
        <p:spPr>
          <a:xfrm>
            <a:off x="7591767" y="2318827"/>
            <a:ext cx="2359663" cy="1140177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013B24-3D8F-624E-9369-424D253DB704}"/>
              </a:ext>
            </a:extLst>
          </p:cNvPr>
          <p:cNvSpPr txBox="1"/>
          <p:nvPr/>
        </p:nvSpPr>
        <p:spPr>
          <a:xfrm>
            <a:off x="1091385" y="3313288"/>
            <a:ext cx="5783548" cy="27302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Duplicate only those instructions by applying 0-1 knapsack</a:t>
            </a:r>
            <a:endParaRPr lang="en-US" sz="2000" dirty="0">
              <a:cs typeface="Calibri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Cost </a:t>
            </a:r>
            <a:r>
              <a:rPr lang="en-US" sz="1600" dirty="0">
                <a:sym typeface="Wingdings" pitchFamily="2" charset="2"/>
              </a:rPr>
              <a:t> performance overhead of an instruction if duplicated</a:t>
            </a:r>
            <a:endParaRPr lang="en-US" sz="1600" dirty="0">
              <a:cs typeface="Calibri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Benefit  SDC coverage by that duplicated instruction</a:t>
            </a:r>
            <a:endParaRPr lang="en-US" sz="1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3C0FF8-FBC5-274F-8938-E4BE3833B809}"/>
              </a:ext>
            </a:extLst>
          </p:cNvPr>
          <p:cNvSpPr/>
          <p:nvPr/>
        </p:nvSpPr>
        <p:spPr>
          <a:xfrm>
            <a:off x="7591767" y="4299856"/>
            <a:ext cx="2359663" cy="1249671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5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5C1-9484-1142-82F4-BB1D6F80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745"/>
          </a:xfrm>
        </p:spPr>
        <p:txBody>
          <a:bodyPr>
            <a:normAutofit/>
          </a:bodyPr>
          <a:lstStyle/>
          <a:p>
            <a:r>
              <a:rPr lang="en-US" sz="4000" dirty="0"/>
              <a:t>Use Case: Stress Test Selective Inst. Duplication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04420D-BFDF-7542-B3F9-0F4A7F2B9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785" y="2465050"/>
            <a:ext cx="3813660" cy="2146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8B5468-091E-654C-9E99-0D501B0B5D91}"/>
              </a:ext>
            </a:extLst>
          </p:cNvPr>
          <p:cNvSpPr txBox="1"/>
          <p:nvPr/>
        </p:nvSpPr>
        <p:spPr>
          <a:xfrm>
            <a:off x="7518997" y="4611350"/>
            <a:ext cx="3423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Stress test at 50% protection level (Y-Axis: SDC Coverage, </a:t>
            </a:r>
          </a:p>
          <a:p>
            <a:pPr algn="ctr"/>
            <a:r>
              <a:rPr lang="en-US" sz="1100" i="1" dirty="0"/>
              <a:t>X-Axis: Benchmarks)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DA9FE-8BE3-094E-BCA0-9D32604283A2}"/>
              </a:ext>
            </a:extLst>
          </p:cNvPr>
          <p:cNvSpPr txBox="1"/>
          <p:nvPr/>
        </p:nvSpPr>
        <p:spPr>
          <a:xfrm>
            <a:off x="1249766" y="1813261"/>
            <a:ext cx="5147733" cy="35849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Run the protection with default reference input and get expected SDC coverage</a:t>
            </a:r>
            <a:endParaRPr lang="en-US" sz="12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Run the protected program with SDC-bound input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Inject faults with SDC-bound input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Measure actual SDC coverage</a:t>
            </a:r>
            <a:endParaRPr lang="en-US" dirty="0"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E78210-032A-8642-8D14-335C513AB907}"/>
              </a:ext>
            </a:extLst>
          </p:cNvPr>
          <p:cNvSpPr/>
          <p:nvPr/>
        </p:nvSpPr>
        <p:spPr>
          <a:xfrm>
            <a:off x="3372568" y="4454801"/>
            <a:ext cx="177556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7E504E4B-DE1A-4C45-BF7F-BEE712A30F08}"/>
              </a:ext>
            </a:extLst>
          </p:cNvPr>
          <p:cNvSpPr/>
          <p:nvPr/>
        </p:nvSpPr>
        <p:spPr>
          <a:xfrm>
            <a:off x="3166516" y="4731800"/>
            <a:ext cx="5858967" cy="13328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Protection is compromised!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Avg expected coverage is 96.63%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Avg actual coverage is only 38.02%</a:t>
            </a:r>
          </a:p>
        </p:txBody>
      </p:sp>
    </p:spTree>
    <p:extLst>
      <p:ext uri="{BB962C8B-B14F-4D97-AF65-F5344CB8AC3E}">
        <p14:creationId xmlns:p14="http://schemas.microsoft.com/office/powerpoint/2010/main" val="364212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494D-BAFD-D045-B05B-2D4A523E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58" y="370146"/>
            <a:ext cx="10100733" cy="758501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72CE3-640B-8941-A205-2A6122CF25D9}"/>
              </a:ext>
            </a:extLst>
          </p:cNvPr>
          <p:cNvSpPr txBox="1"/>
          <p:nvPr/>
        </p:nvSpPr>
        <p:spPr>
          <a:xfrm>
            <a:off x="1169715" y="1687957"/>
            <a:ext cx="9728221" cy="28401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Peppa-X is both accurate and efficient to identify SDC-bound inputs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Only one time cost for FI simulations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Leveraging static and dynamic analysis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Baseline cannot find such SDC-bound inputs even with 5x more search time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Need extensive FI simulations to evaluate each random input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Not practical as FI takes long time!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Our tool is open-sourced: </a:t>
            </a:r>
            <a:r>
              <a:rPr lang="en-US" sz="1900" dirty="0">
                <a:hlinkClick r:id="rId3"/>
              </a:rPr>
              <a:t>https://github.com/hasanur-rahman/Peppa-X</a:t>
            </a:r>
            <a:endParaRPr lang="en-US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23E07-ECED-6A49-A01F-FD41BBACF73D}"/>
              </a:ext>
            </a:extLst>
          </p:cNvPr>
          <p:cNvSpPr txBox="1"/>
          <p:nvPr/>
        </p:nvSpPr>
        <p:spPr>
          <a:xfrm>
            <a:off x="1968108" y="5087403"/>
            <a:ext cx="5773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Md Hasanur Rahman (Hasan)</a:t>
            </a:r>
          </a:p>
          <a:p>
            <a:pPr algn="ctr"/>
            <a:r>
              <a:rPr lang="en-US" sz="1200" dirty="0"/>
              <a:t>University of Iowa</a:t>
            </a:r>
          </a:p>
          <a:p>
            <a:pPr algn="ctr"/>
            <a:r>
              <a:rPr lang="en-US" sz="1200" dirty="0">
                <a:hlinkClick r:id="rId4"/>
              </a:rPr>
              <a:t>mdhasanur-rahman@uiowa.edu</a:t>
            </a:r>
            <a:endParaRPr lang="en-US" sz="1200" dirty="0"/>
          </a:p>
          <a:p>
            <a:pPr algn="ctr"/>
            <a:r>
              <a:rPr lang="en-US" sz="1200" dirty="0">
                <a:hlinkClick r:id="rId5"/>
              </a:rPr>
              <a:t>https://hasanur-rahman.github.io/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350B1F-0EA8-6943-A425-4E2364C6F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441" y="4840088"/>
            <a:ext cx="1121219" cy="14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9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97B1-5EB7-41B1-ADFE-20074388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Motivation: Soft Error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C0D94040-255F-4AB5-A9FB-3B0DCD09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999" y="1770660"/>
            <a:ext cx="5484001" cy="208208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CAB4D66-8724-4547-B677-80B1CB1A1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259" y="4784614"/>
            <a:ext cx="342900" cy="510168"/>
          </a:xfrm>
          <a:prstGeom prst="rect">
            <a:avLst/>
          </a:prstGeom>
        </p:spPr>
      </p:pic>
      <p:sp>
        <p:nvSpPr>
          <p:cNvPr id="3" name="Diagonal Stripe 2">
            <a:extLst>
              <a:ext uri="{FF2B5EF4-FFF2-40B4-BE49-F238E27FC236}">
                <a16:creationId xmlns:a16="http://schemas.microsoft.com/office/drawing/2014/main" id="{23CF7A21-B275-674F-9842-FB1207B97386}"/>
              </a:ext>
            </a:extLst>
          </p:cNvPr>
          <p:cNvSpPr/>
          <p:nvPr/>
        </p:nvSpPr>
        <p:spPr>
          <a:xfrm rot="7999044">
            <a:off x="4212782" y="4570144"/>
            <a:ext cx="1068481" cy="1017391"/>
          </a:xfrm>
          <a:prstGeom prst="diagStrip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835006-93A9-C84E-9A24-05696566409B}"/>
              </a:ext>
            </a:extLst>
          </p:cNvPr>
          <p:cNvCxnSpPr>
            <a:cxnSpLocks/>
          </p:cNvCxnSpPr>
          <p:nvPr/>
        </p:nvCxnSpPr>
        <p:spPr>
          <a:xfrm flipH="1">
            <a:off x="4279481" y="4692569"/>
            <a:ext cx="468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F6A084-EF85-7A4E-B74A-A8FC52700AB7}"/>
              </a:ext>
            </a:extLst>
          </p:cNvPr>
          <p:cNvCxnSpPr>
            <a:cxnSpLocks/>
          </p:cNvCxnSpPr>
          <p:nvPr/>
        </p:nvCxnSpPr>
        <p:spPr>
          <a:xfrm flipH="1">
            <a:off x="4279481" y="4934179"/>
            <a:ext cx="468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8AC4F0-0A0C-4143-8C63-AA17EA94BF18}"/>
              </a:ext>
            </a:extLst>
          </p:cNvPr>
          <p:cNvCxnSpPr>
            <a:cxnSpLocks/>
          </p:cNvCxnSpPr>
          <p:nvPr/>
        </p:nvCxnSpPr>
        <p:spPr>
          <a:xfrm flipH="1">
            <a:off x="4279481" y="5179506"/>
            <a:ext cx="468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41C581-1CF9-9A4B-A98E-023BF03A5CC3}"/>
              </a:ext>
            </a:extLst>
          </p:cNvPr>
          <p:cNvCxnSpPr>
            <a:cxnSpLocks/>
          </p:cNvCxnSpPr>
          <p:nvPr/>
        </p:nvCxnSpPr>
        <p:spPr>
          <a:xfrm flipH="1">
            <a:off x="4279481" y="5424832"/>
            <a:ext cx="468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710C26-5E5D-0643-AA46-289585E529E6}"/>
              </a:ext>
            </a:extLst>
          </p:cNvPr>
          <p:cNvCxnSpPr>
            <a:cxnSpLocks/>
          </p:cNvCxnSpPr>
          <p:nvPr/>
        </p:nvCxnSpPr>
        <p:spPr>
          <a:xfrm flipH="1">
            <a:off x="5115653" y="5056842"/>
            <a:ext cx="5019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94DA09C-014F-7941-ABD7-A9231E2997E8}"/>
              </a:ext>
            </a:extLst>
          </p:cNvPr>
          <p:cNvSpPr txBox="1"/>
          <p:nvPr/>
        </p:nvSpPr>
        <p:spPr>
          <a:xfrm>
            <a:off x="5115654" y="4772543"/>
            <a:ext cx="892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 = 0001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252A7B-3144-7645-BC2A-FBBACA60CB5D}"/>
              </a:ext>
            </a:extLst>
          </p:cNvPr>
          <p:cNvCxnSpPr>
            <a:cxnSpLocks/>
          </p:cNvCxnSpPr>
          <p:nvPr/>
        </p:nvCxnSpPr>
        <p:spPr>
          <a:xfrm flipV="1">
            <a:off x="4931783" y="5622174"/>
            <a:ext cx="0" cy="2942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25D6EBE-227A-C944-9B00-6E514AD8000E}"/>
              </a:ext>
            </a:extLst>
          </p:cNvPr>
          <p:cNvSpPr txBox="1"/>
          <p:nvPr/>
        </p:nvSpPr>
        <p:spPr>
          <a:xfrm>
            <a:off x="4320280" y="4398291"/>
            <a:ext cx="32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5C0495-B695-9945-BACA-5EE3181E4D7B}"/>
              </a:ext>
            </a:extLst>
          </p:cNvPr>
          <p:cNvSpPr txBox="1"/>
          <p:nvPr/>
        </p:nvSpPr>
        <p:spPr>
          <a:xfrm>
            <a:off x="4322833" y="4657727"/>
            <a:ext cx="32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CD3111-8097-C04A-A811-AB542E1283F1}"/>
              </a:ext>
            </a:extLst>
          </p:cNvPr>
          <p:cNvSpPr txBox="1"/>
          <p:nvPr/>
        </p:nvSpPr>
        <p:spPr>
          <a:xfrm>
            <a:off x="4320280" y="4906375"/>
            <a:ext cx="32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A8BD5B-6EA7-9D4A-BDBE-62DE9EE0D586}"/>
              </a:ext>
            </a:extLst>
          </p:cNvPr>
          <p:cNvSpPr txBox="1"/>
          <p:nvPr/>
        </p:nvSpPr>
        <p:spPr>
          <a:xfrm>
            <a:off x="4337609" y="5147984"/>
            <a:ext cx="32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75674B-135C-1847-9CE8-09CDB77CB10D}"/>
              </a:ext>
            </a:extLst>
          </p:cNvPr>
          <p:cNvSpPr txBox="1"/>
          <p:nvPr/>
        </p:nvSpPr>
        <p:spPr>
          <a:xfrm>
            <a:off x="4786551" y="5916465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7" name="Diagonal Stripe 46">
            <a:extLst>
              <a:ext uri="{FF2B5EF4-FFF2-40B4-BE49-F238E27FC236}">
                <a16:creationId xmlns:a16="http://schemas.microsoft.com/office/drawing/2014/main" id="{562A5424-A5BB-304A-A9B8-F017F98C2254}"/>
              </a:ext>
            </a:extLst>
          </p:cNvPr>
          <p:cNvSpPr/>
          <p:nvPr/>
        </p:nvSpPr>
        <p:spPr>
          <a:xfrm rot="7999044">
            <a:off x="6604019" y="4592142"/>
            <a:ext cx="1068481" cy="1017391"/>
          </a:xfrm>
          <a:prstGeom prst="diagStrip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208F526-136B-654C-8FD3-814F95075752}"/>
              </a:ext>
            </a:extLst>
          </p:cNvPr>
          <p:cNvCxnSpPr>
            <a:cxnSpLocks/>
          </p:cNvCxnSpPr>
          <p:nvPr/>
        </p:nvCxnSpPr>
        <p:spPr>
          <a:xfrm flipH="1">
            <a:off x="6670718" y="4714567"/>
            <a:ext cx="468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20E86B1-75BE-E04B-9BAC-6CBEBC103A49}"/>
              </a:ext>
            </a:extLst>
          </p:cNvPr>
          <p:cNvCxnSpPr>
            <a:cxnSpLocks/>
          </p:cNvCxnSpPr>
          <p:nvPr/>
        </p:nvCxnSpPr>
        <p:spPr>
          <a:xfrm flipH="1">
            <a:off x="6670718" y="4956177"/>
            <a:ext cx="468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1FCC6BA-9BFA-5044-A95A-59CF8A4C459A}"/>
              </a:ext>
            </a:extLst>
          </p:cNvPr>
          <p:cNvCxnSpPr>
            <a:cxnSpLocks/>
          </p:cNvCxnSpPr>
          <p:nvPr/>
        </p:nvCxnSpPr>
        <p:spPr>
          <a:xfrm flipH="1">
            <a:off x="6670718" y="5201504"/>
            <a:ext cx="468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F6479E-D05C-E64A-8C55-F8542CAB212B}"/>
              </a:ext>
            </a:extLst>
          </p:cNvPr>
          <p:cNvCxnSpPr>
            <a:cxnSpLocks/>
          </p:cNvCxnSpPr>
          <p:nvPr/>
        </p:nvCxnSpPr>
        <p:spPr>
          <a:xfrm flipH="1">
            <a:off x="6670718" y="5446830"/>
            <a:ext cx="4683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E74187B-91DF-C340-86E1-D447C9633F37}"/>
              </a:ext>
            </a:extLst>
          </p:cNvPr>
          <p:cNvCxnSpPr>
            <a:cxnSpLocks/>
          </p:cNvCxnSpPr>
          <p:nvPr/>
        </p:nvCxnSpPr>
        <p:spPr>
          <a:xfrm flipH="1">
            <a:off x="7506890" y="5078840"/>
            <a:ext cx="5019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010CA90-5712-0F40-8660-C1B9EB18645F}"/>
              </a:ext>
            </a:extLst>
          </p:cNvPr>
          <p:cNvSpPr txBox="1"/>
          <p:nvPr/>
        </p:nvSpPr>
        <p:spPr>
          <a:xfrm>
            <a:off x="7506891" y="4794541"/>
            <a:ext cx="892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 = 0</a:t>
            </a:r>
            <a:r>
              <a:rPr lang="en-US" sz="1400" dirty="0">
                <a:solidFill>
                  <a:srgbClr val="FF0000"/>
                </a:solidFill>
              </a:rPr>
              <a:t>1</a:t>
            </a:r>
            <a:r>
              <a:rPr lang="en-US" sz="1400" dirty="0"/>
              <a:t>01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95BC4F6-1218-3540-BA2A-29217BF6E91B}"/>
              </a:ext>
            </a:extLst>
          </p:cNvPr>
          <p:cNvCxnSpPr>
            <a:cxnSpLocks/>
          </p:cNvCxnSpPr>
          <p:nvPr/>
        </p:nvCxnSpPr>
        <p:spPr>
          <a:xfrm flipV="1">
            <a:off x="7336157" y="5633125"/>
            <a:ext cx="0" cy="2754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B33CF2F-D4B8-764E-BBEA-FF7CA980A869}"/>
              </a:ext>
            </a:extLst>
          </p:cNvPr>
          <p:cNvSpPr txBox="1"/>
          <p:nvPr/>
        </p:nvSpPr>
        <p:spPr>
          <a:xfrm>
            <a:off x="6711517" y="4420289"/>
            <a:ext cx="32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B509D0D-5ED7-6148-AD26-B02A5E9A391C}"/>
              </a:ext>
            </a:extLst>
          </p:cNvPr>
          <p:cNvSpPr txBox="1"/>
          <p:nvPr/>
        </p:nvSpPr>
        <p:spPr>
          <a:xfrm>
            <a:off x="6714070" y="4679725"/>
            <a:ext cx="32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015505D-936C-E945-8746-0E2A90690EFC}"/>
              </a:ext>
            </a:extLst>
          </p:cNvPr>
          <p:cNvSpPr txBox="1"/>
          <p:nvPr/>
        </p:nvSpPr>
        <p:spPr>
          <a:xfrm>
            <a:off x="6711517" y="4928373"/>
            <a:ext cx="32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CB8E5DC-3A33-404C-B686-7EFC3173448D}"/>
              </a:ext>
            </a:extLst>
          </p:cNvPr>
          <p:cNvSpPr txBox="1"/>
          <p:nvPr/>
        </p:nvSpPr>
        <p:spPr>
          <a:xfrm>
            <a:off x="6728846" y="5169982"/>
            <a:ext cx="32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59A93D-C729-7B46-9E47-A63BD5BA3DE9}"/>
              </a:ext>
            </a:extLst>
          </p:cNvPr>
          <p:cNvSpPr txBox="1"/>
          <p:nvPr/>
        </p:nvSpPr>
        <p:spPr>
          <a:xfrm>
            <a:off x="7190925" y="5908564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60" name="Explosion 2 59">
            <a:extLst>
              <a:ext uri="{FF2B5EF4-FFF2-40B4-BE49-F238E27FC236}">
                <a16:creationId xmlns:a16="http://schemas.microsoft.com/office/drawing/2014/main" id="{073323B1-EA13-DE46-8E49-388765580950}"/>
              </a:ext>
            </a:extLst>
          </p:cNvPr>
          <p:cNvSpPr/>
          <p:nvPr/>
        </p:nvSpPr>
        <p:spPr>
          <a:xfrm>
            <a:off x="7126527" y="4794540"/>
            <a:ext cx="378269" cy="69479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453C0D-1FEB-4BDF-96A1-B94636C1DE09}"/>
              </a:ext>
            </a:extLst>
          </p:cNvPr>
          <p:cNvSpPr/>
          <p:nvPr/>
        </p:nvSpPr>
        <p:spPr>
          <a:xfrm>
            <a:off x="3818237" y="4517597"/>
            <a:ext cx="4555524" cy="9940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cs typeface="Calibri"/>
              </a:rPr>
              <a:t>Soft errors becoming more 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cs typeface="Calibri"/>
              </a:rPr>
              <a:t>common in processors!  </a:t>
            </a:r>
          </a:p>
        </p:txBody>
      </p:sp>
    </p:spTree>
    <p:extLst>
      <p:ext uri="{BB962C8B-B14F-4D97-AF65-F5344CB8AC3E}">
        <p14:creationId xmlns:p14="http://schemas.microsoft.com/office/powerpoint/2010/main" val="392772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4" grpId="0"/>
      <p:bldP spid="25" grpId="0"/>
      <p:bldP spid="26" grpId="0"/>
      <p:bldP spid="27" grpId="0"/>
      <p:bldP spid="28" grpId="0"/>
      <p:bldP spid="47" grpId="0" animBg="1"/>
      <p:bldP spid="53" grpId="0"/>
      <p:bldP spid="55" grpId="0"/>
      <p:bldP spid="56" grpId="0"/>
      <p:bldP spid="57" grpId="0"/>
      <p:bldP spid="58" grpId="0"/>
      <p:bldP spid="59" grpId="0"/>
      <p:bldP spid="6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A4FF-1303-4CEF-9858-9D7CD8F3A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8832"/>
          </a:xfrm>
        </p:spPr>
        <p:txBody>
          <a:bodyPr/>
          <a:lstStyle/>
          <a:p>
            <a:r>
              <a:rPr lang="en-US" dirty="0">
                <a:cs typeface="Calibri Light"/>
              </a:rPr>
              <a:t>Silent Data Corruption (SDC)</a:t>
            </a:r>
            <a:endParaRPr lang="en-US" dirty="0"/>
          </a:p>
        </p:txBody>
      </p:sp>
      <p:sp>
        <p:nvSpPr>
          <p:cNvPr id="4" name="Notched Right Arrow 3">
            <a:extLst>
              <a:ext uri="{FF2B5EF4-FFF2-40B4-BE49-F238E27FC236}">
                <a16:creationId xmlns:a16="http://schemas.microsoft.com/office/drawing/2014/main" id="{BEC9DB1B-0332-6447-8B33-EF4C425B8D04}"/>
              </a:ext>
            </a:extLst>
          </p:cNvPr>
          <p:cNvSpPr/>
          <p:nvPr/>
        </p:nvSpPr>
        <p:spPr>
          <a:xfrm>
            <a:off x="838200" y="2978765"/>
            <a:ext cx="1990542" cy="1340069"/>
          </a:xfrm>
          <a:prstGeom prst="notched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AC095-4C61-D544-AF57-2859B9FAFAC3}"/>
              </a:ext>
            </a:extLst>
          </p:cNvPr>
          <p:cNvSpPr txBox="1"/>
          <p:nvPr/>
        </p:nvSpPr>
        <p:spPr>
          <a:xfrm>
            <a:off x="920161" y="4361221"/>
            <a:ext cx="207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Normal Execution</a:t>
            </a:r>
          </a:p>
        </p:txBody>
      </p:sp>
      <p:sp>
        <p:nvSpPr>
          <p:cNvPr id="6" name="Explosion 2 5">
            <a:extLst>
              <a:ext uri="{FF2B5EF4-FFF2-40B4-BE49-F238E27FC236}">
                <a16:creationId xmlns:a16="http://schemas.microsoft.com/office/drawing/2014/main" id="{23A001B4-E3C5-5546-B1CC-FB501F284696}"/>
              </a:ext>
            </a:extLst>
          </p:cNvPr>
          <p:cNvSpPr/>
          <p:nvPr/>
        </p:nvSpPr>
        <p:spPr>
          <a:xfrm>
            <a:off x="3260844" y="2624040"/>
            <a:ext cx="2262799" cy="2049517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Fault</a:t>
            </a:r>
          </a:p>
        </p:txBody>
      </p: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E032F3BE-3843-3A4D-81FA-BF59B443AB51}"/>
              </a:ext>
            </a:extLst>
          </p:cNvPr>
          <p:cNvSpPr/>
          <p:nvPr/>
        </p:nvSpPr>
        <p:spPr>
          <a:xfrm>
            <a:off x="5731413" y="2978765"/>
            <a:ext cx="1762476" cy="1340069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2BDC7-6FF2-FE43-8F65-FEE9FBE8EE2E}"/>
              </a:ext>
            </a:extLst>
          </p:cNvPr>
          <p:cNvSpPr txBox="1"/>
          <p:nvPr/>
        </p:nvSpPr>
        <p:spPr>
          <a:xfrm>
            <a:off x="5638869" y="4361221"/>
            <a:ext cx="196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Error Propagation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CEFFE55-B3C0-F64F-AD56-5B8FC879D2D0}"/>
              </a:ext>
            </a:extLst>
          </p:cNvPr>
          <p:cNvSpPr/>
          <p:nvPr/>
        </p:nvSpPr>
        <p:spPr>
          <a:xfrm>
            <a:off x="8286426" y="2490241"/>
            <a:ext cx="1183164" cy="108593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SDC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2DA4E11-636D-4845-AC9A-8172BF5D473D}"/>
              </a:ext>
            </a:extLst>
          </p:cNvPr>
          <p:cNvSpPr/>
          <p:nvPr/>
        </p:nvSpPr>
        <p:spPr>
          <a:xfrm>
            <a:off x="8286426" y="3113922"/>
            <a:ext cx="1183164" cy="10859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Crash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6640BEA-8443-FE4A-A4F8-14DCCCB1484D}"/>
              </a:ext>
            </a:extLst>
          </p:cNvPr>
          <p:cNvSpPr/>
          <p:nvPr/>
        </p:nvSpPr>
        <p:spPr>
          <a:xfrm>
            <a:off x="8286426" y="3736660"/>
            <a:ext cx="1183164" cy="108593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Benign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F91BA637-7132-8042-81E5-B75B7608DC05}"/>
              </a:ext>
            </a:extLst>
          </p:cNvPr>
          <p:cNvSpPr/>
          <p:nvPr/>
        </p:nvSpPr>
        <p:spPr>
          <a:xfrm>
            <a:off x="9592448" y="2252881"/>
            <a:ext cx="1643563" cy="964249"/>
          </a:xfrm>
          <a:prstGeom prst="wedgeRoundRectCallout">
            <a:avLst>
              <a:gd name="adj1" fmla="val -66805"/>
              <a:gd name="adj2" fmla="val -360"/>
              <a:gd name="adj3" fmla="val 16667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Incorrect Output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C48258-0A3B-B049-B6BA-5F78DA8EB7E4}"/>
              </a:ext>
            </a:extLst>
          </p:cNvPr>
          <p:cNvSpPr/>
          <p:nvPr/>
        </p:nvSpPr>
        <p:spPr>
          <a:xfrm>
            <a:off x="8103387" y="2217075"/>
            <a:ext cx="165123" cy="2863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7EC96-F5FD-6F40-A2EA-1145CC259A4F}"/>
              </a:ext>
            </a:extLst>
          </p:cNvPr>
          <p:cNvSpPr txBox="1"/>
          <p:nvPr/>
        </p:nvSpPr>
        <p:spPr>
          <a:xfrm>
            <a:off x="9502739" y="4086054"/>
            <a:ext cx="178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Correct Output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5ECB24-D4CD-2040-8978-577E69120209}"/>
              </a:ext>
            </a:extLst>
          </p:cNvPr>
          <p:cNvSpPr txBox="1"/>
          <p:nvPr/>
        </p:nvSpPr>
        <p:spPr>
          <a:xfrm>
            <a:off x="9566941" y="3346295"/>
            <a:ext cx="1281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Exceptions, </a:t>
            </a:r>
          </a:p>
          <a:p>
            <a:r>
              <a:rPr lang="en-US" i="1" dirty="0"/>
              <a:t>No Output</a:t>
            </a:r>
          </a:p>
        </p:txBody>
      </p:sp>
    </p:spTree>
    <p:extLst>
      <p:ext uri="{BB962C8B-B14F-4D97-AF65-F5344CB8AC3E}">
        <p14:creationId xmlns:p14="http://schemas.microsoft.com/office/powerpoint/2010/main" val="20781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5445-328B-472B-833B-EFF207CA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1886"/>
          </a:xfrm>
        </p:spPr>
        <p:txBody>
          <a:bodyPr/>
          <a:lstStyle/>
          <a:p>
            <a:r>
              <a:rPr lang="en-US" dirty="0">
                <a:cs typeface="Calibri Light"/>
              </a:rPr>
              <a:t>Software Solutions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96CBCD-B7F6-9F48-A4E3-E35AA39D3ABA}"/>
              </a:ext>
            </a:extLst>
          </p:cNvPr>
          <p:cNvSpPr/>
          <p:nvPr/>
        </p:nvSpPr>
        <p:spPr>
          <a:xfrm>
            <a:off x="3179630" y="4914864"/>
            <a:ext cx="44958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algn="ctr">
              <a:defRPr/>
            </a:pPr>
            <a:r>
              <a:rPr lang="en-US" b="1" dirty="0"/>
              <a:t>Device/Circuit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124166-5DE2-EA46-8207-47A209834300}"/>
              </a:ext>
            </a:extLst>
          </p:cNvPr>
          <p:cNvSpPr/>
          <p:nvPr/>
        </p:nvSpPr>
        <p:spPr>
          <a:xfrm>
            <a:off x="3179630" y="4152865"/>
            <a:ext cx="44958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algn="ctr">
              <a:defRPr/>
            </a:pPr>
            <a:r>
              <a:rPr lang="en-US" b="1" dirty="0"/>
              <a:t>Architectural Level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D2ED8-4FDA-934F-85D0-20B2B85EE5E5}"/>
              </a:ext>
            </a:extLst>
          </p:cNvPr>
          <p:cNvSpPr/>
          <p:nvPr/>
        </p:nvSpPr>
        <p:spPr>
          <a:xfrm>
            <a:off x="3179630" y="3276530"/>
            <a:ext cx="4495800" cy="876333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algn="ctr">
              <a:defRPr/>
            </a:pPr>
            <a:r>
              <a:rPr lang="en-US" b="1" dirty="0"/>
              <a:t>Operating System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B4365-B185-8741-9ED7-ED54AB81A016}"/>
              </a:ext>
            </a:extLst>
          </p:cNvPr>
          <p:cNvSpPr/>
          <p:nvPr/>
        </p:nvSpPr>
        <p:spPr>
          <a:xfrm>
            <a:off x="3179630" y="2278344"/>
            <a:ext cx="4495800" cy="990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algn="ctr">
              <a:defRPr/>
            </a:pPr>
            <a:r>
              <a:rPr lang="en-US" b="1" dirty="0"/>
              <a:t>Application Level</a:t>
            </a: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9F527F4F-CD60-B544-862F-10C72DD3642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691657" y="5951378"/>
            <a:ext cx="206839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4252" indent="0" algn="ctr">
              <a:buNone/>
            </a:pPr>
            <a:r>
              <a:rPr lang="en-US" sz="1800" b="1" dirty="0"/>
              <a:t>Impactful Errors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CF9B2-A1CA-D446-AFA0-E4E8C55762F6}"/>
              </a:ext>
            </a:extLst>
          </p:cNvPr>
          <p:cNvSpPr/>
          <p:nvPr/>
        </p:nvSpPr>
        <p:spPr>
          <a:xfrm>
            <a:off x="3898579" y="4914865"/>
            <a:ext cx="3200400" cy="685800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835680-1B80-1245-8090-E550857178BB}"/>
              </a:ext>
            </a:extLst>
          </p:cNvPr>
          <p:cNvSpPr/>
          <p:nvPr/>
        </p:nvSpPr>
        <p:spPr>
          <a:xfrm>
            <a:off x="4355781" y="4114798"/>
            <a:ext cx="2286000" cy="800068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D08BD9-F457-A44D-BF35-3A527D765C90}"/>
              </a:ext>
            </a:extLst>
          </p:cNvPr>
          <p:cNvSpPr/>
          <p:nvPr/>
        </p:nvSpPr>
        <p:spPr>
          <a:xfrm>
            <a:off x="4851081" y="3274500"/>
            <a:ext cx="1295400" cy="840297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E010D1-C41B-7344-B6AA-15E4D708E6E9}"/>
              </a:ext>
            </a:extLst>
          </p:cNvPr>
          <p:cNvSpPr/>
          <p:nvPr/>
        </p:nvSpPr>
        <p:spPr>
          <a:xfrm>
            <a:off x="5155881" y="2278344"/>
            <a:ext cx="685800" cy="998184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C9E3C7-4ACC-BA44-95C4-1168EAAAF7AE}"/>
              </a:ext>
            </a:extLst>
          </p:cNvPr>
          <p:cNvCxnSpPr/>
          <p:nvPr/>
        </p:nvCxnSpPr>
        <p:spPr>
          <a:xfrm>
            <a:off x="5555869" y="5600666"/>
            <a:ext cx="1238311" cy="4941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>
            <a:extLst>
              <a:ext uri="{FF2B5EF4-FFF2-40B4-BE49-F238E27FC236}">
                <a16:creationId xmlns:a16="http://schemas.microsoft.com/office/drawing/2014/main" id="{67960510-E780-5346-947B-89E235247497}"/>
              </a:ext>
            </a:extLst>
          </p:cNvPr>
          <p:cNvSpPr/>
          <p:nvPr/>
        </p:nvSpPr>
        <p:spPr>
          <a:xfrm>
            <a:off x="1746566" y="2651621"/>
            <a:ext cx="730854" cy="271946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2873BF-31B7-5E47-955F-6B14884BC821}"/>
              </a:ext>
            </a:extLst>
          </p:cNvPr>
          <p:cNvSpPr txBox="1"/>
          <p:nvPr/>
        </p:nvSpPr>
        <p:spPr>
          <a:xfrm rot="16200000">
            <a:off x="409585" y="3674677"/>
            <a:ext cx="249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Protection Overhead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C784DC-7270-6B45-8741-228342576E10}"/>
              </a:ext>
            </a:extLst>
          </p:cNvPr>
          <p:cNvSpPr txBox="1"/>
          <p:nvPr/>
        </p:nvSpPr>
        <p:spPr>
          <a:xfrm>
            <a:off x="8020747" y="5208489"/>
            <a:ext cx="109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Soft Error</a:t>
            </a:r>
            <a:endParaRPr lang="en-US" i="1" dirty="0"/>
          </a:p>
        </p:txBody>
      </p:sp>
      <p:sp>
        <p:nvSpPr>
          <p:cNvPr id="17" name="Explosion 2 16">
            <a:extLst>
              <a:ext uri="{FF2B5EF4-FFF2-40B4-BE49-F238E27FC236}">
                <a16:creationId xmlns:a16="http://schemas.microsoft.com/office/drawing/2014/main" id="{71C75074-6F67-284C-B90B-5824BFE7EE9C}"/>
              </a:ext>
            </a:extLst>
          </p:cNvPr>
          <p:cNvSpPr/>
          <p:nvPr/>
        </p:nvSpPr>
        <p:spPr>
          <a:xfrm>
            <a:off x="7667207" y="5156128"/>
            <a:ext cx="448847" cy="45913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A315C4-E141-CE43-9EA0-95ABADC06C0B}"/>
              </a:ext>
            </a:extLst>
          </p:cNvPr>
          <p:cNvSpPr/>
          <p:nvPr/>
        </p:nvSpPr>
        <p:spPr>
          <a:xfrm rot="16200000">
            <a:off x="1328990" y="3650282"/>
            <a:ext cx="1551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Increasing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61DFA7-EC59-9046-9C60-67E2EA86B0F7}"/>
              </a:ext>
            </a:extLst>
          </p:cNvPr>
          <p:cNvSpPr/>
          <p:nvPr/>
        </p:nvSpPr>
        <p:spPr>
          <a:xfrm>
            <a:off x="2743804" y="1954310"/>
            <a:ext cx="5576047" cy="147469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D02A1E-442F-0946-A122-C825EB6E78E9}"/>
              </a:ext>
            </a:extLst>
          </p:cNvPr>
          <p:cNvSpPr txBox="1"/>
          <p:nvPr/>
        </p:nvSpPr>
        <p:spPr>
          <a:xfrm>
            <a:off x="7098979" y="1549402"/>
            <a:ext cx="373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Software protection techniques are more flexible and cost-effective!</a:t>
            </a:r>
          </a:p>
        </p:txBody>
      </p:sp>
    </p:spTree>
    <p:extLst>
      <p:ext uri="{BB962C8B-B14F-4D97-AF65-F5344CB8AC3E}">
        <p14:creationId xmlns:p14="http://schemas.microsoft.com/office/powerpoint/2010/main" val="307381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81CD-220F-4F27-B7D6-116CBEEB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2400"/>
          </a:xfrm>
        </p:spPr>
        <p:txBody>
          <a:bodyPr/>
          <a:lstStyle/>
          <a:p>
            <a:r>
              <a:rPr lang="en-US" dirty="0">
                <a:cs typeface="Calibri Light"/>
              </a:rPr>
              <a:t>Existing 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F675-450C-4F1D-8E21-408DF2D26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04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cs typeface="Calibri"/>
              </a:rPr>
              <a:t>Pruning FI space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cs typeface="Calibri"/>
              </a:rPr>
              <a:t>Use various heuristics to reduce the number of FI samples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cs typeface="Calibri"/>
              </a:rPr>
              <a:t>e.g., </a:t>
            </a:r>
            <a:r>
              <a:rPr lang="en-US" sz="2000" dirty="0" err="1">
                <a:cs typeface="Calibri"/>
              </a:rPr>
              <a:t>Relyzer</a:t>
            </a:r>
            <a:r>
              <a:rPr lang="en-US" sz="2000" dirty="0">
                <a:cs typeface="Calibri"/>
              </a:rPr>
              <a:t> [ASPLOS’12]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Calibri"/>
              </a:rPr>
              <a:t>Heuristics-based error estimation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cs typeface="Calibri"/>
              </a:rPr>
              <a:t>e.g., [DSN’12]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Calibri"/>
              </a:rPr>
              <a:t>Systematic modeling of error propagation 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cs typeface="Calibri"/>
              </a:rPr>
              <a:t>e.g., PVF [HPCA’09], Shoestring [ASPLOS'10], Trident [DSN'18]</a:t>
            </a:r>
          </a:p>
          <a:p>
            <a:pPr>
              <a:lnSpc>
                <a:spcPct val="130000"/>
              </a:lnSpc>
            </a:pPr>
            <a:endParaRPr lang="en-US" dirty="0">
              <a:cs typeface="Calibri"/>
            </a:endParaRPr>
          </a:p>
          <a:p>
            <a:pPr>
              <a:lnSpc>
                <a:spcPct val="130000"/>
              </a:lnSpc>
            </a:pPr>
            <a:endParaRPr lang="en-US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95E470-EF96-9944-9154-B328A1A610F0}"/>
              </a:ext>
            </a:extLst>
          </p:cNvPr>
          <p:cNvSpPr/>
          <p:nvPr/>
        </p:nvSpPr>
        <p:spPr>
          <a:xfrm>
            <a:off x="2034746" y="2167955"/>
            <a:ext cx="1453662" cy="400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149E21-F51A-D94B-9D22-5C12FABDCF68}"/>
              </a:ext>
            </a:extLst>
          </p:cNvPr>
          <p:cNvSpPr/>
          <p:nvPr/>
        </p:nvSpPr>
        <p:spPr>
          <a:xfrm>
            <a:off x="2034746" y="4445584"/>
            <a:ext cx="1453662" cy="400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cs typeface="Calibri"/>
              </a:rPr>
              <a:t>Challenge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339F03-3F49-42FD-916A-03BE9CFDBCAF}"/>
              </a:ext>
            </a:extLst>
          </p:cNvPr>
          <p:cNvSpPr/>
          <p:nvPr/>
        </p:nvSpPr>
        <p:spPr>
          <a:xfrm>
            <a:off x="1882346" y="2558411"/>
            <a:ext cx="8427308" cy="9580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cs typeface="Calibri"/>
              </a:rPr>
              <a:t>They all focus on single input of a program!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cs typeface="Calibri"/>
              </a:rPr>
              <a:t>Default reference input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94D707-8475-48C3-9DAB-EF8F73DD37FE}"/>
              </a:ext>
            </a:extLst>
          </p:cNvPr>
          <p:cNvSpPr/>
          <p:nvPr/>
        </p:nvSpPr>
        <p:spPr>
          <a:xfrm>
            <a:off x="1882346" y="4846276"/>
            <a:ext cx="8427308" cy="8340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State space explosion in the program input space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6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0548-8340-4BE8-8B6D-898C10BF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3093"/>
          </a:xfrm>
        </p:spPr>
        <p:txBody>
          <a:bodyPr/>
          <a:lstStyle/>
          <a:p>
            <a:r>
              <a:rPr lang="en-US" dirty="0">
                <a:cs typeface="Calibri Light"/>
              </a:rPr>
              <a:t>Our Goal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74E97-0EFF-4DEB-97AE-D1197354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0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50000"/>
              </a:lnSpc>
            </a:pPr>
            <a:r>
              <a:rPr lang="en-US" dirty="0">
                <a:cs typeface="Calibri"/>
              </a:rPr>
              <a:t>Bound SDC probability of a program across multiple inputs</a:t>
            </a:r>
            <a:endParaRPr lang="en-US" dirty="0"/>
          </a:p>
          <a:p>
            <a:pPr lvl="1">
              <a:lnSpc>
                <a:spcPct val="250000"/>
              </a:lnSpc>
            </a:pPr>
            <a:r>
              <a:rPr lang="en-US" dirty="0">
                <a:cs typeface="Calibri"/>
              </a:rPr>
              <a:t>High accuracy</a:t>
            </a:r>
          </a:p>
          <a:p>
            <a:pPr lvl="1">
              <a:lnSpc>
                <a:spcPct val="250000"/>
              </a:lnSpc>
            </a:pPr>
            <a:r>
              <a:rPr lang="en-US" dirty="0">
                <a:cs typeface="Calibri"/>
              </a:rPr>
              <a:t>High efficiency</a:t>
            </a:r>
          </a:p>
          <a:p>
            <a:pPr lvl="1">
              <a:lnSpc>
                <a:spcPct val="250000"/>
              </a:lnSpc>
            </a:pPr>
            <a:r>
              <a:rPr lang="en-US" dirty="0">
                <a:cs typeface="Calibri"/>
              </a:rPr>
              <a:t>In an automated way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6AB8C7-2ADD-4A9F-B14A-F76FD66A1701}"/>
              </a:ext>
            </a:extLst>
          </p:cNvPr>
          <p:cNvSpPr/>
          <p:nvPr/>
        </p:nvSpPr>
        <p:spPr>
          <a:xfrm>
            <a:off x="6146326" y="3173390"/>
            <a:ext cx="2975775" cy="19670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AB2818-AE08-4AB2-BD91-BD7FE9DEA0A5}"/>
              </a:ext>
            </a:extLst>
          </p:cNvPr>
          <p:cNvSpPr/>
          <p:nvPr/>
        </p:nvSpPr>
        <p:spPr>
          <a:xfrm>
            <a:off x="6438535" y="3429821"/>
            <a:ext cx="129209" cy="1411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4F9E84-9B2B-4678-88CC-FB5AB6F23A1F}"/>
              </a:ext>
            </a:extLst>
          </p:cNvPr>
          <p:cNvSpPr/>
          <p:nvPr/>
        </p:nvSpPr>
        <p:spPr>
          <a:xfrm>
            <a:off x="6359683" y="3875757"/>
            <a:ext cx="129209" cy="1411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197F31-596F-444E-978A-084DDE317826}"/>
              </a:ext>
            </a:extLst>
          </p:cNvPr>
          <p:cNvSpPr/>
          <p:nvPr/>
        </p:nvSpPr>
        <p:spPr>
          <a:xfrm>
            <a:off x="6895734" y="3389070"/>
            <a:ext cx="129209" cy="1411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E13790-E19F-49FD-9618-FE3B9C62182F}"/>
              </a:ext>
            </a:extLst>
          </p:cNvPr>
          <p:cNvSpPr/>
          <p:nvPr/>
        </p:nvSpPr>
        <p:spPr>
          <a:xfrm>
            <a:off x="6532626" y="4228926"/>
            <a:ext cx="129209" cy="1411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F44BDC-83D1-4A8C-A09C-D25CC19F09A0}"/>
              </a:ext>
            </a:extLst>
          </p:cNvPr>
          <p:cNvSpPr/>
          <p:nvPr/>
        </p:nvSpPr>
        <p:spPr>
          <a:xfrm>
            <a:off x="6831129" y="3817448"/>
            <a:ext cx="129209" cy="1411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9658DB-647A-453E-BDB5-87BC842D3DEA}"/>
              </a:ext>
            </a:extLst>
          </p:cNvPr>
          <p:cNvSpPr/>
          <p:nvPr/>
        </p:nvSpPr>
        <p:spPr>
          <a:xfrm>
            <a:off x="6831128" y="4602642"/>
            <a:ext cx="129209" cy="1411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A7F1D8D-1186-4AE0-B658-E6938EEDB7F4}"/>
              </a:ext>
            </a:extLst>
          </p:cNvPr>
          <p:cNvSpPr/>
          <p:nvPr/>
        </p:nvSpPr>
        <p:spPr>
          <a:xfrm>
            <a:off x="7292635" y="3746880"/>
            <a:ext cx="129209" cy="1411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811A83-EF11-4563-B4B3-66078F156A71}"/>
              </a:ext>
            </a:extLst>
          </p:cNvPr>
          <p:cNvSpPr/>
          <p:nvPr/>
        </p:nvSpPr>
        <p:spPr>
          <a:xfrm>
            <a:off x="7421844" y="4299494"/>
            <a:ext cx="129209" cy="141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2560D7-785F-44DF-866B-1FEF0865D794}"/>
              </a:ext>
            </a:extLst>
          </p:cNvPr>
          <p:cNvSpPr/>
          <p:nvPr/>
        </p:nvSpPr>
        <p:spPr>
          <a:xfrm>
            <a:off x="7947619" y="3816125"/>
            <a:ext cx="129209" cy="1411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D3EF49C-9096-43C3-A9AE-BA9965BA91ED}"/>
              </a:ext>
            </a:extLst>
          </p:cNvPr>
          <p:cNvSpPr/>
          <p:nvPr/>
        </p:nvSpPr>
        <p:spPr>
          <a:xfrm>
            <a:off x="7670987" y="3459638"/>
            <a:ext cx="129209" cy="1411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E05F3F6-E67E-46AC-AEA4-16ECEC7F065F}"/>
              </a:ext>
            </a:extLst>
          </p:cNvPr>
          <p:cNvSpPr/>
          <p:nvPr/>
        </p:nvSpPr>
        <p:spPr>
          <a:xfrm>
            <a:off x="8087766" y="4370061"/>
            <a:ext cx="129209" cy="1411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62A5071-9C07-4623-A161-AE88586F8421}"/>
              </a:ext>
            </a:extLst>
          </p:cNvPr>
          <p:cNvSpPr/>
          <p:nvPr/>
        </p:nvSpPr>
        <p:spPr>
          <a:xfrm>
            <a:off x="6983529" y="3969848"/>
            <a:ext cx="129209" cy="1411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AD54F8-A825-487F-89A0-6C47013D1881}"/>
              </a:ext>
            </a:extLst>
          </p:cNvPr>
          <p:cNvSpPr/>
          <p:nvPr/>
        </p:nvSpPr>
        <p:spPr>
          <a:xfrm>
            <a:off x="8666555" y="4602642"/>
            <a:ext cx="129209" cy="1411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AE80783-34B2-4B26-82D3-D3F3F67DC9CE}"/>
              </a:ext>
            </a:extLst>
          </p:cNvPr>
          <p:cNvSpPr/>
          <p:nvPr/>
        </p:nvSpPr>
        <p:spPr>
          <a:xfrm>
            <a:off x="8537346" y="3619659"/>
            <a:ext cx="129209" cy="1411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22D7CF1-ECF7-4D6F-802E-A1400DAD4A23}"/>
              </a:ext>
            </a:extLst>
          </p:cNvPr>
          <p:cNvSpPr/>
          <p:nvPr/>
        </p:nvSpPr>
        <p:spPr>
          <a:xfrm>
            <a:off x="7684236" y="4673210"/>
            <a:ext cx="129209" cy="1411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20">
            <a:extLst>
              <a:ext uri="{FF2B5EF4-FFF2-40B4-BE49-F238E27FC236}">
                <a16:creationId xmlns:a16="http://schemas.microsoft.com/office/drawing/2014/main" id="{F8E5A3BF-BEF2-4568-A9B3-DC28340051C2}"/>
              </a:ext>
            </a:extLst>
          </p:cNvPr>
          <p:cNvSpPr/>
          <p:nvPr/>
        </p:nvSpPr>
        <p:spPr>
          <a:xfrm>
            <a:off x="9414310" y="3173390"/>
            <a:ext cx="1932348" cy="966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Find the program input with highest SDC probability</a:t>
            </a:r>
          </a:p>
        </p:txBody>
      </p:sp>
      <p:cxnSp>
        <p:nvCxnSpPr>
          <p:cNvPr id="39" name="Curved Connector 22">
            <a:extLst>
              <a:ext uri="{FF2B5EF4-FFF2-40B4-BE49-F238E27FC236}">
                <a16:creationId xmlns:a16="http://schemas.microsoft.com/office/drawing/2014/main" id="{6A14784F-4611-4DFD-9974-79E47DFBD41A}"/>
              </a:ext>
            </a:extLst>
          </p:cNvPr>
          <p:cNvCxnSpPr>
            <a:cxnSpLocks/>
            <a:stCxn id="37" idx="1"/>
          </p:cNvCxnSpPr>
          <p:nvPr/>
        </p:nvCxnSpPr>
        <p:spPr>
          <a:xfrm rot="10800000" flipV="1">
            <a:off x="7551058" y="3656543"/>
            <a:ext cx="1863253" cy="713518"/>
          </a:xfrm>
          <a:prstGeom prst="curved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B7F9104-F0FB-48F8-BEC2-1F6CD0DD4FEB}"/>
              </a:ext>
            </a:extLst>
          </p:cNvPr>
          <p:cNvSpPr txBox="1"/>
          <p:nvPr/>
        </p:nvSpPr>
        <p:spPr>
          <a:xfrm>
            <a:off x="6539848" y="5140451"/>
            <a:ext cx="2281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Input space of a program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EB140D-8317-41E1-B725-D236C3400086}"/>
              </a:ext>
            </a:extLst>
          </p:cNvPr>
          <p:cNvSpPr txBox="1"/>
          <p:nvPr/>
        </p:nvSpPr>
        <p:spPr>
          <a:xfrm>
            <a:off x="9364837" y="2857436"/>
            <a:ext cx="203129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/>
              <a:t>SDC-bound input</a:t>
            </a:r>
          </a:p>
        </p:txBody>
      </p:sp>
    </p:spTree>
    <p:extLst>
      <p:ext uri="{BB962C8B-B14F-4D97-AF65-F5344CB8AC3E}">
        <p14:creationId xmlns:p14="http://schemas.microsoft.com/office/powerpoint/2010/main" val="14735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305C-C864-4861-86A3-21C013C3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433"/>
          </a:xfrm>
        </p:spPr>
        <p:txBody>
          <a:bodyPr/>
          <a:lstStyle/>
          <a:p>
            <a:r>
              <a:rPr lang="en-US" dirty="0">
                <a:cs typeface="Calibri Light"/>
              </a:rPr>
              <a:t>Initial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31600-ECC4-423C-BBAB-936B97965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95" y="4929065"/>
            <a:ext cx="6754805" cy="105205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cs typeface="Calibri"/>
              </a:rPr>
              <a:t>SDC probabilities of </a:t>
            </a:r>
            <a:r>
              <a:rPr lang="en-US" dirty="0">
                <a:ea typeface="+mn-lt"/>
                <a:cs typeface="+mn-lt"/>
              </a:rPr>
              <a:t>individual </a:t>
            </a:r>
            <a:r>
              <a:rPr lang="en-US" dirty="0">
                <a:cs typeface="Calibri"/>
              </a:rPr>
              <a:t>instructions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cs typeface="Calibri"/>
              </a:rPr>
              <a:t>Though vary, the ranking is stable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0C83F931-625A-4AEA-A2F4-09286838E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596" y="981774"/>
            <a:ext cx="4172869" cy="2447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D4BA05-881C-4523-828C-DCFE01000BAE}"/>
              </a:ext>
            </a:extLst>
          </p:cNvPr>
          <p:cNvSpPr txBox="1"/>
          <p:nvPr/>
        </p:nvSpPr>
        <p:spPr>
          <a:xfrm>
            <a:off x="7744322" y="3298116"/>
            <a:ext cx="37038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cs typeface="Calibri"/>
              </a:rPr>
              <a:t>Range of Overall SDC prob. Across Multiple Inputs</a:t>
            </a:r>
            <a:endParaRPr lang="en-US" sz="1200" i="1" dirty="0"/>
          </a:p>
          <a:p>
            <a:r>
              <a:rPr lang="en-US" sz="1200" i="1" dirty="0"/>
              <a:t>Red bars indicates SDC Prob. of default reference input </a:t>
            </a:r>
            <a:endParaRPr lang="en-US" sz="1400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43C7511C-D074-40EA-8A47-806E118BD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596" y="3976446"/>
            <a:ext cx="4251337" cy="5940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D94711-3FDC-4F6C-9171-779477DDEB55}"/>
              </a:ext>
            </a:extLst>
          </p:cNvPr>
          <p:cNvSpPr txBox="1"/>
          <p:nvPr/>
        </p:nvSpPr>
        <p:spPr>
          <a:xfrm>
            <a:off x="7593005" y="4466189"/>
            <a:ext cx="374515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i="1" dirty="0"/>
              <a:t>Correlation between Code Coverage and Program SDC Prob. across Multiple Inputs</a:t>
            </a:r>
            <a:endParaRPr lang="en-US" sz="1400" dirty="0"/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B566C16A-15BE-4407-B3EA-D4627CCBD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596" y="5239650"/>
            <a:ext cx="4251488" cy="505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ADDF13-95DE-48EC-9DC6-70075FB0EDE5}"/>
              </a:ext>
            </a:extLst>
          </p:cNvPr>
          <p:cNvSpPr txBox="1"/>
          <p:nvPr/>
        </p:nvSpPr>
        <p:spPr>
          <a:xfrm>
            <a:off x="7593004" y="5637677"/>
            <a:ext cx="374515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i="1" dirty="0"/>
              <a:t>Correlation between Rankings of Per-Instruction SDC Prob. across Multiple Inputs </a:t>
            </a:r>
            <a:endParaRPr lang="en-US" sz="1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79F1709-4A2D-A94B-BB50-CD925DF92E98}"/>
              </a:ext>
            </a:extLst>
          </p:cNvPr>
          <p:cNvSpPr txBox="1">
            <a:spLocks/>
          </p:cNvSpPr>
          <p:nvPr/>
        </p:nvSpPr>
        <p:spPr>
          <a:xfrm>
            <a:off x="754996" y="3313236"/>
            <a:ext cx="6754805" cy="15724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dirty="0">
                <a:cs typeface="Calibri"/>
              </a:rPr>
              <a:t>Code coverage</a:t>
            </a:r>
            <a:endParaRPr lang="en-US" dirty="0"/>
          </a:p>
          <a:p>
            <a:pPr lvl="1">
              <a:lnSpc>
                <a:spcPct val="170000"/>
              </a:lnSpc>
            </a:pPr>
            <a:r>
              <a:rPr lang="en-US" dirty="0">
                <a:cs typeface="Calibri"/>
              </a:rPr>
              <a:t>Researchers use it for testing software vulnerabilities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cs typeface="Calibri"/>
              </a:rPr>
              <a:t>No correlation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BA327A-29C3-4C40-AF9F-2A4574CE96E2}"/>
              </a:ext>
            </a:extLst>
          </p:cNvPr>
          <p:cNvSpPr txBox="1">
            <a:spLocks/>
          </p:cNvSpPr>
          <p:nvPr/>
        </p:nvSpPr>
        <p:spPr>
          <a:xfrm>
            <a:off x="737839" y="1676307"/>
            <a:ext cx="6287429" cy="1593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dirty="0">
                <a:cs typeface="Calibri"/>
              </a:rPr>
              <a:t>SDC probability of a program across multiple inputs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cs typeface="Calibri"/>
              </a:rPr>
              <a:t>Vary in a large range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cs typeface="Calibri"/>
              </a:rPr>
              <a:t>Range up to 11.45% for </a:t>
            </a:r>
            <a:r>
              <a:rPr lang="en-US" dirty="0" err="1">
                <a:cs typeface="Calibri"/>
              </a:rPr>
              <a:t>Hpccg</a:t>
            </a:r>
            <a:endParaRPr lang="en-US" dirty="0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00BE72-1DEA-7A45-85CF-CCE1F453D0C2}"/>
              </a:ext>
            </a:extLst>
          </p:cNvPr>
          <p:cNvSpPr/>
          <p:nvPr/>
        </p:nvSpPr>
        <p:spPr>
          <a:xfrm>
            <a:off x="2606806" y="3120767"/>
            <a:ext cx="1191803" cy="400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Insight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42DE69D-5C26-4294-900C-10855ACA4DBB}"/>
              </a:ext>
            </a:extLst>
          </p:cNvPr>
          <p:cNvSpPr/>
          <p:nvPr/>
        </p:nvSpPr>
        <p:spPr>
          <a:xfrm>
            <a:off x="2456388" y="3521459"/>
            <a:ext cx="7279224" cy="1202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Some instructions are always vulnerable to SDCs regardless of input changes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2" grpId="0"/>
      <p:bldP spid="13" grpId="0"/>
      <p:bldP spid="16" grpId="0"/>
      <p:bldP spid="4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2D85-B650-46F1-80DF-E80356A5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46" y="333272"/>
            <a:ext cx="10515600" cy="1142787"/>
          </a:xfrm>
        </p:spPr>
        <p:txBody>
          <a:bodyPr/>
          <a:lstStyle/>
          <a:p>
            <a:r>
              <a:rPr lang="en-US" dirty="0">
                <a:cs typeface="Calibri Light"/>
              </a:rPr>
              <a:t>Our Approach: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D7B91-1164-4C7F-B987-60450E23A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601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600" dirty="0">
                <a:cs typeface="Calibri"/>
              </a:rPr>
              <a:t>Find the program input that executes the vulnerable parts of the program more often, thus obtaining higher SDC probability</a:t>
            </a:r>
            <a:endParaRPr lang="en-US" sz="2600" dirty="0"/>
          </a:p>
          <a:p>
            <a:pPr lvl="1">
              <a:lnSpc>
                <a:spcPct val="200000"/>
              </a:lnSpc>
            </a:pPr>
            <a:r>
              <a:rPr lang="en-US" sz="2000" dirty="0">
                <a:cs typeface="Calibri"/>
              </a:rPr>
              <a:t>Assign SDC vulnerability score to each instruction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cs typeface="Calibri"/>
              </a:rPr>
              <a:t>Use Genetic algorithm (GA) to fuzz the program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cs typeface="Calibri"/>
              </a:rPr>
              <a:t>Find the SDC-bound input!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11A1159-683B-40D3-AD86-FD2B01191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10" y="2591861"/>
            <a:ext cx="4040538" cy="2659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BA9574-66C4-4FB8-8AAE-E75E55071723}"/>
              </a:ext>
            </a:extLst>
          </p:cNvPr>
          <p:cNvSpPr txBox="1"/>
          <p:nvPr/>
        </p:nvSpPr>
        <p:spPr>
          <a:xfrm>
            <a:off x="8517781" y="5159182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i="1" dirty="0"/>
              <a:t>Peppa-X Workflow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AAB8F4-8FBA-054B-BFF2-1C9123EEC97E}"/>
              </a:ext>
            </a:extLst>
          </p:cNvPr>
          <p:cNvSpPr/>
          <p:nvPr/>
        </p:nvSpPr>
        <p:spPr>
          <a:xfrm>
            <a:off x="2086446" y="2065867"/>
            <a:ext cx="2049759" cy="321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Challenge #1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85432C-A356-ED47-9AE8-7A73D06C5898}"/>
              </a:ext>
            </a:extLst>
          </p:cNvPr>
          <p:cNvSpPr/>
          <p:nvPr/>
        </p:nvSpPr>
        <p:spPr>
          <a:xfrm>
            <a:off x="2086446" y="4018141"/>
            <a:ext cx="2049759" cy="321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Challenge #2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BA11579-A748-4C6F-9FC9-B34B40697CA4}"/>
              </a:ext>
            </a:extLst>
          </p:cNvPr>
          <p:cNvSpPr/>
          <p:nvPr/>
        </p:nvSpPr>
        <p:spPr>
          <a:xfrm>
            <a:off x="1941691" y="2387286"/>
            <a:ext cx="8215800" cy="11427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Need to conduct extensive fault injection simulations for every instruction to assign the score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973B34BD-B4DC-4FA5-B36C-0346020C9D6C}"/>
              </a:ext>
            </a:extLst>
          </p:cNvPr>
          <p:cNvSpPr/>
          <p:nvPr/>
        </p:nvSpPr>
        <p:spPr>
          <a:xfrm>
            <a:off x="1941691" y="4313546"/>
            <a:ext cx="8215800" cy="11427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     </a:t>
            </a:r>
            <a:r>
              <a:rPr lang="en-US" sz="2800" dirty="0">
                <a:solidFill>
                  <a:schemeClr val="tx1"/>
                </a:solidFill>
              </a:rPr>
              <a:t>Need to know SDC probability to compare candidate inputs to make optimization decisions by GA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5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E335-B2E6-2D48-AAEE-8A26E368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9" y="277065"/>
            <a:ext cx="10515600" cy="814998"/>
          </a:xfrm>
        </p:spPr>
        <p:txBody>
          <a:bodyPr/>
          <a:lstStyle/>
          <a:p>
            <a:r>
              <a:rPr lang="en-US" dirty="0">
                <a:cs typeface="Calibri Light"/>
              </a:rPr>
              <a:t>Challenge #1: Deriving SDC Score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7E6D6-ABD7-9E44-B259-C92330691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826" y="1523785"/>
            <a:ext cx="3958324" cy="20917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D96E8BA-E794-C94B-A560-73219AF869BC}"/>
              </a:ext>
            </a:extLst>
          </p:cNvPr>
          <p:cNvSpPr/>
          <p:nvPr/>
        </p:nvSpPr>
        <p:spPr>
          <a:xfrm>
            <a:off x="7211152" y="2322018"/>
            <a:ext cx="1668151" cy="464871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F79E4-EE89-C440-9137-1E4EF41AD44A}"/>
              </a:ext>
            </a:extLst>
          </p:cNvPr>
          <p:cNvSpPr txBox="1"/>
          <p:nvPr/>
        </p:nvSpPr>
        <p:spPr>
          <a:xfrm>
            <a:off x="1047260" y="2895591"/>
            <a:ext cx="5475202" cy="134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Avoid FI simulations for all instructions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Reduce FI space by applying pruning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static dataflow dependency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79450-B6EA-C445-BB5C-5190F06E7A69}"/>
              </a:ext>
            </a:extLst>
          </p:cNvPr>
          <p:cNvSpPr txBox="1"/>
          <p:nvPr/>
        </p:nvSpPr>
        <p:spPr>
          <a:xfrm>
            <a:off x="1047260" y="4334428"/>
            <a:ext cx="5726104" cy="134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Static dataflow dependency analysis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Instructions within same static data dependency shows similar SDC probabilities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933215-B495-0049-9AA5-D13BA6D1D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826" y="4075573"/>
            <a:ext cx="4059779" cy="1137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46ACE9-5E56-7B4A-BBF7-28364C645930}"/>
              </a:ext>
            </a:extLst>
          </p:cNvPr>
          <p:cNvSpPr txBox="1"/>
          <p:nvPr/>
        </p:nvSpPr>
        <p:spPr>
          <a:xfrm>
            <a:off x="7719511" y="5074998"/>
            <a:ext cx="3437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Code Example of Pruning FI space in </a:t>
            </a:r>
            <a:r>
              <a:rPr lang="en-US" sz="1200" i="1" dirty="0" err="1"/>
              <a:t>CoMD</a:t>
            </a:r>
            <a:endParaRPr lang="en-US" sz="1200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C5C783-DDC0-3041-A470-B57326FF6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653" y="5645219"/>
            <a:ext cx="4059779" cy="3606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5EFAA0-3801-BE4B-8F6C-0FE5DB4854D0}"/>
              </a:ext>
            </a:extLst>
          </p:cNvPr>
          <p:cNvSpPr txBox="1"/>
          <p:nvPr/>
        </p:nvSpPr>
        <p:spPr>
          <a:xfrm>
            <a:off x="8051748" y="5895362"/>
            <a:ext cx="2773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FI-space pruning ratios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28AC3-CAD5-D045-8C12-70537AEC50FC}"/>
              </a:ext>
            </a:extLst>
          </p:cNvPr>
          <p:cNvSpPr txBox="1"/>
          <p:nvPr/>
        </p:nvSpPr>
        <p:spPr>
          <a:xfrm>
            <a:off x="1047260" y="1456754"/>
            <a:ext cx="5251939" cy="13420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Fuzz for small FI input 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Small workload yet equal code coverage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 simulations becomes fast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ECC454-F8D1-5D43-B67F-223804FA95AB}"/>
              </a:ext>
            </a:extLst>
          </p:cNvPr>
          <p:cNvSpPr/>
          <p:nvPr/>
        </p:nvSpPr>
        <p:spPr>
          <a:xfrm>
            <a:off x="7224192" y="1752941"/>
            <a:ext cx="1655111" cy="515962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0E8314-C758-0A43-BDED-CD35BF425F80}"/>
              </a:ext>
            </a:extLst>
          </p:cNvPr>
          <p:cNvSpPr txBox="1"/>
          <p:nvPr/>
        </p:nvSpPr>
        <p:spPr>
          <a:xfrm>
            <a:off x="8066669" y="3505352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i="1" dirty="0"/>
              <a:t>Peppa-X Workflow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EBD35D-A313-1241-9B88-8F7F57337E5C}"/>
              </a:ext>
            </a:extLst>
          </p:cNvPr>
          <p:cNvSpPr txBox="1"/>
          <p:nvPr/>
        </p:nvSpPr>
        <p:spPr>
          <a:xfrm>
            <a:off x="1519722" y="5645219"/>
            <a:ext cx="572610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e.g., avg FI space reduced to 49%</a:t>
            </a:r>
          </a:p>
        </p:txBody>
      </p:sp>
    </p:spTree>
    <p:extLst>
      <p:ext uri="{BB962C8B-B14F-4D97-AF65-F5344CB8AC3E}">
        <p14:creationId xmlns:p14="http://schemas.microsoft.com/office/powerpoint/2010/main" val="34740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/>
      <p:bldP spid="17" grpId="0"/>
      <p:bldP spid="14" grpId="0"/>
      <p:bldP spid="16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1040</Words>
  <Application>Microsoft Macintosh PowerPoint</Application>
  <PresentationFormat>Widescreen</PresentationFormat>
  <Paragraphs>192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Arial,Sans-Serif</vt:lpstr>
      <vt:lpstr>Calibri</vt:lpstr>
      <vt:lpstr>Calibri Light</vt:lpstr>
      <vt:lpstr>Office Theme</vt:lpstr>
      <vt:lpstr>PowerPoint Presentation</vt:lpstr>
      <vt:lpstr>Motivation: Soft Error</vt:lpstr>
      <vt:lpstr>Silent Data Corruption (SDC)</vt:lpstr>
      <vt:lpstr>Software Solutions</vt:lpstr>
      <vt:lpstr>Existing Works</vt:lpstr>
      <vt:lpstr>Our Goal</vt:lpstr>
      <vt:lpstr>Initial Study</vt:lpstr>
      <vt:lpstr>Our Approach: Overview</vt:lpstr>
      <vt:lpstr>Challenge #1: Deriving SDC Score</vt:lpstr>
      <vt:lpstr>Challenge #2: Fitness Function in Fuzzing</vt:lpstr>
      <vt:lpstr>Experimental Setup</vt:lpstr>
      <vt:lpstr>Evaluation: Accuracy</vt:lpstr>
      <vt:lpstr>Evaluation: Accuracy</vt:lpstr>
      <vt:lpstr>Evaluation: Accuracy</vt:lpstr>
      <vt:lpstr>Evaluation: Efficiency</vt:lpstr>
      <vt:lpstr>Use Case: Stress Test Selective Inst. Duplication </vt:lpstr>
      <vt:lpstr>Use Case: Stress Test Selective Inst. Duplication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Rahman, Md Hasanur</dc:creator>
  <cp:lastModifiedBy>Rahman, Md Hasanur</cp:lastModifiedBy>
  <cp:revision>613</cp:revision>
  <dcterms:created xsi:type="dcterms:W3CDTF">2021-10-02T06:14:23Z</dcterms:created>
  <dcterms:modified xsi:type="dcterms:W3CDTF">2021-10-25T00:17:18Z</dcterms:modified>
</cp:coreProperties>
</file>