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1435" r:id="rId3"/>
    <p:sldId id="1469" r:id="rId4"/>
    <p:sldId id="1532" r:id="rId5"/>
    <p:sldId id="1533" r:id="rId6"/>
    <p:sldId id="1534" r:id="rId7"/>
    <p:sldId id="1535" r:id="rId8"/>
    <p:sldId id="1537" r:id="rId9"/>
    <p:sldId id="1536" r:id="rId10"/>
    <p:sldId id="1538" r:id="rId11"/>
    <p:sldId id="1539" r:id="rId12"/>
    <p:sldId id="1541" r:id="rId13"/>
    <p:sldId id="1540" r:id="rId14"/>
    <p:sldId id="1542" r:id="rId15"/>
    <p:sldId id="1525" r:id="rId16"/>
    <p:sldId id="1544" r:id="rId17"/>
    <p:sldId id="1545" r:id="rId18"/>
    <p:sldId id="1546" r:id="rId19"/>
    <p:sldId id="1543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B3E"/>
    <a:srgbClr val="606F7E"/>
    <a:srgbClr val="84A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/>
    <p:restoredTop sz="94274"/>
  </p:normalViewPr>
  <p:slideViewPr>
    <p:cSldViewPr snapToGrid="0" snapToObjects="1">
      <p:cViewPr varScale="1">
        <p:scale>
          <a:sx n="164" d="100"/>
          <a:sy n="164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4070A-AF88-AE4B-AF68-85E55CB952E3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E22BC-B060-B245-946D-F3652A98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FAF87-8572-2C46-A261-ACEF8B81ADBF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8786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FAF87-8572-2C46-A261-ACEF8B81ADBF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1669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FAF87-8572-2C46-A261-ACEF8B81ADBF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3597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FAF87-8572-2C46-A261-ACEF8B81ADBF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2789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FAF87-8572-2C46-A261-ACEF8B81ADBF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177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FAF87-8572-2C46-A261-ACEF8B81ADBF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9935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implementation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1d3p stencil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listed in Algorithm 1.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𝑎𝑡𝑥 represents the value at the point (𝑡 , 𝑥 ) in the iteration space where 𝑥 and 𝑡 are the coordinates in the time and space dimension.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each iteration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inner space loop, it loads 𝑎 , reuses in-register data 𝑎 𝑡𝑥 + 1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𝑡𝑥 − 1 and 𝑎𝑡 referenced by the previous calculation and writes the result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𝑡+1 𝑥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𝑎𝑥 to memory. Observing the CPU-memory data transfer, one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iteration of the inner loop is exactly similar to a common array copy algorithm.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FAF87-8572-2C46-A261-ACEF8B81ADBF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171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FAF87-8572-2C46-A261-ACEF8B81ADBF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1599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FAF87-8572-2C46-A261-ACEF8B81ADBF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0840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FAF87-8572-2C46-A261-ACEF8B81ADBF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3540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FAF87-8572-2C46-A261-ACEF8B81ADBF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900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FAF87-8572-2C46-A261-ACEF8B81ADBF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9678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FAF87-8572-2C46-A261-ACEF8B81ADBF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600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C93F-99C9-E741-B555-BE1D49D36462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0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C93F-99C9-E741-B555-BE1D49D36462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9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C93F-99C9-E741-B555-BE1D49D36462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0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C93F-99C9-E741-B555-BE1D49D36462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4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2051637"/>
            <a:ext cx="5491162" cy="1370220"/>
          </a:xfrm>
        </p:spPr>
        <p:txBody>
          <a:bodyPr anchor="b">
            <a:normAutofit/>
          </a:bodyPr>
          <a:lstStyle>
            <a:lvl1pPr>
              <a:defRPr sz="2400" baseline="0">
                <a:solidFill>
                  <a:srgbClr val="ECE4D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5491162" cy="112514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ECE4DA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C93F-99C9-E741-B555-BE1D49D36462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6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C93F-99C9-E741-B555-BE1D49D36462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2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C93F-99C9-E741-B555-BE1D49D36462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6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C93F-99C9-E741-B555-BE1D49D36462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3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C93F-99C9-E741-B555-BE1D49D36462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5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C93F-99C9-E741-B555-BE1D49D36462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C93F-99C9-E741-B555-BE1D49D36462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5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7C93F-99C9-E741-B555-BE1D49D36462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06C4-DED5-B445-98FA-62023581D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6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oddszymanski/Documents/01%20Work/SC21/title%20slide/sc21_back_02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DFC9D1-DD16-2542-830B-FA0A17CA87C5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F50E50E-9473-EE4C-BC1E-32F301523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Temporal Vectorization for Stencils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0EFD0D-479A-E44C-8E36-A899E9B68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5717917" cy="112514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Liang Yuan</a:t>
            </a:r>
            <a:r>
              <a:rPr lang="en-US" dirty="0"/>
              <a:t>, Hang Cao, </a:t>
            </a:r>
            <a:r>
              <a:rPr lang="en-US" dirty="0" err="1"/>
              <a:t>Yunquan</a:t>
            </a:r>
            <a:r>
              <a:rPr lang="en-US" dirty="0"/>
              <a:t> Zhang, </a:t>
            </a:r>
            <a:r>
              <a:rPr lang="en-US" dirty="0" err="1"/>
              <a:t>Kun</a:t>
            </a:r>
            <a:r>
              <a:rPr lang="en-US" dirty="0"/>
              <a:t> Li, </a:t>
            </a:r>
            <a:r>
              <a:rPr lang="en-US" dirty="0" err="1"/>
              <a:t>Pengqi</a:t>
            </a:r>
            <a:r>
              <a:rPr lang="en-US" dirty="0"/>
              <a:t> Lu, Yue Yue</a:t>
            </a:r>
          </a:p>
          <a:p>
            <a:r>
              <a:rPr lang="en-US" dirty="0"/>
              <a:t>SKL of Computer Architecture, Institute of Computing Technology, Chinese Academy of Sciences</a:t>
            </a:r>
          </a:p>
        </p:txBody>
      </p:sp>
    </p:spTree>
    <p:extLst>
      <p:ext uri="{BB962C8B-B14F-4D97-AF65-F5344CB8AC3E}">
        <p14:creationId xmlns:p14="http://schemas.microsoft.com/office/powerpoint/2010/main" val="33752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2"/>
    </mc:Choice>
    <mc:Fallback xmlns="">
      <p:transition spd="slow" advTm="559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695D01-95CE-A94F-AEA3-D2FE3C42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4823"/>
            <a:ext cx="4132729" cy="21527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F942F2-A19E-7E4E-8F3C-EF27303A5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341" y="1253328"/>
            <a:ext cx="4787154" cy="1409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095B7C-FEB5-984D-999A-F051CF79C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671" y="3413076"/>
            <a:ext cx="5848164" cy="1503317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C07EAEF4-2505-E64E-89E1-8A38D84CE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alibri" charset="0"/>
                <a:ea typeface="宋体" charset="0"/>
              </a:rPr>
              <a:t>Data reorganization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31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A575E8-BAB3-F141-8C78-FC1126E6D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984" y="1192307"/>
            <a:ext cx="5060695" cy="3547782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5B29FABD-FB59-B44F-A428-00F602D4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alibri" charset="0"/>
                <a:ea typeface="宋体" charset="0"/>
              </a:rPr>
              <a:t>High</a:t>
            </a:r>
            <a:r>
              <a:rPr lang="zh-CN" altLang="en-US" dirty="0">
                <a:latin typeface="Calibri" charset="0"/>
                <a:ea typeface="宋体" charset="0"/>
              </a:rPr>
              <a:t> </a:t>
            </a:r>
            <a:r>
              <a:rPr lang="en-US" altLang="zh-CN" dirty="0">
                <a:latin typeface="Calibri" charset="0"/>
                <a:ea typeface="宋体" charset="0"/>
              </a:rPr>
              <a:t>dimension</a:t>
            </a:r>
            <a:r>
              <a:rPr lang="zh-CN" altLang="en-US" dirty="0">
                <a:latin typeface="Calibri" charset="0"/>
                <a:ea typeface="宋体" charset="0"/>
              </a:rPr>
              <a:t> </a:t>
            </a:r>
            <a:r>
              <a:rPr lang="en-US" altLang="zh-CN" dirty="0">
                <a:latin typeface="Calibri" charset="0"/>
                <a:ea typeface="宋体" charset="0"/>
              </a:rPr>
              <a:t>stencil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90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Calibri" charset="0"/>
                <a:ea typeface="宋体" charset="0"/>
              </a:rPr>
              <a:t>Discussion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C272FF73-4712-CD41-8AFF-5E7A5C03B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8" y="1281111"/>
            <a:ext cx="8183658" cy="377790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alibri" charset="0"/>
                <a:ea typeface="宋体" charset="0"/>
              </a:rPr>
              <a:t>V.S. multi-load</a:t>
            </a:r>
          </a:p>
          <a:p>
            <a:pPr lvl="1"/>
            <a:r>
              <a:rPr lang="en-US" altLang="zh-CN" dirty="0">
                <a:latin typeface="Calibri" charset="0"/>
                <a:ea typeface="宋体" charset="0"/>
              </a:rPr>
              <a:t>no redundant data transfer </a:t>
            </a:r>
          </a:p>
          <a:p>
            <a:pPr lvl="1"/>
            <a:r>
              <a:rPr lang="en-US" dirty="0"/>
              <a:t>easy to align top and down vector accesses</a:t>
            </a:r>
          </a:p>
          <a:p>
            <a:r>
              <a:rPr lang="en-US" dirty="0"/>
              <a:t>V.S. data reorganization</a:t>
            </a:r>
          </a:p>
          <a:p>
            <a:pPr lvl="1"/>
            <a:r>
              <a:rPr lang="en-US" dirty="0"/>
              <a:t>number of data reorganization operations in temporal vectorization is fixed and irrelevant to the vector length, the stencil order, and dimensionality</a:t>
            </a:r>
          </a:p>
          <a:p>
            <a:r>
              <a:rPr lang="en-US" dirty="0"/>
              <a:t>V.S. DLT</a:t>
            </a:r>
          </a:p>
          <a:p>
            <a:pPr lvl="1"/>
            <a:r>
              <a:rPr lang="en-US" dirty="0"/>
              <a:t>better data reuse</a:t>
            </a:r>
          </a:p>
          <a:p>
            <a:pPr lvl="1"/>
            <a:r>
              <a:rPr lang="en-US" dirty="0"/>
              <a:t>low overhead data transpose operations </a:t>
            </a:r>
          </a:p>
        </p:txBody>
      </p:sp>
    </p:spTree>
    <p:extLst>
      <p:ext uri="{BB962C8B-B14F-4D97-AF65-F5344CB8AC3E}">
        <p14:creationId xmlns:p14="http://schemas.microsoft.com/office/powerpoint/2010/main" val="3688057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Calibri" charset="0"/>
                <a:ea typeface="宋体" charset="0"/>
              </a:rPr>
              <a:t>Discussion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C272FF73-4712-CD41-8AFF-5E7A5C03B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8" y="1281113"/>
            <a:ext cx="8183658" cy="3862388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latin typeface="Calibri" charset="0"/>
                <a:ea typeface="宋体" charset="0"/>
              </a:rPr>
              <a:t>Temporal vectorization</a:t>
            </a:r>
            <a:r>
              <a:rPr lang="zh-CN" altLang="en-US" dirty="0">
                <a:latin typeface="Calibri" charset="0"/>
                <a:ea typeface="宋体" charset="0"/>
              </a:rPr>
              <a:t> </a:t>
            </a:r>
            <a:endParaRPr lang="en-US" altLang="zh-CN" dirty="0">
              <a:latin typeface="Calibri" charset="0"/>
              <a:ea typeface="宋体" charset="0"/>
            </a:endParaRPr>
          </a:p>
          <a:p>
            <a:pPr marL="0" indent="0">
              <a:buNone/>
            </a:pPr>
            <a:r>
              <a:rPr lang="zh-CN" altLang="en-US" dirty="0">
                <a:latin typeface="Calibri" charset="0"/>
                <a:ea typeface="宋体" charset="0"/>
              </a:rPr>
              <a:t>    </a:t>
            </a:r>
            <a:r>
              <a:rPr lang="en-US" altLang="zh-CN" dirty="0">
                <a:latin typeface="Calibri" charset="0"/>
                <a:ea typeface="宋体" charset="0"/>
              </a:rPr>
              <a:t>=</a:t>
            </a:r>
            <a:r>
              <a:rPr lang="zh-CN" altLang="en-US" dirty="0">
                <a:latin typeface="Calibri" charset="0"/>
                <a:ea typeface="宋体" charset="0"/>
              </a:rPr>
              <a:t>   </a:t>
            </a:r>
            <a:r>
              <a:rPr lang="en-US" dirty="0"/>
              <a:t>strip-mining of the time loop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endParaRPr lang="en-US" dirty="0"/>
          </a:p>
          <a:p>
            <a:pPr marL="0" indent="0">
              <a:buNone/>
            </a:pPr>
            <a:r>
              <a:rPr lang="zh-CN" altLang="en-US" dirty="0"/>
              <a:t>         </a:t>
            </a:r>
            <a:r>
              <a:rPr lang="en-US" dirty="0"/>
              <a:t>time skewing of the inner time loop and outermost space loop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endParaRPr lang="en-US" dirty="0"/>
          </a:p>
          <a:p>
            <a:pPr marL="0" indent="0">
              <a:buNone/>
            </a:pPr>
            <a:r>
              <a:rPr lang="zh-CN" altLang="en-US" dirty="0"/>
              <a:t>         </a:t>
            </a:r>
            <a:r>
              <a:rPr lang="en-US" dirty="0"/>
              <a:t>loop-peel </a:t>
            </a:r>
            <a:r>
              <a:rPr lang="en-US" altLang="zh-CN" dirty="0"/>
              <a:t>+</a:t>
            </a:r>
          </a:p>
          <a:p>
            <a:pPr marL="0" indent="0">
              <a:buNone/>
            </a:pPr>
            <a:r>
              <a:rPr lang="zh-CN" altLang="en-US" dirty="0"/>
              <a:t>         </a:t>
            </a:r>
            <a:r>
              <a:rPr lang="en-US" dirty="0"/>
              <a:t>outer-loop vectorization</a:t>
            </a:r>
          </a:p>
          <a:p>
            <a:endParaRPr lang="en-US" altLang="zh-CN" dirty="0">
              <a:latin typeface="Calibri" charset="0"/>
              <a:ea typeface="宋体" charset="0"/>
            </a:endParaRPr>
          </a:p>
          <a:p>
            <a:endParaRPr lang="en-US" altLang="zh-CN" dirty="0">
              <a:latin typeface="Calibri" charset="0"/>
              <a:ea typeface="宋体" charset="0"/>
            </a:endParaRPr>
          </a:p>
          <a:p>
            <a:endParaRPr lang="en-US" altLang="zh-CN" dirty="0">
              <a:latin typeface="Calibri" charset="0"/>
              <a:ea typeface="宋体" charset="0"/>
            </a:endParaRPr>
          </a:p>
          <a:p>
            <a:endParaRPr lang="en-US" altLang="zh-CN" dirty="0">
              <a:latin typeface="Calibri" charset="0"/>
              <a:ea typeface="宋体" charset="0"/>
            </a:endParaRPr>
          </a:p>
          <a:p>
            <a:r>
              <a:rPr lang="en-US" dirty="0"/>
              <a:t>Temporal vectorization is applicable to Gauss-Seidel stencils</a:t>
            </a:r>
          </a:p>
          <a:p>
            <a:endParaRPr lang="zh-CN" altLang="en-US" dirty="0">
              <a:latin typeface="Calibri" charset="0"/>
              <a:ea typeface="宋体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AB371E-6B29-834E-BD17-E128D1BBC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01" y="2437778"/>
            <a:ext cx="4025922" cy="20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7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Calibri" charset="0"/>
                <a:ea typeface="宋体" charset="0"/>
              </a:rPr>
              <a:t>Results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C272FF73-4712-CD41-8AFF-5E7A5C03B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8" y="1281112"/>
            <a:ext cx="8183658" cy="3588544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alibri" charset="0"/>
                <a:ea typeface="宋体" charset="0"/>
              </a:rPr>
              <a:t>Two Intel Xeon E5-2670 processors with 2.70 GHz clock speed</a:t>
            </a:r>
          </a:p>
          <a:p>
            <a:pPr lvl="1"/>
            <a:r>
              <a:rPr lang="en-US" altLang="zh-CN" dirty="0">
                <a:latin typeface="Calibri" charset="0"/>
                <a:ea typeface="宋体" charset="0"/>
              </a:rPr>
              <a:t>32KB private L1 cache</a:t>
            </a:r>
          </a:p>
          <a:p>
            <a:pPr lvl="1"/>
            <a:r>
              <a:rPr lang="en-US" altLang="zh-CN" dirty="0">
                <a:latin typeface="Calibri" charset="0"/>
                <a:ea typeface="宋体" charset="0"/>
              </a:rPr>
              <a:t>256KB private L2 cache</a:t>
            </a:r>
          </a:p>
          <a:p>
            <a:pPr lvl="1"/>
            <a:r>
              <a:rPr lang="en-US" altLang="zh-CN" dirty="0">
                <a:latin typeface="Calibri" charset="0"/>
                <a:ea typeface="宋体" charset="0"/>
              </a:rPr>
              <a:t>a unified 30MB L3 cache shared by 12 cores</a:t>
            </a:r>
          </a:p>
          <a:p>
            <a:pPr lvl="1"/>
            <a:r>
              <a:rPr lang="en-US" dirty="0"/>
              <a:t>ICC compiler version 19.1.1 using the optimization flag ‘-O3 -xavx2’ </a:t>
            </a:r>
            <a:endParaRPr lang="en-US" altLang="zh-CN" dirty="0">
              <a:latin typeface="Calibri" charset="0"/>
              <a:ea typeface="宋体" charset="0"/>
            </a:endParaRPr>
          </a:p>
          <a:p>
            <a:r>
              <a:rPr lang="en-US" altLang="zh-CN" dirty="0">
                <a:latin typeface="Calibri" charset="0"/>
                <a:ea typeface="宋体" charset="0"/>
              </a:rPr>
              <a:t>6 Jacobi and 4 Gauss-Seidel stencils</a:t>
            </a:r>
          </a:p>
          <a:p>
            <a:pPr lvl="1"/>
            <a:r>
              <a:rPr lang="en-US" altLang="zh-CN" dirty="0">
                <a:latin typeface="Calibri" charset="0"/>
                <a:ea typeface="宋体" charset="0"/>
              </a:rPr>
              <a:t>Heat-1D, 2D and 3D, Laplacian-2D and 3D, Game of Life</a:t>
            </a:r>
          </a:p>
          <a:p>
            <a:pPr lvl="1"/>
            <a:r>
              <a:rPr lang="en-US" altLang="zh-CN" dirty="0">
                <a:latin typeface="Calibri" charset="0"/>
                <a:ea typeface="宋体" charset="0"/>
              </a:rPr>
              <a:t>GS-1D, 2D and 3D, Longest common subsequence (LCS) </a:t>
            </a:r>
          </a:p>
          <a:p>
            <a:endParaRPr lang="en-US" altLang="zh-CN" dirty="0">
              <a:latin typeface="Calibri" charset="0"/>
              <a:ea typeface="宋体" charset="0"/>
            </a:endParaRPr>
          </a:p>
          <a:p>
            <a:endParaRPr lang="zh-CN" altLang="en-US" dirty="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44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dirty="0">
                <a:latin typeface="Arial" charset="0"/>
                <a:ea typeface="宋体" charset="0"/>
              </a:rPr>
              <a:t>Results</a:t>
            </a:r>
            <a:r>
              <a:rPr lang="en-US" altLang="zh-CN" dirty="0">
                <a:latin typeface="Arial" charset="0"/>
                <a:ea typeface="宋体" charset="0"/>
              </a:rPr>
              <a:t>: sequential, Jacobi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089DE-4845-8149-AD25-88227D1EB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59" y="1111833"/>
            <a:ext cx="8390282" cy="353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43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dirty="0">
                <a:latin typeface="Arial" charset="0"/>
                <a:ea typeface="宋体" charset="0"/>
              </a:rPr>
              <a:t>Results</a:t>
            </a:r>
            <a:r>
              <a:rPr lang="en-US" altLang="zh-CN" dirty="0">
                <a:latin typeface="Arial" charset="0"/>
                <a:ea typeface="宋体" charset="0"/>
              </a:rPr>
              <a:t>: sequential, Gauss-Seidel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F79D90-B4BF-A840-A433-F12F5FFD4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867" y="3169230"/>
            <a:ext cx="3160663" cy="1950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A08171-3A12-1A43-95F5-9073521F0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54" y="3206275"/>
            <a:ext cx="2893258" cy="1937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8BE87F-5B9F-EE42-AD03-3D4761A55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54" y="1170122"/>
            <a:ext cx="5695193" cy="193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26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dirty="0">
                <a:latin typeface="Arial" charset="0"/>
                <a:ea typeface="宋体" charset="0"/>
              </a:rPr>
              <a:t>Results</a:t>
            </a:r>
            <a:r>
              <a:rPr lang="en-US" altLang="zh-CN" dirty="0">
                <a:latin typeface="Arial" charset="0"/>
                <a:ea typeface="宋体" charset="0"/>
              </a:rPr>
              <a:t>: parallel, Jacobi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9316B7-5C9C-ED48-B359-8A637F077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56" y="1268016"/>
            <a:ext cx="7331534" cy="31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74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dirty="0">
                <a:latin typeface="Arial" charset="0"/>
                <a:ea typeface="宋体" charset="0"/>
              </a:rPr>
              <a:t>Results</a:t>
            </a:r>
            <a:r>
              <a:rPr lang="en-US" altLang="zh-CN" dirty="0">
                <a:latin typeface="Arial" charset="0"/>
                <a:ea typeface="宋体" charset="0"/>
              </a:rPr>
              <a:t>: sequential, Gauss-Seidel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15C00C-D0E1-0D4B-AE9F-7F6C22625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934" y="3065392"/>
            <a:ext cx="2982347" cy="18894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4D249-FDB2-CA43-957B-EC3CF901D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871" y="1103216"/>
            <a:ext cx="6211914" cy="1962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3795C2-9746-4148-9F3E-66DFA7DD6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536" y="3065392"/>
            <a:ext cx="2931249" cy="19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57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Calibri" charset="0"/>
                <a:ea typeface="宋体" charset="0"/>
              </a:rPr>
              <a:t>Summary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C272FF73-4712-CD41-8AFF-5E7A5C03B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8" y="1281112"/>
            <a:ext cx="8183658" cy="3588544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alibri" charset="0"/>
                <a:ea typeface="宋体" charset="0"/>
              </a:rPr>
              <a:t>A new temporal vectorization scheme</a:t>
            </a:r>
          </a:p>
          <a:p>
            <a:pPr lvl="1"/>
            <a:r>
              <a:rPr lang="en-US" altLang="zh-CN" dirty="0">
                <a:latin typeface="Calibri" charset="0"/>
                <a:ea typeface="宋体" charset="0"/>
              </a:rPr>
              <a:t>Tiling : spatial, temporal</a:t>
            </a:r>
          </a:p>
          <a:p>
            <a:pPr lvl="1"/>
            <a:r>
              <a:rPr lang="en-US" altLang="zh-CN" dirty="0">
                <a:latin typeface="Calibri" charset="0"/>
                <a:ea typeface="宋体" charset="0"/>
              </a:rPr>
              <a:t>Vectorization: spatial, </a:t>
            </a:r>
            <a:r>
              <a:rPr lang="en-US" altLang="zh-CN" dirty="0">
                <a:solidFill>
                  <a:srgbClr val="FF0000"/>
                </a:solidFill>
                <a:latin typeface="Calibri" charset="0"/>
                <a:ea typeface="宋体" charset="0"/>
              </a:rPr>
              <a:t>temporal</a:t>
            </a:r>
          </a:p>
          <a:p>
            <a:endParaRPr lang="en-US" altLang="zh-CN" dirty="0">
              <a:latin typeface="Calibri" charset="0"/>
              <a:ea typeface="宋体" charset="0"/>
            </a:endParaRPr>
          </a:p>
          <a:p>
            <a:r>
              <a:rPr lang="en-US" altLang="zh-CN" dirty="0">
                <a:latin typeface="Calibri" charset="0"/>
                <a:ea typeface="宋体" charset="0"/>
              </a:rPr>
              <a:t>Incur a small fixed number of vector reorganizations </a:t>
            </a:r>
          </a:p>
          <a:p>
            <a:pPr lvl="1"/>
            <a:r>
              <a:rPr lang="en-US" altLang="zh-CN" dirty="0">
                <a:latin typeface="Calibri" charset="0"/>
                <a:ea typeface="宋体" charset="0"/>
              </a:rPr>
              <a:t>irrelevant to the vector length, stencil order, and dimension</a:t>
            </a:r>
          </a:p>
          <a:p>
            <a:endParaRPr lang="en-US" altLang="zh-CN" dirty="0">
              <a:latin typeface="Calibri" charset="0"/>
              <a:ea typeface="宋体" charset="0"/>
            </a:endParaRPr>
          </a:p>
          <a:p>
            <a:r>
              <a:rPr lang="en-US" altLang="zh-CN" dirty="0">
                <a:latin typeface="Calibri" charset="0"/>
                <a:ea typeface="宋体" charset="0"/>
              </a:rPr>
              <a:t>Applicable to Gauss-Seidel stencils. </a:t>
            </a:r>
          </a:p>
          <a:p>
            <a:endParaRPr lang="en-US" altLang="zh-CN" dirty="0">
              <a:latin typeface="Calibri" charset="0"/>
              <a:ea typeface="宋体" charset="0"/>
            </a:endParaRPr>
          </a:p>
          <a:p>
            <a:endParaRPr lang="zh-CN" altLang="en-US" dirty="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9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CN">
                <a:latin typeface="Calibri" charset="0"/>
                <a:ea typeface="黑体" charset="0"/>
                <a:cs typeface="黑体" charset="0"/>
              </a:rPr>
              <a:t>Outline</a:t>
            </a:r>
            <a:endParaRPr kumimoji="0" lang="zh-CN" altLang="en-US">
              <a:latin typeface="Calibri" charset="0"/>
              <a:ea typeface="黑体" charset="0"/>
              <a:cs typeface="黑体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kumimoji="0" lang="en-US" altLang="zh-CN" dirty="0">
                <a:latin typeface="Arial" charset="0"/>
                <a:ea typeface="宋体" charset="0"/>
              </a:rPr>
              <a:t>Introduction</a:t>
            </a:r>
          </a:p>
          <a:p>
            <a:pPr eaLnBrk="1" hangingPunct="1"/>
            <a:r>
              <a:rPr lang="en-US" altLang="zh-CN" dirty="0">
                <a:latin typeface="Arial" charset="0"/>
                <a:ea typeface="宋体" charset="0"/>
              </a:rPr>
              <a:t>Background</a:t>
            </a:r>
            <a:endParaRPr kumimoji="0" lang="en-US" altLang="zh-CN" dirty="0">
              <a:latin typeface="Arial" charset="0"/>
              <a:ea typeface="宋体" charset="0"/>
            </a:endParaRPr>
          </a:p>
          <a:p>
            <a:pPr eaLnBrk="1" hangingPunct="1"/>
            <a:r>
              <a:rPr lang="en-US" altLang="zh-CN" dirty="0">
                <a:latin typeface="Arial" charset="0"/>
                <a:ea typeface="宋体" charset="0"/>
              </a:rPr>
              <a:t>Temporal vectorization</a:t>
            </a:r>
            <a:endParaRPr kumimoji="0" lang="en-US" altLang="zh-CN" dirty="0">
              <a:latin typeface="Arial" charset="0"/>
              <a:ea typeface="宋体" charset="0"/>
            </a:endParaRPr>
          </a:p>
          <a:p>
            <a:pPr eaLnBrk="1" hangingPunct="1"/>
            <a:r>
              <a:rPr lang="en-US" altLang="zh-CN" dirty="0">
                <a:latin typeface="Arial" charset="0"/>
                <a:ea typeface="宋体" charset="0"/>
              </a:rPr>
              <a:t>Result</a:t>
            </a:r>
          </a:p>
          <a:p>
            <a:pPr eaLnBrk="1" hangingPunct="1"/>
            <a:r>
              <a:rPr kumimoji="0" lang="en-US" altLang="zh-CN" dirty="0">
                <a:latin typeface="Arial" charset="0"/>
                <a:ea typeface="宋体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271148750"/>
      </p:ext>
    </p:extLst>
  </p:cSld>
  <p:clrMapOvr>
    <a:masterClrMapping/>
  </p:clrMapOvr>
  <p:transition spd="slow" advTm="1016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charset="0"/>
                <a:ea typeface="宋体" charset="0"/>
              </a:rPr>
              <a:t>Introduction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628650" y="1281112"/>
            <a:ext cx="6686550" cy="3588544"/>
          </a:xfrm>
        </p:spPr>
        <p:txBody>
          <a:bodyPr/>
          <a:lstStyle/>
          <a:p>
            <a:r>
              <a:rPr lang="en-US" altLang="zh-CN" dirty="0">
                <a:latin typeface="Calibri" charset="0"/>
                <a:ea typeface="宋体" charset="0"/>
              </a:rPr>
              <a:t>Stencil</a:t>
            </a:r>
          </a:p>
          <a:p>
            <a:pPr lvl="1"/>
            <a:r>
              <a:rPr lang="en-US" altLang="zh-CN" dirty="0">
                <a:latin typeface="Calibri" charset="0"/>
                <a:ea typeface="宋体" charset="0"/>
              </a:rPr>
              <a:t>update</a:t>
            </a:r>
            <a:r>
              <a:rPr lang="zh-CN" altLang="en-US" dirty="0">
                <a:latin typeface="Calibri" charset="0"/>
                <a:ea typeface="宋体" charset="0"/>
              </a:rPr>
              <a:t> </a:t>
            </a:r>
            <a:r>
              <a:rPr lang="en-US" altLang="zh-CN" dirty="0">
                <a:latin typeface="Calibri" charset="0"/>
                <a:ea typeface="宋体" charset="0"/>
              </a:rPr>
              <a:t>each</a:t>
            </a:r>
            <a:r>
              <a:rPr lang="zh-CN" altLang="en-US" dirty="0">
                <a:latin typeface="Calibri" charset="0"/>
                <a:ea typeface="宋体" charset="0"/>
              </a:rPr>
              <a:t> </a:t>
            </a:r>
            <a:r>
              <a:rPr lang="en-US" altLang="zh-CN" dirty="0">
                <a:latin typeface="Calibri" charset="0"/>
                <a:ea typeface="宋体" charset="0"/>
              </a:rPr>
              <a:t>point</a:t>
            </a:r>
            <a:r>
              <a:rPr lang="zh-CN" altLang="en-US" dirty="0">
                <a:latin typeface="Calibri" charset="0"/>
                <a:ea typeface="宋体" charset="0"/>
              </a:rPr>
              <a:t> </a:t>
            </a:r>
            <a:r>
              <a:rPr lang="en-US" altLang="zh-CN" dirty="0">
                <a:latin typeface="Calibri" charset="0"/>
                <a:ea typeface="宋体" charset="0"/>
              </a:rPr>
              <a:t>in</a:t>
            </a:r>
            <a:r>
              <a:rPr lang="zh-CN" altLang="en-US" dirty="0">
                <a:latin typeface="Calibri" charset="0"/>
                <a:ea typeface="宋体" charset="0"/>
              </a:rPr>
              <a:t> </a:t>
            </a:r>
            <a:r>
              <a:rPr lang="en-US" altLang="zh-CN" dirty="0">
                <a:latin typeface="Calibri" charset="0"/>
                <a:ea typeface="宋体" charset="0"/>
              </a:rPr>
              <a:t>a</a:t>
            </a:r>
            <a:r>
              <a:rPr lang="zh-CN" altLang="en-US" dirty="0">
                <a:latin typeface="Calibri" charset="0"/>
                <a:ea typeface="宋体" charset="0"/>
              </a:rPr>
              <a:t> </a:t>
            </a:r>
            <a:r>
              <a:rPr lang="en-US" altLang="zh-CN" i="1" dirty="0">
                <a:latin typeface="Calibri" charset="0"/>
                <a:ea typeface="宋体" charset="0"/>
              </a:rPr>
              <a:t>d</a:t>
            </a:r>
            <a:r>
              <a:rPr lang="en-US" altLang="zh-CN" dirty="0">
                <a:latin typeface="Calibri" charset="0"/>
                <a:ea typeface="宋体" charset="0"/>
              </a:rPr>
              <a:t>-dimensional space</a:t>
            </a:r>
            <a:r>
              <a:rPr lang="zh-CN" altLang="en-US" dirty="0">
                <a:latin typeface="Calibri" charset="0"/>
                <a:ea typeface="宋体" charset="0"/>
              </a:rPr>
              <a:t> </a:t>
            </a:r>
            <a:r>
              <a:rPr lang="en-US" altLang="zh-CN" dirty="0">
                <a:latin typeface="Calibri" charset="0"/>
                <a:ea typeface="宋体" charset="0"/>
              </a:rPr>
              <a:t>(</a:t>
            </a:r>
            <a:r>
              <a:rPr lang="en-US" altLang="zh-CN" i="1" dirty="0">
                <a:latin typeface="Calibri" charset="0"/>
                <a:ea typeface="宋体" charset="0"/>
              </a:rPr>
              <a:t>data space</a:t>
            </a:r>
            <a:r>
              <a:rPr lang="en-US" altLang="zh-CN" dirty="0">
                <a:latin typeface="Calibri" charset="0"/>
                <a:ea typeface="宋体" charset="0"/>
              </a:rPr>
              <a:t>)</a:t>
            </a:r>
            <a:r>
              <a:rPr lang="zh-CN" altLang="en-US" dirty="0">
                <a:latin typeface="Calibri" charset="0"/>
                <a:ea typeface="宋体" charset="0"/>
              </a:rPr>
              <a:t> </a:t>
            </a:r>
            <a:r>
              <a:rPr lang="en-US" altLang="zh-CN" dirty="0">
                <a:latin typeface="Calibri" charset="0"/>
                <a:ea typeface="宋体" charset="0"/>
              </a:rPr>
              <a:t>with</a:t>
            </a:r>
            <a:r>
              <a:rPr lang="zh-CN" altLang="en-US" dirty="0">
                <a:latin typeface="Calibri" charset="0"/>
                <a:ea typeface="宋体" charset="0"/>
              </a:rPr>
              <a:t> </a:t>
            </a:r>
            <a:r>
              <a:rPr lang="en-US" altLang="zh-CN" dirty="0">
                <a:latin typeface="Calibri" charset="0"/>
                <a:ea typeface="宋体" charset="0"/>
              </a:rPr>
              <a:t>a pre-defined pattern of neighbor points</a:t>
            </a:r>
          </a:p>
          <a:p>
            <a:pPr lvl="1"/>
            <a:r>
              <a:rPr lang="en-US" altLang="zh-CN" dirty="0">
                <a:latin typeface="Calibri" charset="0"/>
                <a:ea typeface="宋体" charset="0"/>
              </a:rPr>
              <a:t>time-iterated updates (</a:t>
            </a:r>
            <a:r>
              <a:rPr lang="en-US" altLang="zh-CN" i="1" dirty="0">
                <a:latin typeface="Calibri" charset="0"/>
                <a:ea typeface="宋体" charset="0"/>
              </a:rPr>
              <a:t>iteration</a:t>
            </a:r>
            <a:r>
              <a:rPr lang="zh-CN" altLang="en-US" i="1" dirty="0">
                <a:latin typeface="Calibri" charset="0"/>
                <a:ea typeface="宋体" charset="0"/>
              </a:rPr>
              <a:t> </a:t>
            </a:r>
            <a:r>
              <a:rPr lang="en-US" altLang="zh-CN" i="1" dirty="0">
                <a:latin typeface="Calibri" charset="0"/>
                <a:ea typeface="宋体" charset="0"/>
              </a:rPr>
              <a:t>space</a:t>
            </a:r>
            <a:r>
              <a:rPr lang="en-US" altLang="zh-CN" dirty="0">
                <a:latin typeface="Calibri" charset="0"/>
                <a:ea typeface="宋体" charset="0"/>
              </a:rPr>
              <a:t>)</a:t>
            </a:r>
            <a:br>
              <a:rPr lang="en-US" altLang="zh-CN" dirty="0">
                <a:latin typeface="Calibri" charset="0"/>
                <a:ea typeface="宋体" charset="0"/>
              </a:rPr>
            </a:br>
            <a:br>
              <a:rPr lang="en-US" altLang="zh-CN" dirty="0">
                <a:latin typeface="Calibri" charset="0"/>
                <a:ea typeface="宋体" charset="0"/>
              </a:rPr>
            </a:br>
            <a:br>
              <a:rPr lang="en-US" altLang="zh-CN" dirty="0">
                <a:latin typeface="Calibri" charset="0"/>
                <a:ea typeface="宋体" charset="0"/>
              </a:rPr>
            </a:br>
            <a:br>
              <a:rPr lang="en-US" altLang="zh-CN" dirty="0">
                <a:latin typeface="Calibri" charset="0"/>
                <a:ea typeface="宋体" charset="0"/>
              </a:rPr>
            </a:br>
            <a:endParaRPr lang="zh-CN" altLang="en-US" dirty="0">
              <a:latin typeface="Calibri" charset="0"/>
              <a:ea typeface="宋体" charset="0"/>
            </a:endParaRPr>
          </a:p>
        </p:txBody>
      </p:sp>
      <p:pic>
        <p:nvPicPr>
          <p:cNvPr id="717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60" y="3165873"/>
            <a:ext cx="1650206" cy="9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69" y="2625329"/>
            <a:ext cx="178593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53"/>
          <a:stretch>
            <a:fillRect/>
          </a:stretch>
        </p:blipFill>
        <p:spPr bwMode="auto">
          <a:xfrm>
            <a:off x="3755232" y="3640932"/>
            <a:ext cx="1674019" cy="56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文本框 3"/>
          <p:cNvSpPr txBox="1">
            <a:spLocks noChangeArrowheads="1"/>
          </p:cNvSpPr>
          <p:nvPr/>
        </p:nvSpPr>
        <p:spPr bwMode="auto">
          <a:xfrm>
            <a:off x="1857375" y="4182666"/>
            <a:ext cx="1317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>
              <a:defRPr kumimoji="1" sz="28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>
              <a:defRPr kumimoji="1" sz="20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>
              <a:defRPr kumimoji="1" sz="20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r>
              <a:rPr lang="en-US" altLang="zh-CN" sz="1800">
                <a:ea typeface="楷体_GB2312" charset="0"/>
                <a:cs typeface="楷体_GB2312" charset="0"/>
              </a:rPr>
              <a:t>1d3p stencil</a:t>
            </a:r>
            <a:endParaRPr lang="zh-CN" altLang="en-US" sz="1800">
              <a:ea typeface="楷体_GB2312" charset="0"/>
              <a:cs typeface="楷体_GB2312" charset="0"/>
            </a:endParaRPr>
          </a:p>
        </p:txBody>
      </p:sp>
      <p:sp>
        <p:nvSpPr>
          <p:cNvPr id="7176" name="文本框 10"/>
          <p:cNvSpPr txBox="1">
            <a:spLocks noChangeArrowheads="1"/>
          </p:cNvSpPr>
          <p:nvPr/>
        </p:nvSpPr>
        <p:spPr bwMode="auto">
          <a:xfrm>
            <a:off x="3937398" y="4182666"/>
            <a:ext cx="1208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>
              <a:defRPr kumimoji="1" sz="28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>
              <a:defRPr kumimoji="1" sz="20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>
              <a:defRPr kumimoji="1" sz="20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r>
              <a:rPr lang="en-US" altLang="zh-CN" sz="1800">
                <a:ea typeface="楷体_GB2312" charset="0"/>
                <a:cs typeface="楷体_GB2312" charset="0"/>
              </a:rPr>
              <a:t>Data space</a:t>
            </a:r>
            <a:endParaRPr lang="zh-CN" altLang="en-US" sz="1800">
              <a:ea typeface="楷体_GB2312" charset="0"/>
              <a:cs typeface="楷体_GB2312" charset="0"/>
            </a:endParaRPr>
          </a:p>
        </p:txBody>
      </p:sp>
      <p:sp>
        <p:nvSpPr>
          <p:cNvPr id="7177" name="文本框 11"/>
          <p:cNvSpPr txBox="1">
            <a:spLocks noChangeArrowheads="1"/>
          </p:cNvSpPr>
          <p:nvPr/>
        </p:nvSpPr>
        <p:spPr bwMode="auto">
          <a:xfrm>
            <a:off x="6073379" y="4182666"/>
            <a:ext cx="15779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>
              <a:defRPr kumimoji="1" sz="28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>
              <a:defRPr kumimoji="1" sz="20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>
              <a:defRPr kumimoji="1" sz="20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r>
              <a:rPr lang="en-US" altLang="zh-CN" sz="1800">
                <a:ea typeface="楷体_GB2312" charset="0"/>
                <a:cs typeface="楷体_GB2312" charset="0"/>
              </a:rPr>
              <a:t>Iteration space</a:t>
            </a:r>
            <a:endParaRPr lang="zh-CN" altLang="en-US" sz="1800">
              <a:ea typeface="楷体_GB2312" charset="0"/>
              <a:cs typeface="楷体_GB23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0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3"/>
    </mc:Choice>
    <mc:Fallback xmlns="">
      <p:transition spd="slow" advTm="148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charset="0"/>
                <a:ea typeface="宋体" charset="0"/>
              </a:rPr>
              <a:t>Background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F9FE4D-81FB-FA48-B3D7-CC0E187A2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153" y="3141287"/>
            <a:ext cx="4658053" cy="1803342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C272FF73-4712-CD41-8AFF-5E7A5C03B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1112"/>
            <a:ext cx="6686550" cy="3588544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alibri" charset="0"/>
                <a:ea typeface="宋体" charset="0"/>
              </a:rPr>
              <a:t>Scalar Implementation</a:t>
            </a:r>
          </a:p>
          <a:p>
            <a:pPr lvl="1"/>
            <a:r>
              <a:rPr lang="en-US" altLang="zh-CN" dirty="0">
                <a:latin typeface="Calibri" charset="0"/>
                <a:ea typeface="宋体" charset="0"/>
              </a:rPr>
              <a:t>In each iteration of the inner space loop</a:t>
            </a:r>
          </a:p>
          <a:p>
            <a:pPr lvl="1"/>
            <a:r>
              <a:rPr lang="en-US" altLang="zh-CN" dirty="0">
                <a:latin typeface="Calibri" charset="0"/>
                <a:ea typeface="宋体" charset="0"/>
              </a:rPr>
              <a:t>load 𝑎</a:t>
            </a:r>
            <a:r>
              <a:rPr lang="en-US" altLang="zh-CN" baseline="30000" dirty="0">
                <a:latin typeface="Calibri" charset="0"/>
                <a:ea typeface="宋体" charset="0"/>
              </a:rPr>
              <a:t>t</a:t>
            </a:r>
            <a:r>
              <a:rPr lang="en-US" altLang="zh-CN" baseline="-25000" dirty="0">
                <a:latin typeface="Calibri" charset="0"/>
                <a:ea typeface="宋体" charset="0"/>
              </a:rPr>
              <a:t>x+1</a:t>
            </a:r>
            <a:r>
              <a:rPr lang="en-US" altLang="zh-CN" dirty="0">
                <a:latin typeface="Calibri" charset="0"/>
                <a:ea typeface="宋体" charset="0"/>
              </a:rPr>
              <a:t> , reuses in-register data 𝑎</a:t>
            </a:r>
            <a:r>
              <a:rPr lang="en-US" altLang="zh-CN" baseline="30000" dirty="0">
                <a:latin typeface="Calibri" charset="0"/>
                <a:ea typeface="宋体" charset="0"/>
              </a:rPr>
              <a:t>t</a:t>
            </a:r>
            <a:r>
              <a:rPr lang="en-US" altLang="zh-CN" baseline="-25000" dirty="0">
                <a:latin typeface="Calibri" charset="0"/>
                <a:ea typeface="宋体" charset="0"/>
              </a:rPr>
              <a:t>x-1</a:t>
            </a:r>
            <a:r>
              <a:rPr lang="en-US" altLang="zh-CN" dirty="0">
                <a:latin typeface="Calibri" charset="0"/>
                <a:ea typeface="宋体" charset="0"/>
              </a:rPr>
              <a:t> and 𝑎</a:t>
            </a:r>
            <a:r>
              <a:rPr lang="en-US" altLang="zh-CN" baseline="30000" dirty="0" err="1">
                <a:latin typeface="Calibri" charset="0"/>
                <a:ea typeface="宋体" charset="0"/>
              </a:rPr>
              <a:t>t</a:t>
            </a:r>
            <a:r>
              <a:rPr lang="en-US" altLang="zh-CN" baseline="-25000" dirty="0" err="1">
                <a:latin typeface="Calibri" charset="0"/>
                <a:ea typeface="宋体" charset="0"/>
              </a:rPr>
              <a:t>x</a:t>
            </a:r>
            <a:r>
              <a:rPr lang="en-US" altLang="zh-CN" dirty="0">
                <a:latin typeface="Calibri" charset="0"/>
                <a:ea typeface="宋体" charset="0"/>
              </a:rPr>
              <a:t> </a:t>
            </a:r>
          </a:p>
          <a:p>
            <a:pPr lvl="1"/>
            <a:r>
              <a:rPr lang="en-US" altLang="zh-CN" dirty="0">
                <a:latin typeface="Calibri" charset="0"/>
                <a:ea typeface="宋体" charset="0"/>
              </a:rPr>
              <a:t>write 𝑎</a:t>
            </a:r>
            <a:r>
              <a:rPr lang="en-US" altLang="zh-CN" baseline="-25000" dirty="0">
                <a:latin typeface="Calibri" charset="0"/>
                <a:ea typeface="宋体" charset="0"/>
              </a:rPr>
              <a:t>x</a:t>
            </a:r>
            <a:r>
              <a:rPr lang="en-US" altLang="zh-CN" baseline="30000" dirty="0">
                <a:latin typeface="Calibri" charset="0"/>
                <a:ea typeface="宋体" charset="0"/>
              </a:rPr>
              <a:t>t+1</a:t>
            </a:r>
            <a:r>
              <a:rPr lang="en-US" altLang="zh-CN" dirty="0">
                <a:latin typeface="Calibri" charset="0"/>
                <a:ea typeface="宋体" charset="0"/>
              </a:rPr>
              <a:t> </a:t>
            </a:r>
          </a:p>
          <a:p>
            <a:pPr lvl="1"/>
            <a:r>
              <a:rPr lang="en-US" dirty="0"/>
              <a:t>similar to a common array copy algorithm</a:t>
            </a:r>
          </a:p>
          <a:p>
            <a:pPr marL="342900" lvl="1" indent="0">
              <a:buNone/>
            </a:pPr>
            <a:br>
              <a:rPr lang="en-US" altLang="zh-CN" dirty="0">
                <a:latin typeface="Calibri" charset="0"/>
                <a:ea typeface="宋体" charset="0"/>
              </a:rPr>
            </a:br>
            <a:br>
              <a:rPr lang="en-US" altLang="zh-CN" dirty="0">
                <a:latin typeface="Calibri" charset="0"/>
                <a:ea typeface="宋体" charset="0"/>
              </a:rPr>
            </a:br>
            <a:br>
              <a:rPr lang="en-US" altLang="zh-CN" dirty="0">
                <a:latin typeface="Calibri" charset="0"/>
                <a:ea typeface="宋体" charset="0"/>
              </a:rPr>
            </a:br>
            <a:endParaRPr lang="zh-CN" altLang="en-US" dirty="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0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4"/>
    </mc:Choice>
    <mc:Fallback xmlns="">
      <p:transition spd="slow" advTm="435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charset="0"/>
                <a:ea typeface="宋体" charset="0"/>
              </a:rPr>
              <a:t>Background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C272FF73-4712-CD41-8AFF-5E7A5C03B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1112"/>
            <a:ext cx="6686550" cy="3588544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alibri" charset="0"/>
                <a:ea typeface="宋体" charset="0"/>
              </a:rPr>
              <a:t>Vector Implementation (multi-load)</a:t>
            </a:r>
          </a:p>
          <a:p>
            <a:pPr lvl="1"/>
            <a:r>
              <a:rPr lang="en-US" altLang="zh-CN" dirty="0">
                <a:latin typeface="Calibri" charset="0"/>
                <a:ea typeface="宋体" charset="0"/>
              </a:rPr>
              <a:t>computes contiguous elements in the output array </a:t>
            </a:r>
          </a:p>
          <a:p>
            <a:r>
              <a:rPr lang="en-US" altLang="zh-CN" dirty="0">
                <a:latin typeface="Calibri" charset="0"/>
                <a:ea typeface="宋体" charset="0"/>
              </a:rPr>
              <a:t>input data alignment conflicts </a:t>
            </a:r>
          </a:p>
          <a:p>
            <a:pPr lvl="1"/>
            <a:r>
              <a:rPr lang="en-US" altLang="zh-CN" dirty="0">
                <a:latin typeface="Calibri" charset="0"/>
                <a:ea typeface="宋体" charset="0"/>
              </a:rPr>
              <a:t>𝑎</a:t>
            </a:r>
            <a:r>
              <a:rPr lang="en-US" altLang="zh-CN" baseline="30000" dirty="0">
                <a:latin typeface="Calibri" charset="0"/>
                <a:ea typeface="宋体" charset="0"/>
              </a:rPr>
              <a:t>t</a:t>
            </a:r>
            <a:r>
              <a:rPr lang="en-US" altLang="zh-CN" baseline="-25000" dirty="0">
                <a:latin typeface="Calibri" charset="0"/>
                <a:ea typeface="宋体" charset="0"/>
              </a:rPr>
              <a:t>x+2</a:t>
            </a:r>
            <a:r>
              <a:rPr lang="en-US" altLang="zh-CN" dirty="0">
                <a:latin typeface="Calibri" charset="0"/>
                <a:ea typeface="宋体" charset="0"/>
              </a:rPr>
              <a:t> appears in all these vector registers but at different positions. </a:t>
            </a:r>
          </a:p>
          <a:p>
            <a:r>
              <a:rPr lang="en-US" altLang="zh-CN" dirty="0">
                <a:latin typeface="Calibri" charset="0"/>
                <a:ea typeface="宋体" charset="0"/>
              </a:rPr>
              <a:t>Disadvantage</a:t>
            </a:r>
          </a:p>
          <a:p>
            <a:pPr lvl="1"/>
            <a:r>
              <a:rPr lang="en-US" dirty="0"/>
              <a:t>redundant data loads</a:t>
            </a:r>
          </a:p>
          <a:p>
            <a:pPr lvl="1"/>
            <a:r>
              <a:rPr lang="en-US" altLang="zh-CN" dirty="0">
                <a:latin typeface="Calibri" charset="0"/>
                <a:ea typeface="宋体" charset="0"/>
              </a:rPr>
              <a:t>unaligned memory references </a:t>
            </a:r>
            <a:br>
              <a:rPr lang="en-US" altLang="zh-CN" dirty="0">
                <a:latin typeface="Calibri" charset="0"/>
                <a:ea typeface="宋体" charset="0"/>
              </a:rPr>
            </a:br>
            <a:br>
              <a:rPr lang="en-US" altLang="zh-CN" dirty="0">
                <a:latin typeface="Calibri" charset="0"/>
                <a:ea typeface="宋体" charset="0"/>
              </a:rPr>
            </a:br>
            <a:endParaRPr lang="zh-CN" altLang="en-US" dirty="0">
              <a:latin typeface="Calibri" charset="0"/>
              <a:ea typeface="宋体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CFAEF1-05E0-0B49-840B-592FF983D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354" y="3075384"/>
            <a:ext cx="3959563" cy="19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7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"/>
    </mc:Choice>
    <mc:Fallback xmlns="">
      <p:transition spd="slow" advTm="49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charset="0"/>
                <a:ea typeface="宋体" charset="0"/>
              </a:rPr>
              <a:t>Background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C272FF73-4712-CD41-8AFF-5E7A5C03B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81112"/>
            <a:ext cx="7795503" cy="3588544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alibri" charset="0"/>
                <a:ea typeface="宋体" charset="0"/>
              </a:rPr>
              <a:t>Solution</a:t>
            </a:r>
            <a:r>
              <a:rPr lang="zh-CN" altLang="en-US" dirty="0">
                <a:latin typeface="Calibri" charset="0"/>
                <a:ea typeface="宋体" charset="0"/>
              </a:rPr>
              <a:t> </a:t>
            </a:r>
            <a:r>
              <a:rPr lang="en-US" altLang="zh-CN" dirty="0">
                <a:latin typeface="Calibri" charset="0"/>
                <a:ea typeface="宋体" charset="0"/>
              </a:rPr>
              <a:t>1</a:t>
            </a:r>
            <a:r>
              <a:rPr lang="zh-CN" altLang="en-US" dirty="0">
                <a:latin typeface="Calibri" charset="0"/>
                <a:ea typeface="宋体" charset="0"/>
              </a:rPr>
              <a:t> ：</a:t>
            </a:r>
            <a:r>
              <a:rPr lang="en-US" altLang="zh-CN" dirty="0">
                <a:latin typeface="Calibri" charset="0"/>
                <a:ea typeface="宋体" charset="0"/>
              </a:rPr>
              <a:t>Data reorganization </a:t>
            </a:r>
          </a:p>
          <a:p>
            <a:pPr lvl="1"/>
            <a:r>
              <a:rPr lang="en-US" altLang="zh-CN" dirty="0">
                <a:latin typeface="Calibri" charset="0"/>
                <a:ea typeface="宋体" charset="0"/>
              </a:rPr>
              <a:t>In each iteration of the inner space loop</a:t>
            </a:r>
          </a:p>
          <a:p>
            <a:pPr lvl="1"/>
            <a:r>
              <a:rPr lang="en-US" altLang="zh-CN" dirty="0">
                <a:latin typeface="Calibri" charset="0"/>
                <a:ea typeface="宋体" charset="0"/>
              </a:rPr>
              <a:t>Load</a:t>
            </a:r>
            <a:r>
              <a:rPr lang="zh-CN" altLang="en-US" dirty="0">
                <a:latin typeface="Calibri" charset="0"/>
                <a:ea typeface="宋体" charset="0"/>
              </a:rPr>
              <a:t> </a:t>
            </a:r>
            <a:r>
              <a:rPr lang="en-US" altLang="zh-CN" dirty="0">
                <a:latin typeface="Calibri" charset="0"/>
                <a:ea typeface="宋体" charset="0"/>
              </a:rPr>
              <a:t>next</a:t>
            </a:r>
            <a:r>
              <a:rPr lang="zh-CN" altLang="en-US" dirty="0">
                <a:latin typeface="Calibri" charset="0"/>
                <a:ea typeface="宋体" charset="0"/>
              </a:rPr>
              <a:t> </a:t>
            </a:r>
            <a:r>
              <a:rPr lang="en-US" altLang="zh-CN" dirty="0">
                <a:latin typeface="Calibri" charset="0"/>
                <a:ea typeface="宋体" charset="0"/>
              </a:rPr>
              <a:t>contiguous elements in the input array </a:t>
            </a:r>
          </a:p>
          <a:p>
            <a:pPr lvl="1"/>
            <a:r>
              <a:rPr lang="en-US" altLang="zh-CN" dirty="0">
                <a:latin typeface="Calibri" charset="0"/>
                <a:ea typeface="宋体" charset="0"/>
              </a:rPr>
              <a:t>Assemble the needed vector through vector organization instructions</a:t>
            </a:r>
          </a:p>
          <a:p>
            <a:r>
              <a:rPr lang="en-US" altLang="zh-CN" dirty="0">
                <a:latin typeface="Calibri" charset="0"/>
                <a:ea typeface="宋体" charset="0"/>
              </a:rPr>
              <a:t>Disadvantage</a:t>
            </a:r>
          </a:p>
          <a:p>
            <a:pPr lvl="1"/>
            <a:r>
              <a:rPr lang="en-US" dirty="0"/>
              <a:t>reorganization overhead increases with </a:t>
            </a:r>
          </a:p>
          <a:p>
            <a:pPr lvl="2"/>
            <a:r>
              <a:rPr lang="en-US" dirty="0"/>
              <a:t>Stencil order</a:t>
            </a:r>
          </a:p>
          <a:p>
            <a:pPr lvl="2"/>
            <a:r>
              <a:rPr lang="en-US" dirty="0"/>
              <a:t>Vector length</a:t>
            </a:r>
          </a:p>
          <a:p>
            <a:pPr lvl="2"/>
            <a:r>
              <a:rPr lang="en-US" dirty="0"/>
              <a:t>Stencil dimensionality </a:t>
            </a:r>
          </a:p>
          <a:p>
            <a:pPr marL="342900" lvl="1" indent="0">
              <a:buNone/>
            </a:pPr>
            <a:br>
              <a:rPr lang="en-US" altLang="zh-CN" dirty="0">
                <a:latin typeface="Calibri" charset="0"/>
                <a:ea typeface="宋体" charset="0"/>
              </a:rPr>
            </a:br>
            <a:endParaRPr lang="zh-CN" altLang="en-US" dirty="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4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"/>
    </mc:Choice>
    <mc:Fallback xmlns="">
      <p:transition spd="slow" advTm="20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charset="0"/>
                <a:ea typeface="宋体" charset="0"/>
              </a:rPr>
              <a:t>Background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C272FF73-4712-CD41-8AFF-5E7A5C03B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81112"/>
            <a:ext cx="8301342" cy="3588544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alibri" charset="0"/>
                <a:ea typeface="宋体" charset="0"/>
              </a:rPr>
              <a:t>Solution</a:t>
            </a:r>
            <a:r>
              <a:rPr lang="zh-CN" altLang="en-US" dirty="0">
                <a:latin typeface="Calibri" charset="0"/>
                <a:ea typeface="宋体" charset="0"/>
              </a:rPr>
              <a:t> </a:t>
            </a:r>
            <a:r>
              <a:rPr lang="en-US" altLang="zh-CN" dirty="0">
                <a:latin typeface="Calibri" charset="0"/>
                <a:ea typeface="宋体" charset="0"/>
              </a:rPr>
              <a:t>2</a:t>
            </a:r>
            <a:r>
              <a:rPr lang="zh-CN" altLang="en-US" dirty="0">
                <a:latin typeface="Calibri" charset="0"/>
                <a:ea typeface="宋体" charset="0"/>
              </a:rPr>
              <a:t> ：</a:t>
            </a:r>
            <a:r>
              <a:rPr lang="en-US" altLang="zh-CN" dirty="0">
                <a:latin typeface="Calibri" charset="0"/>
                <a:ea typeface="宋体" charset="0"/>
              </a:rPr>
              <a:t> Dimension-Lifting Transpose (DLT) </a:t>
            </a:r>
          </a:p>
          <a:p>
            <a:pPr lvl="1"/>
            <a:r>
              <a:rPr lang="en-US" altLang="zh-CN" dirty="0">
                <a:latin typeface="Calibri" charset="0"/>
                <a:ea typeface="宋体" charset="0"/>
              </a:rPr>
              <a:t>original one-dimensional array of length 𝑁 is viewed as a matrix of size 𝑣𝑙 ∗ (𝑁/𝑣𝑙). </a:t>
            </a:r>
          </a:p>
          <a:p>
            <a:pPr lvl="1"/>
            <a:r>
              <a:rPr lang="en-US" dirty="0"/>
              <a:t>matrix transpose </a:t>
            </a:r>
          </a:p>
          <a:p>
            <a:pPr lvl="1"/>
            <a:r>
              <a:rPr lang="en-US" dirty="0"/>
              <a:t>𝑣𝑙 independent stencils </a:t>
            </a:r>
          </a:p>
          <a:p>
            <a:pPr lvl="1"/>
            <a:r>
              <a:rPr lang="en-US" dirty="0"/>
              <a:t>assemble input vectors at boundaries </a:t>
            </a:r>
          </a:p>
          <a:p>
            <a:r>
              <a:rPr lang="en-US" altLang="zh-CN" dirty="0">
                <a:latin typeface="Calibri" charset="0"/>
                <a:ea typeface="宋体" charset="0"/>
              </a:rPr>
              <a:t>Disadvantage</a:t>
            </a:r>
          </a:p>
          <a:p>
            <a:pPr lvl="1"/>
            <a:r>
              <a:rPr lang="en-US" dirty="0"/>
              <a:t>data reuse decreases 𝑣𝑙 times </a:t>
            </a:r>
          </a:p>
          <a:p>
            <a:pPr lvl="1"/>
            <a:r>
              <a:rPr lang="en-US" dirty="0"/>
              <a:t>explicit out-place transpose overhead</a:t>
            </a:r>
          </a:p>
          <a:p>
            <a:pPr lvl="1"/>
            <a:r>
              <a:rPr lang="en-US" dirty="0"/>
              <a:t>fails to apply to Gauss-Seidel stencils.</a:t>
            </a:r>
            <a:br>
              <a:rPr lang="en-US" altLang="zh-CN" dirty="0">
                <a:latin typeface="Calibri" charset="0"/>
                <a:ea typeface="宋体" charset="0"/>
              </a:rPr>
            </a:br>
            <a:endParaRPr lang="zh-CN" altLang="en-US" dirty="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7"/>
    </mc:Choice>
    <mc:Fallback xmlns="">
      <p:transition spd="slow" advTm="118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Calibri" charset="0"/>
                <a:ea typeface="宋体" charset="0"/>
              </a:rPr>
              <a:t>Temporal vectorization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C272FF73-4712-CD41-8AFF-5E7A5C03B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81112"/>
            <a:ext cx="5942480" cy="3588544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latin typeface="Calibri" charset="0"/>
                <a:ea typeface="宋体" charset="0"/>
              </a:rPr>
              <a:t>Extend the vectorization scope from the data space to the iteration space </a:t>
            </a:r>
          </a:p>
          <a:p>
            <a:r>
              <a:rPr lang="en-US" altLang="zh-CN" dirty="0">
                <a:latin typeface="Calibri" charset="0"/>
                <a:ea typeface="宋体" charset="0"/>
              </a:rPr>
              <a:t>The general form of a vector in our scheme for a one-dimensional stencil is </a:t>
            </a:r>
          </a:p>
          <a:p>
            <a:r>
              <a:rPr lang="en-US" dirty="0"/>
              <a:t>Common vectorization in the naïve</a:t>
            </a:r>
            <a:r>
              <a:rPr lang="zh-CN" altLang="en-US" dirty="0"/>
              <a:t> </a:t>
            </a:r>
            <a:r>
              <a:rPr lang="en-US" altLang="zh-CN" dirty="0"/>
              <a:t>implementation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dirty="0"/>
              <a:t>multi-load) and data reorganization approaches when </a:t>
            </a:r>
            <a:r>
              <a:rPr lang="en-US" altLang="zh-CN" dirty="0"/>
              <a:t>t</a:t>
            </a:r>
            <a:r>
              <a:rPr lang="en-US" baseline="-25000" dirty="0"/>
              <a:t>𝑖+1</a:t>
            </a:r>
            <a:r>
              <a:rPr lang="en-US" dirty="0"/>
              <a:t> = </a:t>
            </a:r>
            <a:r>
              <a:rPr lang="en-US" altLang="zh-CN" dirty="0"/>
              <a:t>t</a:t>
            </a:r>
            <a:r>
              <a:rPr lang="en-US" baseline="-25000" dirty="0"/>
              <a:t>𝑖</a:t>
            </a:r>
            <a:r>
              <a:rPr lang="en-US" dirty="0"/>
              <a:t> and 𝑠 = 1</a:t>
            </a:r>
          </a:p>
          <a:p>
            <a:r>
              <a:rPr lang="en-US" dirty="0"/>
              <a:t>DLT when </a:t>
            </a:r>
            <a:r>
              <a:rPr lang="en-US" altLang="zh-CN" dirty="0"/>
              <a:t>t</a:t>
            </a:r>
            <a:r>
              <a:rPr lang="en-US" baseline="-25000" dirty="0"/>
              <a:t>𝑖+1</a:t>
            </a:r>
            <a:r>
              <a:rPr lang="en-US" dirty="0"/>
              <a:t> = </a:t>
            </a:r>
            <a:r>
              <a:rPr lang="en-US" altLang="zh-CN" dirty="0"/>
              <a:t>t</a:t>
            </a:r>
            <a:r>
              <a:rPr lang="en-US" baseline="-25000" dirty="0"/>
              <a:t>𝑖</a:t>
            </a:r>
            <a:r>
              <a:rPr lang="en-US" dirty="0"/>
              <a:t> and 𝑠 = 𝑁𝑋/4</a:t>
            </a:r>
          </a:p>
          <a:p>
            <a:r>
              <a:rPr lang="en-US" altLang="zh-CN" dirty="0">
                <a:latin typeface="Calibri" charset="0"/>
                <a:ea typeface="宋体" charset="0"/>
              </a:rPr>
              <a:t>Temporal vectorization: </a:t>
            </a:r>
            <a:r>
              <a:rPr lang="en-US" altLang="zh-CN" dirty="0"/>
              <a:t>t</a:t>
            </a:r>
            <a:r>
              <a:rPr lang="en-US" baseline="-25000" dirty="0"/>
              <a:t>𝑖+1</a:t>
            </a:r>
            <a:r>
              <a:rPr lang="en-US" dirty="0"/>
              <a:t> = </a:t>
            </a:r>
            <a:r>
              <a:rPr lang="en-US" altLang="zh-CN" dirty="0"/>
              <a:t>t</a:t>
            </a:r>
            <a:r>
              <a:rPr lang="en-US" baseline="-25000" dirty="0"/>
              <a:t>𝑖</a:t>
            </a:r>
            <a:r>
              <a:rPr lang="en-US" dirty="0"/>
              <a:t> + 1, space stride 𝑠 = 𝑥</a:t>
            </a:r>
            <a:r>
              <a:rPr lang="en-US" baseline="-25000" dirty="0"/>
              <a:t>𝑖</a:t>
            </a:r>
            <a:r>
              <a:rPr lang="en-US" dirty="0"/>
              <a:t> − 𝑥</a:t>
            </a:r>
            <a:r>
              <a:rPr lang="en-US" baseline="-25000" dirty="0"/>
              <a:t>𝑖+1</a:t>
            </a:r>
            <a:r>
              <a:rPr lang="en-US" dirty="0"/>
              <a:t> </a:t>
            </a:r>
            <a:br>
              <a:rPr lang="en-US" altLang="zh-CN" dirty="0">
                <a:latin typeface="Calibri" charset="0"/>
                <a:ea typeface="宋体" charset="0"/>
              </a:rPr>
            </a:br>
            <a:endParaRPr lang="zh-CN" altLang="en-US" dirty="0">
              <a:latin typeface="Calibri" charset="0"/>
              <a:ea typeface="宋体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E2C419-691B-DB4A-B912-7F511C7E5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16" y="2157554"/>
            <a:ext cx="1773891" cy="36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9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"/>
    </mc:Choice>
    <mc:Fallback xmlns="">
      <p:transition spd="slow" advTm="112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695D01-95CE-A94F-AEA3-D2FE3C42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841" y="1193873"/>
            <a:ext cx="4946162" cy="25764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2185F0-114B-5247-95BA-0C9DD2F93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8" y="0"/>
            <a:ext cx="3425281" cy="5143500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8B9B7525-3DB3-2845-98EE-1BB8C04B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alibri" charset="0"/>
                <a:ea typeface="宋体" charset="0"/>
              </a:rPr>
              <a:t>                                          Algorithm</a:t>
            </a:r>
            <a:endParaRPr lang="zh-CN" altLang="en-US" dirty="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21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1525</TotalTime>
  <Words>665</Words>
  <Application>Microsoft Macintosh PowerPoint</Application>
  <PresentationFormat>On-screen Show (16:9)</PresentationFormat>
  <Paragraphs>123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Temporal Vectorization for Stencils</vt:lpstr>
      <vt:lpstr>Outline</vt:lpstr>
      <vt:lpstr>Introduction</vt:lpstr>
      <vt:lpstr>Background</vt:lpstr>
      <vt:lpstr>Background</vt:lpstr>
      <vt:lpstr>Background</vt:lpstr>
      <vt:lpstr>Background</vt:lpstr>
      <vt:lpstr>Temporal vectorization</vt:lpstr>
      <vt:lpstr>                                          Algorithm</vt:lpstr>
      <vt:lpstr>Data reorganization</vt:lpstr>
      <vt:lpstr>High dimension stencil</vt:lpstr>
      <vt:lpstr>Discussion</vt:lpstr>
      <vt:lpstr>Discussion</vt:lpstr>
      <vt:lpstr>Results</vt:lpstr>
      <vt:lpstr>Results: sequential, Jacobi</vt:lpstr>
      <vt:lpstr>Results: sequential, Gauss-Seidel</vt:lpstr>
      <vt:lpstr>Results: parallel, Jacobi</vt:lpstr>
      <vt:lpstr>Results: sequential, Gauss-Seidel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58</cp:revision>
  <dcterms:created xsi:type="dcterms:W3CDTF">2021-09-17T00:52:29Z</dcterms:created>
  <dcterms:modified xsi:type="dcterms:W3CDTF">2021-10-15T09:04:43Z</dcterms:modified>
  <cp:category/>
</cp:coreProperties>
</file>