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551" r:id="rId3"/>
    <p:sldId id="313" r:id="rId4"/>
    <p:sldId id="321" r:id="rId5"/>
    <p:sldId id="320" r:id="rId6"/>
    <p:sldId id="576" r:id="rId7"/>
    <p:sldId id="546" r:id="rId8"/>
    <p:sldId id="577" r:id="rId9"/>
    <p:sldId id="562" r:id="rId10"/>
    <p:sldId id="582" r:id="rId11"/>
    <p:sldId id="583" r:id="rId12"/>
    <p:sldId id="325" r:id="rId13"/>
    <p:sldId id="322" r:id="rId14"/>
    <p:sldId id="584" r:id="rId15"/>
    <p:sldId id="585" r:id="rId16"/>
    <p:sldId id="586" r:id="rId17"/>
    <p:sldId id="587" r:id="rId18"/>
    <p:sldId id="578" r:id="rId19"/>
    <p:sldId id="580" r:id="rId20"/>
    <p:sldId id="581" r:id="rId21"/>
    <p:sldId id="319" r:id="rId22"/>
    <p:sldId id="588" r:id="rId23"/>
    <p:sldId id="330" r:id="rId24"/>
    <p:sldId id="579" r:id="rId25"/>
    <p:sldId id="305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78" autoAdjust="0"/>
    <p:restoredTop sz="81731" autoAdjust="0"/>
  </p:normalViewPr>
  <p:slideViewPr>
    <p:cSldViewPr snapToGrid="0">
      <p:cViewPr varScale="1">
        <p:scale>
          <a:sx n="87" d="100"/>
          <a:sy n="87" d="100"/>
        </p:scale>
        <p:origin x="2024" y="184"/>
      </p:cViewPr>
      <p:guideLst/>
    </p:cSldViewPr>
  </p:slideViewPr>
  <p:notesTextViewPr>
    <p:cViewPr>
      <p:scale>
        <a:sx n="1" d="1"/>
        <a:sy n="1" d="1"/>
      </p:scale>
      <p:origin x="0" y="-4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15F9F-C0E0-424D-86C6-FEDD90C1962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14570-9CD0-4F5B-A902-9C1BB43694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92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88606-8BEA-428A-907E-949979BC6E2B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DA679-3B53-4EF4-AD1A-EC72C4DB37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02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just received my bachelor degree this year from Sun </a:t>
            </a:r>
            <a:r>
              <a:rPr lang="en-US" dirty="0" err="1"/>
              <a:t>Yat-sen</a:t>
            </a:r>
            <a:r>
              <a:rPr lang="en-US" dirty="0"/>
              <a:t> University in China, and I’m now pursing a PhD degree at Cornell University.</a:t>
            </a:r>
          </a:p>
          <a:p>
            <a:r>
              <a:rPr lang="en-US" dirty="0"/>
              <a:t>Today my topic is Krill: A compiler and runtime system for concurrent graph processing.</a:t>
            </a:r>
          </a:p>
          <a:p>
            <a:r>
              <a:rPr lang="en-US" dirty="0"/>
              <a:t>This work was done during my undergraduate study. The other co-authors are also affiliated with Sun </a:t>
            </a:r>
            <a:r>
              <a:rPr lang="en-US" dirty="0" err="1"/>
              <a:t>Yat-sen</a:t>
            </a:r>
            <a:r>
              <a:rPr lang="en-US" dirty="0"/>
              <a:t> University.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928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declaring the property data, programmers can later easily access the property in their algorithm using .get() and .set() methods.</a:t>
            </a:r>
          </a:p>
          <a:p>
            <a:r>
              <a:rPr lang="en-US" dirty="0"/>
              <a:t>And then the users can combine these two jobs together by calling the </a:t>
            </a:r>
            <a:r>
              <a:rPr lang="en-US" dirty="0" err="1"/>
              <a:t>setKernels</a:t>
            </a:r>
            <a:r>
              <a:rPr lang="en-US" dirty="0"/>
              <a:t> function.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35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detailed compilation flow of our property buffer compiler is shown below.</a:t>
            </a:r>
          </a:p>
          <a:p>
            <a:r>
              <a:rPr lang="en-US" dirty="0"/>
              <a:t>Basically, it collects the property declared by the users, make optimizations, and </a:t>
            </a:r>
            <a:r>
              <a:rPr lang="en-US" dirty="0" err="1"/>
              <a:t>codegen</a:t>
            </a:r>
            <a:r>
              <a:rPr lang="en-US" dirty="0"/>
              <a:t> the header file.</a:t>
            </a:r>
          </a:p>
          <a:p>
            <a:r>
              <a:rPr lang="en-US" dirty="0"/>
              <a:t>The optimization here is data layout transformation that organizes property data of different jobs together to improve spatial locality.</a:t>
            </a:r>
          </a:p>
          <a:p>
            <a:r>
              <a:rPr lang="en-US" dirty="0"/>
              <a:t>Finally, the algorithm description file will be combined with the generated header file and generate a dynamic library for the runtime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44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runtime, we have four modules.</a:t>
            </a:r>
          </a:p>
          <a:p>
            <a:r>
              <a:rPr lang="en-US" dirty="0"/>
              <a:t>A graph store which stores the structure and property data in memory.</a:t>
            </a:r>
          </a:p>
          <a:p>
            <a:r>
              <a:rPr lang="en-US" dirty="0"/>
              <a:t>A fetcher that fetches the new-coming jobs and put. them into job queue.</a:t>
            </a:r>
          </a:p>
          <a:p>
            <a:r>
              <a:rPr lang="en-US" dirty="0"/>
              <a:t>A scheduler that performs some optimizations that I will talk later.</a:t>
            </a:r>
          </a:p>
          <a:p>
            <a:r>
              <a:rPr lang="en-US" dirty="0"/>
              <a:t>And an executor that execute specific graph algorithms.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63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+mn-ea"/>
              </a:rPr>
              <a:t>When we look at the graph traversal part, we can see there’re lots of redundant structure accesses, which is the second challenge of concurrent graph processing.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+mn-ea"/>
              </a:rPr>
              <a:t>Existing single graph job processing systems like </a:t>
            </a:r>
            <a:r>
              <a:rPr kumimoji="1" lang="en-US" altLang="zh-CN" sz="1200" dirty="0" err="1">
                <a:latin typeface="+mn-ea"/>
              </a:rPr>
              <a:t>Ligra</a:t>
            </a:r>
            <a:r>
              <a:rPr kumimoji="1" lang="en-US" altLang="zh-CN" sz="1200" dirty="0">
                <a:latin typeface="+mn-ea"/>
              </a:rPr>
              <a:t> and Gemini may need to store multiple copies of graph structure when processing concurrent jobs, which is a large memory consumption.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+mn-ea"/>
              </a:rPr>
              <a:t>Many concurrent graph jobs processing systems are proposed these years, including Seraph, </a:t>
            </a:r>
            <a:r>
              <a:rPr kumimoji="1" lang="en-US" altLang="zh-CN" sz="1200" dirty="0" err="1">
                <a:latin typeface="+mn-ea"/>
              </a:rPr>
              <a:t>CGraph</a:t>
            </a:r>
            <a:r>
              <a:rPr kumimoji="1" lang="en-US" altLang="zh-CN" sz="1200" dirty="0">
                <a:latin typeface="+mn-ea"/>
              </a:rPr>
              <a:t>, and </a:t>
            </a:r>
            <a:r>
              <a:rPr kumimoji="1" lang="en-US" altLang="zh-CN" sz="1200" dirty="0" err="1">
                <a:latin typeface="+mn-ea"/>
              </a:rPr>
              <a:t>GraphM</a:t>
            </a:r>
            <a:r>
              <a:rPr kumimoji="1" lang="en-US" altLang="zh-CN" sz="1200" dirty="0">
                <a:latin typeface="+mn-ea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+mn-ea"/>
              </a:rPr>
              <a:t>They all share the underlying graph structure, but the jobs still access the graph individually, which incurs redundant memory access.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200" dirty="0">
                <a:latin typeface="+mn-ea"/>
              </a:rPr>
              <a:t>Actually, we can further reduce the access by exploring similar graph traversal patterns and shared activate vertices.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80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see that existing CGP systems require O(</a:t>
            </a:r>
            <a:r>
              <a:rPr lang="en-US" dirty="0" err="1"/>
              <a:t>c|E</a:t>
            </a:r>
            <a:r>
              <a:rPr lang="en-US" dirty="0"/>
              <a:t>|) times of structure access no matter they use Push or Pull engine, where c is the number of jobs.</a:t>
            </a:r>
          </a:p>
          <a:p>
            <a:r>
              <a:rPr lang="en-US" dirty="0"/>
              <a:t>This is shown in the second and fourth line of the code snippet.</a:t>
            </a:r>
          </a:p>
          <a:p>
            <a:r>
              <a:rPr lang="en-US" dirty="0"/>
              <a:t>The key idea of our proposed graph kernel fusion is to force all the jobs to access the same edge, which only takes O(|E|) times of access.</a:t>
            </a:r>
          </a:p>
          <a:p>
            <a:r>
              <a:rPr lang="en-US" dirty="0"/>
              <a:t>Basically, this is moving the outer-most loop into the inner-most.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517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it becomes this.</a:t>
            </a:r>
          </a:p>
          <a:p>
            <a:r>
              <a:rPr lang="en-US" dirty="0"/>
              <a:t>Ideally, we can have O(|E||) times of structure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34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traditional single graph processing system may use frontier set to record the active vertices and use frontier to quickly traverse the vertices in the Push engine.</a:t>
            </a:r>
          </a:p>
          <a:p>
            <a:r>
              <a:rPr lang="en-US" dirty="0"/>
              <a:t>After we move the job loop to the inner-most, the vertices cannot be skipped in order to ensure the correctness.</a:t>
            </a:r>
          </a:p>
          <a:p>
            <a:r>
              <a:rPr lang="en-US" dirty="0"/>
              <a:t>It exactly takes O(|E|) access in one iteration.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991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we can do even better with two filters.</a:t>
            </a:r>
          </a:p>
          <a:p>
            <a:r>
              <a:rPr lang="en-US" dirty="0"/>
              <a:t>We propose two filters here.</a:t>
            </a:r>
          </a:p>
          <a:p>
            <a:r>
              <a:rPr lang="en-US" dirty="0"/>
              <a:t>Common frontier filer helps keep the union of the frontiers of different jobs and filter out the active vertices.</a:t>
            </a:r>
          </a:p>
          <a:p>
            <a:r>
              <a:rPr lang="en-US" dirty="0"/>
              <a:t>Advanced job filter can examine if the destination vertex of the job is active.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659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using graph kernel fusion with fast filters, we can traverse the graph structure exactly once but do multiple computation for each vertex, which greatly reduce the number of memory access.</a:t>
            </a:r>
          </a:p>
          <a:p>
            <a:r>
              <a:rPr lang="en-US" dirty="0"/>
              <a:t>The following example shows how two BFS in our system work.</a:t>
            </a:r>
          </a:p>
          <a:p>
            <a:r>
              <a:rPr lang="en-US" dirty="0"/>
              <a:t>The orange and yellow circles are basically the active vertices of BFS in different iterations.</a:t>
            </a:r>
          </a:p>
          <a:p>
            <a:r>
              <a:rPr lang="en-US" dirty="0"/>
              <a:t>In the initial state, vertex one and four are the active vertices for BFS1 and BFS2, and they are appended to the frontier.</a:t>
            </a:r>
          </a:p>
          <a:p>
            <a:r>
              <a:rPr lang="en-US" dirty="0"/>
              <a:t>In the first iteration, the BFS traverses the neighbors of the active vertices, and have the new frontiers.</a:t>
            </a:r>
          </a:p>
          <a:p>
            <a:r>
              <a:rPr lang="en-US" dirty="0"/>
              <a:t>Using common frontier filter, Krill can only record the union of the frontiers, which reduces memory usage and also memory access.</a:t>
            </a:r>
          </a:p>
          <a:p>
            <a:r>
              <a:rPr lang="en-US" dirty="0"/>
              <a:t>It is similar for the second iteration.</a:t>
            </a:r>
          </a:p>
          <a:p>
            <a:r>
              <a:rPr lang="en-US" dirty="0"/>
              <a:t>In the last iteration, only BFS1 needs to visit the vertex 7.</a:t>
            </a:r>
          </a:p>
          <a:p>
            <a:r>
              <a:rPr lang="en-US" dirty="0"/>
              <a:t>With advanced job filter, we can only need to visit the jobs that are active in that iteration.</a:t>
            </a:r>
          </a:p>
          <a:p>
            <a:r>
              <a:rPr lang="en-US" dirty="0"/>
              <a:t>Thus, common frontier filter and advanced job filter both reduce memory access.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821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experiments, we build Krill on top of </a:t>
            </a:r>
            <a:r>
              <a:rPr lang="en-US" dirty="0" err="1"/>
              <a:t>Ligra</a:t>
            </a:r>
            <a:r>
              <a:rPr lang="en-US" dirty="0"/>
              <a:t> and Gemini for shared memory and distributed systems.</a:t>
            </a:r>
          </a:p>
          <a:p>
            <a:r>
              <a:rPr lang="en-US" dirty="0"/>
              <a:t>We compare with four baseline systems, including </a:t>
            </a:r>
            <a:r>
              <a:rPr lang="en-US" dirty="0" err="1"/>
              <a:t>Ligra</a:t>
            </a:r>
            <a:r>
              <a:rPr lang="en-US" dirty="0"/>
              <a:t>-S, which sequentially executes the jobs, but still parallelize the computation in one job.</a:t>
            </a:r>
          </a:p>
          <a:p>
            <a:r>
              <a:rPr lang="en-US" dirty="0" err="1"/>
              <a:t>Ligra</a:t>
            </a:r>
            <a:r>
              <a:rPr lang="en-US" dirty="0"/>
              <a:t>-P, which executes the jobs in parallel.</a:t>
            </a:r>
          </a:p>
          <a:p>
            <a:r>
              <a:rPr lang="en-US" dirty="0"/>
              <a:t>and </a:t>
            </a:r>
            <a:r>
              <a:rPr lang="en-US" dirty="0" err="1"/>
              <a:t>GraphM</a:t>
            </a:r>
            <a:r>
              <a:rPr lang="en-US" dirty="0"/>
              <a:t> and Seraph, both of which are the state-of-the-art concurrent graph processing system.</a:t>
            </a:r>
          </a:p>
          <a:p>
            <a:r>
              <a:rPr lang="en-US" dirty="0"/>
              <a:t>We also conduct our experiments on five commonly-used datasets, and the largest one has 1.8 billion edges.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92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Graph, as an important data structure, is commonly-used in different applications, including inter network, social media, scientific computing, and machine learning.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AE360-C1B0-3D4B-96C8-FD624CFF72A0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77873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mainly consider four applications including BFS, connected components, PageRank, and </a:t>
            </a:r>
            <a:r>
              <a:rPr lang="en-US" dirty="0" err="1"/>
              <a:t>BellmanFord</a:t>
            </a:r>
            <a:r>
              <a:rPr lang="en-US" dirty="0"/>
              <a:t>.</a:t>
            </a:r>
          </a:p>
          <a:p>
            <a:r>
              <a:rPr lang="en-US" dirty="0"/>
              <a:t>Based on these applications, we construct 5 job sets, which mixes 8 jobs in each set.</a:t>
            </a:r>
          </a:p>
          <a:p>
            <a:r>
              <a:rPr lang="en-US" dirty="0"/>
              <a:t>They show different characteristics based on the memory bandwidth consumption, so we makes a heterogenous job set that consists all the four applications,</a:t>
            </a:r>
          </a:p>
          <a:p>
            <a:r>
              <a:rPr lang="en-US" dirty="0"/>
              <a:t>The homogeneous job sets consists applications that show similar memory bandwidth consumption.</a:t>
            </a:r>
          </a:p>
          <a:p>
            <a:r>
              <a:rPr lang="en-US" dirty="0"/>
              <a:t>And also two job sets of multiple BFS and multiple SSSP.</a:t>
            </a:r>
          </a:p>
          <a:p>
            <a:r>
              <a:rPr lang="en-US" dirty="0"/>
              <a:t>We use a machine of 48 cores and a machine with 2 nodes to make an evaluation.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80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502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As more and more graph applications running on the underlying systems, the demand of concurrent graph processing is increasing.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There‘re two scenarios here.</a:t>
            </a:r>
            <a:br>
              <a:rPr kumimoji="1" lang="en-US" altLang="zh-CN" dirty="0"/>
            </a:br>
            <a:r>
              <a:rPr kumimoji="1" lang="en-US" altLang="zh-CN" dirty="0"/>
              <a:t>The first scenario is that there‘re mountains of concurrent graph query requests on the cloud.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Multiple queries can be issued by different users simultaneously on the same graph.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For example, when several users open the </a:t>
            </a:r>
            <a:r>
              <a:rPr kumimoji="1" lang="en-US" altLang="zh-CN" dirty="0" err="1"/>
              <a:t>linkedin</a:t>
            </a:r>
            <a:r>
              <a:rPr kumimoji="1" lang="en-US" altLang="zh-CN" dirty="0"/>
              <a:t> webpage, </a:t>
            </a:r>
            <a:r>
              <a:rPr kumimoji="1" lang="en-US" altLang="zh-CN" dirty="0" err="1"/>
              <a:t>linkedin</a:t>
            </a:r>
            <a:r>
              <a:rPr kumimoji="1" lang="en-US" altLang="zh-CN" dirty="0"/>
              <a:t> automatically calculates the degree of connection of different people, which is done concurrently.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Also, Alibaba needs to do customized recommendation for different users on their large user-product graph. (Click)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Both of them process the requests concurrently and require low response latency.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13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The second scenario is for complex graph analytic applications.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We can see that for a wide range of graph applications, they are composed of several basic graph algorithms.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For example, random walk usually needs to start multiple walkers on the same graph.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Subgraph matching, which is commonly-used in fraud detection, DNA matching, and drug compound matching, usually needs to evaluate different subgraph patterns.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-US" altLang="zh-CN" dirty="0"/>
              <a:t>Both of them require high job parallelism.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42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However, most of the existing graph systems are designed for processing a single job.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The key problem here is the tightly coupled graph model.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The left shows the example of BFS written in </a:t>
            </a:r>
            <a:r>
              <a:rPr lang="en-US" altLang="zh-CN" sz="1200" dirty="0" err="1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Ligra</a:t>
            </a: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, which is one of the state-of-the-art single graph processing system. 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We can see that the algorithm, structure, and property are all coupled together in the code.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So when using these systems to process concurrent graph jobs, they cannot share the underlying structure across different jobs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120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and cannot make cross-job property optimization, which leads to large compute and memory access overhead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31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So an intuitive way is to decouple them.</a:t>
            </a:r>
          </a:p>
          <a:p>
            <a:r>
              <a:rPr kumimoji="1" lang="en-US" altLang="zh-CN" dirty="0"/>
              <a:t>We propose the decoupled SAP graph model, consisting of graph algorithm, graph structure, and graph property.</a:t>
            </a:r>
          </a:p>
          <a:p>
            <a:r>
              <a:rPr kumimoji="1" lang="en-US" altLang="zh-CN" dirty="0"/>
              <a:t>In this way, programmers can focus on one thing at a time, organize their property data, and reuse the algorithm they declared.</a:t>
            </a:r>
          </a:p>
          <a:p>
            <a:r>
              <a:rPr kumimoji="1" lang="en-US" altLang="zh-CN" dirty="0"/>
              <a:t>The system can also make specific optimizations for these three parts.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AE360-C1B0-3D4B-96C8-FD624CFF72A0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0701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Based on this model, we propose krill, an efficient concurrent graph processing system, which consists of a compiler and a runtime.</a:t>
            </a:r>
          </a:p>
          <a:p>
            <a:r>
              <a:rPr kumimoji="1" lang="en-US" altLang="zh-CN" dirty="0"/>
              <a:t>For compiler, we propose property buffers for easy </a:t>
            </a:r>
            <a:r>
              <a:rPr kumimoji="1" lang="en-US" altLang="zh-CN" sz="1200" dirty="0">
                <a:latin typeface="+mn-lt"/>
              </a:rPr>
              <a:t>property data declaration &amp; management.</a:t>
            </a:r>
          </a:p>
          <a:p>
            <a:r>
              <a:rPr kumimoji="1" lang="en-US" altLang="zh-CN" sz="1200" dirty="0">
                <a:latin typeface="+mn-lt"/>
              </a:rPr>
              <a:t>For runtime, we propose a graph kernel fusion technique which is used for efficient graph structure traversal and computation.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AE360-C1B0-3D4B-96C8-FD624CFF72A0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0112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dirty="0">
                <a:latin typeface="+mn-lt"/>
                <a:ea typeface="+mn-ea"/>
                <a:cs typeface="+mn-cs"/>
              </a:rPr>
              <a:t>Let’s firstly look at the challenges of using current graph processing systems to process concurrent jobs, and I will talk about how we solve the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dirty="0">
                <a:latin typeface="+mn-lt"/>
                <a:ea typeface="+mn-ea"/>
                <a:cs typeface="+mn-cs"/>
              </a:rPr>
              <a:t>The first challenge comes from the missing property management.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dirty="0">
                <a:latin typeface="+mn-lt"/>
                <a:ea typeface="+mn-ea"/>
                <a:cs typeface="+mn-cs"/>
              </a:rPr>
              <a:t>Existing graph systems require users to manually create property data when writing the graph algorithm.</a:t>
            </a:r>
          </a:p>
          <a:p>
            <a:r>
              <a:rPr kumimoji="1" lang="en-US" sz="2400" dirty="0">
                <a:latin typeface="+mn-lt"/>
                <a:ea typeface="+mn-ea"/>
                <a:cs typeface="+mn-cs"/>
              </a:rPr>
              <a:t>However, for programmers, different types of data are hard to write and organize. Mixing types in a class involves memory alignment and may cause extra memory usage.</a:t>
            </a:r>
          </a:p>
          <a:p>
            <a:r>
              <a:rPr kumimoji="1" lang="en-US" sz="1200" dirty="0">
                <a:latin typeface="+mn-lt"/>
                <a:ea typeface="+mn-ea"/>
                <a:cs typeface="+mn-cs"/>
              </a:rPr>
              <a:t>For system, it </a:t>
            </a:r>
            <a:r>
              <a:rPr kumimoji="1" lang="en-US" sz="2400" dirty="0">
                <a:latin typeface="+mn-lt"/>
                <a:ea typeface="+mn-ea"/>
                <a:cs typeface="+mn-cs"/>
              </a:rPr>
              <a:t>has no control on these property data. The data just scattered around the memory, which leads to bad temporal memory locality.</a:t>
            </a:r>
          </a:p>
          <a:p>
            <a:r>
              <a:rPr kumimoji="1" lang="en-US" sz="2400" dirty="0">
                <a:latin typeface="+mn-lt"/>
                <a:ea typeface="+mn-ea"/>
                <a:cs typeface="+mn-cs"/>
              </a:rPr>
              <a:t>The PageRank example here shows, for just one update function, the system needs to access different locations for property data in two arrays.</a:t>
            </a:r>
          </a:p>
          <a:p>
            <a:r>
              <a:rPr kumimoji="1" lang="en-US" sz="2400" dirty="0">
                <a:latin typeface="+mn-lt"/>
                <a:ea typeface="+mn-ea"/>
                <a:cs typeface="+mn-cs"/>
              </a:rPr>
              <a:t>This also prevents optimization across different jobs since the system doesn’t know when and where the property data creates.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00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Thus, to solve the problem, we abstract the property data interface, and propose property buffers.</a:t>
            </a:r>
          </a:p>
          <a:p>
            <a:r>
              <a:rPr lang="en-US" dirty="0"/>
              <a:t>So programmers may declare property data in a separated file as shown below.</a:t>
            </a:r>
          </a:p>
          <a:p>
            <a:r>
              <a:rPr lang="en-US" dirty="0"/>
              <a:t>It uses Google protocol-buffer-like grammar and can better organize property data mixing different types.</a:t>
            </a:r>
          </a:p>
          <a:p>
            <a:r>
              <a:rPr lang="en-US" dirty="0"/>
              <a:t>Here shows two jobs example including BFS and Single Source </a:t>
            </a:r>
            <a:r>
              <a:rPr lang="en-US" dirty="0" err="1"/>
              <a:t>Shorest</a:t>
            </a:r>
            <a:r>
              <a:rPr lang="en-US" dirty="0"/>
              <a:t> Path.</a:t>
            </a:r>
          </a:p>
          <a:p>
            <a:r>
              <a:rPr lang="en-US" dirty="0"/>
              <a:t>For BFS, users declare a property buffer named Parents, and initialize the elements of this array to all 1.</a:t>
            </a:r>
          </a:p>
          <a:p>
            <a:r>
              <a:rPr lang="en-US" dirty="0"/>
              <a:t>For SSSP, users declare a </a:t>
            </a:r>
            <a:r>
              <a:rPr lang="en-US" dirty="0" err="1"/>
              <a:t>MinLen</a:t>
            </a:r>
            <a:r>
              <a:rPr lang="en-US" dirty="0"/>
              <a:t> property buffer, and initialize the elements to MAX_INT.</a:t>
            </a:r>
          </a:p>
          <a:p>
            <a:r>
              <a:rPr lang="en-US" dirty="0"/>
              <a:t>Then our property buffer compiler may take the file and compile to a header file to further linkage.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7DA679-3B53-4EF4-AD1A-EC72C4DB37C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25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8" y="530734"/>
            <a:ext cx="2180465" cy="6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0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73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872837" y="1169399"/>
            <a:ext cx="10515600" cy="8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>
            <a:lvl1pPr>
              <a:defRPr sz="4000" b="0"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F24731-2DFA-4A03-833C-428942D463B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73317"/>
            <a:ext cx="10550237" cy="4937177"/>
          </a:xfrm>
        </p:spPr>
        <p:txBody>
          <a:bodyPr/>
          <a:lstStyle>
            <a:lvl1pPr>
              <a:defRPr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>
              <a:defRPr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2pPr>
            <a:lvl3pPr>
              <a:defRPr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3pPr>
            <a:lvl4pPr>
              <a:defRPr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4pPr>
            <a:lvl5pPr>
              <a:defRPr b="0" i="0"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13187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 userDrawn="1"/>
        </p:nvCxnSpPr>
        <p:spPr>
          <a:xfrm>
            <a:off x="872837" y="1169399"/>
            <a:ext cx="10515600" cy="82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rmAutofit/>
          </a:bodyPr>
          <a:lstStyle>
            <a:lvl1pPr>
              <a:defRPr sz="400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5DC5372A-39D1-43A1-8823-CB343522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12AF8BC5-EFFC-4910-BBB7-085D20AC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1ADD6147-A228-4BAF-947F-3A28DFEF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54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70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4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29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9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26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39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A435F-32DF-4F75-8768-D372DD3C33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73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□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hhzh123/Kril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appsource.microsoft.com/es-es/product/power-bi-visuals/WA104381236?tab=Overview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1963728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Krill: A Compiler and Runtime System</a:t>
            </a:r>
          </a:p>
          <a:p>
            <a:pPr algn="ctr"/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for Concurrent Graph Processing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94118" y="3793919"/>
            <a:ext cx="8803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u="sng" dirty="0" err="1">
                <a:latin typeface="+mn-ea"/>
                <a:cs typeface="Ebrima" panose="02000000000000000000" pitchFamily="2" charset="0"/>
              </a:rPr>
              <a:t>Hongzheng</a:t>
            </a:r>
            <a:r>
              <a:rPr lang="en-US" altLang="zh-CN" sz="2400" b="1" u="sng" dirty="0">
                <a:latin typeface="+mn-ea"/>
                <a:cs typeface="Ebrima" panose="02000000000000000000" pitchFamily="2" charset="0"/>
              </a:rPr>
              <a:t> Chen</a:t>
            </a:r>
            <a:r>
              <a:rPr lang="en-US" altLang="zh-CN" sz="2400" dirty="0">
                <a:latin typeface="+mn-ea"/>
                <a:cs typeface="Ebrima" panose="02000000000000000000" pitchFamily="2" charset="0"/>
              </a:rPr>
              <a:t>, </a:t>
            </a:r>
            <a:r>
              <a:rPr lang="en-US" altLang="zh-CN" sz="2400" dirty="0" err="1">
                <a:latin typeface="+mn-ea"/>
                <a:cs typeface="Ebrima" panose="02000000000000000000" pitchFamily="2" charset="0"/>
              </a:rPr>
              <a:t>Minghua</a:t>
            </a:r>
            <a:r>
              <a:rPr lang="en-US" altLang="zh-CN" sz="2400" dirty="0">
                <a:latin typeface="+mn-ea"/>
                <a:cs typeface="Ebrima" panose="02000000000000000000" pitchFamily="2" charset="0"/>
              </a:rPr>
              <a:t> Shen, Nong Xiao, Yutong Lu</a:t>
            </a:r>
          </a:p>
          <a:p>
            <a:pPr algn="ctr"/>
            <a:endParaRPr lang="en-US" altLang="zh-CN" sz="2400" dirty="0">
              <a:latin typeface="+mn-ea"/>
              <a:cs typeface="Ebrima" panose="02000000000000000000" pitchFamily="2" charset="0"/>
            </a:endParaRPr>
          </a:p>
          <a:p>
            <a:pPr algn="ctr"/>
            <a:r>
              <a:rPr lang="en-US" altLang="zh-CN" sz="2400" dirty="0">
                <a:latin typeface="+mn-ea"/>
                <a:cs typeface="Ebrima" panose="02000000000000000000" pitchFamily="2" charset="0"/>
              </a:rPr>
              <a:t>Sun </a:t>
            </a:r>
            <a:r>
              <a:rPr lang="en-US" altLang="zh-CN" sz="2400" dirty="0" err="1">
                <a:latin typeface="+mn-ea"/>
                <a:cs typeface="Ebrima" panose="02000000000000000000" pitchFamily="2" charset="0"/>
              </a:rPr>
              <a:t>Yat-sen</a:t>
            </a:r>
            <a:r>
              <a:rPr lang="en-US" altLang="zh-CN" sz="2400" dirty="0">
                <a:latin typeface="+mn-ea"/>
                <a:cs typeface="Ebrima" panose="02000000000000000000" pitchFamily="2" charset="0"/>
              </a:rPr>
              <a:t> University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69803" y="5501001"/>
            <a:ext cx="8052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latin typeface="+mn-ea"/>
                <a:cs typeface="Ebrima" panose="02000000000000000000" pitchFamily="2" charset="0"/>
              </a:rPr>
              <a:t>SC'21</a:t>
            </a:r>
          </a:p>
          <a:p>
            <a:pPr algn="ctr"/>
            <a:r>
              <a:rPr lang="en-US" altLang="zh-CN" sz="2000" b="1" dirty="0">
                <a:latin typeface="+mn-ea"/>
                <a:cs typeface="Ebrima" panose="02000000000000000000" pitchFamily="2" charset="0"/>
              </a:rPr>
              <a:t>Nov 17, 2021, St. Louis, MO</a:t>
            </a:r>
          </a:p>
        </p:txBody>
      </p:sp>
    </p:spTree>
    <p:extLst>
      <p:ext uri="{BB962C8B-B14F-4D97-AF65-F5344CB8AC3E}">
        <p14:creationId xmlns:p14="http://schemas.microsoft.com/office/powerpoint/2010/main" val="308011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69"/>
    </mc:Choice>
    <mc:Fallback xmlns="">
      <p:transition spd="slow" advTm="1266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C66425A-1E70-A54E-9194-B39565A4B534}"/>
              </a:ext>
            </a:extLst>
          </p:cNvPr>
          <p:cNvSpPr/>
          <p:nvPr/>
        </p:nvSpPr>
        <p:spPr>
          <a:xfrm>
            <a:off x="3954314" y="4524089"/>
            <a:ext cx="4229422" cy="1805995"/>
          </a:xfrm>
          <a:prstGeom prst="rect">
            <a:avLst/>
          </a:prstGeom>
          <a:solidFill>
            <a:srgbClr val="FFF2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CE1E73-1806-6B49-9603-69DA3D403826}"/>
              </a:ext>
            </a:extLst>
          </p:cNvPr>
          <p:cNvSpPr/>
          <p:nvPr/>
        </p:nvSpPr>
        <p:spPr>
          <a:xfrm>
            <a:off x="3955330" y="2990726"/>
            <a:ext cx="4229422" cy="1537065"/>
          </a:xfrm>
          <a:prstGeom prst="rect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3AF99-04F4-0D4C-BEA7-729AE3678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Property Buffers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E98B1-79BF-C442-B03C-B7425FC1C4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33322"/>
            <a:ext cx="10550237" cy="4937177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+mn-lt"/>
              </a:rPr>
              <a:t>Easy property access </a:t>
            </a:r>
            <a:r>
              <a:rPr lang="en-US" altLang="zh-CN" sz="2400" dirty="0">
                <a:latin typeface="+mn-lt"/>
                <a:cs typeface="Times New Roman" panose="02020603050405020304" pitchFamily="18" charset="0"/>
              </a:rPr>
              <a:t>using</a:t>
            </a:r>
            <a:r>
              <a:rPr lang="en-US" altLang="zh-CN" sz="2400" dirty="0">
                <a:solidFill>
                  <a:schemeClr val="accent3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.get()</a:t>
            </a:r>
            <a:r>
              <a:rPr lang="en-US" altLang="zh-CN" sz="2400" b="1" dirty="0">
                <a:latin typeface="+mn-lt"/>
                <a:cs typeface="Times New Roman" panose="02020603050405020304" pitchFamily="18" charset="0"/>
              </a:rPr>
              <a:t> /</a:t>
            </a:r>
            <a:r>
              <a:rPr lang="en-US" altLang="zh-CN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.set() </a:t>
            </a:r>
            <a:r>
              <a:rPr lang="en-US" altLang="zh-CN" sz="2400" dirty="0">
                <a:latin typeface="+mn-lt"/>
              </a:rPr>
              <a:t>methods</a:t>
            </a:r>
          </a:p>
          <a:p>
            <a:r>
              <a:rPr lang="en-US" altLang="zh-CN" sz="2400" dirty="0">
                <a:latin typeface="+mn-lt"/>
              </a:rPr>
              <a:t>Add compute kernels (jobs) by </a:t>
            </a:r>
            <a:r>
              <a:rPr lang="en-US" altLang="zh-CN" sz="2400" dirty="0" err="1">
                <a:latin typeface="+mn-lt"/>
              </a:rPr>
              <a:t>setKernels</a:t>
            </a:r>
            <a:r>
              <a:rPr lang="en-US" altLang="zh-CN" sz="2400" dirty="0">
                <a:latin typeface="+mn-lt"/>
              </a:rPr>
              <a:t>(G, K)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F0594-CAAC-2348-AA89-0ABC16CC2982}"/>
              </a:ext>
            </a:extLst>
          </p:cNvPr>
          <p:cNvSpPr txBox="1"/>
          <p:nvPr/>
        </p:nvSpPr>
        <p:spPr>
          <a:xfrm>
            <a:off x="3955330" y="3016225"/>
            <a:ext cx="46898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BFS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size_t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PropertyManager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&amp; prop,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start):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parents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prop.add_Parents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(parents-&gt;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== -1);</a:t>
            </a:r>
          </a:p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(parents-&gt;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== -1)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parents-&gt;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SSSP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size_t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n,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PropertyManager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&amp; prop, int start):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prop.add_MinLen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true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edgeLen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newLen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-&gt;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src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+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edgeLen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-&gt;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&gt;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newLen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-&gt;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newLen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23C57F-DE8A-F444-80C1-8FB11B7B7702}"/>
              </a:ext>
            </a:extLst>
          </p:cNvPr>
          <p:cNvSpPr txBox="1"/>
          <p:nvPr/>
        </p:nvSpPr>
        <p:spPr>
          <a:xfrm>
            <a:off x="8427005" y="3016225"/>
            <a:ext cx="34691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setKernels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(Graph&amp; G, Kernels&amp; K)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Demo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en-US" sz="1600" dirty="0" err="1">
                <a:solidFill>
                  <a:schemeClr val="accent5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PropertyManager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prop(</a:t>
            </a:r>
            <a:r>
              <a:rPr lang="en-US" sz="1600" dirty="0" err="1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G.n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BFS</a:t>
            </a:r>
            <a:r>
              <a:rPr lang="en-US" sz="1600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bfs</a:t>
            </a:r>
            <a:r>
              <a:rPr lang="en-US" sz="1600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solidFill>
                  <a:schemeClr val="accent5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BFS(</a:t>
            </a:r>
            <a:r>
              <a:rPr lang="en-US" sz="1600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G.n</a:t>
            </a:r>
            <a:r>
              <a:rPr lang="en-US" sz="1600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prop, 0);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/>
                </a:solidFill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SSSP</a:t>
            </a:r>
            <a:r>
              <a:rPr lang="en-US" sz="1600" dirty="0"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 err="1"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sssp</a:t>
            </a:r>
            <a:r>
              <a:rPr lang="en-US" sz="1600" dirty="0"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600" dirty="0">
                <a:solidFill>
                  <a:schemeClr val="accent5"/>
                </a:solidFill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SSSP(</a:t>
            </a:r>
            <a:r>
              <a:rPr lang="en-US" sz="1600" dirty="0" err="1"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G.n</a:t>
            </a:r>
            <a:r>
              <a:rPr lang="en-US" sz="1600" dirty="0">
                <a:highlight>
                  <a:srgbClr val="FFF2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prop, 0);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K.appendJob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({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bfs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sssp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prop.initialize</a:t>
            </a:r>
            <a:r>
              <a:rPr lang="en-US" sz="16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FC63-66E4-5E4A-9765-F0F17E53F15F}"/>
              </a:ext>
            </a:extLst>
          </p:cNvPr>
          <p:cNvSpPr txBox="1"/>
          <p:nvPr/>
        </p:nvSpPr>
        <p:spPr>
          <a:xfrm>
            <a:off x="5005109" y="262624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BFS.h</a:t>
            </a:r>
            <a:r>
              <a:rPr lang="en-US" b="1" dirty="0"/>
              <a:t> (pseudocode)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61E136-C452-FE45-8D5A-256CD02D573A}"/>
              </a:ext>
            </a:extLst>
          </p:cNvPr>
          <p:cNvSpPr txBox="1"/>
          <p:nvPr/>
        </p:nvSpPr>
        <p:spPr>
          <a:xfrm>
            <a:off x="4728924" y="6392419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SSSP.h</a:t>
            </a:r>
            <a:r>
              <a:rPr lang="en-US" b="1" dirty="0"/>
              <a:t> (pseudocode)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F70C0-C3E1-ED44-8B58-4F4C7A70CBBD}"/>
              </a:ext>
            </a:extLst>
          </p:cNvPr>
          <p:cNvSpPr txBox="1"/>
          <p:nvPr/>
        </p:nvSpPr>
        <p:spPr>
          <a:xfrm>
            <a:off x="9531459" y="2591201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Demo.cpp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0E711E-8565-C547-9653-14A27511406A}"/>
              </a:ext>
            </a:extLst>
          </p:cNvPr>
          <p:cNvSpPr/>
          <p:nvPr/>
        </p:nvSpPr>
        <p:spPr>
          <a:xfrm>
            <a:off x="590314" y="4199413"/>
            <a:ext cx="2901043" cy="869296"/>
          </a:xfrm>
          <a:prstGeom prst="rect">
            <a:avLst/>
          </a:prstGeom>
          <a:solidFill>
            <a:srgbClr val="FFF2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778255-6974-0B41-AB9D-178A03CA6B78}"/>
              </a:ext>
            </a:extLst>
          </p:cNvPr>
          <p:cNvSpPr/>
          <p:nvPr/>
        </p:nvSpPr>
        <p:spPr>
          <a:xfrm>
            <a:off x="581346" y="3016225"/>
            <a:ext cx="2901043" cy="869296"/>
          </a:xfrm>
          <a:prstGeom prst="rect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B89B5D-0B86-1F41-9D3B-6F3A7444A965}"/>
              </a:ext>
            </a:extLst>
          </p:cNvPr>
          <p:cNvSpPr txBox="1"/>
          <p:nvPr/>
        </p:nvSpPr>
        <p:spPr>
          <a:xfrm>
            <a:off x="581346" y="3016225"/>
            <a:ext cx="2746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BFS {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Parents = -1;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SSSP {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MAX_INT;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9A67AD-85E8-0F49-9796-F9123CD4FA6F}"/>
              </a:ext>
            </a:extLst>
          </p:cNvPr>
          <p:cNvSpPr txBox="1"/>
          <p:nvPr/>
        </p:nvSpPr>
        <p:spPr>
          <a:xfrm>
            <a:off x="1090530" y="2596502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Demo.propbuf</a:t>
            </a:r>
            <a:endParaRPr lang="en-US" b="1" dirty="0"/>
          </a:p>
        </p:txBody>
      </p:sp>
      <p:sp>
        <p:nvSpPr>
          <p:cNvPr id="18" name="文本框 15">
            <a:extLst>
              <a:ext uri="{FF2B5EF4-FFF2-40B4-BE49-F238E27FC236}">
                <a16:creationId xmlns:a16="http://schemas.microsoft.com/office/drawing/2014/main" id="{8F6B2D82-3894-4647-8B12-53CF9E735962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5CE7F5-4ACE-9A4D-B5F2-DB93D55D4B04}"/>
              </a:ext>
            </a:extLst>
          </p:cNvPr>
          <p:cNvSpPr txBox="1"/>
          <p:nvPr/>
        </p:nvSpPr>
        <p:spPr>
          <a:xfrm>
            <a:off x="777142" y="2305281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Property Declaration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7FBD0E-C2F4-A34C-829A-06C764F2026E}"/>
              </a:ext>
            </a:extLst>
          </p:cNvPr>
          <p:cNvSpPr txBox="1"/>
          <p:nvPr/>
        </p:nvSpPr>
        <p:spPr>
          <a:xfrm>
            <a:off x="4813713" y="2301408"/>
            <a:ext cx="2510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Algorithm Description</a:t>
            </a:r>
          </a:p>
        </p:txBody>
      </p:sp>
    </p:spTree>
    <p:extLst>
      <p:ext uri="{BB962C8B-B14F-4D97-AF65-F5344CB8AC3E}">
        <p14:creationId xmlns:p14="http://schemas.microsoft.com/office/powerpoint/2010/main" val="424880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CADE-3DAC-E547-9262-60212BE3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Buffer Compiler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FF36A9C-40FA-BE47-BD31-DE49C82532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183" y="3906484"/>
            <a:ext cx="6541633" cy="2734617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1EB57C-7392-5A40-8FCE-677C6F2D20E4}"/>
              </a:ext>
            </a:extLst>
          </p:cNvPr>
          <p:cNvSpPr txBox="1">
            <a:spLocks/>
          </p:cNvSpPr>
          <p:nvPr/>
        </p:nvSpPr>
        <p:spPr>
          <a:xfrm>
            <a:off x="838200" y="1333322"/>
            <a:ext cx="10550237" cy="4937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8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□"/>
              <a:defRPr sz="24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>
                <a:latin typeface="+mn-lt"/>
              </a:rPr>
              <a:t>Compilation flow</a:t>
            </a:r>
          </a:p>
          <a:p>
            <a:endParaRPr lang="en-US" altLang="zh-CN" sz="24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endParaRPr lang="en-US" altLang="zh-CN" sz="2400" dirty="0">
              <a:latin typeface="+mn-lt"/>
            </a:endParaRPr>
          </a:p>
          <a:p>
            <a:r>
              <a:rPr lang="en-US" altLang="zh-CN" sz="2400" dirty="0">
                <a:latin typeface="+mn-lt"/>
              </a:rPr>
              <a:t>Can make </a:t>
            </a:r>
            <a:r>
              <a:rPr lang="en-US" altLang="zh-CN" sz="2400" b="1" dirty="0">
                <a:latin typeface="+mn-lt"/>
              </a:rPr>
              <a:t>data layout transformation </a:t>
            </a:r>
            <a:r>
              <a:rPr lang="en-US" altLang="zh-CN" sz="2400" dirty="0">
                <a:latin typeface="+mn-lt"/>
              </a:rPr>
              <a:t>that organizes data of different jobs together to improve </a:t>
            </a:r>
            <a:r>
              <a:rPr lang="en-US" altLang="zh-CN" sz="2400" b="1" dirty="0">
                <a:latin typeface="+mn-lt"/>
              </a:rPr>
              <a:t>spatial locality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9" name="文本框 15">
            <a:extLst>
              <a:ext uri="{FF2B5EF4-FFF2-40B4-BE49-F238E27FC236}">
                <a16:creationId xmlns:a16="http://schemas.microsoft.com/office/drawing/2014/main" id="{E9E4941C-FE64-654E-BE0B-798341DC11AD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748D774E-2477-7C4C-9843-160A024B7C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10" y="1333322"/>
            <a:ext cx="8433816" cy="18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57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12FD53-39A4-144F-805E-E8E1F5C39CC2}"/>
              </a:ext>
            </a:extLst>
          </p:cNvPr>
          <p:cNvSpPr/>
          <p:nvPr/>
        </p:nvSpPr>
        <p:spPr>
          <a:xfrm>
            <a:off x="5323114" y="3161394"/>
            <a:ext cx="5187043" cy="3542717"/>
          </a:xfrm>
          <a:prstGeom prst="rect">
            <a:avLst/>
          </a:prstGeom>
          <a:solidFill>
            <a:srgbClr val="FFF2C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6DE13BB-14F6-D744-B0C9-991A67A7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Runtime System</a:t>
            </a:r>
            <a:endParaRPr kumimoji="1"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AD532E4-F471-AB41-8DC0-C323D7D1FB5D}"/>
              </a:ext>
            </a:extLst>
          </p:cNvPr>
          <p:cNvSpPr txBox="1"/>
          <p:nvPr/>
        </p:nvSpPr>
        <p:spPr>
          <a:xfrm>
            <a:off x="572999" y="1255329"/>
            <a:ext cx="11223522" cy="171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u="sng" dirty="0"/>
              <a:t>Graph store</a:t>
            </a:r>
            <a:r>
              <a:rPr lang="en-US" altLang="zh-CN" sz="2400" dirty="0"/>
              <a:t>: Long-running service storing structure &amp; property data in memory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u="sng" dirty="0"/>
              <a:t>Fetcher</a:t>
            </a:r>
            <a:r>
              <a:rPr lang="en-US" altLang="zh-CN" sz="2400" dirty="0"/>
              <a:t>: Fetch the new-coming jobs and put into job queue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u="sng" dirty="0"/>
              <a:t>Scheduler</a:t>
            </a:r>
            <a:r>
              <a:rPr lang="en-US" altLang="zh-CN" sz="2400" dirty="0"/>
              <a:t>: Manipulate graph kernel fusion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u="sng" dirty="0"/>
              <a:t>Executor</a:t>
            </a:r>
            <a:r>
              <a:rPr lang="en-US" altLang="zh-CN" sz="2400" dirty="0"/>
              <a:t>: Execute specific graph algorithm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DF853E0-F127-FF46-BB5F-97640BE7354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843" y="3161394"/>
            <a:ext cx="8828314" cy="3542717"/>
          </a:xfrm>
          <a:prstGeom prst="rect">
            <a:avLst/>
          </a:prstGeom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F62A94E7-AB50-8A48-AD10-8AFA27109E91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1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2348CB-26CE-8C46-972E-4D557F2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Challenge 2: Redundant Structure Accesses</a:t>
            </a:r>
            <a:endParaRPr kumimoji="1"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30B45FD-EA7E-6849-9475-2E7FCA519D64}"/>
              </a:ext>
            </a:extLst>
          </p:cNvPr>
          <p:cNvSpPr/>
          <p:nvPr/>
        </p:nvSpPr>
        <p:spPr>
          <a:xfrm>
            <a:off x="838199" y="1283658"/>
            <a:ext cx="10718691" cy="5448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+mn-ea"/>
              </a:rPr>
              <a:t>Existing Single Graph Job Processing (SGP) systems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 err="1">
                <a:latin typeface="+mn-ea"/>
              </a:rPr>
              <a:t>Ligra</a:t>
            </a:r>
            <a:r>
              <a:rPr kumimoji="1" lang="en-US" altLang="zh-CN" sz="2400" b="1" dirty="0">
                <a:latin typeface="+mn-ea"/>
              </a:rPr>
              <a:t>[PPoPP'13], Gemini[OSDI'16]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+mn-ea"/>
              </a:rPr>
              <a:t>Multiple copies of graph structure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+mn-ea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+mn-ea"/>
              </a:rPr>
              <a:t>Existing Concurrent Graph Jobs Processing (CGP) systems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b="1" dirty="0">
                <a:latin typeface="+mn-ea"/>
              </a:rPr>
              <a:t>Seraph[HPDC'14], </a:t>
            </a:r>
            <a:r>
              <a:rPr kumimoji="1" lang="en-US" altLang="zh-CN" sz="2400" b="1" dirty="0" err="1">
                <a:latin typeface="+mn-ea"/>
              </a:rPr>
              <a:t>CGraph</a:t>
            </a:r>
            <a:r>
              <a:rPr kumimoji="1" lang="en-US" altLang="zh-CN" sz="2400" b="1" dirty="0">
                <a:latin typeface="+mn-ea"/>
              </a:rPr>
              <a:t>[ATC'18], </a:t>
            </a:r>
            <a:r>
              <a:rPr kumimoji="1" lang="en-US" altLang="zh-CN" sz="2400" b="1" dirty="0" err="1">
                <a:latin typeface="+mn-ea"/>
              </a:rPr>
              <a:t>GraphM</a:t>
            </a:r>
            <a:r>
              <a:rPr kumimoji="1" lang="en-US" altLang="zh-CN" sz="2400" b="1" dirty="0">
                <a:latin typeface="+mn-ea"/>
              </a:rPr>
              <a:t>[SC'19]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+mn-ea"/>
              </a:rPr>
              <a:t>Shared graph structure, but jobs still access the graph individually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+mn-ea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Can further reduce accesses by exploring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Similar graph traversal patterns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Shared active vertices</a:t>
            </a:r>
            <a:endParaRPr lang="zh-CN" altLang="en-US" sz="2400" dirty="0"/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+mn-ea"/>
            </a:endParaRP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82B39B6-33AC-F748-8BFC-657495595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7333" r="64000" b="1025"/>
          <a:stretch/>
        </p:blipFill>
        <p:spPr>
          <a:xfrm>
            <a:off x="9076978" y="1389067"/>
            <a:ext cx="1936462" cy="2238231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463160F3-93F6-384E-A14D-E5283EFB66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t="7693"/>
          <a:stretch/>
        </p:blipFill>
        <p:spPr>
          <a:xfrm>
            <a:off x="7602711" y="4487868"/>
            <a:ext cx="3410729" cy="223213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F62EFB4-37D5-9641-B6AD-1E1753E4946C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69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6DF0-45B6-E349-95A0-F50148B9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 Fusion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9A4EFD4-4DE2-294B-BC13-7158F10F32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453" y="4616440"/>
            <a:ext cx="5717090" cy="2221230"/>
          </a:xfrm>
        </p:spPr>
      </p:pic>
      <p:sp>
        <p:nvSpPr>
          <p:cNvPr id="10" name="文本框 15">
            <a:extLst>
              <a:ext uri="{FF2B5EF4-FFF2-40B4-BE49-F238E27FC236}">
                <a16:creationId xmlns:a16="http://schemas.microsoft.com/office/drawing/2014/main" id="{886AFDD1-BF7E-A34C-A31A-A7C2AED8E597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629CB-FCA5-1A45-B33C-A983FD5CC901}"/>
              </a:ext>
            </a:extLst>
          </p:cNvPr>
          <p:cNvSpPr txBox="1"/>
          <p:nvPr/>
        </p:nvSpPr>
        <p:spPr>
          <a:xfrm>
            <a:off x="1803399" y="2207573"/>
            <a:ext cx="357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(!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frontier)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vSrc.outngh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updateAtomic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D714A-FF05-094A-B814-50CB6210079A}"/>
              </a:ext>
            </a:extLst>
          </p:cNvPr>
          <p:cNvSpPr txBox="1"/>
          <p:nvPr/>
        </p:nvSpPr>
        <p:spPr>
          <a:xfrm>
            <a:off x="6632999" y="2222579"/>
            <a:ext cx="3103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(!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vDst.inngh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frontier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update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F02F4-D96C-B14C-841C-5FF0467B2F3D}"/>
              </a:ext>
            </a:extLst>
          </p:cNvPr>
          <p:cNvSpPr txBox="1"/>
          <p:nvPr/>
        </p:nvSpPr>
        <p:spPr>
          <a:xfrm>
            <a:off x="2008070" y="1838241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Basic Push engine in CGP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/>
              <p:nvPr/>
            </p:nvSpPr>
            <p:spPr>
              <a:xfrm>
                <a:off x="838198" y="1240084"/>
                <a:ext cx="9321801" cy="511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latin typeface="+mn-ea"/>
                  </a:rPr>
                  <a:t>Existing CGP systems require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sz="2400" b="1" i="1" dirty="0" err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kumimoji="1" lang="en-US" altLang="zh-CN" sz="2400" b="1" i="1" dirty="0" err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zh-CN" sz="2400" b="1" i="1" dirty="0" err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kumimoji="1" lang="en-US" altLang="zh-CN" sz="2400" b="1" dirty="0">
                    <a:latin typeface="+mn-ea"/>
                  </a:rPr>
                  <a:t>times of structure access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240084"/>
                <a:ext cx="9321801" cy="511166"/>
              </a:xfrm>
              <a:prstGeom prst="rect">
                <a:avLst/>
              </a:prstGeom>
              <a:blipFill>
                <a:blip r:embed="rId4"/>
                <a:stretch>
                  <a:fillRect l="-815" r="-272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979570-DDB0-1C4F-A232-6B3794C28D1E}"/>
                  </a:ext>
                </a:extLst>
              </p:cNvPr>
              <p:cNvSpPr/>
              <p:nvPr/>
            </p:nvSpPr>
            <p:spPr>
              <a:xfrm>
                <a:off x="838198" y="4105274"/>
                <a:ext cx="10515600" cy="511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latin typeface="+mn-ea"/>
                  </a:rPr>
                  <a:t>Key idea: Force all the jobs to access the same edge, </a:t>
                </a:r>
                <a:r>
                  <a:rPr kumimoji="1" lang="en-US" altLang="zh-CN" sz="2400" b="1" dirty="0">
                    <a:solidFill>
                      <a:srgbClr val="FF0000"/>
                    </a:solidFill>
                    <a:latin typeface="+mn-ea"/>
                  </a:rPr>
                  <a:t>only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zh-CN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kumimoji="1" lang="en-US" altLang="zh-CN" sz="2400" b="1" dirty="0">
                    <a:solidFill>
                      <a:srgbClr val="FF0000"/>
                    </a:solidFill>
                    <a:latin typeface="+mn-ea"/>
                  </a:rPr>
                  <a:t>access!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4979570-DDB0-1C4F-A232-6B3794C28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4105274"/>
                <a:ext cx="10515600" cy="511166"/>
              </a:xfrm>
              <a:prstGeom prst="rect">
                <a:avLst/>
              </a:prstGeom>
              <a:blipFill>
                <a:blip r:embed="rId5"/>
                <a:stretch>
                  <a:fillRect l="-724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7B614A3-76B8-964F-A49D-04C26EA4217F}"/>
              </a:ext>
            </a:extLst>
          </p:cNvPr>
          <p:cNvSpPr txBox="1"/>
          <p:nvPr/>
        </p:nvSpPr>
        <p:spPr>
          <a:xfrm>
            <a:off x="7022489" y="1838241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Basic Pull engine in CGP</a:t>
            </a:r>
          </a:p>
        </p:txBody>
      </p:sp>
      <p:pic>
        <p:nvPicPr>
          <p:cNvPr id="2050" name="Picture 2" descr="Bent Arrow Icons - Download Free Vector Icons | Noun Project">
            <a:extLst>
              <a:ext uri="{FF2B5EF4-FFF2-40B4-BE49-F238E27FC236}">
                <a16:creationId xmlns:a16="http://schemas.microsoft.com/office/drawing/2014/main" id="{819FF580-41D2-6F4E-AA6C-18BE27DE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907" flipH="1">
            <a:off x="819493" y="2106043"/>
            <a:ext cx="1534606" cy="17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Bent Arrow Icons - Download Free Vector Icons | Noun Project">
            <a:extLst>
              <a:ext uri="{FF2B5EF4-FFF2-40B4-BE49-F238E27FC236}">
                <a16:creationId xmlns:a16="http://schemas.microsoft.com/office/drawing/2014/main" id="{331F184E-D965-8A4C-A00C-244967AE9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2293">
            <a:off x="9127259" y="2024402"/>
            <a:ext cx="1377995" cy="19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5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6DF0-45B6-E349-95A0-F50148B9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 Fusion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886AFDD1-BF7E-A34C-A31A-A7C2AED8E597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629CB-FCA5-1A45-B33C-A983FD5CC901}"/>
              </a:ext>
            </a:extLst>
          </p:cNvPr>
          <p:cNvSpPr txBox="1"/>
          <p:nvPr/>
        </p:nvSpPr>
        <p:spPr>
          <a:xfrm>
            <a:off x="1803399" y="2207573"/>
            <a:ext cx="3570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(!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frontier)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vSrc.outngh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   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updateAtomic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D714A-FF05-094A-B814-50CB6210079A}"/>
              </a:ext>
            </a:extLst>
          </p:cNvPr>
          <p:cNvSpPr txBox="1"/>
          <p:nvPr/>
        </p:nvSpPr>
        <p:spPr>
          <a:xfrm>
            <a:off x="6632999" y="2222579"/>
            <a:ext cx="3103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(!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vDst.inngh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frontier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            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  <a:endParaRPr lang="en-US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update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F02F4-D96C-B14C-841C-5FF0467B2F3D}"/>
              </a:ext>
            </a:extLst>
          </p:cNvPr>
          <p:cNvSpPr txBox="1"/>
          <p:nvPr/>
        </p:nvSpPr>
        <p:spPr>
          <a:xfrm>
            <a:off x="1581670" y="1838241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Modified Push engine in CGP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/>
              <p:nvPr/>
            </p:nvSpPr>
            <p:spPr>
              <a:xfrm>
                <a:off x="838198" y="1240084"/>
                <a:ext cx="9321801" cy="511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latin typeface="+mn-ea"/>
                  </a:rPr>
                  <a:t>Moving in the job loop leads to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zh-CN" sz="2400" b="1" i="1" dirty="0" smtClean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kumimoji="1" lang="en-US" altLang="zh-CN" sz="2400" b="1" dirty="0">
                    <a:latin typeface="+mn-ea"/>
                  </a:rPr>
                  <a:t>times of structure access 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240084"/>
                <a:ext cx="9321801" cy="511166"/>
              </a:xfrm>
              <a:prstGeom prst="rect">
                <a:avLst/>
              </a:prstGeom>
              <a:blipFill>
                <a:blip r:embed="rId3"/>
                <a:stretch>
                  <a:fillRect l="-815" r="-2446"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7B614A3-76B8-964F-A49D-04C26EA4217F}"/>
              </a:ext>
            </a:extLst>
          </p:cNvPr>
          <p:cNvSpPr txBox="1"/>
          <p:nvPr/>
        </p:nvSpPr>
        <p:spPr>
          <a:xfrm>
            <a:off x="6437400" y="1838241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Modified Pull engine in CGP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FF8312-5862-1547-B9C3-058F2BDF46FA}"/>
              </a:ext>
            </a:extLst>
          </p:cNvPr>
          <p:cNvSpPr txBox="1"/>
          <p:nvPr/>
        </p:nvSpPr>
        <p:spPr>
          <a:xfrm>
            <a:off x="5638800" y="301142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8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6DF0-45B6-E349-95A0-F50148B9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 Fusion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886AFDD1-BF7E-A34C-A31A-A7C2AED8E597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629CB-FCA5-1A45-B33C-A983FD5CC901}"/>
              </a:ext>
            </a:extLst>
          </p:cNvPr>
          <p:cNvSpPr txBox="1"/>
          <p:nvPr/>
        </p:nvSpPr>
        <p:spPr>
          <a:xfrm>
            <a:off x="1399990" y="3180651"/>
            <a:ext cx="3951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strike="sngStrik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(!</a:t>
            </a:r>
            <a:r>
              <a:rPr lang="en-US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frontier)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vSrc.outngh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strike="sngStrik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if </a:t>
            </a:r>
            <a:r>
              <a:rPr lang="en-US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meet requirement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updateAtomic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D714A-FF05-094A-B814-50CB6210079A}"/>
              </a:ext>
            </a:extLst>
          </p:cNvPr>
          <p:cNvSpPr txBox="1"/>
          <p:nvPr/>
        </p:nvSpPr>
        <p:spPr>
          <a:xfrm>
            <a:off x="6524529" y="3186890"/>
            <a:ext cx="4085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strike="sngStrik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(!</a:t>
            </a:r>
            <a:r>
              <a:rPr lang="en-US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))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vDst.inngh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strike="sngStrike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if </a:t>
            </a:r>
            <a:r>
              <a:rPr lang="en-US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frontier </a:t>
            </a:r>
            <a:r>
              <a:rPr lang="en-US" strike="sngStrike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meet requirement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update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F02F4-D96C-B14C-841C-5FF0467B2F3D}"/>
              </a:ext>
            </a:extLst>
          </p:cNvPr>
          <p:cNvSpPr txBox="1"/>
          <p:nvPr/>
        </p:nvSpPr>
        <p:spPr>
          <a:xfrm>
            <a:off x="1581670" y="2826333"/>
            <a:ext cx="358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Modified Push engine in CGP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/>
              <p:nvPr/>
            </p:nvSpPr>
            <p:spPr>
              <a:xfrm>
                <a:off x="838198" y="1240084"/>
                <a:ext cx="10515600" cy="1408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latin typeface="+mn-ea"/>
                  </a:rPr>
                  <a:t>However, vertices cannot be skipped in the outer loop to ensure correctness</a:t>
                </a:r>
              </a:p>
              <a:p>
                <a:pPr marL="342900" indent="-342900">
                  <a:lnSpc>
                    <a:spcPts val="35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zh-CN" sz="2400" b="1" dirty="0">
                    <a:latin typeface="+mn-ea"/>
                  </a:rPr>
                  <a:t>Exactly </a:t>
                </a:r>
                <a14:m>
                  <m:oMath xmlns:m="http://schemas.openxmlformats.org/officeDocument/2006/math">
                    <m:r>
                      <a:rPr kumimoji="1" lang="en-US" altLang="zh-CN" sz="2400" b="1" i="1" dirty="0">
                        <a:latin typeface="Cambria Math" panose="02040503050406030204" pitchFamily="18" charset="0"/>
                      </a:rPr>
                      <m:t>𝑶</m:t>
                    </m:r>
                    <m:r>
                      <a:rPr kumimoji="1" lang="en-US" altLang="zh-CN" sz="2400" b="1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kumimoji="1" lang="en-US" altLang="zh-CN" sz="2400" b="1" i="1" dirty="0"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zh-CN" sz="2400" b="1" i="1" dirty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kumimoji="1" lang="en-US" altLang="zh-CN" sz="2400" b="1" dirty="0">
                    <a:latin typeface="+mn-ea"/>
                  </a:rPr>
                  <a:t>access in one iteration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240084"/>
                <a:ext cx="10515600" cy="1408847"/>
              </a:xfrm>
              <a:prstGeom prst="rect">
                <a:avLst/>
              </a:prstGeom>
              <a:blipFill>
                <a:blip r:embed="rId3"/>
                <a:stretch>
                  <a:fillRect l="-724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7B614A3-76B8-964F-A49D-04C26EA4217F}"/>
              </a:ext>
            </a:extLst>
          </p:cNvPr>
          <p:cNvSpPr txBox="1"/>
          <p:nvPr/>
        </p:nvSpPr>
        <p:spPr>
          <a:xfrm>
            <a:off x="6819997" y="2811319"/>
            <a:ext cx="3494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Modified Pull engine in CGP</a:t>
            </a:r>
          </a:p>
        </p:txBody>
      </p:sp>
    </p:spTree>
    <p:extLst>
      <p:ext uri="{BB962C8B-B14F-4D97-AF65-F5344CB8AC3E}">
        <p14:creationId xmlns:p14="http://schemas.microsoft.com/office/powerpoint/2010/main" val="289426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6DF0-45B6-E349-95A0-F50148B9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 Fusion w/ Fast Filters</a:t>
            </a: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886AFDD1-BF7E-A34C-A31A-A7C2AED8E597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17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6629CB-FCA5-1A45-B33C-A983FD5CC901}"/>
              </a:ext>
            </a:extLst>
          </p:cNvPr>
          <p:cNvSpPr txBox="1"/>
          <p:nvPr/>
        </p:nvSpPr>
        <p:spPr>
          <a:xfrm>
            <a:off x="1383055" y="3089867"/>
            <a:ext cx="4085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US" sz="2000" b="1" dirty="0">
                <a:solidFill>
                  <a:srgbClr val="FF0000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comonFrontier</a:t>
            </a:r>
            <a:r>
              <a:rPr lang="en-US" sz="2000" b="1" dirty="0">
                <a:solidFill>
                  <a:srgbClr val="FF0000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vSrc.outngh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jobs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meet requirement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…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update job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D714A-FF05-094A-B814-50CB6210079A}"/>
              </a:ext>
            </a:extLst>
          </p:cNvPr>
          <p:cNvSpPr txBox="1"/>
          <p:nvPr/>
        </p:nvSpPr>
        <p:spPr>
          <a:xfrm>
            <a:off x="6507595" y="3096106"/>
            <a:ext cx="40858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vertices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…  // calculate </a:t>
            </a:r>
            <a:r>
              <a:rPr lang="en-US" dirty="0" err="1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availJob</a:t>
            </a:r>
            <a:endParaRPr lang="en-US" dirty="0">
              <a:solidFill>
                <a:schemeClr val="accent6"/>
              </a:solidFill>
              <a:highlight>
                <a:srgbClr val="E2F0D9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accent3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dirty="0" err="1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vDst.inngh</a:t>
            </a:r>
            <a:r>
              <a:rPr lang="en-US" dirty="0"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6"/>
                </a:solidFill>
                <a:highlight>
                  <a:srgbClr val="E2F0D9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  <a:p>
            <a:r>
              <a:rPr lang="en-US" dirty="0">
                <a:solidFill>
                  <a:schemeClr val="accent3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   for</a:t>
            </a: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job 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availJob</a:t>
            </a:r>
            <a:r>
              <a:rPr lang="en-US" dirty="0">
                <a:solidFill>
                  <a:schemeClr val="accent6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do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if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vSrc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vDst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meet requirement</a:t>
            </a:r>
          </a:p>
          <a:p>
            <a:r>
              <a:rPr lang="en-US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       …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update job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DF02F4-D96C-B14C-841C-5FF0467B2F3D}"/>
              </a:ext>
            </a:extLst>
          </p:cNvPr>
          <p:cNvSpPr txBox="1"/>
          <p:nvPr/>
        </p:nvSpPr>
        <p:spPr>
          <a:xfrm>
            <a:off x="1832437" y="2720535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(a) Common Frontier Filter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/>
              <p:nvPr/>
            </p:nvSpPr>
            <p:spPr>
              <a:xfrm>
                <a:off x="838197" y="1240084"/>
                <a:ext cx="10958324" cy="1303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200"/>
                  </a:lnSpc>
                  <a:buClr>
                    <a:schemeClr val="tx1"/>
                  </a:buClr>
                </a:pPr>
                <a:r>
                  <a:rPr lang="en-US" altLang="zh-CN" sz="2400" b="1" dirty="0">
                    <a:latin typeface="+mn-ea"/>
                  </a:rPr>
                  <a:t>Can do better with two filters! </a:t>
                </a:r>
                <a:r>
                  <a:rPr lang="en-US" sz="2400" b="1" dirty="0"/>
                  <a:t>(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≪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access</a:t>
                </a:r>
                <a:r>
                  <a:rPr lang="en-US" sz="2400" b="1" dirty="0"/>
                  <a:t>)</a:t>
                </a:r>
                <a:endParaRPr lang="en-US" altLang="zh-CN" sz="2400" b="1" dirty="0">
                  <a:latin typeface="+mn-ea"/>
                </a:endParaRPr>
              </a:p>
              <a:p>
                <a:pPr marL="342900" indent="-342900">
                  <a:lnSpc>
                    <a:spcPts val="32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+mn-ea"/>
                  </a:rPr>
                  <a:t>Common Frontier Filer</a:t>
                </a:r>
                <a:r>
                  <a:rPr lang="en-US" altLang="zh-CN" sz="2400" dirty="0">
                    <a:latin typeface="+mn-ea"/>
                  </a:rPr>
                  <a:t>: </a:t>
                </a:r>
                <a:r>
                  <a:rPr lang="en-US" sz="2400" dirty="0"/>
                  <a:t>Keep the union of frontiers </a:t>
                </a:r>
                <a:r>
                  <a:rPr lang="en-US" altLang="zh-CN" sz="2400" dirty="0">
                    <a:latin typeface="+mn-ea"/>
                  </a:rPr>
                  <a:t>to filter out active vertices</a:t>
                </a:r>
              </a:p>
              <a:p>
                <a:pPr marL="342900" indent="-342900">
                  <a:lnSpc>
                    <a:spcPts val="3200"/>
                  </a:lnSpc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+mn-ea"/>
                  </a:rPr>
                  <a:t>Advanced Job Filter</a:t>
                </a:r>
                <a:r>
                  <a:rPr lang="en-US" altLang="zh-CN" sz="2400" dirty="0">
                    <a:latin typeface="+mn-ea"/>
                  </a:rPr>
                  <a:t>: Examine if the </a:t>
                </a:r>
                <a:r>
                  <a:rPr lang="en-US" altLang="zh-CN" sz="2400" dirty="0" err="1">
                    <a:latin typeface="+mn-ea"/>
                  </a:rPr>
                  <a:t>dst</a:t>
                </a:r>
                <a:r>
                  <a:rPr lang="en-US" altLang="zh-CN" sz="2400" dirty="0">
                    <a:latin typeface="+mn-ea"/>
                  </a:rPr>
                  <a:t> vertex of the job is active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4FBB67-2DCE-8C43-B56F-C243882319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1240084"/>
                <a:ext cx="10958324" cy="1303049"/>
              </a:xfrm>
              <a:prstGeom prst="rect">
                <a:avLst/>
              </a:prstGeom>
              <a:blipFill>
                <a:blip r:embed="rId3"/>
                <a:stretch>
                  <a:fillRect l="-810" t="-1923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7B614A3-76B8-964F-A49D-04C26EA4217F}"/>
              </a:ext>
            </a:extLst>
          </p:cNvPr>
          <p:cNvSpPr txBox="1"/>
          <p:nvPr/>
        </p:nvSpPr>
        <p:spPr>
          <a:xfrm>
            <a:off x="7247093" y="2720535"/>
            <a:ext cx="260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(b) Advanced Job Filter</a:t>
            </a:r>
          </a:p>
        </p:txBody>
      </p:sp>
    </p:spTree>
    <p:extLst>
      <p:ext uri="{BB962C8B-B14F-4D97-AF65-F5344CB8AC3E}">
        <p14:creationId xmlns:p14="http://schemas.microsoft.com/office/powerpoint/2010/main" val="2068546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00444-A2EF-FD4A-935C-974C28CAB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Kernel Fusion w/ Fast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146F2-06B8-E247-BB35-488B6AA707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0880" y="1298872"/>
            <a:ext cx="10550237" cy="149416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Traverse graph structure </a:t>
            </a:r>
            <a:r>
              <a:rPr lang="en-US" sz="2400" b="1" u="sng" dirty="0">
                <a:latin typeface="+mn-lt"/>
              </a:rPr>
              <a:t>once</a:t>
            </a:r>
            <a:r>
              <a:rPr lang="en-US" sz="2400" dirty="0">
                <a:latin typeface="+mn-lt"/>
              </a:rPr>
              <a:t> but do multiple computation for each vertex</a:t>
            </a:r>
          </a:p>
          <a:p>
            <a:r>
              <a:rPr lang="en-US" sz="2400" dirty="0">
                <a:latin typeface="+mn-lt"/>
              </a:rPr>
              <a:t>Greatly reduce # of memory accesses</a:t>
            </a:r>
          </a:p>
          <a:p>
            <a:r>
              <a:rPr lang="en-US" sz="2400" dirty="0">
                <a:latin typeface="+mn-lt"/>
              </a:rPr>
              <a:t>Two BFS example:</a:t>
            </a:r>
          </a:p>
        </p:txBody>
      </p:sp>
      <p:sp>
        <p:nvSpPr>
          <p:cNvPr id="129" name="文本框 15">
            <a:extLst>
              <a:ext uri="{FF2B5EF4-FFF2-40B4-BE49-F238E27FC236}">
                <a16:creationId xmlns:a16="http://schemas.microsoft.com/office/drawing/2014/main" id="{FDB1ADE8-4FC9-384C-97CC-BD6BFBC57760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18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DFBC0F35-3965-1D4D-AB6E-058FE31E6002}"/>
              </a:ext>
            </a:extLst>
          </p:cNvPr>
          <p:cNvCxnSpPr>
            <a:cxnSpLocks/>
          </p:cNvCxnSpPr>
          <p:nvPr/>
        </p:nvCxnSpPr>
        <p:spPr>
          <a:xfrm>
            <a:off x="823606" y="5872433"/>
            <a:ext cx="10591121" cy="0"/>
          </a:xfrm>
          <a:prstGeom prst="line">
            <a:avLst/>
          </a:prstGeom>
          <a:ln w="28575">
            <a:solidFill>
              <a:schemeClr val="accent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B469FBB-A257-1045-B546-087F250173AE}"/>
              </a:ext>
            </a:extLst>
          </p:cNvPr>
          <p:cNvSpPr txBox="1"/>
          <p:nvPr/>
        </p:nvSpPr>
        <p:spPr>
          <a:xfrm>
            <a:off x="719272" y="5486280"/>
            <a:ext cx="182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GraphM</a:t>
            </a:r>
            <a:r>
              <a:rPr lang="en-US" b="1" dirty="0"/>
              <a:t> [SC'19]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54A03DF3-B60A-3E4E-926B-EC38B9AEA3FB}"/>
              </a:ext>
            </a:extLst>
          </p:cNvPr>
          <p:cNvSpPr txBox="1"/>
          <p:nvPr/>
        </p:nvSpPr>
        <p:spPr>
          <a:xfrm>
            <a:off x="1298419" y="5877387"/>
            <a:ext cx="101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Krill</a:t>
            </a: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CD43D034-89F5-8D4B-A75D-20FB556766F9}"/>
              </a:ext>
            </a:extLst>
          </p:cNvPr>
          <p:cNvGrpSpPr/>
          <p:nvPr/>
        </p:nvGrpSpPr>
        <p:grpSpPr>
          <a:xfrm>
            <a:off x="2363104" y="2796792"/>
            <a:ext cx="2474031" cy="3440232"/>
            <a:chOff x="2363104" y="2796792"/>
            <a:chExt cx="2474031" cy="344023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EF7298D-7C2E-0A4E-94E7-AB0CF2BDD054}"/>
                </a:ext>
              </a:extLst>
            </p:cNvPr>
            <p:cNvSpPr txBox="1"/>
            <p:nvPr/>
          </p:nvSpPr>
          <p:spPr>
            <a:xfrm>
              <a:off x="2815012" y="5503101"/>
              <a:ext cx="2022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{1}, {4}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BF2BBBD-F400-3748-9A66-975B3EA9CB31}"/>
                </a:ext>
              </a:extLst>
            </p:cNvPr>
            <p:cNvSpPr txBox="1"/>
            <p:nvPr/>
          </p:nvSpPr>
          <p:spPr>
            <a:xfrm>
              <a:off x="2565208" y="2796792"/>
              <a:ext cx="202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Initial state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3F2FD09-96F7-9A4C-93B4-9D189ECFDFDC}"/>
                </a:ext>
              </a:extLst>
            </p:cNvPr>
            <p:cNvSpPr txBox="1"/>
            <p:nvPr/>
          </p:nvSpPr>
          <p:spPr>
            <a:xfrm>
              <a:off x="2815012" y="5867692"/>
              <a:ext cx="2022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{1, 4}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0654584-CE4B-0842-8F1E-43A3E495921C}"/>
                </a:ext>
              </a:extLst>
            </p:cNvPr>
            <p:cNvGrpSpPr/>
            <p:nvPr/>
          </p:nvGrpSpPr>
          <p:grpSpPr>
            <a:xfrm>
              <a:off x="2363104" y="3379518"/>
              <a:ext cx="2108400" cy="1611108"/>
              <a:chOff x="2082688" y="2600306"/>
              <a:chExt cx="2108400" cy="1611108"/>
            </a:xfrm>
          </p:grpSpPr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04E310B-55F0-F343-BCBB-E6DD5ECEBD89}"/>
                  </a:ext>
                </a:extLst>
              </p:cNvPr>
              <p:cNvSpPr/>
              <p:nvPr/>
            </p:nvSpPr>
            <p:spPr>
              <a:xfrm>
                <a:off x="2082688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1</a:t>
                </a:r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812C437F-571C-DA41-959B-A174C07C724F}"/>
                  </a:ext>
                </a:extLst>
              </p:cNvPr>
              <p:cNvCxnSpPr>
                <a:cxnSpLocks/>
                <a:stCxn id="147" idx="7"/>
                <a:endCxn id="150" idx="3"/>
              </p:cNvCxnSpPr>
              <p:nvPr/>
            </p:nvCxnSpPr>
            <p:spPr>
              <a:xfrm flipV="1">
                <a:off x="2427702" y="2945320"/>
                <a:ext cx="228089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3848A446-E138-214B-ACD2-9863AE147BBB}"/>
                  </a:ext>
                </a:extLst>
              </p:cNvPr>
              <p:cNvCxnSpPr>
                <a:cxnSpLocks/>
                <a:stCxn id="147" idx="5"/>
                <a:endCxn id="151" idx="1"/>
              </p:cNvCxnSpPr>
              <p:nvPr/>
            </p:nvCxnSpPr>
            <p:spPr>
              <a:xfrm>
                <a:off x="2427702" y="3539199"/>
                <a:ext cx="228088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562F3F35-1175-C64A-8B79-CB14864448CA}"/>
                  </a:ext>
                </a:extLst>
              </p:cNvPr>
              <p:cNvSpPr/>
              <p:nvPr/>
            </p:nvSpPr>
            <p:spPr>
              <a:xfrm>
                <a:off x="2596596" y="2600306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2</a:t>
                </a: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8C73684-21C6-1447-A89E-E32006789CF0}"/>
                  </a:ext>
                </a:extLst>
              </p:cNvPr>
              <p:cNvSpPr/>
              <p:nvPr/>
            </p:nvSpPr>
            <p:spPr>
              <a:xfrm>
                <a:off x="2596595" y="380720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3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CAAEFFFE-D254-CD48-B515-33E20ADF7F2B}"/>
                  </a:ext>
                </a:extLst>
              </p:cNvPr>
              <p:cNvSpPr/>
              <p:nvPr/>
            </p:nvSpPr>
            <p:spPr>
              <a:xfrm>
                <a:off x="3110813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4</a:t>
                </a:r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1E5C52D4-049C-DF41-8836-1865A58EEB9D}"/>
                  </a:ext>
                </a:extLst>
              </p:cNvPr>
              <p:cNvSpPr/>
              <p:nvPr/>
            </p:nvSpPr>
            <p:spPr>
              <a:xfrm>
                <a:off x="3786879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7</a:t>
                </a: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A088B63-3D7C-7949-ACD8-8388B9420C81}"/>
                  </a:ext>
                </a:extLst>
              </p:cNvPr>
              <p:cNvCxnSpPr>
                <a:cxnSpLocks/>
                <a:stCxn id="150" idx="5"/>
                <a:endCxn id="152" idx="1"/>
              </p:cNvCxnSpPr>
              <p:nvPr/>
            </p:nvCxnSpPr>
            <p:spPr>
              <a:xfrm>
                <a:off x="2941610" y="2945320"/>
                <a:ext cx="228398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FD70729-EB23-2D4D-AA47-B68B364C8449}"/>
                  </a:ext>
                </a:extLst>
              </p:cNvPr>
              <p:cNvCxnSpPr>
                <a:cxnSpLocks/>
                <a:stCxn id="151" idx="7"/>
                <a:endCxn id="152" idx="3"/>
              </p:cNvCxnSpPr>
              <p:nvPr/>
            </p:nvCxnSpPr>
            <p:spPr>
              <a:xfrm flipV="1">
                <a:off x="2941609" y="3539199"/>
                <a:ext cx="228399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5DA50DEB-8BA3-AC48-A35B-7A0A2CD87E10}"/>
                  </a:ext>
                </a:extLst>
              </p:cNvPr>
              <p:cNvSpPr/>
              <p:nvPr/>
            </p:nvSpPr>
            <p:spPr>
              <a:xfrm>
                <a:off x="3786879" y="2600306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5</a:t>
                </a: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1E112A3C-6737-194F-8C43-C712EC88164B}"/>
                  </a:ext>
                </a:extLst>
              </p:cNvPr>
              <p:cNvSpPr/>
              <p:nvPr/>
            </p:nvSpPr>
            <p:spPr>
              <a:xfrm>
                <a:off x="3786878" y="380720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6</a:t>
                </a:r>
              </a:p>
            </p:txBody>
          </p: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B25167B0-AE7E-AC4B-87E9-9DA5AF6F12ED}"/>
                  </a:ext>
                </a:extLst>
              </p:cNvPr>
              <p:cNvCxnSpPr>
                <a:cxnSpLocks/>
                <a:stCxn id="150" idx="6"/>
                <a:endCxn id="156" idx="2"/>
              </p:cNvCxnSpPr>
              <p:nvPr/>
            </p:nvCxnSpPr>
            <p:spPr>
              <a:xfrm>
                <a:off x="3000805" y="2802411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832F399-4B00-A041-B58C-A6EDE98BF427}"/>
                  </a:ext>
                </a:extLst>
              </p:cNvPr>
              <p:cNvCxnSpPr>
                <a:cxnSpLocks/>
                <a:stCxn id="152" idx="6"/>
                <a:endCxn id="153" idx="2"/>
              </p:cNvCxnSpPr>
              <p:nvPr/>
            </p:nvCxnSpPr>
            <p:spPr>
              <a:xfrm>
                <a:off x="3515022" y="3396290"/>
                <a:ext cx="271857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563FE2B2-5363-DD49-BBEA-E55A005A1086}"/>
                  </a:ext>
                </a:extLst>
              </p:cNvPr>
              <p:cNvCxnSpPr>
                <a:cxnSpLocks/>
                <a:stCxn id="151" idx="6"/>
                <a:endCxn id="157" idx="2"/>
              </p:cNvCxnSpPr>
              <p:nvPr/>
            </p:nvCxnSpPr>
            <p:spPr>
              <a:xfrm>
                <a:off x="3000804" y="4009310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BD7ABDA0-559A-5C4C-B427-06A060BCBF36}"/>
              </a:ext>
            </a:extLst>
          </p:cNvPr>
          <p:cNvGrpSpPr/>
          <p:nvPr/>
        </p:nvGrpSpPr>
        <p:grpSpPr>
          <a:xfrm>
            <a:off x="883011" y="3482419"/>
            <a:ext cx="1307586" cy="1041972"/>
            <a:chOff x="976298" y="2344235"/>
            <a:chExt cx="1307586" cy="1041972"/>
          </a:xfrm>
        </p:grpSpPr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7341BCDC-6BE6-6B4D-AFE1-D503D82A5A51}"/>
                </a:ext>
              </a:extLst>
            </p:cNvPr>
            <p:cNvSpPr txBox="1"/>
            <p:nvPr/>
          </p:nvSpPr>
          <p:spPr>
            <a:xfrm>
              <a:off x="1415663" y="2361674"/>
              <a:ext cx="865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BFS1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8CCBDFD2-2E20-8D43-A936-627E3D2DC77A}"/>
                </a:ext>
              </a:extLst>
            </p:cNvPr>
            <p:cNvSpPr txBox="1"/>
            <p:nvPr/>
          </p:nvSpPr>
          <p:spPr>
            <a:xfrm>
              <a:off x="1418609" y="2989815"/>
              <a:ext cx="865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BFS2</a:t>
              </a: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ADD15333-0D6E-884E-AE1C-DFC8BBF3EC33}"/>
                </a:ext>
              </a:extLst>
            </p:cNvPr>
            <p:cNvSpPr/>
            <p:nvPr/>
          </p:nvSpPr>
          <p:spPr>
            <a:xfrm>
              <a:off x="979666" y="2344235"/>
              <a:ext cx="404209" cy="404209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79B6105-D7D1-CB47-A9BB-A8B66B4FB750}"/>
                </a:ext>
              </a:extLst>
            </p:cNvPr>
            <p:cNvSpPr/>
            <p:nvPr/>
          </p:nvSpPr>
          <p:spPr>
            <a:xfrm>
              <a:off x="976298" y="2981998"/>
              <a:ext cx="404209" cy="404209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400CE60-8E1A-F84B-A9AF-0EAC0A945B35}"/>
              </a:ext>
            </a:extLst>
          </p:cNvPr>
          <p:cNvGrpSpPr/>
          <p:nvPr/>
        </p:nvGrpSpPr>
        <p:grpSpPr>
          <a:xfrm>
            <a:off x="4560083" y="2796792"/>
            <a:ext cx="2365371" cy="3436206"/>
            <a:chOff x="4560083" y="2796792"/>
            <a:chExt cx="2365371" cy="3436206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41443D4-4DB6-584B-8050-7B5AFA7112AC}"/>
                </a:ext>
              </a:extLst>
            </p:cNvPr>
            <p:cNvSpPr txBox="1"/>
            <p:nvPr/>
          </p:nvSpPr>
          <p:spPr>
            <a:xfrm>
              <a:off x="4560083" y="5498298"/>
              <a:ext cx="2326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{2, 3}, {2, 3, 7}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4747968-7083-9E4D-B03D-4482072C1983}"/>
                </a:ext>
              </a:extLst>
            </p:cNvPr>
            <p:cNvSpPr txBox="1"/>
            <p:nvPr/>
          </p:nvSpPr>
          <p:spPr>
            <a:xfrm>
              <a:off x="4903331" y="2796792"/>
              <a:ext cx="202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  <a:r>
                <a:rPr lang="en-US" sz="2000" b="1" baseline="30000" dirty="0"/>
                <a:t>st</a:t>
              </a:r>
              <a:r>
                <a:rPr lang="en-US" sz="2000" b="1" dirty="0"/>
                <a:t> iteration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78187CC-B8D3-D74B-B082-EF4C4B98355E}"/>
                </a:ext>
              </a:extLst>
            </p:cNvPr>
            <p:cNvSpPr txBox="1"/>
            <p:nvPr/>
          </p:nvSpPr>
          <p:spPr>
            <a:xfrm>
              <a:off x="4587332" y="5859933"/>
              <a:ext cx="2271926" cy="373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{2, 3, 7}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02916BDC-C806-9D41-BB90-6E277DA8E7F8}"/>
                </a:ext>
              </a:extLst>
            </p:cNvPr>
            <p:cNvSpPr/>
            <p:nvPr/>
          </p:nvSpPr>
          <p:spPr>
            <a:xfrm>
              <a:off x="5992343" y="5495064"/>
              <a:ext cx="481344" cy="3745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1A5232CD-26D7-0B4E-BDA2-AAFA3460CFF8}"/>
                </a:ext>
              </a:extLst>
            </p:cNvPr>
            <p:cNvGrpSpPr/>
            <p:nvPr/>
          </p:nvGrpSpPr>
          <p:grpSpPr>
            <a:xfrm>
              <a:off x="4684164" y="3379518"/>
              <a:ext cx="2108400" cy="1611108"/>
              <a:chOff x="2082688" y="2600306"/>
              <a:chExt cx="2108400" cy="1611108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2FAF0770-3DA7-814B-806B-54D2A8F1EE73}"/>
                  </a:ext>
                </a:extLst>
              </p:cNvPr>
              <p:cNvSpPr/>
              <p:nvPr/>
            </p:nvSpPr>
            <p:spPr>
              <a:xfrm>
                <a:off x="2082688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1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83C5CBEF-FDF7-1E4F-B633-2C8793C2AB1B}"/>
                  </a:ext>
                </a:extLst>
              </p:cNvPr>
              <p:cNvCxnSpPr>
                <a:cxnSpLocks/>
                <a:stCxn id="167" idx="7"/>
                <a:endCxn id="170" idx="3"/>
              </p:cNvCxnSpPr>
              <p:nvPr/>
            </p:nvCxnSpPr>
            <p:spPr>
              <a:xfrm flipV="1">
                <a:off x="2427702" y="2945320"/>
                <a:ext cx="228089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8058DF08-71C8-C141-A7A4-30011FB3B21D}"/>
                  </a:ext>
                </a:extLst>
              </p:cNvPr>
              <p:cNvCxnSpPr>
                <a:cxnSpLocks/>
                <a:stCxn id="167" idx="5"/>
                <a:endCxn id="171" idx="1"/>
              </p:cNvCxnSpPr>
              <p:nvPr/>
            </p:nvCxnSpPr>
            <p:spPr>
              <a:xfrm>
                <a:off x="2427702" y="3539199"/>
                <a:ext cx="228088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C4CF983-9450-8146-B5C5-45F0683BA387}"/>
                  </a:ext>
                </a:extLst>
              </p:cNvPr>
              <p:cNvSpPr/>
              <p:nvPr/>
            </p:nvSpPr>
            <p:spPr>
              <a:xfrm>
                <a:off x="2596596" y="2600306"/>
                <a:ext cx="404209" cy="404209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2000">
                    <a:srgbClr val="FFC000"/>
                  </a:gs>
                </a:gsLst>
                <a:lin ang="5400000" scaled="1"/>
              </a:gra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9E645EA4-0FFB-0A4F-A598-6F80D144B5E3}"/>
                  </a:ext>
                </a:extLst>
              </p:cNvPr>
              <p:cNvSpPr/>
              <p:nvPr/>
            </p:nvSpPr>
            <p:spPr>
              <a:xfrm>
                <a:off x="2596595" y="3807205"/>
                <a:ext cx="404209" cy="404209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2000">
                    <a:srgbClr val="FFC000"/>
                  </a:gs>
                </a:gsLst>
                <a:lin ang="5400000" scaled="1"/>
              </a:gra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88866B63-0795-8E43-A6C0-376884AF13D3}"/>
                  </a:ext>
                </a:extLst>
              </p:cNvPr>
              <p:cNvSpPr/>
              <p:nvPr/>
            </p:nvSpPr>
            <p:spPr>
              <a:xfrm>
                <a:off x="3110813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4</a:t>
                </a:r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EBA7B446-7A26-6B41-AC7A-CD13648CC193}"/>
                  </a:ext>
                </a:extLst>
              </p:cNvPr>
              <p:cNvSpPr/>
              <p:nvPr/>
            </p:nvSpPr>
            <p:spPr>
              <a:xfrm>
                <a:off x="3786879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7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A41CF8AE-6FBF-4B4C-A91B-CAD9844BF5BD}"/>
                  </a:ext>
                </a:extLst>
              </p:cNvPr>
              <p:cNvCxnSpPr>
                <a:cxnSpLocks/>
                <a:stCxn id="170" idx="5"/>
                <a:endCxn id="172" idx="1"/>
              </p:cNvCxnSpPr>
              <p:nvPr/>
            </p:nvCxnSpPr>
            <p:spPr>
              <a:xfrm>
                <a:off x="2941610" y="2945320"/>
                <a:ext cx="228398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8270B5E9-0879-E245-AF20-17997C05F79E}"/>
                  </a:ext>
                </a:extLst>
              </p:cNvPr>
              <p:cNvCxnSpPr>
                <a:cxnSpLocks/>
                <a:stCxn id="171" idx="7"/>
                <a:endCxn id="172" idx="3"/>
              </p:cNvCxnSpPr>
              <p:nvPr/>
            </p:nvCxnSpPr>
            <p:spPr>
              <a:xfrm flipV="1">
                <a:off x="2941609" y="3539199"/>
                <a:ext cx="228399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FFE38666-6B45-8F47-B2CA-6991E3CA2CDA}"/>
                  </a:ext>
                </a:extLst>
              </p:cNvPr>
              <p:cNvSpPr/>
              <p:nvPr/>
            </p:nvSpPr>
            <p:spPr>
              <a:xfrm>
                <a:off x="3786879" y="2600306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5</a:t>
                </a: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017D001C-EB1A-E44B-BB94-162A60195A24}"/>
                  </a:ext>
                </a:extLst>
              </p:cNvPr>
              <p:cNvSpPr/>
              <p:nvPr/>
            </p:nvSpPr>
            <p:spPr>
              <a:xfrm>
                <a:off x="3786878" y="380720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6</a:t>
                </a:r>
              </a:p>
            </p:txBody>
          </p: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8AF46D23-5547-A542-B8F7-BDDF4991C40D}"/>
                  </a:ext>
                </a:extLst>
              </p:cNvPr>
              <p:cNvCxnSpPr>
                <a:cxnSpLocks/>
                <a:stCxn id="170" idx="6"/>
                <a:endCxn id="176" idx="2"/>
              </p:cNvCxnSpPr>
              <p:nvPr/>
            </p:nvCxnSpPr>
            <p:spPr>
              <a:xfrm>
                <a:off x="3000805" y="2802411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DAF1DEDC-B07D-B24A-B77D-25855F3D887B}"/>
                  </a:ext>
                </a:extLst>
              </p:cNvPr>
              <p:cNvCxnSpPr>
                <a:cxnSpLocks/>
                <a:stCxn id="172" idx="6"/>
                <a:endCxn id="173" idx="2"/>
              </p:cNvCxnSpPr>
              <p:nvPr/>
            </p:nvCxnSpPr>
            <p:spPr>
              <a:xfrm>
                <a:off x="3515022" y="3396290"/>
                <a:ext cx="271857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7A550A4B-A093-5D4F-A866-0C9CEF84CDE3}"/>
                  </a:ext>
                </a:extLst>
              </p:cNvPr>
              <p:cNvCxnSpPr>
                <a:cxnSpLocks/>
                <a:stCxn id="171" idx="6"/>
                <a:endCxn id="177" idx="2"/>
              </p:cNvCxnSpPr>
              <p:nvPr/>
            </p:nvCxnSpPr>
            <p:spPr>
              <a:xfrm>
                <a:off x="3000804" y="4009310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2DC99C7-F92D-6B4C-B68D-A28B58619060}"/>
              </a:ext>
            </a:extLst>
          </p:cNvPr>
          <p:cNvGrpSpPr/>
          <p:nvPr/>
        </p:nvGrpSpPr>
        <p:grpSpPr>
          <a:xfrm>
            <a:off x="7011763" y="2799343"/>
            <a:ext cx="2715022" cy="3430300"/>
            <a:chOff x="7011763" y="2799343"/>
            <a:chExt cx="2715022" cy="343030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FC8086C-E0D9-9042-A684-4EBD929CF97C}"/>
                </a:ext>
              </a:extLst>
            </p:cNvPr>
            <p:cNvSpPr txBox="1"/>
            <p:nvPr/>
          </p:nvSpPr>
          <p:spPr>
            <a:xfrm>
              <a:off x="7011763" y="5486025"/>
              <a:ext cx="27150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{1, 5, 6}, {4, 5, 6}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2592580B-D1BD-714B-88E3-69E6A14CAA0B}"/>
                </a:ext>
              </a:extLst>
            </p:cNvPr>
            <p:cNvSpPr txBox="1"/>
            <p:nvPr/>
          </p:nvSpPr>
          <p:spPr>
            <a:xfrm>
              <a:off x="7233207" y="2799343"/>
              <a:ext cx="202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</a:t>
              </a:r>
              <a:r>
                <a:rPr lang="en-US" sz="2000" b="1" baseline="30000" dirty="0"/>
                <a:t>nd</a:t>
              </a:r>
              <a:r>
                <a:rPr lang="en-US" sz="2000" b="1" dirty="0"/>
                <a:t> iteration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F5A063B-6BE6-754A-9B40-C7766EB2F992}"/>
                </a:ext>
              </a:extLst>
            </p:cNvPr>
            <p:cNvSpPr txBox="1"/>
            <p:nvPr/>
          </p:nvSpPr>
          <p:spPr>
            <a:xfrm>
              <a:off x="7011763" y="5860311"/>
              <a:ext cx="2022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{1, 4, 5, 6}</a:t>
              </a:r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89D9919-FFF9-C440-872D-9AF570188926}"/>
                </a:ext>
              </a:extLst>
            </p:cNvPr>
            <p:cNvSpPr/>
            <p:nvPr/>
          </p:nvSpPr>
          <p:spPr>
            <a:xfrm>
              <a:off x="7803705" y="5473034"/>
              <a:ext cx="566057" cy="3745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AC234242-0DE4-B24A-96A9-A70391F855BF}"/>
                </a:ext>
              </a:extLst>
            </p:cNvPr>
            <p:cNvSpPr/>
            <p:nvPr/>
          </p:nvSpPr>
          <p:spPr>
            <a:xfrm>
              <a:off x="8643345" y="5473034"/>
              <a:ext cx="566057" cy="37456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39FEF0A3-B629-E544-AE7F-E4B6640607AE}"/>
                </a:ext>
              </a:extLst>
            </p:cNvPr>
            <p:cNvGrpSpPr/>
            <p:nvPr/>
          </p:nvGrpSpPr>
          <p:grpSpPr>
            <a:xfrm>
              <a:off x="7011763" y="3384119"/>
              <a:ext cx="2108400" cy="1611108"/>
              <a:chOff x="2082688" y="2600306"/>
              <a:chExt cx="2108400" cy="1611108"/>
            </a:xfrm>
          </p:grpSpPr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921361FD-4E71-B140-A084-5FFCB967F531}"/>
                  </a:ext>
                </a:extLst>
              </p:cNvPr>
              <p:cNvSpPr/>
              <p:nvPr/>
            </p:nvSpPr>
            <p:spPr>
              <a:xfrm>
                <a:off x="2082688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1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9331805-E9F0-8340-95BF-C8903A0CBE0A}"/>
                  </a:ext>
                </a:extLst>
              </p:cNvPr>
              <p:cNvCxnSpPr>
                <a:cxnSpLocks/>
                <a:stCxn id="182" idx="7"/>
                <a:endCxn id="185" idx="3"/>
              </p:cNvCxnSpPr>
              <p:nvPr/>
            </p:nvCxnSpPr>
            <p:spPr>
              <a:xfrm flipV="1">
                <a:off x="2427702" y="2945320"/>
                <a:ext cx="228089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7290E4B-3CE6-5945-A9CC-0EF59E6B27BD}"/>
                  </a:ext>
                </a:extLst>
              </p:cNvPr>
              <p:cNvCxnSpPr>
                <a:cxnSpLocks/>
                <a:stCxn id="182" idx="5"/>
                <a:endCxn id="186" idx="1"/>
              </p:cNvCxnSpPr>
              <p:nvPr/>
            </p:nvCxnSpPr>
            <p:spPr>
              <a:xfrm>
                <a:off x="2427702" y="3539199"/>
                <a:ext cx="228088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AC591FF0-E8A7-F54B-8BFB-48CB00E1BC81}"/>
                  </a:ext>
                </a:extLst>
              </p:cNvPr>
              <p:cNvSpPr/>
              <p:nvPr/>
            </p:nvSpPr>
            <p:spPr>
              <a:xfrm>
                <a:off x="2596596" y="2600306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2</a:t>
                </a: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87ACD15-C26C-6447-80D3-60DFC3EBD90C}"/>
                  </a:ext>
                </a:extLst>
              </p:cNvPr>
              <p:cNvSpPr/>
              <p:nvPr/>
            </p:nvSpPr>
            <p:spPr>
              <a:xfrm>
                <a:off x="2596595" y="380720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3</a:t>
                </a: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8C45E90-9A2E-4745-A775-E2CE7C5E5984}"/>
                  </a:ext>
                </a:extLst>
              </p:cNvPr>
              <p:cNvSpPr/>
              <p:nvPr/>
            </p:nvSpPr>
            <p:spPr>
              <a:xfrm>
                <a:off x="3110813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4</a:t>
                </a: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D6B67833-424C-1F4B-8731-7468836B434F}"/>
                  </a:ext>
                </a:extLst>
              </p:cNvPr>
              <p:cNvSpPr/>
              <p:nvPr/>
            </p:nvSpPr>
            <p:spPr>
              <a:xfrm>
                <a:off x="3786879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7</a:t>
                </a:r>
              </a:p>
            </p:txBody>
          </p: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FA64EC1-73E7-934C-BABF-9FE457D0448A}"/>
                  </a:ext>
                </a:extLst>
              </p:cNvPr>
              <p:cNvCxnSpPr>
                <a:cxnSpLocks/>
                <a:stCxn id="185" idx="5"/>
                <a:endCxn id="187" idx="1"/>
              </p:cNvCxnSpPr>
              <p:nvPr/>
            </p:nvCxnSpPr>
            <p:spPr>
              <a:xfrm>
                <a:off x="2941610" y="2945320"/>
                <a:ext cx="228398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4A3C631-AA1A-3449-94E7-133FD9C7A820}"/>
                  </a:ext>
                </a:extLst>
              </p:cNvPr>
              <p:cNvCxnSpPr>
                <a:cxnSpLocks/>
                <a:stCxn id="186" idx="7"/>
                <a:endCxn id="187" idx="3"/>
              </p:cNvCxnSpPr>
              <p:nvPr/>
            </p:nvCxnSpPr>
            <p:spPr>
              <a:xfrm flipV="1">
                <a:off x="2941609" y="3539199"/>
                <a:ext cx="228399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CDE0B304-B144-D141-BBB4-F883451C5CCA}"/>
                  </a:ext>
                </a:extLst>
              </p:cNvPr>
              <p:cNvSpPr/>
              <p:nvPr/>
            </p:nvSpPr>
            <p:spPr>
              <a:xfrm>
                <a:off x="3786879" y="2600306"/>
                <a:ext cx="404209" cy="404209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2000">
                    <a:srgbClr val="FFC000"/>
                  </a:gs>
                </a:gsLst>
                <a:lin ang="5400000" scaled="1"/>
              </a:gra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8F4402CE-4F2B-064C-9573-B8231A2ADA24}"/>
                  </a:ext>
                </a:extLst>
              </p:cNvPr>
              <p:cNvSpPr/>
              <p:nvPr/>
            </p:nvSpPr>
            <p:spPr>
              <a:xfrm>
                <a:off x="3786878" y="3807205"/>
                <a:ext cx="404209" cy="404209"/>
              </a:xfrm>
              <a:prstGeom prst="ellipse">
                <a:avLst/>
              </a:prstGeom>
              <a:gradFill>
                <a:gsLst>
                  <a:gs pos="50000">
                    <a:schemeClr val="accent2"/>
                  </a:gs>
                  <a:gs pos="52000">
                    <a:srgbClr val="FFC000"/>
                  </a:gs>
                </a:gsLst>
                <a:lin ang="5400000" scaled="1"/>
              </a:gra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</a:rPr>
                  <a:t>6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9537CE3A-378F-F34C-8A9A-D7E3E354567C}"/>
                  </a:ext>
                </a:extLst>
              </p:cNvPr>
              <p:cNvCxnSpPr>
                <a:cxnSpLocks/>
                <a:stCxn id="185" idx="6"/>
                <a:endCxn id="191" idx="2"/>
              </p:cNvCxnSpPr>
              <p:nvPr/>
            </p:nvCxnSpPr>
            <p:spPr>
              <a:xfrm>
                <a:off x="3000805" y="2802411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EAFF30B4-50AB-F345-8FEA-1A4573E90C6B}"/>
                  </a:ext>
                </a:extLst>
              </p:cNvPr>
              <p:cNvCxnSpPr>
                <a:cxnSpLocks/>
                <a:stCxn id="187" idx="6"/>
                <a:endCxn id="188" idx="2"/>
              </p:cNvCxnSpPr>
              <p:nvPr/>
            </p:nvCxnSpPr>
            <p:spPr>
              <a:xfrm>
                <a:off x="3515022" y="3396290"/>
                <a:ext cx="271857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0C583367-0E70-B245-9BCC-99B026CC0B0D}"/>
                  </a:ext>
                </a:extLst>
              </p:cNvPr>
              <p:cNvCxnSpPr>
                <a:cxnSpLocks/>
                <a:stCxn id="186" idx="6"/>
                <a:endCxn id="192" idx="2"/>
              </p:cNvCxnSpPr>
              <p:nvPr/>
            </p:nvCxnSpPr>
            <p:spPr>
              <a:xfrm>
                <a:off x="3000804" y="4009310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176E217-51AE-6E42-997D-E312B0781CE7}"/>
              </a:ext>
            </a:extLst>
          </p:cNvPr>
          <p:cNvGrpSpPr/>
          <p:nvPr/>
        </p:nvGrpSpPr>
        <p:grpSpPr>
          <a:xfrm>
            <a:off x="9381771" y="2796792"/>
            <a:ext cx="2212315" cy="3432474"/>
            <a:chOff x="9381771" y="2796792"/>
            <a:chExt cx="2212315" cy="3432474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C9F7B20F-858A-C946-8624-0D90D72D858C}"/>
                </a:ext>
              </a:extLst>
            </p:cNvPr>
            <p:cNvGrpSpPr/>
            <p:nvPr/>
          </p:nvGrpSpPr>
          <p:grpSpPr>
            <a:xfrm>
              <a:off x="9381771" y="3380239"/>
              <a:ext cx="2108400" cy="1611108"/>
              <a:chOff x="2082688" y="2600306"/>
              <a:chExt cx="2108400" cy="1611108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9CBFA84A-DBCF-9149-B3B0-4A953288C877}"/>
                  </a:ext>
                </a:extLst>
              </p:cNvPr>
              <p:cNvSpPr/>
              <p:nvPr/>
            </p:nvSpPr>
            <p:spPr>
              <a:xfrm>
                <a:off x="2082688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1</a:t>
                </a: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22B0F518-36E1-E04F-9098-58D0EDADD36E}"/>
                  </a:ext>
                </a:extLst>
              </p:cNvPr>
              <p:cNvCxnSpPr>
                <a:cxnSpLocks/>
                <a:stCxn id="197" idx="7"/>
                <a:endCxn id="200" idx="3"/>
              </p:cNvCxnSpPr>
              <p:nvPr/>
            </p:nvCxnSpPr>
            <p:spPr>
              <a:xfrm flipV="1">
                <a:off x="2427702" y="2945320"/>
                <a:ext cx="228089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4587B4F3-3233-E349-B37E-B9E3FD2D6E0A}"/>
                  </a:ext>
                </a:extLst>
              </p:cNvPr>
              <p:cNvCxnSpPr>
                <a:cxnSpLocks/>
                <a:stCxn id="197" idx="5"/>
                <a:endCxn id="201" idx="1"/>
              </p:cNvCxnSpPr>
              <p:nvPr/>
            </p:nvCxnSpPr>
            <p:spPr>
              <a:xfrm>
                <a:off x="2427702" y="3539199"/>
                <a:ext cx="228088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AD5BB208-BD87-6245-91B7-95D8FAF278E0}"/>
                  </a:ext>
                </a:extLst>
              </p:cNvPr>
              <p:cNvSpPr/>
              <p:nvPr/>
            </p:nvSpPr>
            <p:spPr>
              <a:xfrm>
                <a:off x="2596596" y="2600306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2</a:t>
                </a:r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C5BD0F72-DAE8-224E-9DA0-053ACF805F41}"/>
                  </a:ext>
                </a:extLst>
              </p:cNvPr>
              <p:cNvSpPr/>
              <p:nvPr/>
            </p:nvSpPr>
            <p:spPr>
              <a:xfrm>
                <a:off x="2596595" y="380720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3</a:t>
                </a:r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19078FCC-552A-A34B-9643-A4B1D621EC99}"/>
                  </a:ext>
                </a:extLst>
              </p:cNvPr>
              <p:cNvSpPr/>
              <p:nvPr/>
            </p:nvSpPr>
            <p:spPr>
              <a:xfrm>
                <a:off x="3110813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4</a:t>
                </a:r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2FD6C5C3-3EB0-A544-99DC-E427D83C4A3D}"/>
                  </a:ext>
                </a:extLst>
              </p:cNvPr>
              <p:cNvSpPr/>
              <p:nvPr/>
            </p:nvSpPr>
            <p:spPr>
              <a:xfrm>
                <a:off x="3786879" y="319418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7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5EA4B902-88D6-7543-9C32-7788842A0C29}"/>
                  </a:ext>
                </a:extLst>
              </p:cNvPr>
              <p:cNvCxnSpPr>
                <a:cxnSpLocks/>
                <a:stCxn id="200" idx="5"/>
                <a:endCxn id="202" idx="1"/>
              </p:cNvCxnSpPr>
              <p:nvPr/>
            </p:nvCxnSpPr>
            <p:spPr>
              <a:xfrm>
                <a:off x="2941610" y="2945320"/>
                <a:ext cx="228398" cy="30806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167F9A4F-99D6-9B41-8BBE-165DE1738F20}"/>
                  </a:ext>
                </a:extLst>
              </p:cNvPr>
              <p:cNvCxnSpPr>
                <a:cxnSpLocks/>
                <a:stCxn id="201" idx="7"/>
                <a:endCxn id="202" idx="3"/>
              </p:cNvCxnSpPr>
              <p:nvPr/>
            </p:nvCxnSpPr>
            <p:spPr>
              <a:xfrm flipV="1">
                <a:off x="2941609" y="3539199"/>
                <a:ext cx="228399" cy="327201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DFB14B60-E6A8-7641-A468-D2F8F2149E64}"/>
                  </a:ext>
                </a:extLst>
              </p:cNvPr>
              <p:cNvSpPr/>
              <p:nvPr/>
            </p:nvSpPr>
            <p:spPr>
              <a:xfrm>
                <a:off x="3786879" y="2600306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5</a:t>
                </a:r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738F83C5-D504-3E40-8CCE-0B5FC30171B6}"/>
                  </a:ext>
                </a:extLst>
              </p:cNvPr>
              <p:cNvSpPr/>
              <p:nvPr/>
            </p:nvSpPr>
            <p:spPr>
              <a:xfrm>
                <a:off x="3786878" y="3807205"/>
                <a:ext cx="404209" cy="404209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6</a:t>
                </a: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1728F6B-3710-5845-AF09-25DF6C198D74}"/>
                  </a:ext>
                </a:extLst>
              </p:cNvPr>
              <p:cNvCxnSpPr>
                <a:cxnSpLocks/>
                <a:stCxn id="200" idx="6"/>
                <a:endCxn id="206" idx="2"/>
              </p:cNvCxnSpPr>
              <p:nvPr/>
            </p:nvCxnSpPr>
            <p:spPr>
              <a:xfrm>
                <a:off x="3000805" y="2802411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7DEB454D-1460-2945-99A6-E036E9CFBBDA}"/>
                  </a:ext>
                </a:extLst>
              </p:cNvPr>
              <p:cNvCxnSpPr>
                <a:cxnSpLocks/>
                <a:stCxn id="202" idx="6"/>
                <a:endCxn id="203" idx="2"/>
              </p:cNvCxnSpPr>
              <p:nvPr/>
            </p:nvCxnSpPr>
            <p:spPr>
              <a:xfrm>
                <a:off x="3515022" y="3396290"/>
                <a:ext cx="271857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66D88C3A-793E-F64F-B2A3-7C92839CFE5B}"/>
                  </a:ext>
                </a:extLst>
              </p:cNvPr>
              <p:cNvCxnSpPr>
                <a:cxnSpLocks/>
                <a:stCxn id="201" idx="6"/>
                <a:endCxn id="207" idx="2"/>
              </p:cNvCxnSpPr>
              <p:nvPr/>
            </p:nvCxnSpPr>
            <p:spPr>
              <a:xfrm>
                <a:off x="3000804" y="4009310"/>
                <a:ext cx="786074" cy="0"/>
              </a:xfrm>
              <a:prstGeom prst="line">
                <a:avLst/>
              </a:pr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1AF37802-E69C-1B41-A7D9-749F0223709C}"/>
                </a:ext>
              </a:extLst>
            </p:cNvPr>
            <p:cNvSpPr txBox="1"/>
            <p:nvPr/>
          </p:nvSpPr>
          <p:spPr>
            <a:xfrm>
              <a:off x="9571963" y="5495343"/>
              <a:ext cx="2022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{7}, {}</a:t>
              </a:r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81F90BB-13B8-264F-A536-6AD80EAB6F82}"/>
                </a:ext>
              </a:extLst>
            </p:cNvPr>
            <p:cNvSpPr txBox="1"/>
            <p:nvPr/>
          </p:nvSpPr>
          <p:spPr>
            <a:xfrm>
              <a:off x="9571963" y="5859934"/>
              <a:ext cx="2022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visited: {7}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86A74E8C-A64C-B344-80D3-185233C64423}"/>
                </a:ext>
              </a:extLst>
            </p:cNvPr>
            <p:cNvSpPr txBox="1"/>
            <p:nvPr/>
          </p:nvSpPr>
          <p:spPr>
            <a:xfrm>
              <a:off x="9563083" y="2796792"/>
              <a:ext cx="2022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3</a:t>
              </a:r>
              <a:r>
                <a:rPr lang="en-US" sz="2000" b="1" baseline="30000" dirty="0"/>
                <a:t>rd</a:t>
              </a:r>
              <a:r>
                <a:rPr lang="en-US" sz="2000" b="1" dirty="0"/>
                <a:t> iteration</a:t>
              </a: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DA4431B-FC46-BF46-A26A-FBC90CFB6D4F}"/>
                </a:ext>
              </a:extLst>
            </p:cNvPr>
            <p:cNvSpPr/>
            <p:nvPr/>
          </p:nvSpPr>
          <p:spPr>
            <a:xfrm>
              <a:off x="10460895" y="5506221"/>
              <a:ext cx="258921" cy="374565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/>
                </a:solidFill>
                <a:highlight>
                  <a:srgbClr val="0000FF"/>
                </a:highlight>
              </a:endParaRP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id="{49BCDD1E-5AD6-D340-89DA-2872A95545A0}"/>
              </a:ext>
            </a:extLst>
          </p:cNvPr>
          <p:cNvSpPr txBox="1"/>
          <p:nvPr/>
        </p:nvSpPr>
        <p:spPr>
          <a:xfrm>
            <a:off x="4862134" y="6233000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Common Frontier Filter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F7761FDB-B4F2-AD43-92EE-EE8FC98F856A}"/>
              </a:ext>
            </a:extLst>
          </p:cNvPr>
          <p:cNvSpPr txBox="1"/>
          <p:nvPr/>
        </p:nvSpPr>
        <p:spPr>
          <a:xfrm>
            <a:off x="9411910" y="621364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Advanced Job Filter</a:t>
            </a:r>
          </a:p>
        </p:txBody>
      </p:sp>
    </p:spTree>
    <p:extLst>
      <p:ext uri="{BB962C8B-B14F-4D97-AF65-F5344CB8AC3E}">
        <p14:creationId xmlns:p14="http://schemas.microsoft.com/office/powerpoint/2010/main" val="31190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B4D9-DE49-B749-9BEE-784997C4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033F-9644-5546-A9BE-704504F9D0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Build Krill on top of </a:t>
            </a:r>
            <a:r>
              <a:rPr lang="en-US" sz="2800" dirty="0" err="1">
                <a:latin typeface="+mn-lt"/>
              </a:rPr>
              <a:t>Ligra</a:t>
            </a:r>
            <a:r>
              <a:rPr lang="en-US" sz="2800" dirty="0">
                <a:latin typeface="+mn-lt"/>
              </a:rPr>
              <a:t> (shared-mem) &amp; Gemini (</a:t>
            </a:r>
            <a:r>
              <a:rPr lang="en-US" sz="2800" dirty="0" err="1">
                <a:latin typeface="+mn-lt"/>
              </a:rPr>
              <a:t>dist</a:t>
            </a:r>
            <a:r>
              <a:rPr lang="en-US" sz="2800" dirty="0">
                <a:latin typeface="+mn-lt"/>
              </a:rPr>
              <a:t>)</a:t>
            </a:r>
          </a:p>
          <a:p>
            <a:r>
              <a:rPr lang="en-US" sz="2800" dirty="0">
                <a:latin typeface="+mn-lt"/>
              </a:rPr>
              <a:t>Baseline systems</a:t>
            </a:r>
          </a:p>
          <a:p>
            <a:pPr lvl="1"/>
            <a:r>
              <a:rPr lang="en-US" sz="2400" dirty="0" err="1">
                <a:latin typeface="+mn-lt"/>
              </a:rPr>
              <a:t>Ligra</a:t>
            </a:r>
            <a:r>
              <a:rPr lang="en-US" sz="2400" dirty="0">
                <a:latin typeface="+mn-lt"/>
              </a:rPr>
              <a:t>-S: Sequentially execute jobs, still parallel in one job</a:t>
            </a:r>
          </a:p>
          <a:p>
            <a:pPr lvl="1"/>
            <a:r>
              <a:rPr lang="en-US" sz="2400" dirty="0" err="1">
                <a:latin typeface="+mn-lt"/>
              </a:rPr>
              <a:t>Ligra</a:t>
            </a:r>
            <a:r>
              <a:rPr lang="en-US" sz="2400" dirty="0">
                <a:latin typeface="+mn-lt"/>
              </a:rPr>
              <a:t>-P: Execute jobs in parallel</a:t>
            </a:r>
          </a:p>
          <a:p>
            <a:pPr lvl="1"/>
            <a:r>
              <a:rPr lang="en-US" sz="2400" dirty="0" err="1">
                <a:latin typeface="+mn-lt"/>
              </a:rPr>
              <a:t>GraphM</a:t>
            </a:r>
            <a:r>
              <a:rPr lang="en-US" sz="2400" dirty="0">
                <a:latin typeface="+mn-lt"/>
              </a:rPr>
              <a:t>: The state-of-the-art shared-memory CGP system</a:t>
            </a:r>
          </a:p>
          <a:p>
            <a:pPr lvl="1"/>
            <a:r>
              <a:rPr lang="en-US" sz="2400" dirty="0">
                <a:latin typeface="+mn-lt"/>
              </a:rPr>
              <a:t>Seraph: The state-of-the-art distributed CGP system</a:t>
            </a:r>
          </a:p>
          <a:p>
            <a:r>
              <a:rPr lang="en-US" sz="2800" dirty="0">
                <a:latin typeface="+mn-lt"/>
              </a:rPr>
              <a:t>Datasets</a:t>
            </a:r>
          </a:p>
          <a:p>
            <a:endParaRPr lang="en-US" sz="28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C30D773-58BC-D948-920F-8FD66115E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4428416"/>
            <a:ext cx="5410200" cy="2222500"/>
          </a:xfrm>
          <a:prstGeom prst="rect">
            <a:avLst/>
          </a:prstGeom>
        </p:spPr>
      </p:pic>
      <p:sp>
        <p:nvSpPr>
          <p:cNvPr id="6" name="文本框 15">
            <a:extLst>
              <a:ext uri="{FF2B5EF4-FFF2-40B4-BE49-F238E27FC236}">
                <a16:creationId xmlns:a16="http://schemas.microsoft.com/office/drawing/2014/main" id="{A0473402-E76E-714B-B823-F88E3DE8BF5A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19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48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5B687-252C-B141-AAC7-D88AA740E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Graphs are everywhere …</a:t>
            </a:r>
            <a:endParaRPr kumimoji="1" lang="zh-CN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4C398F3-C635-9A49-B2B2-B7835E4EF9F9}"/>
              </a:ext>
            </a:extLst>
          </p:cNvPr>
          <p:cNvGrpSpPr/>
          <p:nvPr/>
        </p:nvGrpSpPr>
        <p:grpSpPr>
          <a:xfrm>
            <a:off x="1372708" y="1546025"/>
            <a:ext cx="9446583" cy="5687886"/>
            <a:chOff x="1185975" y="1507114"/>
            <a:chExt cx="9446583" cy="568788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74F8B6A0-19AD-CC4C-9AB7-9E8C3F23DE2F}"/>
                </a:ext>
              </a:extLst>
            </p:cNvPr>
            <p:cNvGrpSpPr/>
            <p:nvPr/>
          </p:nvGrpSpPr>
          <p:grpSpPr>
            <a:xfrm>
              <a:off x="1294164" y="1507114"/>
              <a:ext cx="3658744" cy="2663683"/>
              <a:chOff x="1078615" y="1462388"/>
              <a:chExt cx="3641304" cy="2650987"/>
            </a:xfrm>
          </p:grpSpPr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04ED5B9E-295C-AD48-9902-EB79173756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8615" y="1462388"/>
                <a:ext cx="1787722" cy="1631576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FA01A73-58D9-1F4D-8EA8-85EF8AD78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8343" y="1462388"/>
                <a:ext cx="1631576" cy="1631576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7EED98B0-1824-3649-9B3C-9138AB327A97}"/>
                  </a:ext>
                </a:extLst>
              </p:cNvPr>
              <p:cNvSpPr txBox="1"/>
              <p:nvPr/>
            </p:nvSpPr>
            <p:spPr>
              <a:xfrm>
                <a:off x="1078615" y="3274651"/>
                <a:ext cx="3641303" cy="838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500"/>
                  </a:lnSpc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Internet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3F4409FB-2FA4-4B4A-B47B-800E5E8DAE1D}"/>
                </a:ext>
              </a:extLst>
            </p:cNvPr>
            <p:cNvGrpSpPr/>
            <p:nvPr/>
          </p:nvGrpSpPr>
          <p:grpSpPr>
            <a:xfrm>
              <a:off x="6110313" y="1590230"/>
              <a:ext cx="4522245" cy="2744381"/>
              <a:chOff x="5946964" y="1462388"/>
              <a:chExt cx="4757637" cy="288723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97A1EE54-9F86-1745-A939-BBFD669FDC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2125" y="1462388"/>
                <a:ext cx="1631576" cy="1631576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9FB326EA-03F9-C342-B2E2-6CFBCB6CFC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5707" y="1462388"/>
                <a:ext cx="1631576" cy="1631576"/>
              </a:xfrm>
              <a:prstGeom prst="rect">
                <a:avLst/>
              </a:prstGeom>
            </p:spPr>
          </p:pic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CB72AA5-60CC-C448-9F2E-AD118603D7F0}"/>
                  </a:ext>
                </a:extLst>
              </p:cNvPr>
              <p:cNvSpPr txBox="1"/>
              <p:nvPr/>
            </p:nvSpPr>
            <p:spPr>
              <a:xfrm>
                <a:off x="5946964" y="3299611"/>
                <a:ext cx="4757637" cy="105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500"/>
                  </a:lnSpc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Social Media</a:t>
                </a: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A18B230-559A-3443-BB11-CD5ADCBDAC9F}"/>
                </a:ext>
              </a:extLst>
            </p:cNvPr>
            <p:cNvGrpSpPr/>
            <p:nvPr/>
          </p:nvGrpSpPr>
          <p:grpSpPr>
            <a:xfrm>
              <a:off x="1185975" y="4352348"/>
              <a:ext cx="3875119" cy="2725594"/>
              <a:chOff x="788077" y="4284973"/>
              <a:chExt cx="4222377" cy="2969840"/>
            </a:xfrm>
          </p:grpSpPr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14E8314-465A-E64E-8184-F8E6D3A3E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077" y="4284973"/>
                <a:ext cx="4222377" cy="1710063"/>
              </a:xfrm>
              <a:prstGeom prst="rect">
                <a:avLst/>
              </a:prstGeom>
            </p:spPr>
          </p:pic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AEDA6D7-98FA-FF45-BBB7-ED2858F0A04F}"/>
                  </a:ext>
                </a:extLst>
              </p:cNvPr>
              <p:cNvSpPr txBox="1"/>
              <p:nvPr/>
            </p:nvSpPr>
            <p:spPr>
              <a:xfrm>
                <a:off x="922354" y="6204804"/>
                <a:ext cx="3881718" cy="105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500"/>
                  </a:lnSpc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Sci. Comp.</a:t>
                </a: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14CA1E1E-47B5-8042-9031-EFA3FAEF63E1}"/>
                </a:ext>
              </a:extLst>
            </p:cNvPr>
            <p:cNvGrpSpPr/>
            <p:nvPr/>
          </p:nvGrpSpPr>
          <p:grpSpPr>
            <a:xfrm>
              <a:off x="6397507" y="4170797"/>
              <a:ext cx="3658742" cy="3024203"/>
              <a:chOff x="6436048" y="4077716"/>
              <a:chExt cx="3697311" cy="3056082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A59FEEA9-9F97-1D49-B420-213AD2CCC2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6048" y="4077716"/>
                <a:ext cx="3697311" cy="1917320"/>
              </a:xfrm>
              <a:prstGeom prst="rect">
                <a:avLst/>
              </a:prstGeom>
            </p:spPr>
          </p:pic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ECA4180-DF45-824D-B544-7CF8843CCF23}"/>
                  </a:ext>
                </a:extLst>
              </p:cNvPr>
              <p:cNvSpPr txBox="1"/>
              <p:nvPr/>
            </p:nvSpPr>
            <p:spPr>
              <a:xfrm>
                <a:off x="6542123" y="6083789"/>
                <a:ext cx="3485158" cy="1050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4500"/>
                  </a:lnSpc>
                </a:pP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Calibri" panose="020F0502020204030204" pitchFamily="34" charset="0"/>
                  </a:rPr>
                  <a:t>ML</a:t>
                </a:r>
              </a:p>
            </p:txBody>
          </p:sp>
        </p:grpSp>
      </p:grpSp>
      <p:sp>
        <p:nvSpPr>
          <p:cNvPr id="20" name="文本框 15">
            <a:extLst>
              <a:ext uri="{FF2B5EF4-FFF2-40B4-BE49-F238E27FC236}">
                <a16:creationId xmlns:a16="http://schemas.microsoft.com/office/drawing/2014/main" id="{9245D8F6-621C-5B46-A5B5-B2A258C4AC75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74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B4D9-DE49-B749-9BEE-784997C4E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1033F-9644-5546-A9BE-704504F9D0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Applications</a:t>
            </a:r>
          </a:p>
          <a:p>
            <a:pPr lvl="1"/>
            <a:r>
              <a:rPr lang="en-US" sz="2400" dirty="0">
                <a:latin typeface="+mn-lt"/>
              </a:rPr>
              <a:t>Breadth-First Search (BFS)</a:t>
            </a:r>
          </a:p>
          <a:p>
            <a:pPr lvl="1"/>
            <a:r>
              <a:rPr lang="en-US" sz="2400" dirty="0">
                <a:latin typeface="+mn-lt"/>
              </a:rPr>
              <a:t>Connected Components (CC)</a:t>
            </a:r>
          </a:p>
          <a:p>
            <a:pPr lvl="1"/>
            <a:r>
              <a:rPr lang="en-US" sz="2400" dirty="0">
                <a:latin typeface="+mn-lt"/>
              </a:rPr>
              <a:t>PageRank Delta (PR)</a:t>
            </a:r>
          </a:p>
          <a:p>
            <a:pPr lvl="1"/>
            <a:r>
              <a:rPr lang="en-US" sz="2400" dirty="0" err="1">
                <a:latin typeface="+mn-lt"/>
              </a:rPr>
              <a:t>BellmanFord</a:t>
            </a:r>
            <a:r>
              <a:rPr lang="en-US" sz="2400" dirty="0">
                <a:latin typeface="+mn-lt"/>
              </a:rPr>
              <a:t> (SSSP)</a:t>
            </a:r>
          </a:p>
          <a:p>
            <a:r>
              <a:rPr lang="en-US" sz="2800" dirty="0">
                <a:latin typeface="+mn-lt"/>
              </a:rPr>
              <a:t>Job sets (8 jobs in a batch submitted simultaneously)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8520182-399F-B140-B4F6-255DE2F2C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24" y="4193076"/>
            <a:ext cx="6428352" cy="2299798"/>
          </a:xfrm>
          <a:prstGeom prst="rect">
            <a:avLst/>
          </a:prstGeom>
        </p:spPr>
      </p:pic>
      <p:sp>
        <p:nvSpPr>
          <p:cNvPr id="7" name="文本框 15">
            <a:extLst>
              <a:ext uri="{FF2B5EF4-FFF2-40B4-BE49-F238E27FC236}">
                <a16:creationId xmlns:a16="http://schemas.microsoft.com/office/drawing/2014/main" id="{F2DD5B2B-886F-EE44-BFBB-9962EB0DC001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20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E6C6F7-26EE-BE4B-9124-42D8AF3CA378}"/>
              </a:ext>
            </a:extLst>
          </p:cNvPr>
          <p:cNvSpPr txBox="1">
            <a:spLocks/>
          </p:cNvSpPr>
          <p:nvPr/>
        </p:nvSpPr>
        <p:spPr>
          <a:xfrm>
            <a:off x="5570681" y="1473316"/>
            <a:ext cx="6225840" cy="4937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–"/>
              <a:defRPr sz="28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□"/>
              <a:defRPr sz="24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n-lt"/>
              </a:rPr>
              <a:t>Machines &amp; Environment</a:t>
            </a:r>
          </a:p>
          <a:p>
            <a:pPr lvl="1"/>
            <a:r>
              <a:rPr lang="en-US" sz="2400" dirty="0">
                <a:latin typeface="+mn-lt"/>
              </a:rPr>
              <a:t>2*Intel Xeon Gold 5118 CPU (48 cores)</a:t>
            </a:r>
          </a:p>
          <a:p>
            <a:pPr lvl="1"/>
            <a:r>
              <a:rPr lang="en-US" sz="2400" dirty="0">
                <a:latin typeface="+mn-lt"/>
              </a:rPr>
              <a:t>768 GB memory</a:t>
            </a:r>
          </a:p>
          <a:p>
            <a:pPr lvl="1"/>
            <a:r>
              <a:rPr lang="en-US" sz="2400" dirty="0">
                <a:latin typeface="+mn-lt"/>
              </a:rPr>
              <a:t>2 nodes for distributed experiment</a:t>
            </a:r>
          </a:p>
          <a:p>
            <a:pPr lvl="1"/>
            <a:r>
              <a:rPr lang="en-US" sz="2400" dirty="0" err="1">
                <a:latin typeface="+mn-lt"/>
              </a:rPr>
              <a:t>Cilk</a:t>
            </a:r>
            <a:r>
              <a:rPr lang="en-US" sz="2400" dirty="0">
                <a:latin typeface="+mn-lt"/>
              </a:rPr>
              <a:t> Plus (shared-mem) / </a:t>
            </a:r>
            <a:r>
              <a:rPr lang="en-US" sz="2400" dirty="0" err="1">
                <a:latin typeface="+mn-lt"/>
              </a:rPr>
              <a:t>OpenMPI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 err="1">
                <a:latin typeface="+mn-lt"/>
              </a:rPr>
              <a:t>dist</a:t>
            </a:r>
            <a:r>
              <a:rPr lang="en-US" sz="2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4521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4509A-FF4B-4249-A4EB-1466D44AC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F27F4E0-B436-D04A-8BAF-B86EAABFBAA8}"/>
              </a:ext>
            </a:extLst>
          </p:cNvPr>
          <p:cNvSpPr txBox="1"/>
          <p:nvPr/>
        </p:nvSpPr>
        <p:spPr>
          <a:xfrm>
            <a:off x="838200" y="5452139"/>
            <a:ext cx="10649985" cy="89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/>
              <a:t>Up to 7.79x speedup compared with </a:t>
            </a:r>
            <a:r>
              <a:rPr lang="en-US" altLang="zh-CN" sz="2400" dirty="0" err="1"/>
              <a:t>Ligra</a:t>
            </a:r>
            <a:r>
              <a:rPr lang="en-US" altLang="zh-CN" sz="2400" dirty="0"/>
              <a:t>, and 6.67x compared with </a:t>
            </a:r>
            <a:r>
              <a:rPr lang="en-US" altLang="zh-CN" sz="2400" dirty="0" err="1"/>
              <a:t>GraphM</a:t>
            </a:r>
            <a:endParaRPr lang="en-US" altLang="zh-CN" sz="2400" dirty="0"/>
          </a:p>
          <a:p>
            <a:pPr marL="342900" indent="-3429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/>
              <a:t>Preference to heterogeneous job sets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A9D7163-5165-8447-B91D-A8A897565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2"/>
          <a:stretch/>
        </p:blipFill>
        <p:spPr>
          <a:xfrm>
            <a:off x="838200" y="1365433"/>
            <a:ext cx="10515600" cy="3734544"/>
          </a:xfrm>
          <a:prstGeom prst="rect">
            <a:avLst/>
          </a:prstGeom>
        </p:spPr>
      </p:pic>
      <p:sp>
        <p:nvSpPr>
          <p:cNvPr id="13" name="文本框 15">
            <a:extLst>
              <a:ext uri="{FF2B5EF4-FFF2-40B4-BE49-F238E27FC236}">
                <a16:creationId xmlns:a16="http://schemas.microsoft.com/office/drawing/2014/main" id="{9CA76807-C451-AC4B-BF79-B5DC5B560CD0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21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785F0C-F914-7A4F-B679-D438D947AE7F}"/>
              </a:ext>
            </a:extLst>
          </p:cNvPr>
          <p:cNvSpPr/>
          <p:nvPr/>
        </p:nvSpPr>
        <p:spPr>
          <a:xfrm>
            <a:off x="3098184" y="1589943"/>
            <a:ext cx="609292" cy="63786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EAC7ABB-53CF-6840-9779-B3F0CD7D1147}"/>
              </a:ext>
            </a:extLst>
          </p:cNvPr>
          <p:cNvCxnSpPr>
            <a:cxnSpLocks/>
          </p:cNvCxnSpPr>
          <p:nvPr/>
        </p:nvCxnSpPr>
        <p:spPr>
          <a:xfrm flipV="1">
            <a:off x="838200" y="1365433"/>
            <a:ext cx="0" cy="373454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B8C6B8D-A4EC-504C-83A6-72A7455C8339}"/>
              </a:ext>
            </a:extLst>
          </p:cNvPr>
          <p:cNvCxnSpPr>
            <a:cxnSpLocks/>
          </p:cNvCxnSpPr>
          <p:nvPr/>
        </p:nvCxnSpPr>
        <p:spPr>
          <a:xfrm>
            <a:off x="838200" y="5099977"/>
            <a:ext cx="352456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B9979F3-BB1D-FD46-A341-1837DCB26C8F}"/>
              </a:ext>
            </a:extLst>
          </p:cNvPr>
          <p:cNvSpPr txBox="1"/>
          <p:nvPr/>
        </p:nvSpPr>
        <p:spPr>
          <a:xfrm>
            <a:off x="4362760" y="4915311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Job sets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9FF894-6CF5-094F-B9C5-EA7295F96E3F}"/>
              </a:ext>
            </a:extLst>
          </p:cNvPr>
          <p:cNvSpPr txBox="1"/>
          <p:nvPr/>
        </p:nvSpPr>
        <p:spPr>
          <a:xfrm>
            <a:off x="874211" y="1220612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Datasets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EE5F22-BB6C-064D-8859-AA4794438FBC}"/>
              </a:ext>
            </a:extLst>
          </p:cNvPr>
          <p:cNvSpPr/>
          <p:nvPr/>
        </p:nvSpPr>
        <p:spPr>
          <a:xfrm>
            <a:off x="6550198" y="1589943"/>
            <a:ext cx="609292" cy="63786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785FA8-842C-7D4F-AAAF-5E369706FA70}"/>
              </a:ext>
            </a:extLst>
          </p:cNvPr>
          <p:cNvSpPr/>
          <p:nvPr/>
        </p:nvSpPr>
        <p:spPr>
          <a:xfrm>
            <a:off x="10002212" y="1589943"/>
            <a:ext cx="609292" cy="63786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1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151E2-43C5-594F-AD05-8E62047D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en-US" dirty="0"/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96C0B26F-6CE8-9544-BA4A-5E1A6D5F7184}"/>
              </a:ext>
            </a:extLst>
          </p:cNvPr>
          <p:cNvGrpSpPr/>
          <p:nvPr/>
        </p:nvGrpSpPr>
        <p:grpSpPr>
          <a:xfrm>
            <a:off x="1374269" y="1299014"/>
            <a:ext cx="9443461" cy="2728253"/>
            <a:chOff x="1573537" y="4316766"/>
            <a:chExt cx="9055107" cy="2616056"/>
          </a:xfrm>
        </p:grpSpPr>
        <p:pic>
          <p:nvPicPr>
            <p:cNvPr id="5" name="图片 3">
              <a:extLst>
                <a:ext uri="{FF2B5EF4-FFF2-40B4-BE49-F238E27FC236}">
                  <a16:creationId xmlns:a16="http://schemas.microsoft.com/office/drawing/2014/main" id="{AE859B0A-D1D8-5B4E-97D8-1667623A8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58594" y="4437416"/>
              <a:ext cx="3114689" cy="198755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E152AC8-8E96-8F48-A918-FD9FB7A00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7181" y="4316766"/>
              <a:ext cx="5641463" cy="2249555"/>
            </a:xfrm>
            <a:prstGeom prst="rect">
              <a:avLst/>
            </a:prstGeom>
          </p:spPr>
        </p:pic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C451BB0C-5D79-6348-AB77-7A2A0FEB1653}"/>
                </a:ext>
              </a:extLst>
            </p:cNvPr>
            <p:cNvSpPr txBox="1"/>
            <p:nvPr/>
          </p:nvSpPr>
          <p:spPr>
            <a:xfrm>
              <a:off x="1573537" y="6450510"/>
              <a:ext cx="3466477" cy="48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  <a:buClr>
                  <a:schemeClr val="tx1"/>
                </a:buClr>
              </a:pPr>
              <a:r>
                <a:rPr lang="en-US" altLang="zh-CN" sz="2400" b="1" dirty="0"/>
                <a:t>Low response latency</a:t>
              </a:r>
            </a:p>
          </p:txBody>
        </p:sp>
        <p:sp>
          <p:nvSpPr>
            <p:cNvPr id="8" name="文本框 8">
              <a:extLst>
                <a:ext uri="{FF2B5EF4-FFF2-40B4-BE49-F238E27FC236}">
                  <a16:creationId xmlns:a16="http://schemas.microsoft.com/office/drawing/2014/main" id="{BEAF9C5F-771B-F347-9CAD-8DB8E66D19D8}"/>
                </a:ext>
              </a:extLst>
            </p:cNvPr>
            <p:cNvSpPr txBox="1"/>
            <p:nvPr/>
          </p:nvSpPr>
          <p:spPr>
            <a:xfrm>
              <a:off x="6006184" y="6424966"/>
              <a:ext cx="3466477" cy="482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00"/>
                </a:lnSpc>
                <a:buClr>
                  <a:schemeClr val="tx1"/>
                </a:buClr>
              </a:pPr>
              <a:r>
                <a:rPr lang="en-US" altLang="zh-CN" sz="2400" b="1" dirty="0"/>
                <a:t>High scalability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84CADC-345C-E846-8142-22A1600ABE27}"/>
              </a:ext>
            </a:extLst>
          </p:cNvPr>
          <p:cNvCxnSpPr>
            <a:cxnSpLocks/>
          </p:cNvCxnSpPr>
          <p:nvPr/>
        </p:nvCxnSpPr>
        <p:spPr>
          <a:xfrm>
            <a:off x="3995501" y="1611434"/>
            <a:ext cx="0" cy="132080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7">
            <a:extLst>
              <a:ext uri="{FF2B5EF4-FFF2-40B4-BE49-F238E27FC236}">
                <a16:creationId xmlns:a16="http://schemas.microsoft.com/office/drawing/2014/main" id="{8E859EF1-BD2B-B24C-B833-F95F905F4543}"/>
              </a:ext>
            </a:extLst>
          </p:cNvPr>
          <p:cNvSpPr txBox="1"/>
          <p:nvPr/>
        </p:nvSpPr>
        <p:spPr>
          <a:xfrm>
            <a:off x="3945318" y="1874640"/>
            <a:ext cx="849053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buClr>
                <a:schemeClr val="tx1"/>
              </a:buClr>
            </a:pPr>
            <a:r>
              <a:rPr lang="en-US" altLang="zh-CN" sz="2400" b="1" dirty="0">
                <a:solidFill>
                  <a:srgbClr val="FFC000"/>
                </a:solidFill>
              </a:rPr>
              <a:t>&gt;5x</a:t>
            </a: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8B70B0FA-81A9-EC48-8709-47D317C85B11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22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图片 7">
            <a:extLst>
              <a:ext uri="{FF2B5EF4-FFF2-40B4-BE49-F238E27FC236}">
                <a16:creationId xmlns:a16="http://schemas.microsoft.com/office/drawing/2014/main" id="{62F45155-67AF-D142-9D97-E9DE097099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77" b="1364"/>
          <a:stretch/>
        </p:blipFill>
        <p:spPr>
          <a:xfrm>
            <a:off x="1005234" y="4027267"/>
            <a:ext cx="10181532" cy="2249555"/>
          </a:xfrm>
          <a:prstGeom prst="rect">
            <a:avLst/>
          </a:prstGeom>
        </p:spPr>
      </p:pic>
      <p:sp>
        <p:nvSpPr>
          <p:cNvPr id="14" name="文本框 8">
            <a:extLst>
              <a:ext uri="{FF2B5EF4-FFF2-40B4-BE49-F238E27FC236}">
                <a16:creationId xmlns:a16="http://schemas.microsoft.com/office/drawing/2014/main" id="{DCEB773B-70A6-9145-9B71-85DC007C9CF9}"/>
              </a:ext>
            </a:extLst>
          </p:cNvPr>
          <p:cNvSpPr txBox="1"/>
          <p:nvPr/>
        </p:nvSpPr>
        <p:spPr>
          <a:xfrm>
            <a:off x="2027201" y="6127321"/>
            <a:ext cx="7939643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buClr>
                <a:schemeClr val="tx1"/>
              </a:buClr>
            </a:pPr>
            <a:r>
              <a:rPr lang="en-US" altLang="zh-CN" sz="2400" b="1" dirty="0"/>
              <a:t>Minimum frontier set, reducing graph structure access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515992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66794F-E7E2-EC48-A82B-87AB6D0F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6AF11F-37CB-0047-9858-727B3CFDA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989" y="1595488"/>
            <a:ext cx="3886760" cy="281870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21051E1-35CB-0B47-B1A9-35D5DBFF52AA}"/>
              </a:ext>
            </a:extLst>
          </p:cNvPr>
          <p:cNvSpPr txBox="1"/>
          <p:nvPr/>
        </p:nvSpPr>
        <p:spPr>
          <a:xfrm>
            <a:off x="1715858" y="4452403"/>
            <a:ext cx="4815839" cy="89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buClr>
                <a:schemeClr val="tx1"/>
              </a:buClr>
            </a:pPr>
            <a:r>
              <a:rPr lang="en-US" altLang="zh-CN" sz="2400" b="1" dirty="0"/>
              <a:t>Dynamic graph job submission</a:t>
            </a:r>
          </a:p>
          <a:p>
            <a:pPr algn="ctr">
              <a:lnSpc>
                <a:spcPts val="3200"/>
              </a:lnSpc>
              <a:buClr>
                <a:schemeClr val="tx1"/>
              </a:buClr>
            </a:pPr>
            <a:r>
              <a:rPr lang="en-US" altLang="zh-CN" sz="2400" dirty="0"/>
              <a:t>&gt; 3x speedup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D467997-7CD9-E245-BA38-CB4919F35952}"/>
              </a:ext>
            </a:extLst>
          </p:cNvPr>
          <p:cNvSpPr txBox="1"/>
          <p:nvPr/>
        </p:nvSpPr>
        <p:spPr>
          <a:xfrm>
            <a:off x="7514989" y="4452403"/>
            <a:ext cx="3886760" cy="892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  <a:buClr>
                <a:schemeClr val="tx1"/>
              </a:buClr>
            </a:pPr>
            <a:r>
              <a:rPr lang="en-US" altLang="zh-CN" sz="2400" b="1" dirty="0"/>
              <a:t>Distributed Environment</a:t>
            </a:r>
          </a:p>
          <a:p>
            <a:pPr algn="ctr">
              <a:lnSpc>
                <a:spcPts val="3200"/>
              </a:lnSpc>
              <a:buClr>
                <a:schemeClr val="tx1"/>
              </a:buClr>
            </a:pPr>
            <a:r>
              <a:rPr lang="en-US" altLang="zh-CN" sz="2400" dirty="0"/>
              <a:t>Max 4.25x speedup</a:t>
            </a:r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27657045-97F7-7E4D-B8DE-6A1ECC27A183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23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11" descr="Chart, bar chart&#10;&#10;Description automatically generated">
            <a:extLst>
              <a:ext uri="{FF2B5EF4-FFF2-40B4-BE49-F238E27FC236}">
                <a16:creationId xmlns:a16="http://schemas.microsoft.com/office/drawing/2014/main" id="{2D480579-1B4E-A947-B64D-A7FB07521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0757"/>
            <a:ext cx="6571156" cy="28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5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B242-443F-8D40-901A-033FD8A19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63D5B-0F79-3C44-9E71-5DCDFE2E71A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latin typeface="+mn-lt"/>
              </a:rPr>
              <a:t>Krill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: </a:t>
            </a:r>
            <a:r>
              <a:rPr lang="en-US" dirty="0">
                <a:latin typeface="+mn-lt"/>
              </a:rPr>
              <a:t>Concurrent graph processing system</a:t>
            </a:r>
          </a:p>
          <a:p>
            <a:pPr lvl="1"/>
            <a:r>
              <a:rPr lang="en-US" dirty="0">
                <a:latin typeface="+mn-lt"/>
              </a:rPr>
              <a:t>High performance, end-to-end, full-stack solution</a:t>
            </a:r>
          </a:p>
          <a:p>
            <a:r>
              <a:rPr lang="en-US" b="1" dirty="0">
                <a:solidFill>
                  <a:schemeClr val="accent5"/>
                </a:solidFill>
                <a:latin typeface="+mn-lt"/>
              </a:rPr>
              <a:t>Compiler</a:t>
            </a:r>
            <a:r>
              <a:rPr lang="en-US" dirty="0">
                <a:latin typeface="+mn-lt"/>
              </a:rPr>
              <a:t>: Property buffers</a:t>
            </a:r>
          </a:p>
          <a:p>
            <a:pPr lvl="1"/>
            <a:r>
              <a:rPr lang="en-US" dirty="0">
                <a:latin typeface="+mn-lt"/>
              </a:rPr>
              <a:t>Automatic </a:t>
            </a:r>
            <a:r>
              <a:rPr lang="en-US" dirty="0">
                <a:solidFill>
                  <a:schemeClr val="accent5"/>
                </a:solidFill>
                <a:latin typeface="+mn-lt"/>
              </a:rPr>
              <a:t>property</a:t>
            </a:r>
            <a:r>
              <a:rPr lang="en-US" dirty="0">
                <a:latin typeface="+mn-lt"/>
              </a:rPr>
              <a:t> management</a:t>
            </a:r>
          </a:p>
          <a:p>
            <a:r>
              <a:rPr lang="en-US" b="1" dirty="0">
                <a:solidFill>
                  <a:schemeClr val="accent6"/>
                </a:solidFill>
                <a:latin typeface="+mn-lt"/>
              </a:rPr>
              <a:t>Runtime</a:t>
            </a:r>
            <a:r>
              <a:rPr lang="en-US" dirty="0">
                <a:latin typeface="+mn-lt"/>
              </a:rPr>
              <a:t>: Graph kernel fusion</a:t>
            </a:r>
          </a:p>
          <a:p>
            <a:pPr lvl="1"/>
            <a:r>
              <a:rPr lang="en-US" dirty="0">
                <a:latin typeface="+mn-lt"/>
              </a:rPr>
              <a:t>Optimal </a:t>
            </a:r>
            <a:r>
              <a:rPr lang="en-US" dirty="0">
                <a:solidFill>
                  <a:schemeClr val="accent6"/>
                </a:solidFill>
                <a:latin typeface="+mn-lt"/>
              </a:rPr>
              <a:t>structure</a:t>
            </a:r>
            <a:r>
              <a:rPr lang="en-US" dirty="0">
                <a:latin typeface="+mn-lt"/>
              </a:rPr>
              <a:t> access</a:t>
            </a:r>
          </a:p>
          <a:p>
            <a:r>
              <a:rPr lang="en-US" dirty="0">
                <a:latin typeface="+mn-lt"/>
              </a:rPr>
              <a:t>Reduce execution time, memory access, respond latency, etc.</a:t>
            </a:r>
          </a:p>
        </p:txBody>
      </p:sp>
      <p:sp>
        <p:nvSpPr>
          <p:cNvPr id="4" name="文本框 15">
            <a:extLst>
              <a:ext uri="{FF2B5EF4-FFF2-40B4-BE49-F238E27FC236}">
                <a16:creationId xmlns:a16="http://schemas.microsoft.com/office/drawing/2014/main" id="{67BA7F40-E2F6-9541-A759-50D98E4A7CFD}"/>
              </a:ext>
            </a:extLst>
          </p:cNvPr>
          <p:cNvSpPr txBox="1"/>
          <p:nvPr/>
        </p:nvSpPr>
        <p:spPr>
          <a:xfrm>
            <a:off x="11796521" y="6550223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24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2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137818C-F078-49BF-AD3B-2DCAE21BA80E}"/>
              </a:ext>
            </a:extLst>
          </p:cNvPr>
          <p:cNvSpPr txBox="1"/>
          <p:nvPr/>
        </p:nvSpPr>
        <p:spPr>
          <a:xfrm>
            <a:off x="4157006" y="108246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</a:rPr>
              <a:t>Thanks &amp; QA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D1C0B4A-098B-FF41-B696-44797BE8934A}"/>
              </a:ext>
            </a:extLst>
          </p:cNvPr>
          <p:cNvSpPr/>
          <p:nvPr/>
        </p:nvSpPr>
        <p:spPr>
          <a:xfrm>
            <a:off x="1" y="2190337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Krill: A Compiler and Runtime System</a:t>
            </a:r>
          </a:p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for Concurrent Graph Processing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5F69A-BB74-AD46-BC6A-A4C446B780C8}"/>
              </a:ext>
            </a:extLst>
          </p:cNvPr>
          <p:cNvSpPr/>
          <p:nvPr/>
        </p:nvSpPr>
        <p:spPr>
          <a:xfrm>
            <a:off x="3773086" y="4334358"/>
            <a:ext cx="4645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err="1">
                <a:hlinkClick r:id="rId3"/>
              </a:rPr>
              <a:t>github.com</a:t>
            </a:r>
            <a:r>
              <a:rPr lang="en-US" sz="2400" dirty="0">
                <a:hlinkClick r:id="rId3"/>
              </a:rPr>
              <a:t>/chhzh123/Krill</a:t>
            </a:r>
            <a:endParaRPr lang="en-US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2B50C8-4AB5-F84A-BE8E-CDF6E8B73323}"/>
              </a:ext>
            </a:extLst>
          </p:cNvPr>
          <p:cNvGrpSpPr/>
          <p:nvPr/>
        </p:nvGrpSpPr>
        <p:grpSpPr>
          <a:xfrm>
            <a:off x="8727364" y="5036810"/>
            <a:ext cx="3303951" cy="1600439"/>
            <a:chOff x="8727364" y="5036810"/>
            <a:chExt cx="3303951" cy="160043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4E37A00-4E1A-F246-B463-30B8BA7EF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7364" y="5036811"/>
              <a:ext cx="1077219" cy="107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E55D0706-86F4-7944-BA77-B33D5C0FD3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4583" y="5036811"/>
              <a:ext cx="1077219" cy="107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0D45F03-1490-0A4B-9016-E33F3E5FA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802" y="5036810"/>
              <a:ext cx="1077219" cy="1077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C069AC-FAF3-514F-A972-D87D5232783D}"/>
                </a:ext>
              </a:extLst>
            </p:cNvPr>
            <p:cNvSpPr/>
            <p:nvPr/>
          </p:nvSpPr>
          <p:spPr>
            <a:xfrm>
              <a:off x="8783308" y="6114029"/>
              <a:ext cx="9653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ucida Grande" panose="020B0600040502020204" pitchFamily="34" charset="0"/>
                </a:rPr>
                <a:t>Artifact</a:t>
              </a:r>
            </a:p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ucida Grande" panose="020B0600040502020204" pitchFamily="34" charset="0"/>
                </a:rPr>
                <a:t>Available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BAB173-7DA2-3C4E-93AE-8C8FDC49D60F}"/>
                </a:ext>
              </a:extLst>
            </p:cNvPr>
            <p:cNvSpPr/>
            <p:nvPr/>
          </p:nvSpPr>
          <p:spPr>
            <a:xfrm>
              <a:off x="9798813" y="6114029"/>
              <a:ext cx="10887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ucida Grande" panose="020B0600040502020204" pitchFamily="34" charset="0"/>
                </a:rPr>
                <a:t>Artifact</a:t>
              </a:r>
            </a:p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ucida Grande" panose="020B0600040502020204" pitchFamily="34" charset="0"/>
                </a:rPr>
                <a:t>Functional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B22A84-79F4-BC4D-95C7-22128FDA447B}"/>
                </a:ext>
              </a:extLst>
            </p:cNvPr>
            <p:cNvSpPr/>
            <p:nvPr/>
          </p:nvSpPr>
          <p:spPr>
            <a:xfrm>
              <a:off x="10809507" y="6114029"/>
              <a:ext cx="12218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ucida Grande" panose="020B0600040502020204" pitchFamily="34" charset="0"/>
                </a:rPr>
                <a:t>Results</a:t>
              </a:r>
            </a:p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Lucida Grande" panose="020B0600040502020204" pitchFamily="34" charset="0"/>
                </a:rPr>
                <a:t>Reproduced</a:t>
              </a:r>
              <a:endParaRPr lang="en-US" sz="1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DADCC9-1915-2344-933A-299290632B97}"/>
              </a:ext>
            </a:extLst>
          </p:cNvPr>
          <p:cNvSpPr txBox="1"/>
          <p:nvPr/>
        </p:nvSpPr>
        <p:spPr>
          <a:xfrm>
            <a:off x="3045227" y="3429000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u="sng" dirty="0" err="1">
                <a:latin typeface="+mn-ea"/>
                <a:cs typeface="Ebrima" panose="02000000000000000000" pitchFamily="2" charset="0"/>
              </a:rPr>
              <a:t>Hongzheng</a:t>
            </a:r>
            <a:r>
              <a:rPr lang="en-US" altLang="zh-CN" sz="1800" b="1" u="sng" dirty="0">
                <a:latin typeface="+mn-ea"/>
                <a:cs typeface="Ebrima" panose="02000000000000000000" pitchFamily="2" charset="0"/>
              </a:rPr>
              <a:t> Chen</a:t>
            </a:r>
            <a:r>
              <a:rPr lang="en-US" altLang="zh-CN" sz="1800" dirty="0">
                <a:latin typeface="+mn-ea"/>
                <a:cs typeface="Ebrima" panose="02000000000000000000" pitchFamily="2" charset="0"/>
              </a:rPr>
              <a:t>, </a:t>
            </a:r>
            <a:r>
              <a:rPr lang="en-US" altLang="zh-CN" sz="1800" dirty="0" err="1">
                <a:latin typeface="+mn-ea"/>
                <a:cs typeface="Ebrima" panose="02000000000000000000" pitchFamily="2" charset="0"/>
              </a:rPr>
              <a:t>Minghua</a:t>
            </a:r>
            <a:r>
              <a:rPr lang="en-US" altLang="zh-CN" sz="1800" dirty="0">
                <a:latin typeface="+mn-ea"/>
                <a:cs typeface="Ebrima" panose="02000000000000000000" pitchFamily="2" charset="0"/>
              </a:rPr>
              <a:t> Shen, Nong Xiao, Yutong Lu</a:t>
            </a:r>
          </a:p>
        </p:txBody>
      </p:sp>
    </p:spTree>
    <p:extLst>
      <p:ext uri="{BB962C8B-B14F-4D97-AF65-F5344CB8AC3E}">
        <p14:creationId xmlns:p14="http://schemas.microsoft.com/office/powerpoint/2010/main" val="250653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8"/>
    </mc:Choice>
    <mc:Fallback xmlns="">
      <p:transition spd="slow" advTm="41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421470-D436-DA4A-B632-09A1E744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/>
              <a:t>Increasing Demand of Concurrent Graph Processing</a:t>
            </a:r>
            <a:endParaRPr kumimoji="1" lang="zh-CN" altLang="en-US" sz="32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4A54B5-C5F2-074D-86C8-219AA5009333}"/>
              </a:ext>
            </a:extLst>
          </p:cNvPr>
          <p:cNvSpPr/>
          <p:nvPr/>
        </p:nvSpPr>
        <p:spPr>
          <a:xfrm>
            <a:off x="838200" y="1283658"/>
            <a:ext cx="10515600" cy="94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sz="2400" b="1" u="sng" dirty="0"/>
              <a:t>Scenario 1</a:t>
            </a:r>
            <a:r>
              <a:rPr kumimoji="1" lang="en-US" sz="2400" b="1" dirty="0"/>
              <a:t>: </a:t>
            </a:r>
            <a:r>
              <a:rPr kumimoji="1" lang="en-US" altLang="zh-CN" sz="2400" b="1" dirty="0"/>
              <a:t>Mountains of concurrent graph query requests on the cloud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Multiple queries are issued by different users simultaneously on the </a:t>
            </a:r>
            <a:r>
              <a:rPr kumimoji="1" lang="en-US" altLang="zh-CN" sz="2000" b="1" dirty="0"/>
              <a:t>same</a:t>
            </a:r>
            <a:r>
              <a:rPr kumimoji="1" lang="en-US" altLang="zh-CN" sz="2000" dirty="0"/>
              <a:t> graph</a:t>
            </a:r>
            <a:endParaRPr kumimoji="1" lang="zh-CN" altLang="en-US" sz="20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C0C389B-B835-F14E-9B2F-9EB3BD088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16" y="2229943"/>
            <a:ext cx="5301384" cy="2676764"/>
          </a:xfrm>
          <a:prstGeom prst="rect">
            <a:avLst/>
          </a:prstGeom>
        </p:spPr>
      </p:pic>
      <p:pic>
        <p:nvPicPr>
          <p:cNvPr id="25" name="Picture 24" descr="A group of people's faces&#10;&#10;Description automatically generated with low confidence">
            <a:extLst>
              <a:ext uri="{FF2B5EF4-FFF2-40B4-BE49-F238E27FC236}">
                <a16:creationId xmlns:a16="http://schemas.microsoft.com/office/drawing/2014/main" id="{94FC923E-528C-E24A-AED7-A080C9323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07" y="2314093"/>
            <a:ext cx="4313335" cy="2676764"/>
          </a:xfrm>
          <a:prstGeom prst="rect">
            <a:avLst/>
          </a:prstGeom>
        </p:spPr>
      </p:pic>
      <p:sp>
        <p:nvSpPr>
          <p:cNvPr id="26" name="文本框 72">
            <a:extLst>
              <a:ext uri="{FF2B5EF4-FFF2-40B4-BE49-F238E27FC236}">
                <a16:creationId xmlns:a16="http://schemas.microsoft.com/office/drawing/2014/main" id="{2E131EB1-C9BC-5046-9F02-80903787BB13}"/>
              </a:ext>
            </a:extLst>
          </p:cNvPr>
          <p:cNvSpPr txBox="1"/>
          <p:nvPr/>
        </p:nvSpPr>
        <p:spPr>
          <a:xfrm>
            <a:off x="0" y="6334780"/>
            <a:ext cx="999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Fig source: 1. Microsoft,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https://appsource.microsoft.com/es-es/product/power-bi-visuals/WA104381236?tab=Overview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                 2. Rong Zhu,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Kun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Zhao,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Hongxia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 Yang et al.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AliGraph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: a comprehensive graph neural network platform. VLDB. 2019.</a:t>
            </a:r>
          </a:p>
        </p:txBody>
      </p:sp>
      <p:sp>
        <p:nvSpPr>
          <p:cNvPr id="27" name="文本框 17">
            <a:extLst>
              <a:ext uri="{FF2B5EF4-FFF2-40B4-BE49-F238E27FC236}">
                <a16:creationId xmlns:a16="http://schemas.microsoft.com/office/drawing/2014/main" id="{4397C90B-960D-A442-A89E-BD619DD00250}"/>
              </a:ext>
            </a:extLst>
          </p:cNvPr>
          <p:cNvSpPr txBox="1"/>
          <p:nvPr/>
        </p:nvSpPr>
        <p:spPr>
          <a:xfrm>
            <a:off x="838200" y="5064876"/>
            <a:ext cx="4683645" cy="60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000" b="1" dirty="0">
                <a:latin typeface="+mn-ea"/>
              </a:rPr>
              <a:t>LinkedIn social network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2000" dirty="0">
                <a:latin typeface="+mn-ea"/>
              </a:rPr>
              <a:t>Query: Degree of connection</a:t>
            </a:r>
          </a:p>
        </p:txBody>
      </p:sp>
      <p:sp>
        <p:nvSpPr>
          <p:cNvPr id="28" name="文本框 17">
            <a:extLst>
              <a:ext uri="{FF2B5EF4-FFF2-40B4-BE49-F238E27FC236}">
                <a16:creationId xmlns:a16="http://schemas.microsoft.com/office/drawing/2014/main" id="{46B5692E-7D06-914A-988E-11513C98BD19}"/>
              </a:ext>
            </a:extLst>
          </p:cNvPr>
          <p:cNvSpPr txBox="1"/>
          <p:nvPr/>
        </p:nvSpPr>
        <p:spPr>
          <a:xfrm>
            <a:off x="6361285" y="5064876"/>
            <a:ext cx="4683645" cy="609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000" b="1" dirty="0">
                <a:latin typeface="+mn-ea"/>
              </a:rPr>
              <a:t>Alibaba user-product graph</a:t>
            </a:r>
          </a:p>
          <a:p>
            <a:pPr algn="ctr">
              <a:lnSpc>
                <a:spcPts val="2000"/>
              </a:lnSpc>
            </a:pPr>
            <a:r>
              <a:rPr kumimoji="1" lang="en-US" altLang="zh-CN" sz="2000" dirty="0">
                <a:latin typeface="+mn-ea"/>
              </a:rPr>
              <a:t>Query: Customized recommendation</a:t>
            </a:r>
          </a:p>
        </p:txBody>
      </p:sp>
      <p:sp>
        <p:nvSpPr>
          <p:cNvPr id="29" name="文本框 17">
            <a:extLst>
              <a:ext uri="{FF2B5EF4-FFF2-40B4-BE49-F238E27FC236}">
                <a16:creationId xmlns:a16="http://schemas.microsoft.com/office/drawing/2014/main" id="{FA431BC2-219C-B74C-AFFD-53786E7B9663}"/>
              </a:ext>
            </a:extLst>
          </p:cNvPr>
          <p:cNvSpPr txBox="1"/>
          <p:nvPr/>
        </p:nvSpPr>
        <p:spPr>
          <a:xfrm>
            <a:off x="3710593" y="5828851"/>
            <a:ext cx="4683645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Require low response latency!</a:t>
            </a:r>
            <a:endParaRPr kumimoji="1" lang="en-US" altLang="zh-CN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文本框 15">
            <a:extLst>
              <a:ext uri="{FF2B5EF4-FFF2-40B4-BE49-F238E27FC236}">
                <a16:creationId xmlns:a16="http://schemas.microsoft.com/office/drawing/2014/main" id="{8A4B3894-41D5-2A40-B491-C4C6975CD8DA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7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任意形状 64">
            <a:extLst>
              <a:ext uri="{FF2B5EF4-FFF2-40B4-BE49-F238E27FC236}">
                <a16:creationId xmlns:a16="http://schemas.microsoft.com/office/drawing/2014/main" id="{3BBA7A25-5131-6A45-A4AB-035E06E8190E}"/>
              </a:ext>
            </a:extLst>
          </p:cNvPr>
          <p:cNvSpPr/>
          <p:nvPr/>
        </p:nvSpPr>
        <p:spPr>
          <a:xfrm>
            <a:off x="2274871" y="3152646"/>
            <a:ext cx="2785940" cy="1645164"/>
          </a:xfrm>
          <a:custGeom>
            <a:avLst/>
            <a:gdLst>
              <a:gd name="connsiteX0" fmla="*/ 147383 w 2785940"/>
              <a:gd name="connsiteY0" fmla="*/ 699767 h 1645164"/>
              <a:gd name="connsiteX1" fmla="*/ 147383 w 2785940"/>
              <a:gd name="connsiteY1" fmla="*/ 699767 h 1645164"/>
              <a:gd name="connsiteX2" fmla="*/ 108638 w 2785940"/>
              <a:gd name="connsiteY2" fmla="*/ 754011 h 1645164"/>
              <a:gd name="connsiteX3" fmla="*/ 93139 w 2785940"/>
              <a:gd name="connsiteY3" fmla="*/ 800506 h 1645164"/>
              <a:gd name="connsiteX4" fmla="*/ 77641 w 2785940"/>
              <a:gd name="connsiteY4" fmla="*/ 823754 h 1645164"/>
              <a:gd name="connsiteX5" fmla="*/ 62143 w 2785940"/>
              <a:gd name="connsiteY5" fmla="*/ 870249 h 1645164"/>
              <a:gd name="connsiteX6" fmla="*/ 46644 w 2785940"/>
              <a:gd name="connsiteY6" fmla="*/ 916744 h 1645164"/>
              <a:gd name="connsiteX7" fmla="*/ 23397 w 2785940"/>
              <a:gd name="connsiteY7" fmla="*/ 986486 h 1645164"/>
              <a:gd name="connsiteX8" fmla="*/ 15648 w 2785940"/>
              <a:gd name="connsiteY8" fmla="*/ 1009733 h 1645164"/>
              <a:gd name="connsiteX9" fmla="*/ 7899 w 2785940"/>
              <a:gd name="connsiteY9" fmla="*/ 1032981 h 1645164"/>
              <a:gd name="connsiteX10" fmla="*/ 7899 w 2785940"/>
              <a:gd name="connsiteY10" fmla="*/ 1149218 h 1645164"/>
              <a:gd name="connsiteX11" fmla="*/ 15648 w 2785940"/>
              <a:gd name="connsiteY11" fmla="*/ 1172466 h 1645164"/>
              <a:gd name="connsiteX12" fmla="*/ 38895 w 2785940"/>
              <a:gd name="connsiteY12" fmla="*/ 1187964 h 1645164"/>
              <a:gd name="connsiteX13" fmla="*/ 69892 w 2785940"/>
              <a:gd name="connsiteY13" fmla="*/ 1226710 h 1645164"/>
              <a:gd name="connsiteX14" fmla="*/ 93139 w 2785940"/>
              <a:gd name="connsiteY14" fmla="*/ 1242208 h 1645164"/>
              <a:gd name="connsiteX15" fmla="*/ 124136 w 2785940"/>
              <a:gd name="connsiteY15" fmla="*/ 1273205 h 1645164"/>
              <a:gd name="connsiteX16" fmla="*/ 170631 w 2785940"/>
              <a:gd name="connsiteY16" fmla="*/ 1288703 h 1645164"/>
              <a:gd name="connsiteX17" fmla="*/ 193878 w 2785940"/>
              <a:gd name="connsiteY17" fmla="*/ 1304201 h 1645164"/>
              <a:gd name="connsiteX18" fmla="*/ 240373 w 2785940"/>
              <a:gd name="connsiteY18" fmla="*/ 1319700 h 1645164"/>
              <a:gd name="connsiteX19" fmla="*/ 310116 w 2785940"/>
              <a:gd name="connsiteY19" fmla="*/ 1311950 h 1645164"/>
              <a:gd name="connsiteX20" fmla="*/ 333363 w 2785940"/>
              <a:gd name="connsiteY20" fmla="*/ 1304201 h 1645164"/>
              <a:gd name="connsiteX21" fmla="*/ 356611 w 2785940"/>
              <a:gd name="connsiteY21" fmla="*/ 1280954 h 1645164"/>
              <a:gd name="connsiteX22" fmla="*/ 418604 w 2785940"/>
              <a:gd name="connsiteY22" fmla="*/ 1234459 h 1645164"/>
              <a:gd name="connsiteX23" fmla="*/ 449600 w 2785940"/>
              <a:gd name="connsiteY23" fmla="*/ 1187964 h 1645164"/>
              <a:gd name="connsiteX24" fmla="*/ 488346 w 2785940"/>
              <a:gd name="connsiteY24" fmla="*/ 1156967 h 1645164"/>
              <a:gd name="connsiteX25" fmla="*/ 503844 w 2785940"/>
              <a:gd name="connsiteY25" fmla="*/ 1133720 h 1645164"/>
              <a:gd name="connsiteX26" fmla="*/ 534841 w 2785940"/>
              <a:gd name="connsiteY26" fmla="*/ 1102723 h 1645164"/>
              <a:gd name="connsiteX27" fmla="*/ 550339 w 2785940"/>
              <a:gd name="connsiteY27" fmla="*/ 1079476 h 1645164"/>
              <a:gd name="connsiteX28" fmla="*/ 589085 w 2785940"/>
              <a:gd name="connsiteY28" fmla="*/ 1040730 h 1645164"/>
              <a:gd name="connsiteX29" fmla="*/ 620082 w 2785940"/>
              <a:gd name="connsiteY29" fmla="*/ 1001984 h 1645164"/>
              <a:gd name="connsiteX30" fmla="*/ 643329 w 2785940"/>
              <a:gd name="connsiteY30" fmla="*/ 955489 h 1645164"/>
              <a:gd name="connsiteX31" fmla="*/ 651078 w 2785940"/>
              <a:gd name="connsiteY31" fmla="*/ 932242 h 1645164"/>
              <a:gd name="connsiteX32" fmla="*/ 682075 w 2785940"/>
              <a:gd name="connsiteY32" fmla="*/ 901245 h 1645164"/>
              <a:gd name="connsiteX33" fmla="*/ 713072 w 2785940"/>
              <a:gd name="connsiteY33" fmla="*/ 862500 h 1645164"/>
              <a:gd name="connsiteX34" fmla="*/ 720821 w 2785940"/>
              <a:gd name="connsiteY34" fmla="*/ 839252 h 1645164"/>
              <a:gd name="connsiteX35" fmla="*/ 736319 w 2785940"/>
              <a:gd name="connsiteY35" fmla="*/ 816005 h 1645164"/>
              <a:gd name="connsiteX36" fmla="*/ 751817 w 2785940"/>
              <a:gd name="connsiteY36" fmla="*/ 769510 h 1645164"/>
              <a:gd name="connsiteX37" fmla="*/ 759566 w 2785940"/>
              <a:gd name="connsiteY37" fmla="*/ 746262 h 1645164"/>
              <a:gd name="connsiteX38" fmla="*/ 775065 w 2785940"/>
              <a:gd name="connsiteY38" fmla="*/ 730764 h 1645164"/>
              <a:gd name="connsiteX39" fmla="*/ 790563 w 2785940"/>
              <a:gd name="connsiteY39" fmla="*/ 684269 h 1645164"/>
              <a:gd name="connsiteX40" fmla="*/ 798312 w 2785940"/>
              <a:gd name="connsiteY40" fmla="*/ 661022 h 1645164"/>
              <a:gd name="connsiteX41" fmla="*/ 813811 w 2785940"/>
              <a:gd name="connsiteY41" fmla="*/ 645523 h 1645164"/>
              <a:gd name="connsiteX42" fmla="*/ 860305 w 2785940"/>
              <a:gd name="connsiteY42" fmla="*/ 583530 h 1645164"/>
              <a:gd name="connsiteX43" fmla="*/ 875804 w 2785940"/>
              <a:gd name="connsiteY43" fmla="*/ 568032 h 1645164"/>
              <a:gd name="connsiteX44" fmla="*/ 937797 w 2785940"/>
              <a:gd name="connsiteY44" fmla="*/ 521537 h 1645164"/>
              <a:gd name="connsiteX45" fmla="*/ 961044 w 2785940"/>
              <a:gd name="connsiteY45" fmla="*/ 513788 h 1645164"/>
              <a:gd name="connsiteX46" fmla="*/ 1007539 w 2785940"/>
              <a:gd name="connsiteY46" fmla="*/ 552533 h 1645164"/>
              <a:gd name="connsiteX47" fmla="*/ 1085031 w 2785940"/>
              <a:gd name="connsiteY47" fmla="*/ 614527 h 1645164"/>
              <a:gd name="connsiteX48" fmla="*/ 1116027 w 2785940"/>
              <a:gd name="connsiteY48" fmla="*/ 661022 h 1645164"/>
              <a:gd name="connsiteX49" fmla="*/ 1139275 w 2785940"/>
              <a:gd name="connsiteY49" fmla="*/ 707516 h 1645164"/>
              <a:gd name="connsiteX50" fmla="*/ 1162522 w 2785940"/>
              <a:gd name="connsiteY50" fmla="*/ 785008 h 1645164"/>
              <a:gd name="connsiteX51" fmla="*/ 1178021 w 2785940"/>
              <a:gd name="connsiteY51" fmla="*/ 800506 h 1645164"/>
              <a:gd name="connsiteX52" fmla="*/ 1201268 w 2785940"/>
              <a:gd name="connsiteY52" fmla="*/ 847001 h 1645164"/>
              <a:gd name="connsiteX53" fmla="*/ 1209017 w 2785940"/>
              <a:gd name="connsiteY53" fmla="*/ 870249 h 1645164"/>
              <a:gd name="connsiteX54" fmla="*/ 1247763 w 2785940"/>
              <a:gd name="connsiteY54" fmla="*/ 901245 h 1645164"/>
              <a:gd name="connsiteX55" fmla="*/ 1263261 w 2785940"/>
              <a:gd name="connsiteY55" fmla="*/ 916744 h 1645164"/>
              <a:gd name="connsiteX56" fmla="*/ 1278760 w 2785940"/>
              <a:gd name="connsiteY56" fmla="*/ 963238 h 1645164"/>
              <a:gd name="connsiteX57" fmla="*/ 1302007 w 2785940"/>
              <a:gd name="connsiteY57" fmla="*/ 1048479 h 1645164"/>
              <a:gd name="connsiteX58" fmla="*/ 1317505 w 2785940"/>
              <a:gd name="connsiteY58" fmla="*/ 1094974 h 1645164"/>
              <a:gd name="connsiteX59" fmla="*/ 1333004 w 2785940"/>
              <a:gd name="connsiteY59" fmla="*/ 1110472 h 1645164"/>
              <a:gd name="connsiteX60" fmla="*/ 1356251 w 2785940"/>
              <a:gd name="connsiteY60" fmla="*/ 1180215 h 1645164"/>
              <a:gd name="connsiteX61" fmla="*/ 1364000 w 2785940"/>
              <a:gd name="connsiteY61" fmla="*/ 1203462 h 1645164"/>
              <a:gd name="connsiteX62" fmla="*/ 1371750 w 2785940"/>
              <a:gd name="connsiteY62" fmla="*/ 1226710 h 1645164"/>
              <a:gd name="connsiteX63" fmla="*/ 1387248 w 2785940"/>
              <a:gd name="connsiteY63" fmla="*/ 1311950 h 1645164"/>
              <a:gd name="connsiteX64" fmla="*/ 1402746 w 2785940"/>
              <a:gd name="connsiteY64" fmla="*/ 1358445 h 1645164"/>
              <a:gd name="connsiteX65" fmla="*/ 1410495 w 2785940"/>
              <a:gd name="connsiteY65" fmla="*/ 1389442 h 1645164"/>
              <a:gd name="connsiteX66" fmla="*/ 1418244 w 2785940"/>
              <a:gd name="connsiteY66" fmla="*/ 1412689 h 1645164"/>
              <a:gd name="connsiteX67" fmla="*/ 1449241 w 2785940"/>
              <a:gd name="connsiteY67" fmla="*/ 1552174 h 1645164"/>
              <a:gd name="connsiteX68" fmla="*/ 1495736 w 2785940"/>
              <a:gd name="connsiteY68" fmla="*/ 1629666 h 1645164"/>
              <a:gd name="connsiteX69" fmla="*/ 1542231 w 2785940"/>
              <a:gd name="connsiteY69" fmla="*/ 1645164 h 1645164"/>
              <a:gd name="connsiteX70" fmla="*/ 1666217 w 2785940"/>
              <a:gd name="connsiteY70" fmla="*/ 1621916 h 1645164"/>
              <a:gd name="connsiteX71" fmla="*/ 1735960 w 2785940"/>
              <a:gd name="connsiteY71" fmla="*/ 1575422 h 1645164"/>
              <a:gd name="connsiteX72" fmla="*/ 1782455 w 2785940"/>
              <a:gd name="connsiteY72" fmla="*/ 1544425 h 1645164"/>
              <a:gd name="connsiteX73" fmla="*/ 1805702 w 2785940"/>
              <a:gd name="connsiteY73" fmla="*/ 1536676 h 1645164"/>
              <a:gd name="connsiteX74" fmla="*/ 1875444 w 2785940"/>
              <a:gd name="connsiteY74" fmla="*/ 1490181 h 1645164"/>
              <a:gd name="connsiteX75" fmla="*/ 1898692 w 2785940"/>
              <a:gd name="connsiteY75" fmla="*/ 1474683 h 1645164"/>
              <a:gd name="connsiteX76" fmla="*/ 1952936 w 2785940"/>
              <a:gd name="connsiteY76" fmla="*/ 1435937 h 1645164"/>
              <a:gd name="connsiteX77" fmla="*/ 1968434 w 2785940"/>
              <a:gd name="connsiteY77" fmla="*/ 1420438 h 1645164"/>
              <a:gd name="connsiteX78" fmla="*/ 1983933 w 2785940"/>
              <a:gd name="connsiteY78" fmla="*/ 1397191 h 1645164"/>
              <a:gd name="connsiteX79" fmla="*/ 2030427 w 2785940"/>
              <a:gd name="connsiteY79" fmla="*/ 1366194 h 1645164"/>
              <a:gd name="connsiteX80" fmla="*/ 2069173 w 2785940"/>
              <a:gd name="connsiteY80" fmla="*/ 1335198 h 1645164"/>
              <a:gd name="connsiteX81" fmla="*/ 2107919 w 2785940"/>
              <a:gd name="connsiteY81" fmla="*/ 1304201 h 1645164"/>
              <a:gd name="connsiteX82" fmla="*/ 2154414 w 2785940"/>
              <a:gd name="connsiteY82" fmla="*/ 1288703 h 1645164"/>
              <a:gd name="connsiteX83" fmla="*/ 2177661 w 2785940"/>
              <a:gd name="connsiteY83" fmla="*/ 1280954 h 1645164"/>
              <a:gd name="connsiteX84" fmla="*/ 2200909 w 2785940"/>
              <a:gd name="connsiteY84" fmla="*/ 1273205 h 1645164"/>
              <a:gd name="connsiteX85" fmla="*/ 2262902 w 2785940"/>
              <a:gd name="connsiteY85" fmla="*/ 1226710 h 1645164"/>
              <a:gd name="connsiteX86" fmla="*/ 2286150 w 2785940"/>
              <a:gd name="connsiteY86" fmla="*/ 1218961 h 1645164"/>
              <a:gd name="connsiteX87" fmla="*/ 2355892 w 2785940"/>
              <a:gd name="connsiteY87" fmla="*/ 1180215 h 1645164"/>
              <a:gd name="connsiteX88" fmla="*/ 2417885 w 2785940"/>
              <a:gd name="connsiteY88" fmla="*/ 1133720 h 1645164"/>
              <a:gd name="connsiteX89" fmla="*/ 2441133 w 2785940"/>
              <a:gd name="connsiteY89" fmla="*/ 1118222 h 1645164"/>
              <a:gd name="connsiteX90" fmla="*/ 2464380 w 2785940"/>
              <a:gd name="connsiteY90" fmla="*/ 1110472 h 1645164"/>
              <a:gd name="connsiteX91" fmla="*/ 2487627 w 2785940"/>
              <a:gd name="connsiteY91" fmla="*/ 1094974 h 1645164"/>
              <a:gd name="connsiteX92" fmla="*/ 2503126 w 2785940"/>
              <a:gd name="connsiteY92" fmla="*/ 1079476 h 1645164"/>
              <a:gd name="connsiteX93" fmla="*/ 2526373 w 2785940"/>
              <a:gd name="connsiteY93" fmla="*/ 1071727 h 1645164"/>
              <a:gd name="connsiteX94" fmla="*/ 2549621 w 2785940"/>
              <a:gd name="connsiteY94" fmla="*/ 1056228 h 1645164"/>
              <a:gd name="connsiteX95" fmla="*/ 2572868 w 2785940"/>
              <a:gd name="connsiteY95" fmla="*/ 1048479 h 1645164"/>
              <a:gd name="connsiteX96" fmla="*/ 2619363 w 2785940"/>
              <a:gd name="connsiteY96" fmla="*/ 1017483 h 1645164"/>
              <a:gd name="connsiteX97" fmla="*/ 2634861 w 2785940"/>
              <a:gd name="connsiteY97" fmla="*/ 1001984 h 1645164"/>
              <a:gd name="connsiteX98" fmla="*/ 2696855 w 2785940"/>
              <a:gd name="connsiteY98" fmla="*/ 955489 h 1645164"/>
              <a:gd name="connsiteX99" fmla="*/ 2735600 w 2785940"/>
              <a:gd name="connsiteY99" fmla="*/ 916744 h 1645164"/>
              <a:gd name="connsiteX100" fmla="*/ 2774346 w 2785940"/>
              <a:gd name="connsiteY100" fmla="*/ 877998 h 1645164"/>
              <a:gd name="connsiteX101" fmla="*/ 2774346 w 2785940"/>
              <a:gd name="connsiteY101" fmla="*/ 746262 h 1645164"/>
              <a:gd name="connsiteX102" fmla="*/ 2766597 w 2785940"/>
              <a:gd name="connsiteY102" fmla="*/ 723015 h 1645164"/>
              <a:gd name="connsiteX103" fmla="*/ 2751099 w 2785940"/>
              <a:gd name="connsiteY103" fmla="*/ 707516 h 1645164"/>
              <a:gd name="connsiteX104" fmla="*/ 2712353 w 2785940"/>
              <a:gd name="connsiteY104" fmla="*/ 661022 h 1645164"/>
              <a:gd name="connsiteX105" fmla="*/ 2665858 w 2785940"/>
              <a:gd name="connsiteY105" fmla="*/ 630025 h 1645164"/>
              <a:gd name="connsiteX106" fmla="*/ 2619363 w 2785940"/>
              <a:gd name="connsiteY106" fmla="*/ 614527 h 1645164"/>
              <a:gd name="connsiteX107" fmla="*/ 2603865 w 2785940"/>
              <a:gd name="connsiteY107" fmla="*/ 599028 h 1645164"/>
              <a:gd name="connsiteX108" fmla="*/ 2565119 w 2785940"/>
              <a:gd name="connsiteY108" fmla="*/ 591279 h 1645164"/>
              <a:gd name="connsiteX109" fmla="*/ 2472129 w 2785940"/>
              <a:gd name="connsiteY109" fmla="*/ 575781 h 1645164"/>
              <a:gd name="connsiteX110" fmla="*/ 2363641 w 2785940"/>
              <a:gd name="connsiteY110" fmla="*/ 591279 h 1645164"/>
              <a:gd name="connsiteX111" fmla="*/ 2340394 w 2785940"/>
              <a:gd name="connsiteY111" fmla="*/ 606777 h 1645164"/>
              <a:gd name="connsiteX112" fmla="*/ 2317146 w 2785940"/>
              <a:gd name="connsiteY112" fmla="*/ 614527 h 1645164"/>
              <a:gd name="connsiteX113" fmla="*/ 2255153 w 2785940"/>
              <a:gd name="connsiteY113" fmla="*/ 661022 h 1645164"/>
              <a:gd name="connsiteX114" fmla="*/ 2231905 w 2785940"/>
              <a:gd name="connsiteY114" fmla="*/ 676520 h 1645164"/>
              <a:gd name="connsiteX115" fmla="*/ 2193160 w 2785940"/>
              <a:gd name="connsiteY115" fmla="*/ 715266 h 1645164"/>
              <a:gd name="connsiteX116" fmla="*/ 2154414 w 2785940"/>
              <a:gd name="connsiteY116" fmla="*/ 754011 h 1645164"/>
              <a:gd name="connsiteX117" fmla="*/ 2138916 w 2785940"/>
              <a:gd name="connsiteY117" fmla="*/ 769510 h 1645164"/>
              <a:gd name="connsiteX118" fmla="*/ 2115668 w 2785940"/>
              <a:gd name="connsiteY118" fmla="*/ 785008 h 1645164"/>
              <a:gd name="connsiteX119" fmla="*/ 2069173 w 2785940"/>
              <a:gd name="connsiteY119" fmla="*/ 823754 h 1645164"/>
              <a:gd name="connsiteX120" fmla="*/ 2053675 w 2785940"/>
              <a:gd name="connsiteY120" fmla="*/ 847001 h 1645164"/>
              <a:gd name="connsiteX121" fmla="*/ 2022678 w 2785940"/>
              <a:gd name="connsiteY121" fmla="*/ 877998 h 1645164"/>
              <a:gd name="connsiteX122" fmla="*/ 1999431 w 2785940"/>
              <a:gd name="connsiteY122" fmla="*/ 908994 h 1645164"/>
              <a:gd name="connsiteX123" fmla="*/ 1968434 w 2785940"/>
              <a:gd name="connsiteY123" fmla="*/ 939991 h 1645164"/>
              <a:gd name="connsiteX124" fmla="*/ 1952936 w 2785940"/>
              <a:gd name="connsiteY124" fmla="*/ 963238 h 1645164"/>
              <a:gd name="connsiteX125" fmla="*/ 1906441 w 2785940"/>
              <a:gd name="connsiteY125" fmla="*/ 986486 h 1645164"/>
              <a:gd name="connsiteX126" fmla="*/ 1844448 w 2785940"/>
              <a:gd name="connsiteY126" fmla="*/ 1032981 h 1645164"/>
              <a:gd name="connsiteX127" fmla="*/ 1805702 w 2785940"/>
              <a:gd name="connsiteY127" fmla="*/ 1063977 h 1645164"/>
              <a:gd name="connsiteX128" fmla="*/ 1782455 w 2785940"/>
              <a:gd name="connsiteY128" fmla="*/ 1079476 h 1645164"/>
              <a:gd name="connsiteX129" fmla="*/ 1681716 w 2785940"/>
              <a:gd name="connsiteY129" fmla="*/ 1102723 h 1645164"/>
              <a:gd name="connsiteX130" fmla="*/ 1627472 w 2785940"/>
              <a:gd name="connsiteY130" fmla="*/ 1094974 h 1645164"/>
              <a:gd name="connsiteX131" fmla="*/ 1611973 w 2785940"/>
              <a:gd name="connsiteY131" fmla="*/ 1079476 h 1645164"/>
              <a:gd name="connsiteX132" fmla="*/ 1588726 w 2785940"/>
              <a:gd name="connsiteY132" fmla="*/ 1071727 h 1645164"/>
              <a:gd name="connsiteX133" fmla="*/ 1542231 w 2785940"/>
              <a:gd name="connsiteY133" fmla="*/ 1009733 h 1645164"/>
              <a:gd name="connsiteX134" fmla="*/ 1518983 w 2785940"/>
              <a:gd name="connsiteY134" fmla="*/ 970988 h 1645164"/>
              <a:gd name="connsiteX135" fmla="*/ 1511234 w 2785940"/>
              <a:gd name="connsiteY135" fmla="*/ 947740 h 1645164"/>
              <a:gd name="connsiteX136" fmla="*/ 1503485 w 2785940"/>
              <a:gd name="connsiteY136" fmla="*/ 854750 h 1645164"/>
              <a:gd name="connsiteX137" fmla="*/ 1487987 w 2785940"/>
              <a:gd name="connsiteY137" fmla="*/ 808255 h 1645164"/>
              <a:gd name="connsiteX138" fmla="*/ 1464739 w 2785940"/>
              <a:gd name="connsiteY138" fmla="*/ 730764 h 1645164"/>
              <a:gd name="connsiteX139" fmla="*/ 1449241 w 2785940"/>
              <a:gd name="connsiteY139" fmla="*/ 684269 h 1645164"/>
              <a:gd name="connsiteX140" fmla="*/ 1433743 w 2785940"/>
              <a:gd name="connsiteY140" fmla="*/ 661022 h 1645164"/>
              <a:gd name="connsiteX141" fmla="*/ 1418244 w 2785940"/>
              <a:gd name="connsiteY141" fmla="*/ 614527 h 1645164"/>
              <a:gd name="connsiteX142" fmla="*/ 1387248 w 2785940"/>
              <a:gd name="connsiteY142" fmla="*/ 560283 h 1645164"/>
              <a:gd name="connsiteX143" fmla="*/ 1371750 w 2785940"/>
              <a:gd name="connsiteY143" fmla="*/ 513788 h 1645164"/>
              <a:gd name="connsiteX144" fmla="*/ 1364000 w 2785940"/>
              <a:gd name="connsiteY144" fmla="*/ 490540 h 1645164"/>
              <a:gd name="connsiteX145" fmla="*/ 1348502 w 2785940"/>
              <a:gd name="connsiteY145" fmla="*/ 467293 h 1645164"/>
              <a:gd name="connsiteX146" fmla="*/ 1340753 w 2785940"/>
              <a:gd name="connsiteY146" fmla="*/ 436296 h 1645164"/>
              <a:gd name="connsiteX147" fmla="*/ 1317505 w 2785940"/>
              <a:gd name="connsiteY147" fmla="*/ 366554 h 1645164"/>
              <a:gd name="connsiteX148" fmla="*/ 1302007 w 2785940"/>
              <a:gd name="connsiteY148" fmla="*/ 320059 h 1645164"/>
              <a:gd name="connsiteX149" fmla="*/ 1271011 w 2785940"/>
              <a:gd name="connsiteY149" fmla="*/ 273564 h 1645164"/>
              <a:gd name="connsiteX150" fmla="*/ 1263261 w 2785940"/>
              <a:gd name="connsiteY150" fmla="*/ 250316 h 1645164"/>
              <a:gd name="connsiteX151" fmla="*/ 1216766 w 2785940"/>
              <a:gd name="connsiteY151" fmla="*/ 203822 h 1645164"/>
              <a:gd name="connsiteX152" fmla="*/ 1201268 w 2785940"/>
              <a:gd name="connsiteY152" fmla="*/ 188323 h 1645164"/>
              <a:gd name="connsiteX153" fmla="*/ 1162522 w 2785940"/>
              <a:gd name="connsiteY153" fmla="*/ 134079 h 1645164"/>
              <a:gd name="connsiteX154" fmla="*/ 1147024 w 2785940"/>
              <a:gd name="connsiteY154" fmla="*/ 110832 h 1645164"/>
              <a:gd name="connsiteX155" fmla="*/ 1123777 w 2785940"/>
              <a:gd name="connsiteY155" fmla="*/ 103083 h 1645164"/>
              <a:gd name="connsiteX156" fmla="*/ 1108278 w 2785940"/>
              <a:gd name="connsiteY156" fmla="*/ 87584 h 1645164"/>
              <a:gd name="connsiteX157" fmla="*/ 1061783 w 2785940"/>
              <a:gd name="connsiteY157" fmla="*/ 56588 h 1645164"/>
              <a:gd name="connsiteX158" fmla="*/ 1023038 w 2785940"/>
              <a:gd name="connsiteY158" fmla="*/ 25591 h 1645164"/>
              <a:gd name="connsiteX159" fmla="*/ 1007539 w 2785940"/>
              <a:gd name="connsiteY159" fmla="*/ 2344 h 1645164"/>
              <a:gd name="connsiteX160" fmla="*/ 899051 w 2785940"/>
              <a:gd name="connsiteY160" fmla="*/ 17842 h 1645164"/>
              <a:gd name="connsiteX161" fmla="*/ 883553 w 2785940"/>
              <a:gd name="connsiteY161" fmla="*/ 41089 h 1645164"/>
              <a:gd name="connsiteX162" fmla="*/ 829309 w 2785940"/>
              <a:gd name="connsiteY162" fmla="*/ 87584 h 1645164"/>
              <a:gd name="connsiteX163" fmla="*/ 813811 w 2785940"/>
              <a:gd name="connsiteY163" fmla="*/ 110832 h 1645164"/>
              <a:gd name="connsiteX164" fmla="*/ 775065 w 2785940"/>
              <a:gd name="connsiteY164" fmla="*/ 149577 h 1645164"/>
              <a:gd name="connsiteX165" fmla="*/ 759566 w 2785940"/>
              <a:gd name="connsiteY165" fmla="*/ 165076 h 1645164"/>
              <a:gd name="connsiteX166" fmla="*/ 728570 w 2785940"/>
              <a:gd name="connsiteY166" fmla="*/ 203822 h 1645164"/>
              <a:gd name="connsiteX167" fmla="*/ 705322 w 2785940"/>
              <a:gd name="connsiteY167" fmla="*/ 242567 h 1645164"/>
              <a:gd name="connsiteX168" fmla="*/ 658827 w 2785940"/>
              <a:gd name="connsiteY168" fmla="*/ 304561 h 1645164"/>
              <a:gd name="connsiteX169" fmla="*/ 643329 w 2785940"/>
              <a:gd name="connsiteY169" fmla="*/ 351055 h 1645164"/>
              <a:gd name="connsiteX170" fmla="*/ 627831 w 2785940"/>
              <a:gd name="connsiteY170" fmla="*/ 366554 h 1645164"/>
              <a:gd name="connsiteX171" fmla="*/ 581336 w 2785940"/>
              <a:gd name="connsiteY171" fmla="*/ 397550 h 1645164"/>
              <a:gd name="connsiteX172" fmla="*/ 542590 w 2785940"/>
              <a:gd name="connsiteY172" fmla="*/ 420798 h 1645164"/>
              <a:gd name="connsiteX173" fmla="*/ 480597 w 2785940"/>
              <a:gd name="connsiteY173" fmla="*/ 467293 h 1645164"/>
              <a:gd name="connsiteX174" fmla="*/ 434102 w 2785940"/>
              <a:gd name="connsiteY174" fmla="*/ 521537 h 1645164"/>
              <a:gd name="connsiteX175" fmla="*/ 410855 w 2785940"/>
              <a:gd name="connsiteY175" fmla="*/ 544784 h 1645164"/>
              <a:gd name="connsiteX176" fmla="*/ 395356 w 2785940"/>
              <a:gd name="connsiteY176" fmla="*/ 560283 h 1645164"/>
              <a:gd name="connsiteX177" fmla="*/ 356611 w 2785940"/>
              <a:gd name="connsiteY177" fmla="*/ 599028 h 1645164"/>
              <a:gd name="connsiteX178" fmla="*/ 317865 w 2785940"/>
              <a:gd name="connsiteY178" fmla="*/ 622276 h 1645164"/>
              <a:gd name="connsiteX179" fmla="*/ 302366 w 2785940"/>
              <a:gd name="connsiteY179" fmla="*/ 637774 h 1645164"/>
              <a:gd name="connsiteX180" fmla="*/ 248122 w 2785940"/>
              <a:gd name="connsiteY180" fmla="*/ 684269 h 1645164"/>
              <a:gd name="connsiteX181" fmla="*/ 232624 w 2785940"/>
              <a:gd name="connsiteY181" fmla="*/ 707516 h 1645164"/>
              <a:gd name="connsiteX182" fmla="*/ 209377 w 2785940"/>
              <a:gd name="connsiteY182" fmla="*/ 715266 h 1645164"/>
              <a:gd name="connsiteX183" fmla="*/ 147383 w 2785940"/>
              <a:gd name="connsiteY183" fmla="*/ 699767 h 164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2785940" h="1645164">
                <a:moveTo>
                  <a:pt x="147383" y="699767"/>
                </a:moveTo>
                <a:lnTo>
                  <a:pt x="147383" y="699767"/>
                </a:lnTo>
                <a:cubicBezTo>
                  <a:pt x="134468" y="717848"/>
                  <a:pt x="119173" y="734447"/>
                  <a:pt x="108638" y="754011"/>
                </a:cubicBezTo>
                <a:cubicBezTo>
                  <a:pt x="100893" y="768395"/>
                  <a:pt x="102201" y="786913"/>
                  <a:pt x="93139" y="800506"/>
                </a:cubicBezTo>
                <a:cubicBezTo>
                  <a:pt x="87973" y="808255"/>
                  <a:pt x="81423" y="815243"/>
                  <a:pt x="77641" y="823754"/>
                </a:cubicBezTo>
                <a:cubicBezTo>
                  <a:pt x="71006" y="838683"/>
                  <a:pt x="67309" y="854751"/>
                  <a:pt x="62143" y="870249"/>
                </a:cubicBezTo>
                <a:lnTo>
                  <a:pt x="46644" y="916744"/>
                </a:lnTo>
                <a:lnTo>
                  <a:pt x="23397" y="986486"/>
                </a:lnTo>
                <a:lnTo>
                  <a:pt x="15648" y="1009733"/>
                </a:lnTo>
                <a:lnTo>
                  <a:pt x="7899" y="1032981"/>
                </a:lnTo>
                <a:cubicBezTo>
                  <a:pt x="-1038" y="1095544"/>
                  <a:pt x="-4118" y="1083121"/>
                  <a:pt x="7899" y="1149218"/>
                </a:cubicBezTo>
                <a:cubicBezTo>
                  <a:pt x="9360" y="1157255"/>
                  <a:pt x="10545" y="1166087"/>
                  <a:pt x="15648" y="1172466"/>
                </a:cubicBezTo>
                <a:cubicBezTo>
                  <a:pt x="21466" y="1179738"/>
                  <a:pt x="31623" y="1182146"/>
                  <a:pt x="38895" y="1187964"/>
                </a:cubicBezTo>
                <a:cubicBezTo>
                  <a:pt x="77241" y="1218640"/>
                  <a:pt x="29613" y="1186430"/>
                  <a:pt x="69892" y="1226710"/>
                </a:cubicBezTo>
                <a:cubicBezTo>
                  <a:pt x="76477" y="1233295"/>
                  <a:pt x="86068" y="1236147"/>
                  <a:pt x="93139" y="1242208"/>
                </a:cubicBezTo>
                <a:cubicBezTo>
                  <a:pt x="104233" y="1251717"/>
                  <a:pt x="110274" y="1268584"/>
                  <a:pt x="124136" y="1273205"/>
                </a:cubicBezTo>
                <a:lnTo>
                  <a:pt x="170631" y="1288703"/>
                </a:lnTo>
                <a:cubicBezTo>
                  <a:pt x="178380" y="1293869"/>
                  <a:pt x="185368" y="1300419"/>
                  <a:pt x="193878" y="1304201"/>
                </a:cubicBezTo>
                <a:cubicBezTo>
                  <a:pt x="208807" y="1310836"/>
                  <a:pt x="240373" y="1319700"/>
                  <a:pt x="240373" y="1319700"/>
                </a:cubicBezTo>
                <a:cubicBezTo>
                  <a:pt x="263621" y="1317117"/>
                  <a:pt x="287044" y="1315796"/>
                  <a:pt x="310116" y="1311950"/>
                </a:cubicBezTo>
                <a:cubicBezTo>
                  <a:pt x="318173" y="1310607"/>
                  <a:pt x="326567" y="1308732"/>
                  <a:pt x="333363" y="1304201"/>
                </a:cubicBezTo>
                <a:cubicBezTo>
                  <a:pt x="342481" y="1298122"/>
                  <a:pt x="347961" y="1287682"/>
                  <a:pt x="356611" y="1280954"/>
                </a:cubicBezTo>
                <a:cubicBezTo>
                  <a:pt x="375832" y="1266004"/>
                  <a:pt x="403016" y="1255244"/>
                  <a:pt x="418604" y="1234459"/>
                </a:cubicBezTo>
                <a:cubicBezTo>
                  <a:pt x="429780" y="1219558"/>
                  <a:pt x="434102" y="1198296"/>
                  <a:pt x="449600" y="1187964"/>
                </a:cubicBezTo>
                <a:cubicBezTo>
                  <a:pt x="466865" y="1176454"/>
                  <a:pt x="475725" y="1172744"/>
                  <a:pt x="488346" y="1156967"/>
                </a:cubicBezTo>
                <a:cubicBezTo>
                  <a:pt x="494164" y="1149695"/>
                  <a:pt x="497783" y="1140791"/>
                  <a:pt x="503844" y="1133720"/>
                </a:cubicBezTo>
                <a:cubicBezTo>
                  <a:pt x="513353" y="1122626"/>
                  <a:pt x="526736" y="1114881"/>
                  <a:pt x="534841" y="1102723"/>
                </a:cubicBezTo>
                <a:cubicBezTo>
                  <a:pt x="540007" y="1094974"/>
                  <a:pt x="544206" y="1086485"/>
                  <a:pt x="550339" y="1079476"/>
                </a:cubicBezTo>
                <a:cubicBezTo>
                  <a:pt x="562367" y="1065730"/>
                  <a:pt x="578953" y="1055927"/>
                  <a:pt x="589085" y="1040730"/>
                </a:cubicBezTo>
                <a:cubicBezTo>
                  <a:pt x="608636" y="1011404"/>
                  <a:pt x="597998" y="1024068"/>
                  <a:pt x="620082" y="1001984"/>
                </a:cubicBezTo>
                <a:cubicBezTo>
                  <a:pt x="639559" y="943553"/>
                  <a:pt x="613286" y="1015577"/>
                  <a:pt x="643329" y="955489"/>
                </a:cubicBezTo>
                <a:cubicBezTo>
                  <a:pt x="646982" y="948183"/>
                  <a:pt x="646330" y="938889"/>
                  <a:pt x="651078" y="932242"/>
                </a:cubicBezTo>
                <a:cubicBezTo>
                  <a:pt x="659571" y="920352"/>
                  <a:pt x="673970" y="913403"/>
                  <a:pt x="682075" y="901245"/>
                </a:cubicBezTo>
                <a:cubicBezTo>
                  <a:pt x="701626" y="871919"/>
                  <a:pt x="690987" y="884583"/>
                  <a:pt x="713072" y="862500"/>
                </a:cubicBezTo>
                <a:cubicBezTo>
                  <a:pt x="715655" y="854751"/>
                  <a:pt x="717168" y="846558"/>
                  <a:pt x="720821" y="839252"/>
                </a:cubicBezTo>
                <a:cubicBezTo>
                  <a:pt x="724986" y="830922"/>
                  <a:pt x="732537" y="824515"/>
                  <a:pt x="736319" y="816005"/>
                </a:cubicBezTo>
                <a:cubicBezTo>
                  <a:pt x="742954" y="801076"/>
                  <a:pt x="746651" y="785008"/>
                  <a:pt x="751817" y="769510"/>
                </a:cubicBezTo>
                <a:cubicBezTo>
                  <a:pt x="754400" y="761761"/>
                  <a:pt x="753790" y="752038"/>
                  <a:pt x="759566" y="746262"/>
                </a:cubicBezTo>
                <a:lnTo>
                  <a:pt x="775065" y="730764"/>
                </a:lnTo>
                <a:lnTo>
                  <a:pt x="790563" y="684269"/>
                </a:lnTo>
                <a:cubicBezTo>
                  <a:pt x="793146" y="676520"/>
                  <a:pt x="792536" y="666798"/>
                  <a:pt x="798312" y="661022"/>
                </a:cubicBezTo>
                <a:lnTo>
                  <a:pt x="813811" y="645523"/>
                </a:lnTo>
                <a:cubicBezTo>
                  <a:pt x="827336" y="604949"/>
                  <a:pt x="815785" y="628050"/>
                  <a:pt x="860305" y="583530"/>
                </a:cubicBezTo>
                <a:lnTo>
                  <a:pt x="875804" y="568032"/>
                </a:lnTo>
                <a:cubicBezTo>
                  <a:pt x="894165" y="549671"/>
                  <a:pt x="911502" y="530302"/>
                  <a:pt x="937797" y="521537"/>
                </a:cubicBezTo>
                <a:lnTo>
                  <a:pt x="961044" y="513788"/>
                </a:lnTo>
                <a:cubicBezTo>
                  <a:pt x="1044102" y="569158"/>
                  <a:pt x="918059" y="482937"/>
                  <a:pt x="1007539" y="552533"/>
                </a:cubicBezTo>
                <a:cubicBezTo>
                  <a:pt x="1036235" y="574852"/>
                  <a:pt x="1064363" y="583525"/>
                  <a:pt x="1085031" y="614527"/>
                </a:cubicBezTo>
                <a:cubicBezTo>
                  <a:pt x="1095363" y="630025"/>
                  <a:pt x="1110136" y="643352"/>
                  <a:pt x="1116027" y="661022"/>
                </a:cubicBezTo>
                <a:cubicBezTo>
                  <a:pt x="1126722" y="693104"/>
                  <a:pt x="1119246" y="677473"/>
                  <a:pt x="1139275" y="707516"/>
                </a:cubicBezTo>
                <a:cubicBezTo>
                  <a:pt x="1142787" y="721563"/>
                  <a:pt x="1156233" y="778720"/>
                  <a:pt x="1162522" y="785008"/>
                </a:cubicBezTo>
                <a:lnTo>
                  <a:pt x="1178021" y="800506"/>
                </a:lnTo>
                <a:cubicBezTo>
                  <a:pt x="1197499" y="858941"/>
                  <a:pt x="1171224" y="786913"/>
                  <a:pt x="1201268" y="847001"/>
                </a:cubicBezTo>
                <a:cubicBezTo>
                  <a:pt x="1204921" y="854307"/>
                  <a:pt x="1204814" y="863245"/>
                  <a:pt x="1209017" y="870249"/>
                </a:cubicBezTo>
                <a:cubicBezTo>
                  <a:pt x="1217652" y="884640"/>
                  <a:pt x="1235582" y="891500"/>
                  <a:pt x="1247763" y="901245"/>
                </a:cubicBezTo>
                <a:cubicBezTo>
                  <a:pt x="1253468" y="905809"/>
                  <a:pt x="1258095" y="911578"/>
                  <a:pt x="1263261" y="916744"/>
                </a:cubicBezTo>
                <a:cubicBezTo>
                  <a:pt x="1268427" y="932242"/>
                  <a:pt x="1275556" y="947219"/>
                  <a:pt x="1278760" y="963238"/>
                </a:cubicBezTo>
                <a:cubicBezTo>
                  <a:pt x="1289713" y="1018004"/>
                  <a:pt x="1282344" y="989488"/>
                  <a:pt x="1302007" y="1048479"/>
                </a:cubicBezTo>
                <a:lnTo>
                  <a:pt x="1317505" y="1094974"/>
                </a:lnTo>
                <a:lnTo>
                  <a:pt x="1333004" y="1110472"/>
                </a:lnTo>
                <a:lnTo>
                  <a:pt x="1356251" y="1180215"/>
                </a:lnTo>
                <a:lnTo>
                  <a:pt x="1364000" y="1203462"/>
                </a:lnTo>
                <a:lnTo>
                  <a:pt x="1371750" y="1226710"/>
                </a:lnTo>
                <a:cubicBezTo>
                  <a:pt x="1374282" y="1241901"/>
                  <a:pt x="1382606" y="1294929"/>
                  <a:pt x="1387248" y="1311950"/>
                </a:cubicBezTo>
                <a:cubicBezTo>
                  <a:pt x="1391546" y="1327711"/>
                  <a:pt x="1398784" y="1342596"/>
                  <a:pt x="1402746" y="1358445"/>
                </a:cubicBezTo>
                <a:cubicBezTo>
                  <a:pt x="1405329" y="1368777"/>
                  <a:pt x="1407569" y="1379201"/>
                  <a:pt x="1410495" y="1389442"/>
                </a:cubicBezTo>
                <a:cubicBezTo>
                  <a:pt x="1412739" y="1397296"/>
                  <a:pt x="1416407" y="1404730"/>
                  <a:pt x="1418244" y="1412689"/>
                </a:cubicBezTo>
                <a:cubicBezTo>
                  <a:pt x="1427455" y="1452604"/>
                  <a:pt x="1435816" y="1511899"/>
                  <a:pt x="1449241" y="1552174"/>
                </a:cubicBezTo>
                <a:cubicBezTo>
                  <a:pt x="1457467" y="1576853"/>
                  <a:pt x="1463824" y="1619029"/>
                  <a:pt x="1495736" y="1629666"/>
                </a:cubicBezTo>
                <a:lnTo>
                  <a:pt x="1542231" y="1645164"/>
                </a:lnTo>
                <a:cubicBezTo>
                  <a:pt x="1569504" y="1642437"/>
                  <a:pt x="1636929" y="1641441"/>
                  <a:pt x="1666217" y="1621916"/>
                </a:cubicBezTo>
                <a:lnTo>
                  <a:pt x="1735960" y="1575422"/>
                </a:lnTo>
                <a:lnTo>
                  <a:pt x="1782455" y="1544425"/>
                </a:lnTo>
                <a:lnTo>
                  <a:pt x="1805702" y="1536676"/>
                </a:lnTo>
                <a:lnTo>
                  <a:pt x="1875444" y="1490181"/>
                </a:lnTo>
                <a:cubicBezTo>
                  <a:pt x="1883193" y="1485015"/>
                  <a:pt x="1892106" y="1481269"/>
                  <a:pt x="1898692" y="1474683"/>
                </a:cubicBezTo>
                <a:cubicBezTo>
                  <a:pt x="1935465" y="1437910"/>
                  <a:pt x="1915827" y="1448307"/>
                  <a:pt x="1952936" y="1435937"/>
                </a:cubicBezTo>
                <a:cubicBezTo>
                  <a:pt x="1958102" y="1430771"/>
                  <a:pt x="1963870" y="1426143"/>
                  <a:pt x="1968434" y="1420438"/>
                </a:cubicBezTo>
                <a:cubicBezTo>
                  <a:pt x="1974252" y="1413166"/>
                  <a:pt x="1976924" y="1403324"/>
                  <a:pt x="1983933" y="1397191"/>
                </a:cubicBezTo>
                <a:cubicBezTo>
                  <a:pt x="1997951" y="1384925"/>
                  <a:pt x="2017256" y="1379364"/>
                  <a:pt x="2030427" y="1366194"/>
                </a:cubicBezTo>
                <a:cubicBezTo>
                  <a:pt x="2067850" y="1328774"/>
                  <a:pt x="2020295" y="1374299"/>
                  <a:pt x="2069173" y="1335198"/>
                </a:cubicBezTo>
                <a:cubicBezTo>
                  <a:pt x="2089297" y="1319099"/>
                  <a:pt x="2081093" y="1316124"/>
                  <a:pt x="2107919" y="1304201"/>
                </a:cubicBezTo>
                <a:cubicBezTo>
                  <a:pt x="2122848" y="1297566"/>
                  <a:pt x="2138916" y="1293869"/>
                  <a:pt x="2154414" y="1288703"/>
                </a:cubicBezTo>
                <a:lnTo>
                  <a:pt x="2177661" y="1280954"/>
                </a:lnTo>
                <a:lnTo>
                  <a:pt x="2200909" y="1273205"/>
                </a:lnTo>
                <a:cubicBezTo>
                  <a:pt x="2219268" y="1254845"/>
                  <a:pt x="2236612" y="1235473"/>
                  <a:pt x="2262902" y="1226710"/>
                </a:cubicBezTo>
                <a:lnTo>
                  <a:pt x="2286150" y="1218961"/>
                </a:lnTo>
                <a:cubicBezTo>
                  <a:pt x="2339441" y="1183433"/>
                  <a:pt x="2314973" y="1193854"/>
                  <a:pt x="2355892" y="1180215"/>
                </a:cubicBezTo>
                <a:cubicBezTo>
                  <a:pt x="2384560" y="1151545"/>
                  <a:pt x="2365312" y="1168768"/>
                  <a:pt x="2417885" y="1133720"/>
                </a:cubicBezTo>
                <a:cubicBezTo>
                  <a:pt x="2425634" y="1128554"/>
                  <a:pt x="2432298" y="1121168"/>
                  <a:pt x="2441133" y="1118222"/>
                </a:cubicBezTo>
                <a:cubicBezTo>
                  <a:pt x="2448882" y="1115639"/>
                  <a:pt x="2457074" y="1114125"/>
                  <a:pt x="2464380" y="1110472"/>
                </a:cubicBezTo>
                <a:cubicBezTo>
                  <a:pt x="2472710" y="1106307"/>
                  <a:pt x="2480355" y="1100792"/>
                  <a:pt x="2487627" y="1094974"/>
                </a:cubicBezTo>
                <a:cubicBezTo>
                  <a:pt x="2493332" y="1090410"/>
                  <a:pt x="2496861" y="1083235"/>
                  <a:pt x="2503126" y="1079476"/>
                </a:cubicBezTo>
                <a:cubicBezTo>
                  <a:pt x="2510130" y="1075274"/>
                  <a:pt x="2518624" y="1074310"/>
                  <a:pt x="2526373" y="1071727"/>
                </a:cubicBezTo>
                <a:cubicBezTo>
                  <a:pt x="2534122" y="1066561"/>
                  <a:pt x="2541291" y="1060393"/>
                  <a:pt x="2549621" y="1056228"/>
                </a:cubicBezTo>
                <a:cubicBezTo>
                  <a:pt x="2556927" y="1052575"/>
                  <a:pt x="2565728" y="1052446"/>
                  <a:pt x="2572868" y="1048479"/>
                </a:cubicBezTo>
                <a:cubicBezTo>
                  <a:pt x="2589151" y="1039433"/>
                  <a:pt x="2606192" y="1030654"/>
                  <a:pt x="2619363" y="1017483"/>
                </a:cubicBezTo>
                <a:cubicBezTo>
                  <a:pt x="2624529" y="1012317"/>
                  <a:pt x="2629016" y="1006368"/>
                  <a:pt x="2634861" y="1001984"/>
                </a:cubicBezTo>
                <a:cubicBezTo>
                  <a:pt x="2659655" y="983389"/>
                  <a:pt x="2679082" y="977705"/>
                  <a:pt x="2696855" y="955489"/>
                </a:cubicBezTo>
                <a:cubicBezTo>
                  <a:pt x="2748516" y="890913"/>
                  <a:pt x="2673607" y="970988"/>
                  <a:pt x="2735600" y="916744"/>
                </a:cubicBezTo>
                <a:cubicBezTo>
                  <a:pt x="2749346" y="904716"/>
                  <a:pt x="2774346" y="877998"/>
                  <a:pt x="2774346" y="877998"/>
                </a:cubicBezTo>
                <a:cubicBezTo>
                  <a:pt x="2792662" y="823049"/>
                  <a:pt x="2786661" y="850944"/>
                  <a:pt x="2774346" y="746262"/>
                </a:cubicBezTo>
                <a:cubicBezTo>
                  <a:pt x="2773392" y="738150"/>
                  <a:pt x="2770799" y="730019"/>
                  <a:pt x="2766597" y="723015"/>
                </a:cubicBezTo>
                <a:cubicBezTo>
                  <a:pt x="2762838" y="716750"/>
                  <a:pt x="2755663" y="713221"/>
                  <a:pt x="2751099" y="707516"/>
                </a:cubicBezTo>
                <a:cubicBezTo>
                  <a:pt x="2730032" y="681182"/>
                  <a:pt x="2741584" y="683757"/>
                  <a:pt x="2712353" y="661022"/>
                </a:cubicBezTo>
                <a:cubicBezTo>
                  <a:pt x="2697650" y="649586"/>
                  <a:pt x="2683529" y="635915"/>
                  <a:pt x="2665858" y="630025"/>
                </a:cubicBezTo>
                <a:lnTo>
                  <a:pt x="2619363" y="614527"/>
                </a:lnTo>
                <a:cubicBezTo>
                  <a:pt x="2614197" y="609361"/>
                  <a:pt x="2610580" y="601906"/>
                  <a:pt x="2603865" y="599028"/>
                </a:cubicBezTo>
                <a:cubicBezTo>
                  <a:pt x="2591759" y="593840"/>
                  <a:pt x="2577976" y="594136"/>
                  <a:pt x="2565119" y="591279"/>
                </a:cubicBezTo>
                <a:cubicBezTo>
                  <a:pt x="2499290" y="576651"/>
                  <a:pt x="2573294" y="588426"/>
                  <a:pt x="2472129" y="575781"/>
                </a:cubicBezTo>
                <a:cubicBezTo>
                  <a:pt x="2450354" y="577761"/>
                  <a:pt x="2393456" y="576372"/>
                  <a:pt x="2363641" y="591279"/>
                </a:cubicBezTo>
                <a:cubicBezTo>
                  <a:pt x="2355311" y="595444"/>
                  <a:pt x="2348724" y="602612"/>
                  <a:pt x="2340394" y="606777"/>
                </a:cubicBezTo>
                <a:cubicBezTo>
                  <a:pt x="2333088" y="610430"/>
                  <a:pt x="2324287" y="610560"/>
                  <a:pt x="2317146" y="614527"/>
                </a:cubicBezTo>
                <a:cubicBezTo>
                  <a:pt x="2228649" y="663692"/>
                  <a:pt x="2297912" y="626815"/>
                  <a:pt x="2255153" y="661022"/>
                </a:cubicBezTo>
                <a:cubicBezTo>
                  <a:pt x="2247880" y="666840"/>
                  <a:pt x="2238914" y="670387"/>
                  <a:pt x="2231905" y="676520"/>
                </a:cubicBezTo>
                <a:cubicBezTo>
                  <a:pt x="2218159" y="688547"/>
                  <a:pt x="2206075" y="702351"/>
                  <a:pt x="2193160" y="715266"/>
                </a:cubicBezTo>
                <a:lnTo>
                  <a:pt x="2154414" y="754011"/>
                </a:lnTo>
                <a:cubicBezTo>
                  <a:pt x="2149248" y="759177"/>
                  <a:pt x="2144995" y="765457"/>
                  <a:pt x="2138916" y="769510"/>
                </a:cubicBezTo>
                <a:cubicBezTo>
                  <a:pt x="2131167" y="774676"/>
                  <a:pt x="2122823" y="779046"/>
                  <a:pt x="2115668" y="785008"/>
                </a:cubicBezTo>
                <a:cubicBezTo>
                  <a:pt x="2055994" y="834736"/>
                  <a:pt x="2126901" y="785268"/>
                  <a:pt x="2069173" y="823754"/>
                </a:cubicBezTo>
                <a:cubicBezTo>
                  <a:pt x="2064007" y="831503"/>
                  <a:pt x="2059736" y="839930"/>
                  <a:pt x="2053675" y="847001"/>
                </a:cubicBezTo>
                <a:cubicBezTo>
                  <a:pt x="2044166" y="858095"/>
                  <a:pt x="2031445" y="866308"/>
                  <a:pt x="2022678" y="877998"/>
                </a:cubicBezTo>
                <a:cubicBezTo>
                  <a:pt x="2014929" y="888330"/>
                  <a:pt x="2007936" y="899274"/>
                  <a:pt x="1999431" y="908994"/>
                </a:cubicBezTo>
                <a:cubicBezTo>
                  <a:pt x="1989809" y="919991"/>
                  <a:pt x="1976539" y="927833"/>
                  <a:pt x="1968434" y="939991"/>
                </a:cubicBezTo>
                <a:cubicBezTo>
                  <a:pt x="1963268" y="947740"/>
                  <a:pt x="1959521" y="956653"/>
                  <a:pt x="1952936" y="963238"/>
                </a:cubicBezTo>
                <a:cubicBezTo>
                  <a:pt x="1937913" y="978262"/>
                  <a:pt x="1925351" y="980183"/>
                  <a:pt x="1906441" y="986486"/>
                </a:cubicBezTo>
                <a:cubicBezTo>
                  <a:pt x="1861919" y="1031008"/>
                  <a:pt x="1885023" y="1019456"/>
                  <a:pt x="1844448" y="1032981"/>
                </a:cubicBezTo>
                <a:cubicBezTo>
                  <a:pt x="1818321" y="1072171"/>
                  <a:pt x="1843133" y="1045261"/>
                  <a:pt x="1805702" y="1063977"/>
                </a:cubicBezTo>
                <a:cubicBezTo>
                  <a:pt x="1797372" y="1068142"/>
                  <a:pt x="1790966" y="1075693"/>
                  <a:pt x="1782455" y="1079476"/>
                </a:cubicBezTo>
                <a:cubicBezTo>
                  <a:pt x="1742148" y="1097390"/>
                  <a:pt x="1725841" y="1096420"/>
                  <a:pt x="1681716" y="1102723"/>
                </a:cubicBezTo>
                <a:cubicBezTo>
                  <a:pt x="1663635" y="1100140"/>
                  <a:pt x="1644800" y="1100750"/>
                  <a:pt x="1627472" y="1094974"/>
                </a:cubicBezTo>
                <a:cubicBezTo>
                  <a:pt x="1620541" y="1092664"/>
                  <a:pt x="1618238" y="1083235"/>
                  <a:pt x="1611973" y="1079476"/>
                </a:cubicBezTo>
                <a:cubicBezTo>
                  <a:pt x="1604969" y="1075274"/>
                  <a:pt x="1596475" y="1074310"/>
                  <a:pt x="1588726" y="1071727"/>
                </a:cubicBezTo>
                <a:cubicBezTo>
                  <a:pt x="1553676" y="1019153"/>
                  <a:pt x="1570900" y="1038404"/>
                  <a:pt x="1542231" y="1009733"/>
                </a:cubicBezTo>
                <a:cubicBezTo>
                  <a:pt x="1520279" y="943876"/>
                  <a:pt x="1550896" y="1024175"/>
                  <a:pt x="1518983" y="970988"/>
                </a:cubicBezTo>
                <a:cubicBezTo>
                  <a:pt x="1514780" y="963984"/>
                  <a:pt x="1513817" y="955489"/>
                  <a:pt x="1511234" y="947740"/>
                </a:cubicBezTo>
                <a:cubicBezTo>
                  <a:pt x="1508651" y="916743"/>
                  <a:pt x="1508598" y="885431"/>
                  <a:pt x="1503485" y="854750"/>
                </a:cubicBezTo>
                <a:cubicBezTo>
                  <a:pt x="1500799" y="838636"/>
                  <a:pt x="1491949" y="824104"/>
                  <a:pt x="1487987" y="808255"/>
                </a:cubicBezTo>
                <a:cubicBezTo>
                  <a:pt x="1476275" y="761406"/>
                  <a:pt x="1483608" y="787369"/>
                  <a:pt x="1464739" y="730764"/>
                </a:cubicBezTo>
                <a:cubicBezTo>
                  <a:pt x="1464739" y="730763"/>
                  <a:pt x="1449242" y="684270"/>
                  <a:pt x="1449241" y="684269"/>
                </a:cubicBezTo>
                <a:lnTo>
                  <a:pt x="1433743" y="661022"/>
                </a:lnTo>
                <a:cubicBezTo>
                  <a:pt x="1428577" y="645524"/>
                  <a:pt x="1425550" y="629139"/>
                  <a:pt x="1418244" y="614527"/>
                </a:cubicBezTo>
                <a:cubicBezTo>
                  <a:pt x="1398581" y="575200"/>
                  <a:pt x="1409154" y="593142"/>
                  <a:pt x="1387248" y="560283"/>
                </a:cubicBezTo>
                <a:lnTo>
                  <a:pt x="1371750" y="513788"/>
                </a:lnTo>
                <a:cubicBezTo>
                  <a:pt x="1369167" y="506039"/>
                  <a:pt x="1368531" y="497337"/>
                  <a:pt x="1364000" y="490540"/>
                </a:cubicBezTo>
                <a:lnTo>
                  <a:pt x="1348502" y="467293"/>
                </a:lnTo>
                <a:cubicBezTo>
                  <a:pt x="1345919" y="456961"/>
                  <a:pt x="1343813" y="446497"/>
                  <a:pt x="1340753" y="436296"/>
                </a:cubicBezTo>
                <a:cubicBezTo>
                  <a:pt x="1340723" y="436194"/>
                  <a:pt x="1321397" y="378228"/>
                  <a:pt x="1317505" y="366554"/>
                </a:cubicBezTo>
                <a:cubicBezTo>
                  <a:pt x="1317505" y="366553"/>
                  <a:pt x="1302008" y="320060"/>
                  <a:pt x="1302007" y="320059"/>
                </a:cubicBezTo>
                <a:cubicBezTo>
                  <a:pt x="1291675" y="304561"/>
                  <a:pt x="1276902" y="291235"/>
                  <a:pt x="1271011" y="273564"/>
                </a:cubicBezTo>
                <a:cubicBezTo>
                  <a:pt x="1268428" y="265815"/>
                  <a:pt x="1268276" y="256764"/>
                  <a:pt x="1263261" y="250316"/>
                </a:cubicBezTo>
                <a:cubicBezTo>
                  <a:pt x="1249805" y="233015"/>
                  <a:pt x="1232264" y="219320"/>
                  <a:pt x="1216766" y="203822"/>
                </a:cubicBezTo>
                <a:lnTo>
                  <a:pt x="1201268" y="188323"/>
                </a:lnTo>
                <a:cubicBezTo>
                  <a:pt x="1182046" y="130658"/>
                  <a:pt x="1211552" y="207625"/>
                  <a:pt x="1162522" y="134079"/>
                </a:cubicBezTo>
                <a:cubicBezTo>
                  <a:pt x="1157356" y="126330"/>
                  <a:pt x="1154296" y="116650"/>
                  <a:pt x="1147024" y="110832"/>
                </a:cubicBezTo>
                <a:cubicBezTo>
                  <a:pt x="1140646" y="105729"/>
                  <a:pt x="1131526" y="105666"/>
                  <a:pt x="1123777" y="103083"/>
                </a:cubicBezTo>
                <a:cubicBezTo>
                  <a:pt x="1118611" y="97917"/>
                  <a:pt x="1114123" y="91968"/>
                  <a:pt x="1108278" y="87584"/>
                </a:cubicBezTo>
                <a:cubicBezTo>
                  <a:pt x="1093377" y="76408"/>
                  <a:pt x="1074954" y="69759"/>
                  <a:pt x="1061783" y="56588"/>
                </a:cubicBezTo>
                <a:cubicBezTo>
                  <a:pt x="1039700" y="34503"/>
                  <a:pt x="1052364" y="45142"/>
                  <a:pt x="1023038" y="25591"/>
                </a:cubicBezTo>
                <a:cubicBezTo>
                  <a:pt x="1017872" y="17842"/>
                  <a:pt x="1016744" y="3760"/>
                  <a:pt x="1007539" y="2344"/>
                </a:cubicBezTo>
                <a:cubicBezTo>
                  <a:pt x="961076" y="-4804"/>
                  <a:pt x="935934" y="5548"/>
                  <a:pt x="899051" y="17842"/>
                </a:cubicBezTo>
                <a:cubicBezTo>
                  <a:pt x="893885" y="25591"/>
                  <a:pt x="889614" y="34018"/>
                  <a:pt x="883553" y="41089"/>
                </a:cubicBezTo>
                <a:cubicBezTo>
                  <a:pt x="858498" y="70320"/>
                  <a:pt x="856730" y="69304"/>
                  <a:pt x="829309" y="87584"/>
                </a:cubicBezTo>
                <a:cubicBezTo>
                  <a:pt x="824143" y="95333"/>
                  <a:pt x="819944" y="103823"/>
                  <a:pt x="813811" y="110832"/>
                </a:cubicBezTo>
                <a:cubicBezTo>
                  <a:pt x="801784" y="124578"/>
                  <a:pt x="787980" y="136662"/>
                  <a:pt x="775065" y="149577"/>
                </a:cubicBezTo>
                <a:cubicBezTo>
                  <a:pt x="769899" y="154743"/>
                  <a:pt x="763619" y="158997"/>
                  <a:pt x="759566" y="165076"/>
                </a:cubicBezTo>
                <a:cubicBezTo>
                  <a:pt x="740015" y="194402"/>
                  <a:pt x="750653" y="181737"/>
                  <a:pt x="728570" y="203822"/>
                </a:cubicBezTo>
                <a:cubicBezTo>
                  <a:pt x="713753" y="248274"/>
                  <a:pt x="730853" y="208526"/>
                  <a:pt x="705322" y="242567"/>
                </a:cubicBezTo>
                <a:cubicBezTo>
                  <a:pt x="652744" y="312670"/>
                  <a:pt x="694373" y="269015"/>
                  <a:pt x="658827" y="304561"/>
                </a:cubicBezTo>
                <a:cubicBezTo>
                  <a:pt x="653661" y="320059"/>
                  <a:pt x="654880" y="339503"/>
                  <a:pt x="643329" y="351055"/>
                </a:cubicBezTo>
                <a:cubicBezTo>
                  <a:pt x="638163" y="356221"/>
                  <a:pt x="633676" y="362170"/>
                  <a:pt x="627831" y="366554"/>
                </a:cubicBezTo>
                <a:cubicBezTo>
                  <a:pt x="612930" y="377730"/>
                  <a:pt x="594507" y="384379"/>
                  <a:pt x="581336" y="397550"/>
                </a:cubicBezTo>
                <a:cubicBezTo>
                  <a:pt x="560062" y="418825"/>
                  <a:pt x="572769" y="410739"/>
                  <a:pt x="542590" y="420798"/>
                </a:cubicBezTo>
                <a:cubicBezTo>
                  <a:pt x="498068" y="465320"/>
                  <a:pt x="521172" y="453768"/>
                  <a:pt x="480597" y="467293"/>
                </a:cubicBezTo>
                <a:cubicBezTo>
                  <a:pt x="456994" y="502698"/>
                  <a:pt x="471684" y="483955"/>
                  <a:pt x="434102" y="521537"/>
                </a:cubicBezTo>
                <a:lnTo>
                  <a:pt x="410855" y="544784"/>
                </a:lnTo>
                <a:cubicBezTo>
                  <a:pt x="405689" y="549950"/>
                  <a:pt x="399409" y="554204"/>
                  <a:pt x="395356" y="560283"/>
                </a:cubicBezTo>
                <a:cubicBezTo>
                  <a:pt x="368788" y="600135"/>
                  <a:pt x="393511" y="569508"/>
                  <a:pt x="356611" y="599028"/>
                </a:cubicBezTo>
                <a:cubicBezTo>
                  <a:pt x="326219" y="623342"/>
                  <a:pt x="358236" y="608819"/>
                  <a:pt x="317865" y="622276"/>
                </a:cubicBezTo>
                <a:cubicBezTo>
                  <a:pt x="312699" y="627442"/>
                  <a:pt x="308071" y="633210"/>
                  <a:pt x="302366" y="637774"/>
                </a:cubicBezTo>
                <a:cubicBezTo>
                  <a:pt x="277327" y="657804"/>
                  <a:pt x="269440" y="652293"/>
                  <a:pt x="248122" y="684269"/>
                </a:cubicBezTo>
                <a:cubicBezTo>
                  <a:pt x="242956" y="692018"/>
                  <a:pt x="239896" y="701698"/>
                  <a:pt x="232624" y="707516"/>
                </a:cubicBezTo>
                <a:cubicBezTo>
                  <a:pt x="226246" y="712619"/>
                  <a:pt x="217231" y="713022"/>
                  <a:pt x="209377" y="715266"/>
                </a:cubicBezTo>
                <a:cubicBezTo>
                  <a:pt x="173487" y="725521"/>
                  <a:pt x="157715" y="702350"/>
                  <a:pt x="147383" y="699767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4" name="任意形状 63">
            <a:extLst>
              <a:ext uri="{FF2B5EF4-FFF2-40B4-BE49-F238E27FC236}">
                <a16:creationId xmlns:a16="http://schemas.microsoft.com/office/drawing/2014/main" id="{775ABB83-D70A-5D4E-9F49-49F05FD33A34}"/>
              </a:ext>
            </a:extLst>
          </p:cNvPr>
          <p:cNvSpPr/>
          <p:nvPr/>
        </p:nvSpPr>
        <p:spPr>
          <a:xfrm>
            <a:off x="1290878" y="2674542"/>
            <a:ext cx="3192651" cy="1193370"/>
          </a:xfrm>
          <a:custGeom>
            <a:avLst/>
            <a:gdLst>
              <a:gd name="connsiteX0" fmla="*/ 0 w 3192651"/>
              <a:gd name="connsiteY0" fmla="*/ 999641 h 1193370"/>
              <a:gd name="connsiteX1" fmla="*/ 0 w 3192651"/>
              <a:gd name="connsiteY1" fmla="*/ 999641 h 1193370"/>
              <a:gd name="connsiteX2" fmla="*/ 54244 w 3192651"/>
              <a:gd name="connsiteY2" fmla="*/ 1084881 h 1193370"/>
              <a:gd name="connsiteX3" fmla="*/ 85241 w 3192651"/>
              <a:gd name="connsiteY3" fmla="*/ 1123627 h 1193370"/>
              <a:gd name="connsiteX4" fmla="*/ 123987 w 3192651"/>
              <a:gd name="connsiteY4" fmla="*/ 1185620 h 1193370"/>
              <a:gd name="connsiteX5" fmla="*/ 147234 w 3192651"/>
              <a:gd name="connsiteY5" fmla="*/ 1193370 h 1193370"/>
              <a:gd name="connsiteX6" fmla="*/ 379709 w 3192651"/>
              <a:gd name="connsiteY6" fmla="*/ 1185620 h 1193370"/>
              <a:gd name="connsiteX7" fmla="*/ 402956 w 3192651"/>
              <a:gd name="connsiteY7" fmla="*/ 1177871 h 1193370"/>
              <a:gd name="connsiteX8" fmla="*/ 426204 w 3192651"/>
              <a:gd name="connsiteY8" fmla="*/ 1162373 h 1193370"/>
              <a:gd name="connsiteX9" fmla="*/ 457200 w 3192651"/>
              <a:gd name="connsiteY9" fmla="*/ 1123627 h 1193370"/>
              <a:gd name="connsiteX10" fmla="*/ 472698 w 3192651"/>
              <a:gd name="connsiteY10" fmla="*/ 1100380 h 1193370"/>
              <a:gd name="connsiteX11" fmla="*/ 488197 w 3192651"/>
              <a:gd name="connsiteY11" fmla="*/ 1084881 h 1193370"/>
              <a:gd name="connsiteX12" fmla="*/ 534692 w 3192651"/>
              <a:gd name="connsiteY12" fmla="*/ 1022888 h 1193370"/>
              <a:gd name="connsiteX13" fmla="*/ 542441 w 3192651"/>
              <a:gd name="connsiteY13" fmla="*/ 999641 h 1193370"/>
              <a:gd name="connsiteX14" fmla="*/ 557939 w 3192651"/>
              <a:gd name="connsiteY14" fmla="*/ 976393 h 1193370"/>
              <a:gd name="connsiteX15" fmla="*/ 588936 w 3192651"/>
              <a:gd name="connsiteY15" fmla="*/ 906651 h 1193370"/>
              <a:gd name="connsiteX16" fmla="*/ 604434 w 3192651"/>
              <a:gd name="connsiteY16" fmla="*/ 860156 h 1193370"/>
              <a:gd name="connsiteX17" fmla="*/ 619932 w 3192651"/>
              <a:gd name="connsiteY17" fmla="*/ 836909 h 1193370"/>
              <a:gd name="connsiteX18" fmla="*/ 650929 w 3192651"/>
              <a:gd name="connsiteY18" fmla="*/ 774915 h 1193370"/>
              <a:gd name="connsiteX19" fmla="*/ 674176 w 3192651"/>
              <a:gd name="connsiteY19" fmla="*/ 728420 h 1193370"/>
              <a:gd name="connsiteX20" fmla="*/ 712922 w 3192651"/>
              <a:gd name="connsiteY20" fmla="*/ 689675 h 1193370"/>
              <a:gd name="connsiteX21" fmla="*/ 728420 w 3192651"/>
              <a:gd name="connsiteY21" fmla="*/ 674176 h 1193370"/>
              <a:gd name="connsiteX22" fmla="*/ 767166 w 3192651"/>
              <a:gd name="connsiteY22" fmla="*/ 635431 h 1193370"/>
              <a:gd name="connsiteX23" fmla="*/ 774915 w 3192651"/>
              <a:gd name="connsiteY23" fmla="*/ 612183 h 1193370"/>
              <a:gd name="connsiteX24" fmla="*/ 813661 w 3192651"/>
              <a:gd name="connsiteY24" fmla="*/ 581187 h 1193370"/>
              <a:gd name="connsiteX25" fmla="*/ 821410 w 3192651"/>
              <a:gd name="connsiteY25" fmla="*/ 557939 h 1193370"/>
              <a:gd name="connsiteX26" fmla="*/ 844658 w 3192651"/>
              <a:gd name="connsiteY26" fmla="*/ 550190 h 1193370"/>
              <a:gd name="connsiteX27" fmla="*/ 883404 w 3192651"/>
              <a:gd name="connsiteY27" fmla="*/ 519193 h 1193370"/>
              <a:gd name="connsiteX28" fmla="*/ 929898 w 3192651"/>
              <a:gd name="connsiteY28" fmla="*/ 495946 h 1193370"/>
              <a:gd name="connsiteX29" fmla="*/ 991892 w 3192651"/>
              <a:gd name="connsiteY29" fmla="*/ 488197 h 1193370"/>
              <a:gd name="connsiteX30" fmla="*/ 1015139 w 3192651"/>
              <a:gd name="connsiteY30" fmla="*/ 495946 h 1193370"/>
              <a:gd name="connsiteX31" fmla="*/ 1046136 w 3192651"/>
              <a:gd name="connsiteY31" fmla="*/ 503695 h 1193370"/>
              <a:gd name="connsiteX32" fmla="*/ 1092631 w 3192651"/>
              <a:gd name="connsiteY32" fmla="*/ 519193 h 1193370"/>
              <a:gd name="connsiteX33" fmla="*/ 1131376 w 3192651"/>
              <a:gd name="connsiteY33" fmla="*/ 526942 h 1193370"/>
              <a:gd name="connsiteX34" fmla="*/ 1177871 w 3192651"/>
              <a:gd name="connsiteY34" fmla="*/ 542441 h 1193370"/>
              <a:gd name="connsiteX35" fmla="*/ 1201119 w 3192651"/>
              <a:gd name="connsiteY35" fmla="*/ 550190 h 1193370"/>
              <a:gd name="connsiteX36" fmla="*/ 1216617 w 3192651"/>
              <a:gd name="connsiteY36" fmla="*/ 573437 h 1193370"/>
              <a:gd name="connsiteX37" fmla="*/ 1286359 w 3192651"/>
              <a:gd name="connsiteY37" fmla="*/ 612183 h 1193370"/>
              <a:gd name="connsiteX38" fmla="*/ 1309607 w 3192651"/>
              <a:gd name="connsiteY38" fmla="*/ 627681 h 1193370"/>
              <a:gd name="connsiteX39" fmla="*/ 1332854 w 3192651"/>
              <a:gd name="connsiteY39" fmla="*/ 635431 h 1193370"/>
              <a:gd name="connsiteX40" fmla="*/ 1402597 w 3192651"/>
              <a:gd name="connsiteY40" fmla="*/ 681926 h 1193370"/>
              <a:gd name="connsiteX41" fmla="*/ 1425844 w 3192651"/>
              <a:gd name="connsiteY41" fmla="*/ 697424 h 1193370"/>
              <a:gd name="connsiteX42" fmla="*/ 1464590 w 3192651"/>
              <a:gd name="connsiteY42" fmla="*/ 720671 h 1193370"/>
              <a:gd name="connsiteX43" fmla="*/ 1480088 w 3192651"/>
              <a:gd name="connsiteY43" fmla="*/ 736170 h 1193370"/>
              <a:gd name="connsiteX44" fmla="*/ 1503336 w 3192651"/>
              <a:gd name="connsiteY44" fmla="*/ 743919 h 1193370"/>
              <a:gd name="connsiteX45" fmla="*/ 1542082 w 3192651"/>
              <a:gd name="connsiteY45" fmla="*/ 798163 h 1193370"/>
              <a:gd name="connsiteX46" fmla="*/ 1588576 w 3192651"/>
              <a:gd name="connsiteY46" fmla="*/ 821410 h 1193370"/>
              <a:gd name="connsiteX47" fmla="*/ 1604075 w 3192651"/>
              <a:gd name="connsiteY47" fmla="*/ 836909 h 1193370"/>
              <a:gd name="connsiteX48" fmla="*/ 1650570 w 3192651"/>
              <a:gd name="connsiteY48" fmla="*/ 867905 h 1193370"/>
              <a:gd name="connsiteX49" fmla="*/ 1689315 w 3192651"/>
              <a:gd name="connsiteY49" fmla="*/ 898902 h 1193370"/>
              <a:gd name="connsiteX50" fmla="*/ 1728061 w 3192651"/>
              <a:gd name="connsiteY50" fmla="*/ 929898 h 1193370"/>
              <a:gd name="connsiteX51" fmla="*/ 1797804 w 3192651"/>
              <a:gd name="connsiteY51" fmla="*/ 953146 h 1193370"/>
              <a:gd name="connsiteX52" fmla="*/ 1844298 w 3192651"/>
              <a:gd name="connsiteY52" fmla="*/ 968644 h 1193370"/>
              <a:gd name="connsiteX53" fmla="*/ 1867546 w 3192651"/>
              <a:gd name="connsiteY53" fmla="*/ 976393 h 1193370"/>
              <a:gd name="connsiteX54" fmla="*/ 1945037 w 3192651"/>
              <a:gd name="connsiteY54" fmla="*/ 991892 h 1193370"/>
              <a:gd name="connsiteX55" fmla="*/ 2100020 w 3192651"/>
              <a:gd name="connsiteY55" fmla="*/ 976393 h 1193370"/>
              <a:gd name="connsiteX56" fmla="*/ 2146515 w 3192651"/>
              <a:gd name="connsiteY56" fmla="*/ 960895 h 1193370"/>
              <a:gd name="connsiteX57" fmla="*/ 2169763 w 3192651"/>
              <a:gd name="connsiteY57" fmla="*/ 953146 h 1193370"/>
              <a:gd name="connsiteX58" fmla="*/ 2193010 w 3192651"/>
              <a:gd name="connsiteY58" fmla="*/ 937648 h 1193370"/>
              <a:gd name="connsiteX59" fmla="*/ 2208509 w 3192651"/>
              <a:gd name="connsiteY59" fmla="*/ 922149 h 1193370"/>
              <a:gd name="connsiteX60" fmla="*/ 2255004 w 3192651"/>
              <a:gd name="connsiteY60" fmla="*/ 906651 h 1193370"/>
              <a:gd name="connsiteX61" fmla="*/ 2324746 w 3192651"/>
              <a:gd name="connsiteY61" fmla="*/ 867905 h 1193370"/>
              <a:gd name="connsiteX62" fmla="*/ 2347993 w 3192651"/>
              <a:gd name="connsiteY62" fmla="*/ 852407 h 1193370"/>
              <a:gd name="connsiteX63" fmla="*/ 2371241 w 3192651"/>
              <a:gd name="connsiteY63" fmla="*/ 844658 h 1193370"/>
              <a:gd name="connsiteX64" fmla="*/ 2386739 w 3192651"/>
              <a:gd name="connsiteY64" fmla="*/ 829159 h 1193370"/>
              <a:gd name="connsiteX65" fmla="*/ 2433234 w 3192651"/>
              <a:gd name="connsiteY65" fmla="*/ 813661 h 1193370"/>
              <a:gd name="connsiteX66" fmla="*/ 2502976 w 3192651"/>
              <a:gd name="connsiteY66" fmla="*/ 782665 h 1193370"/>
              <a:gd name="connsiteX67" fmla="*/ 2572719 w 3192651"/>
              <a:gd name="connsiteY67" fmla="*/ 759417 h 1193370"/>
              <a:gd name="connsiteX68" fmla="*/ 2595966 w 3192651"/>
              <a:gd name="connsiteY68" fmla="*/ 751668 h 1193370"/>
              <a:gd name="connsiteX69" fmla="*/ 2634712 w 3192651"/>
              <a:gd name="connsiteY69" fmla="*/ 743919 h 1193370"/>
              <a:gd name="connsiteX70" fmla="*/ 2681207 w 3192651"/>
              <a:gd name="connsiteY70" fmla="*/ 728420 h 1193370"/>
              <a:gd name="connsiteX71" fmla="*/ 2712204 w 3192651"/>
              <a:gd name="connsiteY71" fmla="*/ 720671 h 1193370"/>
              <a:gd name="connsiteX72" fmla="*/ 2797444 w 3192651"/>
              <a:gd name="connsiteY72" fmla="*/ 697424 h 1193370"/>
              <a:gd name="connsiteX73" fmla="*/ 2921431 w 3192651"/>
              <a:gd name="connsiteY73" fmla="*/ 681926 h 1193370"/>
              <a:gd name="connsiteX74" fmla="*/ 2983424 w 3192651"/>
              <a:gd name="connsiteY74" fmla="*/ 674176 h 1193370"/>
              <a:gd name="connsiteX75" fmla="*/ 3014420 w 3192651"/>
              <a:gd name="connsiteY75" fmla="*/ 666427 h 1193370"/>
              <a:gd name="connsiteX76" fmla="*/ 3060915 w 3192651"/>
              <a:gd name="connsiteY76" fmla="*/ 650929 h 1193370"/>
              <a:gd name="connsiteX77" fmla="*/ 3115159 w 3192651"/>
              <a:gd name="connsiteY77" fmla="*/ 612183 h 1193370"/>
              <a:gd name="connsiteX78" fmla="*/ 3130658 w 3192651"/>
              <a:gd name="connsiteY78" fmla="*/ 596685 h 1193370"/>
              <a:gd name="connsiteX79" fmla="*/ 3153905 w 3192651"/>
              <a:gd name="connsiteY79" fmla="*/ 581187 h 1193370"/>
              <a:gd name="connsiteX80" fmla="*/ 3161654 w 3192651"/>
              <a:gd name="connsiteY80" fmla="*/ 557939 h 1193370"/>
              <a:gd name="connsiteX81" fmla="*/ 3177153 w 3192651"/>
              <a:gd name="connsiteY81" fmla="*/ 542441 h 1193370"/>
              <a:gd name="connsiteX82" fmla="*/ 3192651 w 3192651"/>
              <a:gd name="connsiteY82" fmla="*/ 433953 h 1193370"/>
              <a:gd name="connsiteX83" fmla="*/ 3184902 w 3192651"/>
              <a:gd name="connsiteY83" fmla="*/ 364210 h 1193370"/>
              <a:gd name="connsiteX84" fmla="*/ 3177153 w 3192651"/>
              <a:gd name="connsiteY84" fmla="*/ 340963 h 1193370"/>
              <a:gd name="connsiteX85" fmla="*/ 3146156 w 3192651"/>
              <a:gd name="connsiteY85" fmla="*/ 309966 h 1193370"/>
              <a:gd name="connsiteX86" fmla="*/ 3099661 w 3192651"/>
              <a:gd name="connsiteY86" fmla="*/ 294468 h 1193370"/>
              <a:gd name="connsiteX87" fmla="*/ 3076414 w 3192651"/>
              <a:gd name="connsiteY87" fmla="*/ 278970 h 1193370"/>
              <a:gd name="connsiteX88" fmla="*/ 2898183 w 3192651"/>
              <a:gd name="connsiteY88" fmla="*/ 255722 h 1193370"/>
              <a:gd name="connsiteX89" fmla="*/ 2766448 w 3192651"/>
              <a:gd name="connsiteY89" fmla="*/ 278970 h 1193370"/>
              <a:gd name="connsiteX90" fmla="*/ 2735451 w 3192651"/>
              <a:gd name="connsiteY90" fmla="*/ 286719 h 1193370"/>
              <a:gd name="connsiteX91" fmla="*/ 2688956 w 3192651"/>
              <a:gd name="connsiteY91" fmla="*/ 302217 h 1193370"/>
              <a:gd name="connsiteX92" fmla="*/ 2642461 w 3192651"/>
              <a:gd name="connsiteY92" fmla="*/ 333214 h 1193370"/>
              <a:gd name="connsiteX93" fmla="*/ 2619214 w 3192651"/>
              <a:gd name="connsiteY93" fmla="*/ 340963 h 1193370"/>
              <a:gd name="connsiteX94" fmla="*/ 2595966 w 3192651"/>
              <a:gd name="connsiteY94" fmla="*/ 356461 h 1193370"/>
              <a:gd name="connsiteX95" fmla="*/ 2549471 w 3192651"/>
              <a:gd name="connsiteY95" fmla="*/ 371959 h 1193370"/>
              <a:gd name="connsiteX96" fmla="*/ 2526224 w 3192651"/>
              <a:gd name="connsiteY96" fmla="*/ 379709 h 1193370"/>
              <a:gd name="connsiteX97" fmla="*/ 2479729 w 3192651"/>
              <a:gd name="connsiteY97" fmla="*/ 402956 h 1193370"/>
              <a:gd name="connsiteX98" fmla="*/ 2456482 w 3192651"/>
              <a:gd name="connsiteY98" fmla="*/ 418454 h 1193370"/>
              <a:gd name="connsiteX99" fmla="*/ 2409987 w 3192651"/>
              <a:gd name="connsiteY99" fmla="*/ 433953 h 1193370"/>
              <a:gd name="connsiteX100" fmla="*/ 2386739 w 3192651"/>
              <a:gd name="connsiteY100" fmla="*/ 441702 h 1193370"/>
              <a:gd name="connsiteX101" fmla="*/ 2363492 w 3192651"/>
              <a:gd name="connsiteY101" fmla="*/ 457200 h 1193370"/>
              <a:gd name="connsiteX102" fmla="*/ 2316997 w 3192651"/>
              <a:gd name="connsiteY102" fmla="*/ 472698 h 1193370"/>
              <a:gd name="connsiteX103" fmla="*/ 2293749 w 3192651"/>
              <a:gd name="connsiteY103" fmla="*/ 488197 h 1193370"/>
              <a:gd name="connsiteX104" fmla="*/ 2247254 w 3192651"/>
              <a:gd name="connsiteY104" fmla="*/ 503695 h 1193370"/>
              <a:gd name="connsiteX105" fmla="*/ 2224007 w 3192651"/>
              <a:gd name="connsiteY105" fmla="*/ 511444 h 1193370"/>
              <a:gd name="connsiteX106" fmla="*/ 2177512 w 3192651"/>
              <a:gd name="connsiteY106" fmla="*/ 526942 h 1193370"/>
              <a:gd name="connsiteX107" fmla="*/ 2154265 w 3192651"/>
              <a:gd name="connsiteY107" fmla="*/ 534692 h 1193370"/>
              <a:gd name="connsiteX108" fmla="*/ 2076773 w 3192651"/>
              <a:gd name="connsiteY108" fmla="*/ 550190 h 1193370"/>
              <a:gd name="connsiteX109" fmla="*/ 1844298 w 3192651"/>
              <a:gd name="connsiteY109" fmla="*/ 542441 h 1193370"/>
              <a:gd name="connsiteX110" fmla="*/ 1774556 w 3192651"/>
              <a:gd name="connsiteY110" fmla="*/ 511444 h 1193370"/>
              <a:gd name="connsiteX111" fmla="*/ 1751309 w 3192651"/>
              <a:gd name="connsiteY111" fmla="*/ 503695 h 1193370"/>
              <a:gd name="connsiteX112" fmla="*/ 1712563 w 3192651"/>
              <a:gd name="connsiteY112" fmla="*/ 480448 h 1193370"/>
              <a:gd name="connsiteX113" fmla="*/ 1697065 w 3192651"/>
              <a:gd name="connsiteY113" fmla="*/ 464949 h 1193370"/>
              <a:gd name="connsiteX114" fmla="*/ 1650570 w 3192651"/>
              <a:gd name="connsiteY114" fmla="*/ 433953 h 1193370"/>
              <a:gd name="connsiteX115" fmla="*/ 1635071 w 3192651"/>
              <a:gd name="connsiteY115" fmla="*/ 418454 h 1193370"/>
              <a:gd name="connsiteX116" fmla="*/ 1611824 w 3192651"/>
              <a:gd name="connsiteY116" fmla="*/ 410705 h 1193370"/>
              <a:gd name="connsiteX117" fmla="*/ 1573078 w 3192651"/>
              <a:gd name="connsiteY117" fmla="*/ 379709 h 1193370"/>
              <a:gd name="connsiteX118" fmla="*/ 1534332 w 3192651"/>
              <a:gd name="connsiteY118" fmla="*/ 340963 h 1193370"/>
              <a:gd name="connsiteX119" fmla="*/ 1464590 w 3192651"/>
              <a:gd name="connsiteY119" fmla="*/ 294468 h 1193370"/>
              <a:gd name="connsiteX120" fmla="*/ 1441343 w 3192651"/>
              <a:gd name="connsiteY120" fmla="*/ 278970 h 1193370"/>
              <a:gd name="connsiteX121" fmla="*/ 1425844 w 3192651"/>
              <a:gd name="connsiteY121" fmla="*/ 263471 h 1193370"/>
              <a:gd name="connsiteX122" fmla="*/ 1410346 w 3192651"/>
              <a:gd name="connsiteY122" fmla="*/ 240224 h 1193370"/>
              <a:gd name="connsiteX123" fmla="*/ 1387098 w 3192651"/>
              <a:gd name="connsiteY123" fmla="*/ 224726 h 1193370"/>
              <a:gd name="connsiteX124" fmla="*/ 1325105 w 3192651"/>
              <a:gd name="connsiteY124" fmla="*/ 170481 h 1193370"/>
              <a:gd name="connsiteX125" fmla="*/ 1301858 w 3192651"/>
              <a:gd name="connsiteY125" fmla="*/ 162732 h 1193370"/>
              <a:gd name="connsiteX126" fmla="*/ 1263112 w 3192651"/>
              <a:gd name="connsiteY126" fmla="*/ 139485 h 1193370"/>
              <a:gd name="connsiteX127" fmla="*/ 1239865 w 3192651"/>
              <a:gd name="connsiteY127" fmla="*/ 123987 h 1193370"/>
              <a:gd name="connsiteX128" fmla="*/ 1216617 w 3192651"/>
              <a:gd name="connsiteY128" fmla="*/ 116237 h 1193370"/>
              <a:gd name="connsiteX129" fmla="*/ 1193370 w 3192651"/>
              <a:gd name="connsiteY129" fmla="*/ 100739 h 1193370"/>
              <a:gd name="connsiteX130" fmla="*/ 1146875 w 3192651"/>
              <a:gd name="connsiteY130" fmla="*/ 85241 h 1193370"/>
              <a:gd name="connsiteX131" fmla="*/ 1108129 w 3192651"/>
              <a:gd name="connsiteY131" fmla="*/ 54244 h 1193370"/>
              <a:gd name="connsiteX132" fmla="*/ 1084882 w 3192651"/>
              <a:gd name="connsiteY132" fmla="*/ 46495 h 1193370"/>
              <a:gd name="connsiteX133" fmla="*/ 1046136 w 3192651"/>
              <a:gd name="connsiteY133" fmla="*/ 15498 h 1193370"/>
              <a:gd name="connsiteX134" fmla="*/ 968644 w 3192651"/>
              <a:gd name="connsiteY134" fmla="*/ 0 h 1193370"/>
              <a:gd name="connsiteX135" fmla="*/ 790414 w 3192651"/>
              <a:gd name="connsiteY135" fmla="*/ 15498 h 1193370"/>
              <a:gd name="connsiteX136" fmla="*/ 720671 w 3192651"/>
              <a:gd name="connsiteY136" fmla="*/ 46495 h 1193370"/>
              <a:gd name="connsiteX137" fmla="*/ 674176 w 3192651"/>
              <a:gd name="connsiteY137" fmla="*/ 69742 h 1193370"/>
              <a:gd name="connsiteX138" fmla="*/ 658678 w 3192651"/>
              <a:gd name="connsiteY138" fmla="*/ 85241 h 1193370"/>
              <a:gd name="connsiteX139" fmla="*/ 573437 w 3192651"/>
              <a:gd name="connsiteY139" fmla="*/ 154983 h 1193370"/>
              <a:gd name="connsiteX140" fmla="*/ 550190 w 3192651"/>
              <a:gd name="connsiteY140" fmla="*/ 178231 h 1193370"/>
              <a:gd name="connsiteX141" fmla="*/ 534692 w 3192651"/>
              <a:gd name="connsiteY141" fmla="*/ 201478 h 1193370"/>
              <a:gd name="connsiteX142" fmla="*/ 503695 w 3192651"/>
              <a:gd name="connsiteY142" fmla="*/ 232475 h 1193370"/>
              <a:gd name="connsiteX143" fmla="*/ 472698 w 3192651"/>
              <a:gd name="connsiteY143" fmla="*/ 271220 h 1193370"/>
              <a:gd name="connsiteX144" fmla="*/ 449451 w 3192651"/>
              <a:gd name="connsiteY144" fmla="*/ 317715 h 1193370"/>
              <a:gd name="connsiteX145" fmla="*/ 426204 w 3192651"/>
              <a:gd name="connsiteY145" fmla="*/ 333214 h 1193370"/>
              <a:gd name="connsiteX146" fmla="*/ 371959 w 3192651"/>
              <a:gd name="connsiteY146" fmla="*/ 395207 h 1193370"/>
              <a:gd name="connsiteX147" fmla="*/ 356461 w 3192651"/>
              <a:gd name="connsiteY147" fmla="*/ 418454 h 1193370"/>
              <a:gd name="connsiteX148" fmla="*/ 317715 w 3192651"/>
              <a:gd name="connsiteY148" fmla="*/ 457200 h 1193370"/>
              <a:gd name="connsiteX149" fmla="*/ 286719 w 3192651"/>
              <a:gd name="connsiteY149" fmla="*/ 503695 h 1193370"/>
              <a:gd name="connsiteX150" fmla="*/ 271220 w 3192651"/>
              <a:gd name="connsiteY150" fmla="*/ 526942 h 1193370"/>
              <a:gd name="connsiteX151" fmla="*/ 263471 w 3192651"/>
              <a:gd name="connsiteY151" fmla="*/ 550190 h 1193370"/>
              <a:gd name="connsiteX152" fmla="*/ 232475 w 3192651"/>
              <a:gd name="connsiteY152" fmla="*/ 588936 h 1193370"/>
              <a:gd name="connsiteX153" fmla="*/ 224726 w 3192651"/>
              <a:gd name="connsiteY153" fmla="*/ 612183 h 1193370"/>
              <a:gd name="connsiteX154" fmla="*/ 209227 w 3192651"/>
              <a:gd name="connsiteY154" fmla="*/ 627681 h 1193370"/>
              <a:gd name="connsiteX155" fmla="*/ 178231 w 3192651"/>
              <a:gd name="connsiteY155" fmla="*/ 697424 h 1193370"/>
              <a:gd name="connsiteX156" fmla="*/ 147234 w 3192651"/>
              <a:gd name="connsiteY156" fmla="*/ 736170 h 1193370"/>
              <a:gd name="connsiteX157" fmla="*/ 139485 w 3192651"/>
              <a:gd name="connsiteY157" fmla="*/ 759417 h 1193370"/>
              <a:gd name="connsiteX158" fmla="*/ 123987 w 3192651"/>
              <a:gd name="connsiteY158" fmla="*/ 782665 h 1193370"/>
              <a:gd name="connsiteX159" fmla="*/ 116237 w 3192651"/>
              <a:gd name="connsiteY159" fmla="*/ 805912 h 1193370"/>
              <a:gd name="connsiteX160" fmla="*/ 85241 w 3192651"/>
              <a:gd name="connsiteY160" fmla="*/ 852407 h 1193370"/>
              <a:gd name="connsiteX161" fmla="*/ 61993 w 3192651"/>
              <a:gd name="connsiteY161" fmla="*/ 891153 h 1193370"/>
              <a:gd name="connsiteX162" fmla="*/ 54244 w 3192651"/>
              <a:gd name="connsiteY162" fmla="*/ 914400 h 1193370"/>
              <a:gd name="connsiteX163" fmla="*/ 23248 w 3192651"/>
              <a:gd name="connsiteY163" fmla="*/ 960895 h 1193370"/>
              <a:gd name="connsiteX164" fmla="*/ 0 w 3192651"/>
              <a:gd name="connsiteY164" fmla="*/ 999641 h 1193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3192651" h="1193370">
                <a:moveTo>
                  <a:pt x="0" y="999641"/>
                </a:moveTo>
                <a:lnTo>
                  <a:pt x="0" y="999641"/>
                </a:lnTo>
                <a:cubicBezTo>
                  <a:pt x="18081" y="1028054"/>
                  <a:pt x="30430" y="1061067"/>
                  <a:pt x="54244" y="1084881"/>
                </a:cubicBezTo>
                <a:cubicBezTo>
                  <a:pt x="76328" y="1106965"/>
                  <a:pt x="65690" y="1094301"/>
                  <a:pt x="85241" y="1123627"/>
                </a:cubicBezTo>
                <a:cubicBezTo>
                  <a:pt x="99377" y="1166036"/>
                  <a:pt x="89601" y="1168427"/>
                  <a:pt x="123987" y="1185620"/>
                </a:cubicBezTo>
                <a:cubicBezTo>
                  <a:pt x="131293" y="1189273"/>
                  <a:pt x="139485" y="1190787"/>
                  <a:pt x="147234" y="1193370"/>
                </a:cubicBezTo>
                <a:cubicBezTo>
                  <a:pt x="224726" y="1190787"/>
                  <a:pt x="302316" y="1190311"/>
                  <a:pt x="379709" y="1185620"/>
                </a:cubicBezTo>
                <a:cubicBezTo>
                  <a:pt x="387862" y="1185126"/>
                  <a:pt x="395650" y="1181524"/>
                  <a:pt x="402956" y="1177871"/>
                </a:cubicBezTo>
                <a:cubicBezTo>
                  <a:pt x="411286" y="1173706"/>
                  <a:pt x="418455" y="1167539"/>
                  <a:pt x="426204" y="1162373"/>
                </a:cubicBezTo>
                <a:cubicBezTo>
                  <a:pt x="473904" y="1090822"/>
                  <a:pt x="413034" y="1178836"/>
                  <a:pt x="457200" y="1123627"/>
                </a:cubicBezTo>
                <a:cubicBezTo>
                  <a:pt x="463018" y="1116355"/>
                  <a:pt x="466880" y="1107652"/>
                  <a:pt x="472698" y="1100380"/>
                </a:cubicBezTo>
                <a:cubicBezTo>
                  <a:pt x="477262" y="1094675"/>
                  <a:pt x="483813" y="1090726"/>
                  <a:pt x="488197" y="1084881"/>
                </a:cubicBezTo>
                <a:cubicBezTo>
                  <a:pt x="540771" y="1014782"/>
                  <a:pt x="499148" y="1058432"/>
                  <a:pt x="534692" y="1022888"/>
                </a:cubicBezTo>
                <a:cubicBezTo>
                  <a:pt x="537275" y="1015139"/>
                  <a:pt x="538788" y="1006947"/>
                  <a:pt x="542441" y="999641"/>
                </a:cubicBezTo>
                <a:cubicBezTo>
                  <a:pt x="546606" y="991311"/>
                  <a:pt x="554157" y="984904"/>
                  <a:pt x="557939" y="976393"/>
                </a:cubicBezTo>
                <a:cubicBezTo>
                  <a:pt x="594821" y="893406"/>
                  <a:pt x="553863" y="959257"/>
                  <a:pt x="588936" y="906651"/>
                </a:cubicBezTo>
                <a:cubicBezTo>
                  <a:pt x="594102" y="891153"/>
                  <a:pt x="595372" y="873749"/>
                  <a:pt x="604434" y="860156"/>
                </a:cubicBezTo>
                <a:cubicBezTo>
                  <a:pt x="609600" y="852407"/>
                  <a:pt x="616150" y="845419"/>
                  <a:pt x="619932" y="836909"/>
                </a:cubicBezTo>
                <a:cubicBezTo>
                  <a:pt x="648427" y="772797"/>
                  <a:pt x="619101" y="806745"/>
                  <a:pt x="650929" y="774915"/>
                </a:cubicBezTo>
                <a:cubicBezTo>
                  <a:pt x="658244" y="752969"/>
                  <a:pt x="658000" y="746907"/>
                  <a:pt x="674176" y="728420"/>
                </a:cubicBezTo>
                <a:cubicBezTo>
                  <a:pt x="686203" y="714674"/>
                  <a:pt x="700007" y="702590"/>
                  <a:pt x="712922" y="689675"/>
                </a:cubicBezTo>
                <a:cubicBezTo>
                  <a:pt x="718088" y="684509"/>
                  <a:pt x="724367" y="680255"/>
                  <a:pt x="728420" y="674176"/>
                </a:cubicBezTo>
                <a:cubicBezTo>
                  <a:pt x="749085" y="643180"/>
                  <a:pt x="736170" y="656095"/>
                  <a:pt x="767166" y="635431"/>
                </a:cubicBezTo>
                <a:cubicBezTo>
                  <a:pt x="769749" y="627682"/>
                  <a:pt x="770712" y="619187"/>
                  <a:pt x="774915" y="612183"/>
                </a:cubicBezTo>
                <a:cubicBezTo>
                  <a:pt x="782275" y="599916"/>
                  <a:pt x="803104" y="588225"/>
                  <a:pt x="813661" y="581187"/>
                </a:cubicBezTo>
                <a:cubicBezTo>
                  <a:pt x="816244" y="573438"/>
                  <a:pt x="815634" y="563715"/>
                  <a:pt x="821410" y="557939"/>
                </a:cubicBezTo>
                <a:cubicBezTo>
                  <a:pt x="827186" y="552163"/>
                  <a:pt x="837352" y="553843"/>
                  <a:pt x="844658" y="550190"/>
                </a:cubicBezTo>
                <a:cubicBezTo>
                  <a:pt x="876457" y="534291"/>
                  <a:pt x="859380" y="538413"/>
                  <a:pt x="883404" y="519193"/>
                </a:cubicBezTo>
                <a:cubicBezTo>
                  <a:pt x="904863" y="502025"/>
                  <a:pt x="905344" y="504131"/>
                  <a:pt x="929898" y="495946"/>
                </a:cubicBezTo>
                <a:cubicBezTo>
                  <a:pt x="955372" y="470473"/>
                  <a:pt x="940631" y="476806"/>
                  <a:pt x="991892" y="488197"/>
                </a:cubicBezTo>
                <a:cubicBezTo>
                  <a:pt x="999866" y="489969"/>
                  <a:pt x="1007285" y="493702"/>
                  <a:pt x="1015139" y="495946"/>
                </a:cubicBezTo>
                <a:cubicBezTo>
                  <a:pt x="1025380" y="498872"/>
                  <a:pt x="1035935" y="500635"/>
                  <a:pt x="1046136" y="503695"/>
                </a:cubicBezTo>
                <a:cubicBezTo>
                  <a:pt x="1061784" y="508389"/>
                  <a:pt x="1076612" y="515989"/>
                  <a:pt x="1092631" y="519193"/>
                </a:cubicBezTo>
                <a:cubicBezTo>
                  <a:pt x="1105546" y="521776"/>
                  <a:pt x="1118669" y="523476"/>
                  <a:pt x="1131376" y="526942"/>
                </a:cubicBezTo>
                <a:cubicBezTo>
                  <a:pt x="1147137" y="531241"/>
                  <a:pt x="1162373" y="537275"/>
                  <a:pt x="1177871" y="542441"/>
                </a:cubicBezTo>
                <a:lnTo>
                  <a:pt x="1201119" y="550190"/>
                </a:lnTo>
                <a:cubicBezTo>
                  <a:pt x="1206285" y="557939"/>
                  <a:pt x="1209608" y="567304"/>
                  <a:pt x="1216617" y="573437"/>
                </a:cubicBezTo>
                <a:cubicBezTo>
                  <a:pt x="1281771" y="630446"/>
                  <a:pt x="1240239" y="589124"/>
                  <a:pt x="1286359" y="612183"/>
                </a:cubicBezTo>
                <a:cubicBezTo>
                  <a:pt x="1294689" y="616348"/>
                  <a:pt x="1301277" y="623516"/>
                  <a:pt x="1309607" y="627681"/>
                </a:cubicBezTo>
                <a:cubicBezTo>
                  <a:pt x="1316913" y="631334"/>
                  <a:pt x="1325714" y="631464"/>
                  <a:pt x="1332854" y="635431"/>
                </a:cubicBezTo>
                <a:cubicBezTo>
                  <a:pt x="1332869" y="635440"/>
                  <a:pt x="1390966" y="674172"/>
                  <a:pt x="1402597" y="681926"/>
                </a:cubicBezTo>
                <a:cubicBezTo>
                  <a:pt x="1410346" y="687092"/>
                  <a:pt x="1419258" y="690839"/>
                  <a:pt x="1425844" y="697424"/>
                </a:cubicBezTo>
                <a:cubicBezTo>
                  <a:pt x="1447119" y="718698"/>
                  <a:pt x="1434412" y="710612"/>
                  <a:pt x="1464590" y="720671"/>
                </a:cubicBezTo>
                <a:cubicBezTo>
                  <a:pt x="1469756" y="725837"/>
                  <a:pt x="1473823" y="732411"/>
                  <a:pt x="1480088" y="736170"/>
                </a:cubicBezTo>
                <a:cubicBezTo>
                  <a:pt x="1487092" y="740373"/>
                  <a:pt x="1497560" y="738143"/>
                  <a:pt x="1503336" y="743919"/>
                </a:cubicBezTo>
                <a:cubicBezTo>
                  <a:pt x="1532261" y="772843"/>
                  <a:pt x="1475694" y="776034"/>
                  <a:pt x="1542082" y="798163"/>
                </a:cubicBezTo>
                <a:cubicBezTo>
                  <a:pt x="1566636" y="806348"/>
                  <a:pt x="1567117" y="804242"/>
                  <a:pt x="1588576" y="821410"/>
                </a:cubicBezTo>
                <a:cubicBezTo>
                  <a:pt x="1594281" y="825974"/>
                  <a:pt x="1598230" y="832525"/>
                  <a:pt x="1604075" y="836909"/>
                </a:cubicBezTo>
                <a:cubicBezTo>
                  <a:pt x="1618976" y="848085"/>
                  <a:pt x="1637399" y="854734"/>
                  <a:pt x="1650570" y="867905"/>
                </a:cubicBezTo>
                <a:cubicBezTo>
                  <a:pt x="1687982" y="905319"/>
                  <a:pt x="1640450" y="859811"/>
                  <a:pt x="1689315" y="898902"/>
                </a:cubicBezTo>
                <a:cubicBezTo>
                  <a:pt x="1709441" y="915002"/>
                  <a:pt x="1701232" y="917974"/>
                  <a:pt x="1728061" y="929898"/>
                </a:cubicBezTo>
                <a:cubicBezTo>
                  <a:pt x="1728076" y="929905"/>
                  <a:pt x="1786172" y="949269"/>
                  <a:pt x="1797804" y="953146"/>
                </a:cubicBezTo>
                <a:lnTo>
                  <a:pt x="1844298" y="968644"/>
                </a:lnTo>
                <a:cubicBezTo>
                  <a:pt x="1852047" y="971227"/>
                  <a:pt x="1859621" y="974412"/>
                  <a:pt x="1867546" y="976393"/>
                </a:cubicBezTo>
                <a:cubicBezTo>
                  <a:pt x="1913786" y="987953"/>
                  <a:pt x="1888038" y="982391"/>
                  <a:pt x="1945037" y="991892"/>
                </a:cubicBezTo>
                <a:cubicBezTo>
                  <a:pt x="2021398" y="987119"/>
                  <a:pt x="2043833" y="993249"/>
                  <a:pt x="2100020" y="976393"/>
                </a:cubicBezTo>
                <a:cubicBezTo>
                  <a:pt x="2115668" y="971699"/>
                  <a:pt x="2131017" y="966061"/>
                  <a:pt x="2146515" y="960895"/>
                </a:cubicBezTo>
                <a:lnTo>
                  <a:pt x="2169763" y="953146"/>
                </a:lnTo>
                <a:cubicBezTo>
                  <a:pt x="2177512" y="947980"/>
                  <a:pt x="2185738" y="943466"/>
                  <a:pt x="2193010" y="937648"/>
                </a:cubicBezTo>
                <a:cubicBezTo>
                  <a:pt x="2198715" y="933084"/>
                  <a:pt x="2201974" y="925416"/>
                  <a:pt x="2208509" y="922149"/>
                </a:cubicBezTo>
                <a:cubicBezTo>
                  <a:pt x="2223121" y="914843"/>
                  <a:pt x="2255004" y="906651"/>
                  <a:pt x="2255004" y="906651"/>
                </a:cubicBezTo>
                <a:cubicBezTo>
                  <a:pt x="2308295" y="871123"/>
                  <a:pt x="2283827" y="881544"/>
                  <a:pt x="2324746" y="867905"/>
                </a:cubicBezTo>
                <a:cubicBezTo>
                  <a:pt x="2332495" y="862739"/>
                  <a:pt x="2339663" y="856572"/>
                  <a:pt x="2347993" y="852407"/>
                </a:cubicBezTo>
                <a:cubicBezTo>
                  <a:pt x="2355299" y="848754"/>
                  <a:pt x="2364237" y="848861"/>
                  <a:pt x="2371241" y="844658"/>
                </a:cubicBezTo>
                <a:cubicBezTo>
                  <a:pt x="2377506" y="840899"/>
                  <a:pt x="2380204" y="832426"/>
                  <a:pt x="2386739" y="829159"/>
                </a:cubicBezTo>
                <a:cubicBezTo>
                  <a:pt x="2401351" y="821853"/>
                  <a:pt x="2419641" y="822723"/>
                  <a:pt x="2433234" y="813661"/>
                </a:cubicBezTo>
                <a:cubicBezTo>
                  <a:pt x="2470076" y="789101"/>
                  <a:pt x="2447645" y="801109"/>
                  <a:pt x="2502976" y="782665"/>
                </a:cubicBezTo>
                <a:lnTo>
                  <a:pt x="2572719" y="759417"/>
                </a:lnTo>
                <a:cubicBezTo>
                  <a:pt x="2580468" y="756834"/>
                  <a:pt x="2587956" y="753270"/>
                  <a:pt x="2595966" y="751668"/>
                </a:cubicBezTo>
                <a:cubicBezTo>
                  <a:pt x="2608881" y="749085"/>
                  <a:pt x="2622005" y="747385"/>
                  <a:pt x="2634712" y="743919"/>
                </a:cubicBezTo>
                <a:cubicBezTo>
                  <a:pt x="2650473" y="739620"/>
                  <a:pt x="2665358" y="732382"/>
                  <a:pt x="2681207" y="728420"/>
                </a:cubicBezTo>
                <a:cubicBezTo>
                  <a:pt x="2691539" y="725837"/>
                  <a:pt x="2702003" y="723731"/>
                  <a:pt x="2712204" y="720671"/>
                </a:cubicBezTo>
                <a:cubicBezTo>
                  <a:pt x="2759008" y="706630"/>
                  <a:pt x="2752503" y="703844"/>
                  <a:pt x="2797444" y="697424"/>
                </a:cubicBezTo>
                <a:cubicBezTo>
                  <a:pt x="2838676" y="691534"/>
                  <a:pt x="2880102" y="687092"/>
                  <a:pt x="2921431" y="681926"/>
                </a:cubicBezTo>
                <a:cubicBezTo>
                  <a:pt x="2942095" y="679343"/>
                  <a:pt x="2963221" y="679227"/>
                  <a:pt x="2983424" y="674176"/>
                </a:cubicBezTo>
                <a:cubicBezTo>
                  <a:pt x="2993756" y="671593"/>
                  <a:pt x="3004219" y="669487"/>
                  <a:pt x="3014420" y="666427"/>
                </a:cubicBezTo>
                <a:cubicBezTo>
                  <a:pt x="3030068" y="661733"/>
                  <a:pt x="3060915" y="650929"/>
                  <a:pt x="3060915" y="650929"/>
                </a:cubicBezTo>
                <a:cubicBezTo>
                  <a:pt x="3097688" y="614156"/>
                  <a:pt x="3078050" y="624553"/>
                  <a:pt x="3115159" y="612183"/>
                </a:cubicBezTo>
                <a:cubicBezTo>
                  <a:pt x="3120325" y="607017"/>
                  <a:pt x="3124953" y="601249"/>
                  <a:pt x="3130658" y="596685"/>
                </a:cubicBezTo>
                <a:cubicBezTo>
                  <a:pt x="3137930" y="590867"/>
                  <a:pt x="3148087" y="588459"/>
                  <a:pt x="3153905" y="581187"/>
                </a:cubicBezTo>
                <a:cubicBezTo>
                  <a:pt x="3159008" y="574808"/>
                  <a:pt x="3157451" y="564943"/>
                  <a:pt x="3161654" y="557939"/>
                </a:cubicBezTo>
                <a:cubicBezTo>
                  <a:pt x="3165413" y="551674"/>
                  <a:pt x="3171987" y="547607"/>
                  <a:pt x="3177153" y="542441"/>
                </a:cubicBezTo>
                <a:cubicBezTo>
                  <a:pt x="3187584" y="500716"/>
                  <a:pt x="3192651" y="486805"/>
                  <a:pt x="3192651" y="433953"/>
                </a:cubicBezTo>
                <a:cubicBezTo>
                  <a:pt x="3192651" y="410562"/>
                  <a:pt x="3188747" y="387282"/>
                  <a:pt x="3184902" y="364210"/>
                </a:cubicBezTo>
                <a:cubicBezTo>
                  <a:pt x="3183559" y="356153"/>
                  <a:pt x="3181901" y="347610"/>
                  <a:pt x="3177153" y="340963"/>
                </a:cubicBezTo>
                <a:cubicBezTo>
                  <a:pt x="3168660" y="329073"/>
                  <a:pt x="3160018" y="314587"/>
                  <a:pt x="3146156" y="309966"/>
                </a:cubicBezTo>
                <a:lnTo>
                  <a:pt x="3099661" y="294468"/>
                </a:lnTo>
                <a:cubicBezTo>
                  <a:pt x="3091912" y="289302"/>
                  <a:pt x="3084924" y="282752"/>
                  <a:pt x="3076414" y="278970"/>
                </a:cubicBezTo>
                <a:cubicBezTo>
                  <a:pt x="3013607" y="251055"/>
                  <a:pt x="2977786" y="260404"/>
                  <a:pt x="2898183" y="255722"/>
                </a:cubicBezTo>
                <a:cubicBezTo>
                  <a:pt x="2729360" y="271069"/>
                  <a:pt x="2878553" y="250945"/>
                  <a:pt x="2766448" y="278970"/>
                </a:cubicBezTo>
                <a:cubicBezTo>
                  <a:pt x="2756116" y="281553"/>
                  <a:pt x="2745652" y="283659"/>
                  <a:pt x="2735451" y="286719"/>
                </a:cubicBezTo>
                <a:cubicBezTo>
                  <a:pt x="2719803" y="291413"/>
                  <a:pt x="2688956" y="302217"/>
                  <a:pt x="2688956" y="302217"/>
                </a:cubicBezTo>
                <a:cubicBezTo>
                  <a:pt x="2673458" y="312549"/>
                  <a:pt x="2660132" y="327324"/>
                  <a:pt x="2642461" y="333214"/>
                </a:cubicBezTo>
                <a:cubicBezTo>
                  <a:pt x="2634712" y="335797"/>
                  <a:pt x="2626520" y="337310"/>
                  <a:pt x="2619214" y="340963"/>
                </a:cubicBezTo>
                <a:cubicBezTo>
                  <a:pt x="2610884" y="345128"/>
                  <a:pt x="2604477" y="352679"/>
                  <a:pt x="2595966" y="356461"/>
                </a:cubicBezTo>
                <a:cubicBezTo>
                  <a:pt x="2581037" y="363096"/>
                  <a:pt x="2564969" y="366793"/>
                  <a:pt x="2549471" y="371959"/>
                </a:cubicBezTo>
                <a:cubicBezTo>
                  <a:pt x="2541722" y="374542"/>
                  <a:pt x="2533021" y="375178"/>
                  <a:pt x="2526224" y="379709"/>
                </a:cubicBezTo>
                <a:cubicBezTo>
                  <a:pt x="2459593" y="424128"/>
                  <a:pt x="2543899" y="370871"/>
                  <a:pt x="2479729" y="402956"/>
                </a:cubicBezTo>
                <a:cubicBezTo>
                  <a:pt x="2471399" y="407121"/>
                  <a:pt x="2464992" y="414672"/>
                  <a:pt x="2456482" y="418454"/>
                </a:cubicBezTo>
                <a:cubicBezTo>
                  <a:pt x="2441553" y="425089"/>
                  <a:pt x="2425485" y="428787"/>
                  <a:pt x="2409987" y="433953"/>
                </a:cubicBezTo>
                <a:lnTo>
                  <a:pt x="2386739" y="441702"/>
                </a:lnTo>
                <a:cubicBezTo>
                  <a:pt x="2378990" y="446868"/>
                  <a:pt x="2372002" y="453418"/>
                  <a:pt x="2363492" y="457200"/>
                </a:cubicBezTo>
                <a:cubicBezTo>
                  <a:pt x="2348563" y="463835"/>
                  <a:pt x="2316997" y="472698"/>
                  <a:pt x="2316997" y="472698"/>
                </a:cubicBezTo>
                <a:cubicBezTo>
                  <a:pt x="2309248" y="477864"/>
                  <a:pt x="2302260" y="484414"/>
                  <a:pt x="2293749" y="488197"/>
                </a:cubicBezTo>
                <a:cubicBezTo>
                  <a:pt x="2278820" y="494832"/>
                  <a:pt x="2262752" y="498529"/>
                  <a:pt x="2247254" y="503695"/>
                </a:cubicBezTo>
                <a:lnTo>
                  <a:pt x="2224007" y="511444"/>
                </a:lnTo>
                <a:lnTo>
                  <a:pt x="2177512" y="526942"/>
                </a:lnTo>
                <a:cubicBezTo>
                  <a:pt x="2169763" y="529525"/>
                  <a:pt x="2162275" y="533090"/>
                  <a:pt x="2154265" y="534692"/>
                </a:cubicBezTo>
                <a:lnTo>
                  <a:pt x="2076773" y="550190"/>
                </a:lnTo>
                <a:cubicBezTo>
                  <a:pt x="1999281" y="547607"/>
                  <a:pt x="1921565" y="548880"/>
                  <a:pt x="1844298" y="542441"/>
                </a:cubicBezTo>
                <a:cubicBezTo>
                  <a:pt x="1796323" y="538443"/>
                  <a:pt x="1807204" y="527768"/>
                  <a:pt x="1774556" y="511444"/>
                </a:cubicBezTo>
                <a:cubicBezTo>
                  <a:pt x="1767250" y="507791"/>
                  <a:pt x="1759058" y="506278"/>
                  <a:pt x="1751309" y="503695"/>
                </a:cubicBezTo>
                <a:cubicBezTo>
                  <a:pt x="1712033" y="464421"/>
                  <a:pt x="1762866" y="510631"/>
                  <a:pt x="1712563" y="480448"/>
                </a:cubicBezTo>
                <a:cubicBezTo>
                  <a:pt x="1706298" y="476689"/>
                  <a:pt x="1702910" y="469333"/>
                  <a:pt x="1697065" y="464949"/>
                </a:cubicBezTo>
                <a:cubicBezTo>
                  <a:pt x="1682164" y="453773"/>
                  <a:pt x="1663741" y="447124"/>
                  <a:pt x="1650570" y="433953"/>
                </a:cubicBezTo>
                <a:cubicBezTo>
                  <a:pt x="1645404" y="428787"/>
                  <a:pt x="1641336" y="422213"/>
                  <a:pt x="1635071" y="418454"/>
                </a:cubicBezTo>
                <a:cubicBezTo>
                  <a:pt x="1628067" y="414251"/>
                  <a:pt x="1619573" y="413288"/>
                  <a:pt x="1611824" y="410705"/>
                </a:cubicBezTo>
                <a:cubicBezTo>
                  <a:pt x="1571473" y="350179"/>
                  <a:pt x="1622985" y="417139"/>
                  <a:pt x="1573078" y="379709"/>
                </a:cubicBezTo>
                <a:cubicBezTo>
                  <a:pt x="1558466" y="368750"/>
                  <a:pt x="1549529" y="351095"/>
                  <a:pt x="1534332" y="340963"/>
                </a:cubicBezTo>
                <a:lnTo>
                  <a:pt x="1464590" y="294468"/>
                </a:lnTo>
                <a:cubicBezTo>
                  <a:pt x="1456841" y="289302"/>
                  <a:pt x="1447928" y="285555"/>
                  <a:pt x="1441343" y="278970"/>
                </a:cubicBezTo>
                <a:cubicBezTo>
                  <a:pt x="1436177" y="273804"/>
                  <a:pt x="1430408" y="269176"/>
                  <a:pt x="1425844" y="263471"/>
                </a:cubicBezTo>
                <a:cubicBezTo>
                  <a:pt x="1420026" y="256199"/>
                  <a:pt x="1416931" y="246809"/>
                  <a:pt x="1410346" y="240224"/>
                </a:cubicBezTo>
                <a:cubicBezTo>
                  <a:pt x="1403760" y="233639"/>
                  <a:pt x="1394107" y="230859"/>
                  <a:pt x="1387098" y="224726"/>
                </a:cubicBezTo>
                <a:cubicBezTo>
                  <a:pt x="1360164" y="201159"/>
                  <a:pt x="1354169" y="185013"/>
                  <a:pt x="1325105" y="170481"/>
                </a:cubicBezTo>
                <a:cubicBezTo>
                  <a:pt x="1317799" y="166828"/>
                  <a:pt x="1309607" y="165315"/>
                  <a:pt x="1301858" y="162732"/>
                </a:cubicBezTo>
                <a:cubicBezTo>
                  <a:pt x="1271584" y="132460"/>
                  <a:pt x="1303351" y="159604"/>
                  <a:pt x="1263112" y="139485"/>
                </a:cubicBezTo>
                <a:cubicBezTo>
                  <a:pt x="1254782" y="135320"/>
                  <a:pt x="1248195" y="128152"/>
                  <a:pt x="1239865" y="123987"/>
                </a:cubicBezTo>
                <a:cubicBezTo>
                  <a:pt x="1232559" y="120334"/>
                  <a:pt x="1223923" y="119890"/>
                  <a:pt x="1216617" y="116237"/>
                </a:cubicBezTo>
                <a:cubicBezTo>
                  <a:pt x="1208287" y="112072"/>
                  <a:pt x="1201880" y="104521"/>
                  <a:pt x="1193370" y="100739"/>
                </a:cubicBezTo>
                <a:cubicBezTo>
                  <a:pt x="1178441" y="94104"/>
                  <a:pt x="1146875" y="85241"/>
                  <a:pt x="1146875" y="85241"/>
                </a:cubicBezTo>
                <a:cubicBezTo>
                  <a:pt x="1132460" y="70826"/>
                  <a:pt x="1127680" y="64019"/>
                  <a:pt x="1108129" y="54244"/>
                </a:cubicBezTo>
                <a:cubicBezTo>
                  <a:pt x="1100823" y="50591"/>
                  <a:pt x="1092631" y="49078"/>
                  <a:pt x="1084882" y="46495"/>
                </a:cubicBezTo>
                <a:cubicBezTo>
                  <a:pt x="1072385" y="33999"/>
                  <a:pt x="1063239" y="22828"/>
                  <a:pt x="1046136" y="15498"/>
                </a:cubicBezTo>
                <a:cubicBezTo>
                  <a:pt x="1031425" y="9193"/>
                  <a:pt x="979131" y="1748"/>
                  <a:pt x="968644" y="0"/>
                </a:cubicBezTo>
                <a:cubicBezTo>
                  <a:pt x="915956" y="2927"/>
                  <a:pt x="846553" y="187"/>
                  <a:pt x="790414" y="15498"/>
                </a:cubicBezTo>
                <a:cubicBezTo>
                  <a:pt x="702452" y="39489"/>
                  <a:pt x="776115" y="18773"/>
                  <a:pt x="720671" y="46495"/>
                </a:cubicBezTo>
                <a:cubicBezTo>
                  <a:pt x="682480" y="65590"/>
                  <a:pt x="711185" y="40135"/>
                  <a:pt x="674176" y="69742"/>
                </a:cubicBezTo>
                <a:cubicBezTo>
                  <a:pt x="668471" y="74306"/>
                  <a:pt x="664523" y="80857"/>
                  <a:pt x="658678" y="85241"/>
                </a:cubicBezTo>
                <a:cubicBezTo>
                  <a:pt x="576421" y="146934"/>
                  <a:pt x="645519" y="82900"/>
                  <a:pt x="573437" y="154983"/>
                </a:cubicBezTo>
                <a:cubicBezTo>
                  <a:pt x="565688" y="162732"/>
                  <a:pt x="556269" y="169113"/>
                  <a:pt x="550190" y="178231"/>
                </a:cubicBezTo>
                <a:cubicBezTo>
                  <a:pt x="545024" y="185980"/>
                  <a:pt x="540753" y="194407"/>
                  <a:pt x="534692" y="201478"/>
                </a:cubicBezTo>
                <a:cubicBezTo>
                  <a:pt x="525183" y="212572"/>
                  <a:pt x="511800" y="220317"/>
                  <a:pt x="503695" y="232475"/>
                </a:cubicBezTo>
                <a:cubicBezTo>
                  <a:pt x="484144" y="261801"/>
                  <a:pt x="494783" y="249137"/>
                  <a:pt x="472698" y="271220"/>
                </a:cubicBezTo>
                <a:cubicBezTo>
                  <a:pt x="466395" y="290129"/>
                  <a:pt x="464473" y="302692"/>
                  <a:pt x="449451" y="317715"/>
                </a:cubicBezTo>
                <a:cubicBezTo>
                  <a:pt x="442866" y="324301"/>
                  <a:pt x="433953" y="328048"/>
                  <a:pt x="426204" y="333214"/>
                </a:cubicBezTo>
                <a:cubicBezTo>
                  <a:pt x="390041" y="387458"/>
                  <a:pt x="410706" y="369377"/>
                  <a:pt x="371959" y="395207"/>
                </a:cubicBezTo>
                <a:cubicBezTo>
                  <a:pt x="366793" y="402956"/>
                  <a:pt x="362594" y="411445"/>
                  <a:pt x="356461" y="418454"/>
                </a:cubicBezTo>
                <a:cubicBezTo>
                  <a:pt x="344433" y="432200"/>
                  <a:pt x="327846" y="442002"/>
                  <a:pt x="317715" y="457200"/>
                </a:cubicBezTo>
                <a:lnTo>
                  <a:pt x="286719" y="503695"/>
                </a:lnTo>
                <a:lnTo>
                  <a:pt x="271220" y="526942"/>
                </a:lnTo>
                <a:cubicBezTo>
                  <a:pt x="268637" y="534691"/>
                  <a:pt x="267124" y="542884"/>
                  <a:pt x="263471" y="550190"/>
                </a:cubicBezTo>
                <a:cubicBezTo>
                  <a:pt x="253697" y="569739"/>
                  <a:pt x="246889" y="574521"/>
                  <a:pt x="232475" y="588936"/>
                </a:cubicBezTo>
                <a:cubicBezTo>
                  <a:pt x="229892" y="596685"/>
                  <a:pt x="228929" y="605179"/>
                  <a:pt x="224726" y="612183"/>
                </a:cubicBezTo>
                <a:cubicBezTo>
                  <a:pt x="220967" y="618448"/>
                  <a:pt x="212494" y="621146"/>
                  <a:pt x="209227" y="627681"/>
                </a:cubicBezTo>
                <a:cubicBezTo>
                  <a:pt x="180555" y="685025"/>
                  <a:pt x="208622" y="659435"/>
                  <a:pt x="178231" y="697424"/>
                </a:cubicBezTo>
                <a:cubicBezTo>
                  <a:pt x="159007" y="721454"/>
                  <a:pt x="163138" y="704361"/>
                  <a:pt x="147234" y="736170"/>
                </a:cubicBezTo>
                <a:cubicBezTo>
                  <a:pt x="143581" y="743476"/>
                  <a:pt x="143138" y="752111"/>
                  <a:pt x="139485" y="759417"/>
                </a:cubicBezTo>
                <a:cubicBezTo>
                  <a:pt x="135320" y="767747"/>
                  <a:pt x="128152" y="774335"/>
                  <a:pt x="123987" y="782665"/>
                </a:cubicBezTo>
                <a:cubicBezTo>
                  <a:pt x="120334" y="789971"/>
                  <a:pt x="120204" y="798772"/>
                  <a:pt x="116237" y="805912"/>
                </a:cubicBezTo>
                <a:cubicBezTo>
                  <a:pt x="107191" y="822194"/>
                  <a:pt x="91131" y="834736"/>
                  <a:pt x="85241" y="852407"/>
                </a:cubicBezTo>
                <a:cubicBezTo>
                  <a:pt x="75182" y="882585"/>
                  <a:pt x="83268" y="869878"/>
                  <a:pt x="61993" y="891153"/>
                </a:cubicBezTo>
                <a:cubicBezTo>
                  <a:pt x="59410" y="898902"/>
                  <a:pt x="58211" y="907260"/>
                  <a:pt x="54244" y="914400"/>
                </a:cubicBezTo>
                <a:cubicBezTo>
                  <a:pt x="45198" y="930683"/>
                  <a:pt x="29139" y="943225"/>
                  <a:pt x="23248" y="960895"/>
                </a:cubicBezTo>
                <a:cubicBezTo>
                  <a:pt x="13671" y="989622"/>
                  <a:pt x="3875" y="993183"/>
                  <a:pt x="0" y="999641"/>
                </a:cubicBezTo>
                <a:close/>
              </a:path>
            </a:pathLst>
          </a:custGeom>
          <a:solidFill>
            <a:srgbClr val="FFF2CC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421470-D436-DA4A-B632-09A1E744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200" dirty="0"/>
              <a:t>Increasing Demand of Concurrent Graph Processing</a:t>
            </a:r>
            <a:endParaRPr kumimoji="1" lang="zh-CN" altLang="en-US" sz="32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54A54B5-C5F2-074D-86C8-219AA5009333}"/>
              </a:ext>
            </a:extLst>
          </p:cNvPr>
          <p:cNvSpPr/>
          <p:nvPr/>
        </p:nvSpPr>
        <p:spPr>
          <a:xfrm>
            <a:off x="838199" y="1283658"/>
            <a:ext cx="10515599" cy="946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zh-CN" sz="2400" b="1" u="sng" dirty="0">
                <a:latin typeface="+mn-ea"/>
              </a:rPr>
              <a:t>Scenario 2</a:t>
            </a:r>
            <a:r>
              <a:rPr kumimoji="1" lang="en-US" altLang="zh-CN" sz="2400" b="1" dirty="0">
                <a:latin typeface="+mn-ea"/>
              </a:rPr>
              <a:t>: Complex graph analytic applications</a:t>
            </a:r>
            <a:endParaRPr kumimoji="1" lang="zh-CN" altLang="en-US" sz="2400" b="1" dirty="0">
              <a:latin typeface="+mn-ea"/>
            </a:endParaRP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+mn-ea"/>
              </a:rPr>
              <a:t>A wide range of graph applications are composed of several basic graph algorithms</a:t>
            </a:r>
            <a:endParaRPr kumimoji="1" lang="zh-CN" altLang="en-US" sz="2100" dirty="0">
              <a:latin typeface="+mn-ea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059A9657-30A6-D24C-BD07-C1F1AC8A5CAB}"/>
              </a:ext>
            </a:extLst>
          </p:cNvPr>
          <p:cNvSpPr/>
          <p:nvPr/>
        </p:nvSpPr>
        <p:spPr>
          <a:xfrm>
            <a:off x="1415331" y="3447651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9964798D-D272-EC4C-89E8-8901ABF7C312}"/>
              </a:ext>
            </a:extLst>
          </p:cNvPr>
          <p:cNvSpPr/>
          <p:nvPr/>
        </p:nvSpPr>
        <p:spPr>
          <a:xfrm>
            <a:off x="2063491" y="2710259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7F7F1B8-F941-EA44-948A-9289ACE82E95}"/>
              </a:ext>
            </a:extLst>
          </p:cNvPr>
          <p:cNvSpPr/>
          <p:nvPr/>
        </p:nvSpPr>
        <p:spPr>
          <a:xfrm>
            <a:off x="2382980" y="4020529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E89E7338-F50E-2F4F-8A31-3EA9EEAB71DE}"/>
              </a:ext>
            </a:extLst>
          </p:cNvPr>
          <p:cNvSpPr/>
          <p:nvPr/>
        </p:nvSpPr>
        <p:spPr>
          <a:xfrm>
            <a:off x="3108257" y="3273218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DD78F2C-892D-7341-BE90-B26F1EC74BA6}"/>
              </a:ext>
            </a:extLst>
          </p:cNvPr>
          <p:cNvSpPr/>
          <p:nvPr/>
        </p:nvSpPr>
        <p:spPr>
          <a:xfrm>
            <a:off x="3732546" y="4351035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E939390F-BB27-D349-A383-BD3DE1CBBB0A}"/>
              </a:ext>
            </a:extLst>
          </p:cNvPr>
          <p:cNvSpPr/>
          <p:nvPr/>
        </p:nvSpPr>
        <p:spPr>
          <a:xfrm>
            <a:off x="4063052" y="2942712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F79CC91-4B34-D84A-8CBA-37DB44FF0A1C}"/>
              </a:ext>
            </a:extLst>
          </p:cNvPr>
          <p:cNvSpPr/>
          <p:nvPr/>
        </p:nvSpPr>
        <p:spPr>
          <a:xfrm>
            <a:off x="4628585" y="3803864"/>
            <a:ext cx="330506" cy="330506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493607C4-6C49-AA4D-90B4-DA64AC033A8E}"/>
              </a:ext>
            </a:extLst>
          </p:cNvPr>
          <p:cNvCxnSpPr>
            <a:cxnSpLocks/>
            <a:stCxn id="3" idx="7"/>
            <a:endCxn id="20" idx="3"/>
          </p:cNvCxnSpPr>
          <p:nvPr/>
        </p:nvCxnSpPr>
        <p:spPr>
          <a:xfrm flipV="1">
            <a:off x="1697436" y="2992364"/>
            <a:ext cx="414456" cy="5036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箭头连接符 36">
            <a:extLst>
              <a:ext uri="{FF2B5EF4-FFF2-40B4-BE49-F238E27FC236}">
                <a16:creationId xmlns:a16="http://schemas.microsoft.com/office/drawing/2014/main" id="{612E955D-BBD8-D449-9672-7A0CF3EF21F9}"/>
              </a:ext>
            </a:extLst>
          </p:cNvPr>
          <p:cNvCxnSpPr>
            <a:cxnSpLocks/>
            <a:stCxn id="20" idx="5"/>
            <a:endCxn id="24" idx="2"/>
          </p:cNvCxnSpPr>
          <p:nvPr/>
        </p:nvCxnSpPr>
        <p:spPr>
          <a:xfrm>
            <a:off x="2345596" y="2992364"/>
            <a:ext cx="762661" cy="4461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线箭头连接符 40">
            <a:extLst>
              <a:ext uri="{FF2B5EF4-FFF2-40B4-BE49-F238E27FC236}">
                <a16:creationId xmlns:a16="http://schemas.microsoft.com/office/drawing/2014/main" id="{44BBB287-CCE5-0A4E-92C5-FB15933848DB}"/>
              </a:ext>
            </a:extLst>
          </p:cNvPr>
          <p:cNvCxnSpPr>
            <a:cxnSpLocks/>
            <a:stCxn id="3" idx="5"/>
            <a:endCxn id="23" idx="2"/>
          </p:cNvCxnSpPr>
          <p:nvPr/>
        </p:nvCxnSpPr>
        <p:spPr>
          <a:xfrm>
            <a:off x="1697436" y="3729756"/>
            <a:ext cx="685544" cy="4560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箭头连接符 43">
            <a:extLst>
              <a:ext uri="{FF2B5EF4-FFF2-40B4-BE49-F238E27FC236}">
                <a16:creationId xmlns:a16="http://schemas.microsoft.com/office/drawing/2014/main" id="{467785FE-F702-8048-AB58-88D6F820D3C7}"/>
              </a:ext>
            </a:extLst>
          </p:cNvPr>
          <p:cNvCxnSpPr>
            <a:cxnSpLocks/>
            <a:stCxn id="23" idx="6"/>
            <a:endCxn id="24" idx="3"/>
          </p:cNvCxnSpPr>
          <p:nvPr/>
        </p:nvCxnSpPr>
        <p:spPr>
          <a:xfrm flipV="1">
            <a:off x="2713486" y="3555323"/>
            <a:ext cx="443172" cy="6304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箭头连接符 46">
            <a:extLst>
              <a:ext uri="{FF2B5EF4-FFF2-40B4-BE49-F238E27FC236}">
                <a16:creationId xmlns:a16="http://schemas.microsoft.com/office/drawing/2014/main" id="{397A8C04-1573-E647-A105-C491B9D4657E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 flipV="1">
            <a:off x="3438763" y="3107965"/>
            <a:ext cx="624289" cy="3305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线箭头连接符 49">
            <a:extLst>
              <a:ext uri="{FF2B5EF4-FFF2-40B4-BE49-F238E27FC236}">
                <a16:creationId xmlns:a16="http://schemas.microsoft.com/office/drawing/2014/main" id="{24537456-D9C6-2941-AF51-AC648C2FB68C}"/>
              </a:ext>
            </a:extLst>
          </p:cNvPr>
          <p:cNvCxnSpPr>
            <a:cxnSpLocks/>
            <a:stCxn id="24" idx="5"/>
            <a:endCxn id="25" idx="1"/>
          </p:cNvCxnSpPr>
          <p:nvPr/>
        </p:nvCxnSpPr>
        <p:spPr>
          <a:xfrm>
            <a:off x="3390362" y="3555323"/>
            <a:ext cx="390585" cy="8441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线箭头连接符 52">
            <a:extLst>
              <a:ext uri="{FF2B5EF4-FFF2-40B4-BE49-F238E27FC236}">
                <a16:creationId xmlns:a16="http://schemas.microsoft.com/office/drawing/2014/main" id="{32873BBA-15BA-3F44-A151-09CBEAECA764}"/>
              </a:ext>
            </a:extLst>
          </p:cNvPr>
          <p:cNvCxnSpPr>
            <a:cxnSpLocks/>
            <a:stCxn id="25" idx="6"/>
            <a:endCxn id="27" idx="3"/>
          </p:cNvCxnSpPr>
          <p:nvPr/>
        </p:nvCxnSpPr>
        <p:spPr>
          <a:xfrm flipV="1">
            <a:off x="4063052" y="4085969"/>
            <a:ext cx="613934" cy="4303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线箭头连接符 56">
            <a:extLst>
              <a:ext uri="{FF2B5EF4-FFF2-40B4-BE49-F238E27FC236}">
                <a16:creationId xmlns:a16="http://schemas.microsoft.com/office/drawing/2014/main" id="{EF8A933F-F449-B543-99F1-FEE32222E519}"/>
              </a:ext>
            </a:extLst>
          </p:cNvPr>
          <p:cNvCxnSpPr>
            <a:cxnSpLocks/>
            <a:stCxn id="25" idx="0"/>
            <a:endCxn id="26" idx="4"/>
          </p:cNvCxnSpPr>
          <p:nvPr/>
        </p:nvCxnSpPr>
        <p:spPr>
          <a:xfrm flipV="1">
            <a:off x="3897799" y="3273218"/>
            <a:ext cx="330506" cy="10778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>
            <a:extLst>
              <a:ext uri="{FF2B5EF4-FFF2-40B4-BE49-F238E27FC236}">
                <a16:creationId xmlns:a16="http://schemas.microsoft.com/office/drawing/2014/main" id="{58C40878-364C-A14B-B78E-A7E97CAF9475}"/>
              </a:ext>
            </a:extLst>
          </p:cNvPr>
          <p:cNvCxnSpPr>
            <a:cxnSpLocks/>
            <a:stCxn id="26" idx="5"/>
            <a:endCxn id="27" idx="1"/>
          </p:cNvCxnSpPr>
          <p:nvPr/>
        </p:nvCxnSpPr>
        <p:spPr>
          <a:xfrm>
            <a:off x="4345157" y="3224817"/>
            <a:ext cx="331829" cy="6274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Walker Icon #140379 - Free Icons Library">
            <a:extLst>
              <a:ext uri="{FF2B5EF4-FFF2-40B4-BE49-F238E27FC236}">
                <a16:creationId xmlns:a16="http://schemas.microsoft.com/office/drawing/2014/main" id="{851A399F-DEBD-444E-8C88-DB2C6D2AE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2" y="2678664"/>
            <a:ext cx="697556" cy="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Walker Icon #140379 - Free Icons Library">
            <a:extLst>
              <a:ext uri="{FF2B5EF4-FFF2-40B4-BE49-F238E27FC236}">
                <a16:creationId xmlns:a16="http://schemas.microsoft.com/office/drawing/2014/main" id="{1CD11713-0150-AB4C-8E41-F4E3D2DA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80" y="4225645"/>
            <a:ext cx="697556" cy="69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本框 69">
            <a:extLst>
              <a:ext uri="{FF2B5EF4-FFF2-40B4-BE49-F238E27FC236}">
                <a16:creationId xmlns:a16="http://schemas.microsoft.com/office/drawing/2014/main" id="{4D316144-5792-3546-8357-370BE31B7551}"/>
              </a:ext>
            </a:extLst>
          </p:cNvPr>
          <p:cNvSpPr txBox="1"/>
          <p:nvPr/>
        </p:nvSpPr>
        <p:spPr>
          <a:xfrm>
            <a:off x="801348" y="5112677"/>
            <a:ext cx="492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Random Walk </a:t>
            </a:r>
            <a:r>
              <a:rPr kumimoji="1" lang="en-US" altLang="zh-CN" sz="2400" dirty="0">
                <a:latin typeface="+mn-ea"/>
              </a:rPr>
              <a:t>(w/ multiple walkers)</a:t>
            </a:r>
            <a:r>
              <a:rPr kumimoji="1" lang="zh-CN" altLang="en-US" sz="2400" dirty="0">
                <a:latin typeface="+mn-ea"/>
              </a:rPr>
              <a:t> </a:t>
            </a:r>
            <a:endParaRPr kumimoji="1" lang="zh-CN" altLang="en-US" sz="2400" dirty="0"/>
          </a:p>
        </p:txBody>
      </p:sp>
      <p:pic>
        <p:nvPicPr>
          <p:cNvPr id="1032" name="Picture 8" descr="Research">
            <a:extLst>
              <a:ext uri="{FF2B5EF4-FFF2-40B4-BE49-F238E27FC236}">
                <a16:creationId xmlns:a16="http://schemas.microsoft.com/office/drawing/2014/main" id="{09C96769-327D-6A40-B9EA-6102F179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571" y="2453947"/>
            <a:ext cx="5276227" cy="26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E27F741D-06AF-D14B-8510-9FA3A8CB388C}"/>
              </a:ext>
            </a:extLst>
          </p:cNvPr>
          <p:cNvSpPr txBox="1"/>
          <p:nvPr/>
        </p:nvSpPr>
        <p:spPr>
          <a:xfrm>
            <a:off x="6190524" y="5112677"/>
            <a:ext cx="5347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/>
              <a:t>Subgraph Matching </a:t>
            </a:r>
            <a:r>
              <a:rPr kumimoji="1" lang="en-US" altLang="zh-CN" sz="2400" dirty="0">
                <a:latin typeface="+mn-ea"/>
              </a:rPr>
              <a:t>(different patterns)</a:t>
            </a:r>
            <a:endParaRPr kumimoji="1" lang="zh-CN" altLang="en-US" sz="2400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B1891E07-FA6F-C141-840F-56BFAFFF13E7}"/>
              </a:ext>
            </a:extLst>
          </p:cNvPr>
          <p:cNvSpPr txBox="1"/>
          <p:nvPr/>
        </p:nvSpPr>
        <p:spPr>
          <a:xfrm>
            <a:off x="0" y="6550223"/>
            <a:ext cx="6098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Fig source: Onizuka Lab. http://www-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bigdata.ist.osaka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u.ac.jp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/research/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文本框 17">
            <a:extLst>
              <a:ext uri="{FF2B5EF4-FFF2-40B4-BE49-F238E27FC236}">
                <a16:creationId xmlns:a16="http://schemas.microsoft.com/office/drawing/2014/main" id="{A06AD4FC-471F-E844-B598-91470480B238}"/>
              </a:ext>
            </a:extLst>
          </p:cNvPr>
          <p:cNvSpPr txBox="1"/>
          <p:nvPr/>
        </p:nvSpPr>
        <p:spPr>
          <a:xfrm>
            <a:off x="3710593" y="5828851"/>
            <a:ext cx="4683645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Require high job parallelism!</a:t>
            </a:r>
            <a:endParaRPr kumimoji="1" lang="en-US" altLang="zh-CN" sz="24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文本框 15">
            <a:extLst>
              <a:ext uri="{FF2B5EF4-FFF2-40B4-BE49-F238E27FC236}">
                <a16:creationId xmlns:a16="http://schemas.microsoft.com/office/drawing/2014/main" id="{0FD9992A-D42B-2744-B5AD-AD94B6E99AC3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6EFC9589-E30C-B147-9766-0568A83FBCD5}"/>
              </a:ext>
            </a:extLst>
          </p:cNvPr>
          <p:cNvSpPr/>
          <p:nvPr/>
        </p:nvSpPr>
        <p:spPr>
          <a:xfrm>
            <a:off x="838199" y="1870842"/>
            <a:ext cx="4344260" cy="197343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5EA162A-DA85-4A4B-B2C5-6031BDC05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Challenges of Concurrent Graph Processing </a:t>
            </a:r>
            <a:endParaRPr kumimoji="1"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5EBF84-0518-8843-9DE1-FA8AC0A662AB}"/>
              </a:ext>
            </a:extLst>
          </p:cNvPr>
          <p:cNvSpPr/>
          <p:nvPr/>
        </p:nvSpPr>
        <p:spPr>
          <a:xfrm>
            <a:off x="838199" y="1283658"/>
            <a:ext cx="10718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Most of the existing graph systems are designed for processing a single job </a:t>
            </a:r>
            <a:endParaRPr lang="en-US" sz="32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A03AE1-1249-8C4B-9081-259224A26AFB}"/>
              </a:ext>
            </a:extLst>
          </p:cNvPr>
          <p:cNvSpPr txBox="1"/>
          <p:nvPr/>
        </p:nvSpPr>
        <p:spPr>
          <a:xfrm>
            <a:off x="5570005" y="1870842"/>
            <a:ext cx="6505760" cy="2520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Clr>
                <a:schemeClr val="tx1"/>
              </a:buClr>
            </a:pPr>
            <a:r>
              <a:rPr kumimoji="1" lang="en-US" altLang="zh-CN" sz="2000" b="1" dirty="0">
                <a:latin typeface="+mn-ea"/>
              </a:rPr>
              <a:t>Key Problem: Tightly coupled graph model</a:t>
            </a:r>
            <a:endParaRPr lang="en-US" altLang="zh-CN" sz="2000" dirty="0"/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5"/>
                </a:solidFill>
              </a:rPr>
              <a:t>Algorithm</a:t>
            </a:r>
            <a:r>
              <a:rPr lang="zh-CN" altLang="en-US" sz="2000" dirty="0"/>
              <a:t>：</a:t>
            </a:r>
            <a:r>
              <a:rPr lang="en-US" altLang="zh-CN" sz="2000" dirty="0"/>
              <a:t>Specific compute patterns, e.g., BFS, SSSP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B050"/>
                </a:solidFill>
              </a:rPr>
              <a:t>Structure</a:t>
            </a:r>
            <a:r>
              <a:rPr lang="zh-CN" altLang="en-US" sz="2000" dirty="0"/>
              <a:t>：</a:t>
            </a:r>
            <a:r>
              <a:rPr lang="en-US" altLang="zh-CN" sz="2000" dirty="0"/>
              <a:t>Connectivity between vertices,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2000" dirty="0"/>
              <a:t>                         usually stored in CSR format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E1614E"/>
                </a:solidFill>
              </a:rPr>
              <a:t>Property</a:t>
            </a:r>
            <a:r>
              <a:rPr lang="zh-CN" altLang="en-US" sz="2000" dirty="0"/>
              <a:t>：</a:t>
            </a:r>
            <a:r>
              <a:rPr lang="en-US" altLang="zh-CN" sz="2000" dirty="0"/>
              <a:t>Affiliated feature values</a:t>
            </a:r>
          </a:p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2000" dirty="0"/>
              <a:t>                       e.g., Parents in BFS, PR value in PageRank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A78FCB-0BC4-6443-90A9-168D129A9905}"/>
              </a:ext>
            </a:extLst>
          </p:cNvPr>
          <p:cNvSpPr txBox="1"/>
          <p:nvPr/>
        </p:nvSpPr>
        <p:spPr>
          <a:xfrm>
            <a:off x="5575862" y="4493640"/>
            <a:ext cx="5777937" cy="118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+mn-ea"/>
              </a:rPr>
              <a:t>When processing concurrent graph jobs: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Cannot share underlying </a:t>
            </a:r>
            <a:r>
              <a:rPr lang="en-US" altLang="zh-CN" sz="2000" dirty="0">
                <a:solidFill>
                  <a:srgbClr val="00B050"/>
                </a:solidFill>
              </a:rPr>
              <a:t>structure </a:t>
            </a:r>
            <a:r>
              <a:rPr lang="en-US" altLang="zh-CN" sz="2000" dirty="0"/>
              <a:t>across jobs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000" dirty="0"/>
              <a:t>Cannot make cross-job </a:t>
            </a:r>
            <a:r>
              <a:rPr lang="en-US" altLang="zh-CN" sz="2000" dirty="0">
                <a:solidFill>
                  <a:srgbClr val="E1614E"/>
                </a:solidFill>
              </a:rPr>
              <a:t>property</a:t>
            </a:r>
            <a:r>
              <a:rPr lang="en-US" altLang="zh-CN" sz="2000" dirty="0"/>
              <a:t> optimization</a:t>
            </a:r>
            <a:endParaRPr kumimoji="1" lang="en-US" altLang="zh-CN" dirty="0">
              <a:latin typeface="+mn-ea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61BCD9A-0927-4F43-80F3-19ED36D4D7FD}"/>
              </a:ext>
            </a:extLst>
          </p:cNvPr>
          <p:cNvSpPr txBox="1"/>
          <p:nvPr/>
        </p:nvSpPr>
        <p:spPr>
          <a:xfrm>
            <a:off x="977462" y="1870842"/>
            <a:ext cx="3990195" cy="4324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1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BFS_F {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solidFill>
                  <a:schemeClr val="accent4"/>
                </a:solidFill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BFS_F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 err="1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* _Parents) : Parents(_Parents) {}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inline bool </a:t>
            </a:r>
            <a:r>
              <a:rPr lang="en" altLang="zh-CN" sz="11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d) {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  if(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[d] == UINT_E_MAX) { 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[d] = s; return 1; }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  else return 0;}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inline bool </a:t>
            </a:r>
            <a:r>
              <a:rPr lang="en" altLang="zh-CN" sz="11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updateAtomic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s,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d){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  return (CAS(&amp;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[d],UINT_E_MAX,s));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}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inline bool </a:t>
            </a:r>
            <a:r>
              <a:rPr lang="en" altLang="zh-CN" sz="11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d) { return (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[d] == UINT_E_MAX); } 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  <a:p>
            <a:b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altLang="zh-CN" sz="11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1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graph&amp; G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) {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n =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G.n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* Parents = </a:t>
            </a:r>
            <a:r>
              <a:rPr lang="en" altLang="zh-CN" sz="11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newA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uintE,n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 err="1">
                <a:solidFill>
                  <a:schemeClr val="accent4"/>
                </a:solidFill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parallel_for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>
                <a:solidFill>
                  <a:schemeClr val="accent5"/>
                </a:solidFill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100" dirty="0" err="1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=0; </a:t>
            </a:r>
            <a:r>
              <a:rPr lang="en" altLang="zh-CN" sz="1100" dirty="0" err="1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&lt;n; </a:t>
            </a:r>
            <a:r>
              <a:rPr lang="en" altLang="zh-CN" sz="1100" dirty="0" err="1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++) Parents[</a:t>
            </a:r>
            <a:r>
              <a:rPr lang="en" altLang="zh-CN" sz="1100" dirty="0" err="1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] = UINT_E_MAX;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Parents[start] = start;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vertexSubset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altLang="zh-CN" sz="11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Frontier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n,start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while(!</a:t>
            </a:r>
            <a:r>
              <a:rPr lang="en" altLang="zh-CN" sz="1100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Frontier.</a:t>
            </a:r>
            <a:r>
              <a:rPr lang="en" altLang="zh-CN" sz="1100" dirty="0" err="1">
                <a:solidFill>
                  <a:schemeClr val="accent4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isEmpty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()){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" altLang="zh-CN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vertexSubset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output = </a:t>
            </a:r>
            <a:r>
              <a:rPr lang="en" altLang="zh-CN" sz="1100" dirty="0" err="1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edgeMap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G, Frontier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, BFS_F(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));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" altLang="zh-CN" sz="1100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Frontier.</a:t>
            </a:r>
            <a:r>
              <a:rPr lang="en" altLang="zh-CN" sz="1100" dirty="0" err="1">
                <a:solidFill>
                  <a:schemeClr val="accent4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n" altLang="zh-CN" sz="11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" altLang="zh-CN" sz="11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Frontier = output;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 err="1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Frontier.</a:t>
            </a:r>
            <a:r>
              <a:rPr lang="en" altLang="zh-CN" sz="1100" dirty="0" err="1">
                <a:solidFill>
                  <a:schemeClr val="accent4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en" altLang="zh-CN" sz="1100" dirty="0"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" altLang="zh-CN" sz="11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" altLang="zh-CN" sz="1100" dirty="0">
                <a:highlight>
                  <a:srgbClr val="E1614E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" altLang="zh-CN" sz="11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F75E15D-DB01-3542-A0F1-1319AFB5F6BD}"/>
              </a:ext>
            </a:extLst>
          </p:cNvPr>
          <p:cNvCxnSpPr/>
          <p:nvPr/>
        </p:nvCxnSpPr>
        <p:spPr>
          <a:xfrm flipH="1">
            <a:off x="5182459" y="2543503"/>
            <a:ext cx="787417" cy="9459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900DC177-07E2-4C48-AA71-C0D7550E1551}"/>
              </a:ext>
            </a:extLst>
          </p:cNvPr>
          <p:cNvCxnSpPr>
            <a:cxnSpLocks/>
          </p:cNvCxnSpPr>
          <p:nvPr/>
        </p:nvCxnSpPr>
        <p:spPr>
          <a:xfrm flipH="1">
            <a:off x="4617888" y="3777301"/>
            <a:ext cx="1351988" cy="1309707"/>
          </a:xfrm>
          <a:prstGeom prst="straightConnector1">
            <a:avLst/>
          </a:prstGeom>
          <a:ln w="38100">
            <a:solidFill>
              <a:srgbClr val="E161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>
            <a:extLst>
              <a:ext uri="{FF2B5EF4-FFF2-40B4-BE49-F238E27FC236}">
                <a16:creationId xmlns:a16="http://schemas.microsoft.com/office/drawing/2014/main" id="{46264C91-8910-3841-A9A6-2D31F693ED70}"/>
              </a:ext>
            </a:extLst>
          </p:cNvPr>
          <p:cNvCxnSpPr/>
          <p:nvPr/>
        </p:nvCxnSpPr>
        <p:spPr>
          <a:xfrm flipH="1">
            <a:off x="2531327" y="2943922"/>
            <a:ext cx="3438549" cy="10036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2AE496E4-653F-7446-9417-0A7757687807}"/>
              </a:ext>
            </a:extLst>
          </p:cNvPr>
          <p:cNvSpPr txBox="1"/>
          <p:nvPr/>
        </p:nvSpPr>
        <p:spPr>
          <a:xfrm>
            <a:off x="1264029" y="6139339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b="1" dirty="0">
                <a:latin typeface="+mn-ea"/>
              </a:rPr>
              <a:t>Example: BFS written in </a:t>
            </a:r>
            <a:r>
              <a:rPr kumimoji="1" lang="en-US" altLang="zh-CN" b="1" dirty="0" err="1">
                <a:latin typeface="+mn-ea"/>
              </a:rPr>
              <a:t>Ligra</a:t>
            </a:r>
            <a:endParaRPr kumimoji="1" lang="en-US" altLang="zh-CN" b="1" dirty="0">
              <a:latin typeface="+mn-ea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2C3F789-D847-B44E-A2F9-512DF49F85A5}"/>
              </a:ext>
            </a:extLst>
          </p:cNvPr>
          <p:cNvSpPr txBox="1"/>
          <p:nvPr/>
        </p:nvSpPr>
        <p:spPr>
          <a:xfrm>
            <a:off x="0" y="6550223"/>
            <a:ext cx="8634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* 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SHUN J, BLELLOCH G E.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Ligra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: A Lightweight Graph Processing Framework for Shared Memory. 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PPoPP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. 2013.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88A474AC-A32C-C94A-A0A1-A11F534CE4EA}"/>
              </a:ext>
            </a:extLst>
          </p:cNvPr>
          <p:cNvSpPr/>
          <p:nvPr/>
        </p:nvSpPr>
        <p:spPr>
          <a:xfrm>
            <a:off x="6025047" y="6046619"/>
            <a:ext cx="52180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FF0000"/>
                </a:solidFill>
                <a:latin typeface="+mn-ea"/>
              </a:rPr>
              <a:t>Large compute &amp; memory access overhead</a:t>
            </a:r>
          </a:p>
        </p:txBody>
      </p:sp>
      <p:cxnSp>
        <p:nvCxnSpPr>
          <p:cNvPr id="40" name="直线箭头连接符 39">
            <a:extLst>
              <a:ext uri="{FF2B5EF4-FFF2-40B4-BE49-F238E27FC236}">
                <a16:creationId xmlns:a16="http://schemas.microsoft.com/office/drawing/2014/main" id="{ABB55FCA-9038-2F45-BBB9-E307E29F3927}"/>
              </a:ext>
            </a:extLst>
          </p:cNvPr>
          <p:cNvCxnSpPr>
            <a:cxnSpLocks/>
          </p:cNvCxnSpPr>
          <p:nvPr/>
        </p:nvCxnSpPr>
        <p:spPr>
          <a:xfrm>
            <a:off x="8758009" y="5781507"/>
            <a:ext cx="0" cy="265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25AEDE6A-0BFC-7F41-A9F4-946C83EAC4F6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A70594BC-3C1D-9C4C-AC20-5405FDBF4247}"/>
              </a:ext>
            </a:extLst>
          </p:cNvPr>
          <p:cNvSpPr txBox="1"/>
          <p:nvPr/>
        </p:nvSpPr>
        <p:spPr>
          <a:xfrm>
            <a:off x="838199" y="1292008"/>
            <a:ext cx="10715513" cy="170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Clr>
                <a:schemeClr val="tx1"/>
              </a:buClr>
            </a:pPr>
            <a:r>
              <a:rPr lang="en-US" altLang="zh-CN" sz="2400" b="1" dirty="0">
                <a:solidFill>
                  <a:srgbClr val="FF0000"/>
                </a:solidFill>
                <a:ea typeface="Microsoft YaHei Light" panose="020B0503020204020204" pitchFamily="34" charset="-122"/>
              </a:rPr>
              <a:t>Decouple them!</a:t>
            </a:r>
            <a:endParaRPr lang="en-US" altLang="zh-CN" sz="2400" b="1" dirty="0">
              <a:ea typeface="Microsoft YaHei Light" panose="020B0503020204020204" pitchFamily="34" charset="-122"/>
            </a:endParaRP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Microsoft YaHei Light" panose="020B0503020204020204" pitchFamily="34" charset="-122"/>
              </a:rPr>
              <a:t>Graph algorithm</a:t>
            </a:r>
            <a:r>
              <a:rPr lang="en-US" altLang="zh-CN" sz="2400" dirty="0">
                <a:ea typeface="Microsoft YaHei Light" panose="020B0503020204020204" pitchFamily="34" charset="-122"/>
              </a:rPr>
              <a:t>: The computation patterns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Microsoft YaHei Light" panose="020B0503020204020204" pitchFamily="34" charset="-122"/>
              </a:rPr>
              <a:t>Graph structure</a:t>
            </a:r>
            <a:r>
              <a:rPr lang="en-US" altLang="zh-CN" sz="2400" dirty="0">
                <a:ea typeface="Microsoft YaHei Light" panose="020B0503020204020204" pitchFamily="34" charset="-122"/>
              </a:rPr>
              <a:t>: Edge connectivity</a:t>
            </a:r>
          </a:p>
          <a:p>
            <a:pPr marL="457200" indent="-457200">
              <a:lnSpc>
                <a:spcPts val="32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b="1" dirty="0">
                <a:ea typeface="Microsoft YaHei Light" panose="020B0503020204020204" pitchFamily="34" charset="-122"/>
              </a:rPr>
              <a:t>Graph property</a:t>
            </a:r>
            <a:r>
              <a:rPr lang="en-US" altLang="zh-CN" sz="2400" dirty="0">
                <a:ea typeface="Microsoft YaHei Light" panose="020B0503020204020204" pitchFamily="34" charset="-122"/>
              </a:rPr>
              <a:t>: Property data attached in each vertex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BF40AD4-5845-8A4D-89E9-9F3A05535953}"/>
              </a:ext>
            </a:extLst>
          </p:cNvPr>
          <p:cNvSpPr/>
          <p:nvPr/>
        </p:nvSpPr>
        <p:spPr>
          <a:xfrm>
            <a:off x="5245530" y="3228212"/>
            <a:ext cx="1700939" cy="512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u="sng" dirty="0">
                <a:latin typeface="+mn-ea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lgorithm</a:t>
            </a:r>
            <a:endParaRPr lang="zh-CN" altLang="en-US" sz="2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E1C2CC7-5856-454D-AC8D-EF14EA2592F9}"/>
              </a:ext>
            </a:extLst>
          </p:cNvPr>
          <p:cNvSpPr/>
          <p:nvPr/>
        </p:nvSpPr>
        <p:spPr>
          <a:xfrm>
            <a:off x="3065365" y="4711921"/>
            <a:ext cx="1437366" cy="512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u="sng" dirty="0">
                <a:latin typeface="+mn-ea"/>
                <a:cs typeface="Times New Roman" panose="02020603050405020304" pitchFamily="18" charset="0"/>
              </a:rPr>
              <a:t>S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tructure</a:t>
            </a:r>
            <a:endParaRPr lang="zh-CN" altLang="en-US" sz="24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F3C227A-9217-B94A-BA0F-0F171188715B}"/>
              </a:ext>
            </a:extLst>
          </p:cNvPr>
          <p:cNvSpPr/>
          <p:nvPr/>
        </p:nvSpPr>
        <p:spPr>
          <a:xfrm>
            <a:off x="7689268" y="4711922"/>
            <a:ext cx="1437366" cy="512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u="sng" dirty="0">
                <a:latin typeface="+mn-ea"/>
                <a:cs typeface="Times New Roman" panose="02020603050405020304" pitchFamily="18" charset="0"/>
              </a:rPr>
              <a:t>P</a:t>
            </a:r>
            <a:r>
              <a:rPr lang="en-US" altLang="zh-CN" sz="2400" dirty="0">
                <a:latin typeface="+mn-ea"/>
                <a:cs typeface="Times New Roman" panose="02020603050405020304" pitchFamily="18" charset="0"/>
              </a:rPr>
              <a:t>roperty</a:t>
            </a:r>
            <a:endParaRPr lang="zh-CN" altLang="en-US" sz="2400" dirty="0"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6B10A6FF-384D-E748-BA01-AD864EE644F7}"/>
              </a:ext>
            </a:extLst>
          </p:cNvPr>
          <p:cNvCxnSpPr>
            <a:cxnSpLocks/>
            <a:stCxn id="7" idx="0"/>
            <a:endCxn id="6" idx="2"/>
          </p:cNvCxnSpPr>
          <p:nvPr/>
        </p:nvCxnSpPr>
        <p:spPr>
          <a:xfrm flipV="1">
            <a:off x="3784048" y="3740775"/>
            <a:ext cx="2311952" cy="971146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D898FF33-05F3-1346-A88C-233C15C49E77}"/>
              </a:ext>
            </a:extLst>
          </p:cNvPr>
          <p:cNvCxnSpPr>
            <a:cxnSpLocks/>
            <a:stCxn id="8" idx="0"/>
            <a:endCxn id="6" idx="2"/>
          </p:cNvCxnSpPr>
          <p:nvPr/>
        </p:nvCxnSpPr>
        <p:spPr>
          <a:xfrm flipH="1" flipV="1">
            <a:off x="6096000" y="3740775"/>
            <a:ext cx="2311951" cy="971147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7C74445-4781-8C4E-BB02-02AEF1F82AC0}"/>
              </a:ext>
            </a:extLst>
          </p:cNvPr>
          <p:cNvSpPr txBox="1"/>
          <p:nvPr/>
        </p:nvSpPr>
        <p:spPr>
          <a:xfrm>
            <a:off x="6531022" y="5246195"/>
            <a:ext cx="3753857" cy="87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2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altLang="zh-CN" dirty="0"/>
              <a:t>Memory layout optimization</a:t>
            </a:r>
          </a:p>
          <a:p>
            <a:r>
              <a:rPr lang="en-US" altLang="zh-CN" dirty="0"/>
              <a:t>Improve memory locality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6E3D14-53EE-E44D-832D-1C1CCD7CDF1F}"/>
              </a:ext>
            </a:extLst>
          </p:cNvPr>
          <p:cNvSpPr txBox="1"/>
          <p:nvPr/>
        </p:nvSpPr>
        <p:spPr>
          <a:xfrm>
            <a:off x="2220100" y="5258499"/>
            <a:ext cx="3127896" cy="87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ts val="32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 altLang="zh-CN" dirty="0"/>
              <a:t>Multiple jobs sharing</a:t>
            </a:r>
          </a:p>
          <a:p>
            <a:r>
              <a:rPr lang="en-US" altLang="zh-CN" dirty="0"/>
              <a:t>Reduce memory access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9FF304-E6F4-E043-9477-2418BA88746C}"/>
              </a:ext>
            </a:extLst>
          </p:cNvPr>
          <p:cNvSpPr txBox="1"/>
          <p:nvPr/>
        </p:nvSpPr>
        <p:spPr>
          <a:xfrm>
            <a:off x="7382077" y="3045015"/>
            <a:ext cx="4386788" cy="878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2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3"/>
                </a:solidFill>
              </a:rPr>
              <a:t>Separation of Concerns</a:t>
            </a:r>
          </a:p>
          <a:p>
            <a:pPr marL="342900" indent="-342900">
              <a:lnSpc>
                <a:spcPts val="3200"/>
              </a:lnSpc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accent3"/>
                </a:solidFill>
              </a:rPr>
              <a:t>Easy to write concurrent programs</a:t>
            </a: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58E99026-7316-AF48-8A82-5FB4BC2A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Autofit/>
          </a:bodyPr>
          <a:lstStyle/>
          <a:p>
            <a:r>
              <a:rPr kumimoji="1" lang="en-US" altLang="zh-CN" sz="3600" dirty="0"/>
              <a:t>Decoupled SAP Graph Model</a:t>
            </a:r>
            <a:endParaRPr kumimoji="1" lang="zh-CN" altLang="en-US" sz="3600" dirty="0"/>
          </a:p>
        </p:txBody>
      </p:sp>
      <p:sp>
        <p:nvSpPr>
          <p:cNvPr id="14" name="文本框 15">
            <a:extLst>
              <a:ext uri="{FF2B5EF4-FFF2-40B4-BE49-F238E27FC236}">
                <a16:creationId xmlns:a16="http://schemas.microsoft.com/office/drawing/2014/main" id="{D011DE00-ACBA-F440-89AD-36C94CC62943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8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2C4EC0-A0CE-674D-8600-B5E5BF8D4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zh-CN" sz="3600" dirty="0"/>
              <a:t>Krill: Concurrent Graph Processing System</a:t>
            </a:r>
            <a:endParaRPr kumimoji="1"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AEFAD7-5549-D448-8DBA-FF8C476937D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371601"/>
            <a:ext cx="10515599" cy="503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800" b="1" u="sng" dirty="0">
                <a:solidFill>
                  <a:srgbClr val="FF0000"/>
                </a:solidFill>
                <a:latin typeface="+mn-lt"/>
              </a:rPr>
              <a:t>Compiler</a:t>
            </a: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800" dirty="0">
                <a:latin typeface="+mn-lt"/>
              </a:rPr>
              <a:t>+</a:t>
            </a:r>
            <a:r>
              <a:rPr kumimoji="1" lang="en-US" altLang="zh-CN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kumimoji="1" lang="en-US" altLang="zh-CN" sz="2800" b="1" u="sng" dirty="0">
                <a:solidFill>
                  <a:schemeClr val="accent6"/>
                </a:solidFill>
                <a:latin typeface="+mn-lt"/>
              </a:rPr>
              <a:t>Runtime</a:t>
            </a:r>
          </a:p>
          <a:p>
            <a:r>
              <a:rPr kumimoji="1" lang="en-US" altLang="zh-CN" sz="2400" b="1" dirty="0">
                <a:solidFill>
                  <a:srgbClr val="FF0000"/>
                </a:solidFill>
                <a:latin typeface="+mn-lt"/>
              </a:rPr>
              <a:t>Property buffers </a:t>
            </a:r>
            <a:r>
              <a:rPr kumimoji="1" lang="en-US" altLang="zh-CN" sz="2400" dirty="0">
                <a:latin typeface="+mn-lt"/>
              </a:rPr>
              <a:t>for easy property data declaration &amp; management</a:t>
            </a:r>
          </a:p>
          <a:p>
            <a:r>
              <a:rPr kumimoji="1" lang="en-US" altLang="zh-CN" sz="2400" b="1" dirty="0">
                <a:solidFill>
                  <a:schemeClr val="accent6"/>
                </a:solidFill>
                <a:latin typeface="+mn-lt"/>
              </a:rPr>
              <a:t>Graph kernel fusion </a:t>
            </a:r>
            <a:r>
              <a:rPr kumimoji="1" lang="en-US" altLang="zh-CN" sz="2400" dirty="0">
                <a:latin typeface="+mn-lt"/>
              </a:rPr>
              <a:t>for efficient graph structure traversal</a:t>
            </a:r>
            <a:r>
              <a:rPr kumimoji="1" lang="zh-CN" altLang="en-US" sz="2400" dirty="0">
                <a:latin typeface="+mn-lt"/>
              </a:rPr>
              <a:t> </a:t>
            </a:r>
            <a:r>
              <a:rPr kumimoji="1" lang="en-US" altLang="zh-CN" sz="2400" dirty="0">
                <a:latin typeface="+mn-lt"/>
              </a:rPr>
              <a:t>&amp;</a:t>
            </a:r>
            <a:r>
              <a:rPr kumimoji="1" lang="zh-CN" altLang="en-US" sz="2400" dirty="0">
                <a:latin typeface="+mn-lt"/>
              </a:rPr>
              <a:t> </a:t>
            </a:r>
            <a:r>
              <a:rPr kumimoji="1" lang="en-US" altLang="zh-CN" sz="2400" dirty="0">
                <a:latin typeface="+mn-lt"/>
              </a:rPr>
              <a:t>computation</a:t>
            </a:r>
            <a:endParaRPr kumimoji="1" lang="zh-CN" altLang="en-US" sz="2400" dirty="0">
              <a:latin typeface="+mn-lt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89221B8-F11A-AE4B-B8B6-7C9D55CAE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62" y="2836780"/>
            <a:ext cx="9383476" cy="3765498"/>
          </a:xfrm>
          <a:prstGeom prst="rect">
            <a:avLst/>
          </a:prstGeom>
        </p:spPr>
      </p:pic>
      <p:sp>
        <p:nvSpPr>
          <p:cNvPr id="21" name="文本框 15">
            <a:extLst>
              <a:ext uri="{FF2B5EF4-FFF2-40B4-BE49-F238E27FC236}">
                <a16:creationId xmlns:a16="http://schemas.microsoft.com/office/drawing/2014/main" id="{DE7596C6-1AA7-6442-A97B-F52C95C3E749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68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076D7-BF0C-2947-A3BD-5393D544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1: Missing Property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693C-34B2-6A45-8FFE-8F4BC22C25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sz="2400" b="1" dirty="0">
                <a:latin typeface="+mn-lt"/>
                <a:ea typeface="+mn-ea"/>
                <a:cs typeface="+mn-cs"/>
              </a:rPr>
              <a:t>Manually create property data when writing the graph algorithm</a:t>
            </a:r>
          </a:p>
          <a:p>
            <a:r>
              <a:rPr kumimoji="1" lang="en-US" sz="2400" dirty="0">
                <a:latin typeface="+mn-lt"/>
                <a:ea typeface="+mn-ea"/>
                <a:cs typeface="+mn-cs"/>
              </a:rPr>
              <a:t>Different types of data are hard to write and organize</a:t>
            </a:r>
          </a:p>
          <a:p>
            <a:pPr lvl="1"/>
            <a:r>
              <a:rPr kumimoji="1" lang="en-US" sz="2400" dirty="0">
                <a:latin typeface="+mn-lt"/>
                <a:ea typeface="+mn-ea"/>
                <a:cs typeface="+mn-cs"/>
              </a:rPr>
              <a:t>Mixing types in a class involves memory alignment</a:t>
            </a:r>
          </a:p>
          <a:p>
            <a:pPr lvl="1"/>
            <a:r>
              <a:rPr kumimoji="1" lang="en-US" sz="2400" dirty="0">
                <a:latin typeface="+mn-lt"/>
                <a:ea typeface="+mn-ea"/>
                <a:cs typeface="+mn-cs"/>
              </a:rPr>
              <a:t>Cause extra memory usage (more serious when CG jobs are considered)</a:t>
            </a:r>
          </a:p>
          <a:p>
            <a:endParaRPr kumimoji="1" lang="en-US" sz="2400" dirty="0">
              <a:latin typeface="+mn-lt"/>
              <a:ea typeface="+mn-ea"/>
              <a:cs typeface="+mn-cs"/>
            </a:endParaRPr>
          </a:p>
          <a:p>
            <a:r>
              <a:rPr kumimoji="1" lang="en-US" sz="2400" dirty="0">
                <a:latin typeface="+mn-lt"/>
                <a:ea typeface="+mn-ea"/>
                <a:cs typeface="+mn-cs"/>
              </a:rPr>
              <a:t>The system has no control on these property data</a:t>
            </a:r>
          </a:p>
          <a:p>
            <a:pPr lvl="1"/>
            <a:r>
              <a:rPr kumimoji="1" lang="en-US" sz="2400" dirty="0">
                <a:latin typeface="+mn-lt"/>
                <a:ea typeface="+mn-ea"/>
                <a:cs typeface="+mn-cs"/>
              </a:rPr>
              <a:t>Scattered around the memory -&gt; Bad temporal memory locality</a:t>
            </a:r>
          </a:p>
          <a:p>
            <a:pPr lvl="1"/>
            <a:r>
              <a:rPr kumimoji="1" lang="en-US" sz="2400" dirty="0">
                <a:latin typeface="+mn-lt"/>
                <a:ea typeface="+mn-ea"/>
                <a:cs typeface="+mn-cs"/>
              </a:rPr>
              <a:t>e.g. PageRank</a:t>
            </a:r>
          </a:p>
          <a:p>
            <a:pPr lvl="1"/>
            <a:endParaRPr kumimoji="1" lang="en-US" sz="2400" dirty="0">
              <a:latin typeface="+mn-lt"/>
              <a:ea typeface="+mn-ea"/>
              <a:cs typeface="+mn-cs"/>
            </a:endParaRPr>
          </a:p>
          <a:p>
            <a:pPr lvl="1"/>
            <a:endParaRPr kumimoji="1" lang="en-US" sz="2400" dirty="0">
              <a:latin typeface="+mn-lt"/>
              <a:ea typeface="+mn-ea"/>
              <a:cs typeface="+mn-cs"/>
            </a:endParaRPr>
          </a:p>
          <a:p>
            <a:pPr lvl="1"/>
            <a:r>
              <a:rPr kumimoji="1" lang="en-US" sz="2400" dirty="0">
                <a:latin typeface="+mn-lt"/>
                <a:ea typeface="+mn-ea"/>
                <a:cs typeface="+mn-cs"/>
              </a:rPr>
              <a:t>Prevent optimization across different jobs</a:t>
            </a:r>
          </a:p>
          <a:p>
            <a:pPr lvl="1"/>
            <a:endParaRPr kumimoji="1" lang="en-US" sz="2400" dirty="0"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4">
                <a:extLst>
                  <a:ext uri="{FF2B5EF4-FFF2-40B4-BE49-F238E27FC236}">
                    <a16:creationId xmlns:a16="http://schemas.microsoft.com/office/drawing/2014/main" id="{90D3E10C-0569-BC43-A299-F97D7BB92DD0}"/>
                  </a:ext>
                </a:extLst>
              </p:cNvPr>
              <p:cNvSpPr txBox="1"/>
              <p:nvPr/>
            </p:nvSpPr>
            <p:spPr>
              <a:xfrm>
                <a:off x="4281272" y="4928500"/>
                <a:ext cx="3629455" cy="679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𝑝𝑟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𝑛𝑒𝑥𝑡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𝑑𝑠𝑡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+=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e>
                            <m:sub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𝑐𝑢𝑟𝑟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𝑠𝑟𝑐</m:t>
                              </m:r>
                            </m:e>
                          </m:d>
                        </m:num>
                        <m:den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𝑜𝑢𝑡𝑛𝑒𝑖𝑔h𝑏𝑜𝑟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𝑠𝑟𝑐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4" name="文本框 4">
                <a:extLst>
                  <a:ext uri="{FF2B5EF4-FFF2-40B4-BE49-F238E27FC236}">
                    <a16:creationId xmlns:a16="http://schemas.microsoft.com/office/drawing/2014/main" id="{90D3E10C-0569-BC43-A299-F97D7BB92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272" y="4928500"/>
                <a:ext cx="3629455" cy="679610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15">
            <a:extLst>
              <a:ext uri="{FF2B5EF4-FFF2-40B4-BE49-F238E27FC236}">
                <a16:creationId xmlns:a16="http://schemas.microsoft.com/office/drawing/2014/main" id="{A3019CA4-7E9A-8E48-BCE5-4BB8EB20ABF4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86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55C7537-F909-614F-8DE8-EEE881EF989B}"/>
              </a:ext>
            </a:extLst>
          </p:cNvPr>
          <p:cNvSpPr/>
          <p:nvPr/>
        </p:nvSpPr>
        <p:spPr>
          <a:xfrm>
            <a:off x="7093963" y="4167106"/>
            <a:ext cx="3339995" cy="1200328"/>
          </a:xfrm>
          <a:prstGeom prst="rect">
            <a:avLst/>
          </a:prstGeom>
          <a:solidFill>
            <a:srgbClr val="FFF2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6BA0AA-45D9-3A42-AB2D-E9A76CABF98A}"/>
              </a:ext>
            </a:extLst>
          </p:cNvPr>
          <p:cNvSpPr/>
          <p:nvPr/>
        </p:nvSpPr>
        <p:spPr>
          <a:xfrm>
            <a:off x="7102931" y="2885947"/>
            <a:ext cx="3331027" cy="1281159"/>
          </a:xfrm>
          <a:prstGeom prst="rect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D4C28A-A08F-0444-AD3C-9724F1CD07EC}"/>
              </a:ext>
            </a:extLst>
          </p:cNvPr>
          <p:cNvSpPr/>
          <p:nvPr/>
        </p:nvSpPr>
        <p:spPr>
          <a:xfrm>
            <a:off x="1591480" y="4580886"/>
            <a:ext cx="2901043" cy="869296"/>
          </a:xfrm>
          <a:prstGeom prst="rect">
            <a:avLst/>
          </a:prstGeom>
          <a:solidFill>
            <a:srgbClr val="FFF2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BFB95-7675-AE49-80C2-1CAA287C96BB}"/>
              </a:ext>
            </a:extLst>
          </p:cNvPr>
          <p:cNvSpPr/>
          <p:nvPr/>
        </p:nvSpPr>
        <p:spPr>
          <a:xfrm>
            <a:off x="1582512" y="3397698"/>
            <a:ext cx="2901043" cy="869296"/>
          </a:xfrm>
          <a:prstGeom prst="rect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6E246A74-ADAD-4948-9E13-3521D5AC1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>
            <a:noAutofit/>
          </a:bodyPr>
          <a:lstStyle/>
          <a:p>
            <a:r>
              <a:rPr kumimoji="1" lang="en-US" altLang="zh-CN" dirty="0"/>
              <a:t>Property Buffers</a:t>
            </a:r>
            <a:endParaRPr kumimoji="1"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F67CB88-B041-3B43-B987-A392AFFDF0B5}"/>
              </a:ext>
            </a:extLst>
          </p:cNvPr>
          <p:cNvSpPr txBox="1"/>
          <p:nvPr/>
        </p:nvSpPr>
        <p:spPr>
          <a:xfrm>
            <a:off x="838200" y="1336644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Declare property data in a separated file (named .</a:t>
            </a:r>
            <a:r>
              <a:rPr lang="en-US" altLang="zh-CN" sz="2400" dirty="0" err="1">
                <a:latin typeface="+mn-ea"/>
              </a:rPr>
              <a:t>propbuf</a:t>
            </a:r>
            <a:r>
              <a:rPr lang="en-US" altLang="zh-CN" sz="2400" dirty="0">
                <a:latin typeface="+mn-ea"/>
              </a:rPr>
              <a:t>)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Protocol-buffer-like grammar </a:t>
            </a:r>
            <a:r>
              <a:rPr lang="en-US" altLang="zh-CN" sz="2400" dirty="0">
                <a:solidFill>
                  <a:srgbClr val="C00000"/>
                </a:solidFill>
                <a:latin typeface="+mn-ea"/>
              </a:rPr>
              <a:t>&lt;type&gt;</a:t>
            </a:r>
            <a:r>
              <a:rPr lang="en-US" altLang="zh-CN" sz="2400" dirty="0">
                <a:latin typeface="+mn-ea"/>
              </a:rPr>
              <a:t>&lt;name&gt; = 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&lt;</a:t>
            </a:r>
            <a:r>
              <a:rPr lang="en-US" altLang="zh-CN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init_val</a:t>
            </a:r>
            <a:r>
              <a:rPr lang="en-US" altLang="zh-CN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ea"/>
              </a:rPr>
              <a:t>&gt;</a:t>
            </a:r>
            <a:r>
              <a:rPr lang="en-US" altLang="zh-CN" sz="2400" dirty="0">
                <a:latin typeface="+mn-ea"/>
              </a:rPr>
              <a:t>;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Better organize property data mixing different types</a:t>
            </a: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Compile to a header file for further linkage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61653A-45F6-D045-A1AA-A0A9062A3F46}"/>
              </a:ext>
            </a:extLst>
          </p:cNvPr>
          <p:cNvSpPr txBox="1"/>
          <p:nvPr/>
        </p:nvSpPr>
        <p:spPr>
          <a:xfrm>
            <a:off x="1582512" y="3397698"/>
            <a:ext cx="2746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BFS {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Parents = -1;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SSSP {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= MAX_INT;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92236-5444-8849-BA46-ED0A1CCDA532}"/>
              </a:ext>
            </a:extLst>
          </p:cNvPr>
          <p:cNvSpPr txBox="1"/>
          <p:nvPr/>
        </p:nvSpPr>
        <p:spPr>
          <a:xfrm>
            <a:off x="7102931" y="2885947"/>
            <a:ext cx="34616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{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BFS_Prop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more accessors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  <a:p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{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lang="en-US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SSSP_Prop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…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  <a:p>
            <a:r>
              <a:rPr lang="en-US" sz="16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PropertyManager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{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PropertyManager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size_t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n);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BFS_Prop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::Parents*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add_Parents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SSSP_Prop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::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add_MinLen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void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initialize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();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};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A5D4CF-14BC-3D48-A52E-F959CBD5B54C}"/>
              </a:ext>
            </a:extLst>
          </p:cNvPr>
          <p:cNvSpPr txBox="1"/>
          <p:nvPr/>
        </p:nvSpPr>
        <p:spPr>
          <a:xfrm>
            <a:off x="2091695" y="2953174"/>
            <a:ext cx="172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Demo.propbuf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73FD1-0C4A-8440-BA2D-72E66E829F81}"/>
              </a:ext>
            </a:extLst>
          </p:cNvPr>
          <p:cNvSpPr txBox="1"/>
          <p:nvPr/>
        </p:nvSpPr>
        <p:spPr>
          <a:xfrm>
            <a:off x="8097427" y="2539394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Demo.pb.h</a:t>
            </a:r>
            <a:endParaRPr lang="en-US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341F07-47FE-F44B-94AF-0639377911FC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4483555" y="3832346"/>
            <a:ext cx="2619376" cy="0"/>
          </a:xfrm>
          <a:prstGeom prst="straightConnector1">
            <a:avLst/>
          </a:prstGeom>
          <a:ln w="38100">
            <a:solidFill>
              <a:srgbClr val="E2F0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BFDAD2-0A98-B34A-B7D1-043368CF0FB2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4492523" y="5015534"/>
            <a:ext cx="2601440" cy="0"/>
          </a:xfrm>
          <a:prstGeom prst="straightConnector1">
            <a:avLst/>
          </a:prstGeom>
          <a:ln w="38100">
            <a:solidFill>
              <a:srgbClr val="FFF2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93742CE-C2C6-464E-B6BC-36240D4FEACC}"/>
              </a:ext>
            </a:extLst>
          </p:cNvPr>
          <p:cNvSpPr txBox="1"/>
          <p:nvPr/>
        </p:nvSpPr>
        <p:spPr>
          <a:xfrm>
            <a:off x="4768287" y="3180266"/>
            <a:ext cx="204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Source-to-source</a:t>
            </a:r>
          </a:p>
          <a:p>
            <a:pPr algn="ctr"/>
            <a:r>
              <a:rPr lang="en-US" b="1" dirty="0"/>
              <a:t>Compilation</a:t>
            </a:r>
          </a:p>
        </p:txBody>
      </p:sp>
      <p:sp>
        <p:nvSpPr>
          <p:cNvPr id="30" name="文本框 15">
            <a:extLst>
              <a:ext uri="{FF2B5EF4-FFF2-40B4-BE49-F238E27FC236}">
                <a16:creationId xmlns:a16="http://schemas.microsoft.com/office/drawing/2014/main" id="{CBC59B78-79D6-9040-B44F-0109DCDB662D}"/>
              </a:ext>
            </a:extLst>
          </p:cNvPr>
          <p:cNvSpPr txBox="1"/>
          <p:nvPr/>
        </p:nvSpPr>
        <p:spPr>
          <a:xfrm>
            <a:off x="11796521" y="655022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文本框 36">
            <a:extLst>
              <a:ext uri="{FF2B5EF4-FFF2-40B4-BE49-F238E27FC236}">
                <a16:creationId xmlns:a16="http://schemas.microsoft.com/office/drawing/2014/main" id="{5BC4D6CB-2B93-344D-B31D-EDA09E0B97DE}"/>
              </a:ext>
            </a:extLst>
          </p:cNvPr>
          <p:cNvSpPr txBox="1"/>
          <p:nvPr/>
        </p:nvSpPr>
        <p:spPr>
          <a:xfrm>
            <a:off x="0" y="6550223"/>
            <a:ext cx="5880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* Google Protocol Buffer, https://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</a:rPr>
              <a:t>developers.google.com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/protocol-buffers</a:t>
            </a:r>
          </a:p>
        </p:txBody>
      </p:sp>
    </p:spTree>
    <p:extLst>
      <p:ext uri="{BB962C8B-B14F-4D97-AF65-F5344CB8AC3E}">
        <p14:creationId xmlns:p14="http://schemas.microsoft.com/office/powerpoint/2010/main" val="4299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5" grpId="0"/>
      <p:bldP spid="17" grpId="0"/>
      <p:bldP spid="2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7705</TotalTime>
  <Words>4016</Words>
  <Application>Microsoft Macintosh PowerPoint</Application>
  <PresentationFormat>Widescreen</PresentationFormat>
  <Paragraphs>501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等线 Light</vt:lpstr>
      <vt:lpstr>微软雅黑</vt:lpstr>
      <vt:lpstr>微软雅黑</vt:lpstr>
      <vt:lpstr>Microsoft YaHei Light</vt:lpstr>
      <vt:lpstr>Arial</vt:lpstr>
      <vt:lpstr>Calibri</vt:lpstr>
      <vt:lpstr>Cambria Math</vt:lpstr>
      <vt:lpstr>Lucida Grande</vt:lpstr>
      <vt:lpstr>Office 主题​​</vt:lpstr>
      <vt:lpstr>PowerPoint Presentation</vt:lpstr>
      <vt:lpstr>Graphs are everywhere …</vt:lpstr>
      <vt:lpstr>Increasing Demand of Concurrent Graph Processing</vt:lpstr>
      <vt:lpstr>Increasing Demand of Concurrent Graph Processing</vt:lpstr>
      <vt:lpstr>Challenges of Concurrent Graph Processing </vt:lpstr>
      <vt:lpstr>Decoupled SAP Graph Model</vt:lpstr>
      <vt:lpstr>Krill: Concurrent Graph Processing System</vt:lpstr>
      <vt:lpstr>Challenge 1: Missing Property Management</vt:lpstr>
      <vt:lpstr>Property Buffers</vt:lpstr>
      <vt:lpstr>Property Buffers</vt:lpstr>
      <vt:lpstr>Property Buffer Compiler</vt:lpstr>
      <vt:lpstr>Runtime System</vt:lpstr>
      <vt:lpstr>Challenge 2: Redundant Structure Accesses</vt:lpstr>
      <vt:lpstr>Graph Kernel Fusion</vt:lpstr>
      <vt:lpstr>Graph Kernel Fusion</vt:lpstr>
      <vt:lpstr>Graph Kernel Fusion</vt:lpstr>
      <vt:lpstr>Graph Kernel Fusion w/ Fast Filters</vt:lpstr>
      <vt:lpstr>Graph Kernel Fusion w/ Fast Filters</vt:lpstr>
      <vt:lpstr>Experimental Setup</vt:lpstr>
      <vt:lpstr>Experimental Setup</vt:lpstr>
      <vt:lpstr>Experimental Results</vt:lpstr>
      <vt:lpstr>Experimental Results</vt:lpstr>
      <vt:lpstr>Experimental Results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hongzheng chen</dc:creator>
  <cp:keywords/>
  <dc:description/>
  <cp:lastModifiedBy>Hongzheng Chen</cp:lastModifiedBy>
  <cp:revision>417</cp:revision>
  <dcterms:created xsi:type="dcterms:W3CDTF">2017-10-12T01:54:19Z</dcterms:created>
  <dcterms:modified xsi:type="dcterms:W3CDTF">2021-11-17T17:30:59Z</dcterms:modified>
  <cp:category/>
</cp:coreProperties>
</file>