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95" r:id="rId2"/>
    <p:sldId id="367" r:id="rId3"/>
    <p:sldId id="291" r:id="rId4"/>
    <p:sldId id="293" r:id="rId5"/>
    <p:sldId id="294" r:id="rId6"/>
    <p:sldId id="366" r:id="rId7"/>
    <p:sldId id="296" r:id="rId8"/>
    <p:sldId id="297" r:id="rId9"/>
    <p:sldId id="396" r:id="rId10"/>
    <p:sldId id="300" r:id="rId11"/>
    <p:sldId id="382" r:id="rId12"/>
    <p:sldId id="383" r:id="rId13"/>
    <p:sldId id="389" r:id="rId14"/>
    <p:sldId id="388" r:id="rId15"/>
    <p:sldId id="392" r:id="rId16"/>
    <p:sldId id="384" r:id="rId17"/>
    <p:sldId id="268" r:id="rId18"/>
    <p:sldId id="273" r:id="rId19"/>
    <p:sldId id="271" r:id="rId20"/>
    <p:sldId id="385" r:id="rId21"/>
    <p:sldId id="394" r:id="rId22"/>
    <p:sldId id="3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hua Chen" initials="H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autoAdjust="0"/>
    <p:restoredTop sz="68043" autoAdjust="0"/>
  </p:normalViewPr>
  <p:slideViewPr>
    <p:cSldViewPr snapToGrid="0">
      <p:cViewPr varScale="1">
        <p:scale>
          <a:sx n="87" d="100"/>
          <a:sy n="87" d="100"/>
        </p:scale>
        <p:origin x="2128" y="184"/>
      </p:cViewPr>
      <p:guideLst>
        <p:guide orient="horz" pos="2160"/>
        <p:guide pos="3871"/>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8843-0BF0-4A41-9F4E-6D7FA878E523}" type="datetimeFigureOut">
              <a:rPr lang="zh-CN" altLang="en-US" smtClean="0"/>
              <a:pPr/>
              <a:t>2021/10/20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12952-0C0F-458C-928D-FB3792DEF068}" type="slidenum">
              <a:rPr lang="zh-CN" altLang="en-US" smtClean="0"/>
              <a:pPr/>
              <a:t>‹#›</a:t>
            </a:fld>
            <a:endParaRPr lang="zh-CN" altLang="en-US"/>
          </a:p>
        </p:txBody>
      </p:sp>
    </p:spTree>
    <p:extLst>
      <p:ext uri="{BB962C8B-B14F-4D97-AF65-F5344CB8AC3E}">
        <p14:creationId xmlns:p14="http://schemas.microsoft.com/office/powerpoint/2010/main" val="150762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Good afternoon everyone. I am Tan </a:t>
            </a:r>
            <a:r>
              <a:rPr lang="en-US" altLang="zh-CN" sz="1200" kern="1200" dirty="0" err="1">
                <a:solidFill>
                  <a:schemeClr val="tx1"/>
                </a:solidFill>
                <a:effectLst/>
                <a:latin typeface="+mn-lt"/>
                <a:ea typeface="+mn-ea"/>
                <a:cs typeface="+mn-cs"/>
              </a:rPr>
              <a:t>Jie</a:t>
            </a:r>
            <a:r>
              <a:rPr lang="en-US" altLang="zh-CN" sz="1200" kern="1200" dirty="0">
                <a:solidFill>
                  <a:schemeClr val="tx1"/>
                </a:solidFill>
                <a:effectLst/>
                <a:latin typeface="+mn-lt"/>
                <a:ea typeface="+mn-ea"/>
                <a:cs typeface="+mn-cs"/>
              </a:rPr>
              <a:t>, a master student from Huazhong University of Science and Technology. I am very glad to report our paper - Whale a novel RDMA-assisted distributed stream processing system with efficient one-to-many data partitioning.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1</a:t>
            </a:fld>
            <a:endParaRPr lang="zh-CN" altLang="en-US"/>
          </a:p>
        </p:txBody>
      </p:sp>
    </p:spTree>
    <p:extLst>
      <p:ext uri="{BB962C8B-B14F-4D97-AF65-F5344CB8AC3E}">
        <p14:creationId xmlns:p14="http://schemas.microsoft.com/office/powerpoint/2010/main" val="121062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this work, we propose Whale, a novel efficient RDMA-assisted one-to-many stream data partitioning design. Whale designs a novel self-adjusting non-blocking tree structure, which prevents the transfer queue of an instance from blocking due to stream dynamics. In addition, Whale designs and implements a new worker-oriented communication mechanism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 replaces the instance-oriented design in previous DSPSs and  significantly reduces the CPU overhead for serialization and communications.</a:t>
            </a:r>
            <a:endParaRPr lang="zh-CN" altLang="zh-CN"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10</a:t>
            </a:fld>
            <a:endParaRPr lang="zh-CN" altLang="en-US"/>
          </a:p>
        </p:txBody>
      </p:sp>
    </p:spTree>
    <p:extLst>
      <p:ext uri="{BB962C8B-B14F-4D97-AF65-F5344CB8AC3E}">
        <p14:creationId xmlns:p14="http://schemas.microsoft.com/office/powerpoint/2010/main" val="300173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the stream tuples arrive randomly with an unpredictable rate, we analyze the dynamic system with the queuing theory and formally model the process as an M/D/1 system. Let lambda denote the stream input rate at the source instance. With an out-degree of d_0, the source S needs to generate d_0 replicas and send them to the corresponding RDMA channels. Each replica has a processing time of </a:t>
                </a:r>
                <a:r>
                  <a:rPr lang="en-US" altLang="zh-CN" sz="1200" kern="1200" dirty="0" err="1">
                    <a:solidFill>
                      <a:schemeClr val="tx1"/>
                    </a:solidFill>
                    <a:effectLst/>
                    <a:latin typeface="+mn-lt"/>
                    <a:ea typeface="+mn-ea"/>
                    <a:cs typeface="+mn-cs"/>
                  </a:rPr>
                  <a:t>t_e</a:t>
                </a:r>
                <a:r>
                  <a:rPr lang="en-US" altLang="zh-CN" sz="1200" kern="1200" dirty="0">
                    <a:solidFill>
                      <a:schemeClr val="tx1"/>
                    </a:solidFill>
                    <a:effectLst/>
                    <a:latin typeface="+mn-lt"/>
                    <a:ea typeface="+mn-ea"/>
                    <a:cs typeface="+mn-cs"/>
                  </a:rPr>
                  <a:t>. Thus, the processing rate $\mu$ of the source instance can be computed by Eq.1),</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average queue length of $S$ can be computed by Eq.2,</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When \lambda$ &lt;= $\mu, the workload of the transfer queue can be alleviated and  the out-degree of $S$ can be increased. When $\lambda &gt; $\mu, the length of the transfer queue continuously increases. To prevent the transfer queue from blocking, Whale decreases the out-degree of $S$ to increase the processing rate. Formally, we need to ensure that the average queue length of the source instance is not greater than its maximum capacity $Q$. Deducing from $ E(L) &lt;= Q$, we have</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首先</a:t>
                </a:r>
                <a:r>
                  <a:rPr lang="zh-CN" altLang="en-US" dirty="0"/>
                  <a:t>我们通过</a:t>
                </a:r>
                <a:r>
                  <a:rPr lang="zh-CN" altLang="zh-CN" sz="1200" kern="1200" dirty="0">
                    <a:solidFill>
                      <a:schemeClr val="tx1"/>
                    </a:solidFill>
                    <a:effectLst/>
                    <a:latin typeface="+mn-lt"/>
                    <a:ea typeface="+mn-ea"/>
                    <a:cs typeface="+mn-cs"/>
                  </a:rPr>
                  <a:t>排队论模型对流多播内部动态系统进行数据建模</a:t>
                </a:r>
                <a:r>
                  <a:rPr lang="zh-CN" altLang="en-US" sz="1200" kern="1200" dirty="0">
                    <a:solidFill>
                      <a:schemeClr val="tx1"/>
                    </a:solidFill>
                    <a:effectLst/>
                    <a:latin typeface="+mn-lt"/>
                    <a:ea typeface="+mn-ea"/>
                    <a:cs typeface="+mn-cs"/>
                  </a:rPr>
                  <a:t>，假设输入速率为 输出速率为 系统内部传输队列长度为</a:t>
                </a:r>
                <a:r>
                  <a:rPr lang="en-US" altLang="zh-CN" sz="1200" kern="1200" dirty="0">
                    <a:solidFill>
                      <a:schemeClr val="tx1"/>
                    </a:solidFill>
                    <a:effectLst/>
                    <a:latin typeface="+mn-lt"/>
                    <a:ea typeface="+mn-ea"/>
                    <a:cs typeface="+mn-cs"/>
                  </a:rPr>
                  <a:t>Q </a:t>
                </a:r>
                <a:r>
                  <a:rPr lang="zh-CN" altLang="en-US" sz="1200" kern="1200" dirty="0">
                    <a:solidFill>
                      <a:schemeClr val="tx1"/>
                    </a:solidFill>
                    <a:effectLst/>
                    <a:latin typeface="+mn-lt"/>
                    <a:ea typeface="+mn-ea"/>
                    <a:cs typeface="+mn-cs"/>
                  </a:rPr>
                  <a:t>元组副本的处理调度时间为。那么</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当</a:t>
                </a:r>
                <a:r>
                  <a:rPr lang="en-US" altLang="zh-CN" i="0" dirty="0">
                    <a:latin typeface="Cambria Math" panose="02040503050406030204" pitchFamily="18" charset="0"/>
                    <a:cs typeface="+mn-ea"/>
                    <a:sym typeface="Times New Roman" panose="02020603050405020304" pitchFamily="18" charset="0"/>
                  </a:rPr>
                  <a:t>𝜆≤𝜇</a:t>
                </a:r>
                <a:r>
                  <a:rPr lang="zh-CN" altLang="en-US" i="0" dirty="0">
                    <a:latin typeface="Cambria Math" panose="02040503050406030204" pitchFamily="18" charset="0"/>
                    <a:cs typeface="+mn-ea"/>
                    <a:sym typeface="Times New Roman" panose="02020603050405020304" pitchFamily="18" charset="0"/>
                  </a:rPr>
                  <a:t>时</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系统负载均衡。当</a:t>
                </a:r>
                <a:r>
                  <a:rPr lang="en-US" altLang="zh-CN" i="0" dirty="0">
                    <a:latin typeface="Cambria Math" panose="02040503050406030204" pitchFamily="18" charset="0"/>
                    <a:cs typeface="+mn-ea"/>
                    <a:sym typeface="Times New Roman" panose="02020603050405020304" pitchFamily="18" charset="0"/>
                  </a:rPr>
                  <a:t>𝜆</a:t>
                </a:r>
                <a:r>
                  <a:rPr lang="en-US" altLang="zh-CN" b="0" i="0" dirty="0">
                    <a:latin typeface="Cambria Math" panose="02040503050406030204" pitchFamily="18" charset="0"/>
                    <a:cs typeface="+mn-ea"/>
                    <a:sym typeface="Times New Roman" panose="02020603050405020304" pitchFamily="18" charset="0"/>
                  </a:rPr>
                  <a:t>&gt;</a:t>
                </a:r>
                <a:r>
                  <a:rPr lang="en-US" altLang="zh-CN" i="0" dirty="0">
                    <a:latin typeface="Cambria Math" panose="02040503050406030204" pitchFamily="18" charset="0"/>
                    <a:cs typeface="+mn-ea"/>
                    <a:sym typeface="Times New Roman" panose="02020603050405020304" pitchFamily="18" charset="0"/>
                  </a:rPr>
                  <a:t>𝜇</a:t>
                </a:r>
                <a:r>
                  <a:rPr lang="zh-CN" altLang="en-US" i="0" dirty="0">
                    <a:latin typeface="Cambria Math" panose="02040503050406030204" pitchFamily="18" charset="0"/>
                    <a:cs typeface="+mn-ea"/>
                    <a:sym typeface="Times New Roman" panose="02020603050405020304" pitchFamily="18" charset="0"/>
                  </a:rPr>
                  <a:t>时</a:t>
                </a:r>
                <a:r>
                  <a:rPr lang="en-US" altLang="zh-CN" b="0" i="0" dirty="0">
                    <a:latin typeface="Cambria Math" panose="02040503050406030204" pitchFamily="18" charset="0"/>
                    <a:cs typeface="+mn-ea"/>
                    <a:sym typeface="Times New Roman" panose="02020603050405020304" pitchFamily="18" charset="0"/>
                  </a:rPr>
                  <a:t>   </a:t>
                </a:r>
                <a:r>
                  <a:rPr lang="zh-CN" altLang="zh-CN" dirty="0">
                    <a:latin typeface="Times New Roman" panose="02020603050405020304" pitchFamily="18" charset="0"/>
                    <a:ea typeface="宋体" panose="02010600030101010101" pitchFamily="2" charset="-122"/>
                    <a:cs typeface="+mn-ea"/>
                    <a:sym typeface="Times New Roman" panose="02020603050405020304" pitchFamily="18" charset="0"/>
                  </a:rPr>
                  <a:t>流多播模型需要保证传输队列的平均队列长度不超过其最大容量</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。通过</a:t>
                </a:r>
                <a:r>
                  <a:rPr lang="en-US" altLang="zh-CN" b="0" dirty="0">
                    <a:latin typeface="Times New Roman" panose="02020603050405020304" pitchFamily="18" charset="0"/>
                    <a:ea typeface="宋体" panose="02010600030101010101" pitchFamily="2" charset="-122"/>
                    <a:cs typeface="+mn-ea"/>
                    <a:sym typeface="Times New Roman" panose="02020603050405020304" pitchFamily="18" charset="0"/>
                  </a:rPr>
                  <a:t>M/D/1 </a:t>
                </a:r>
                <a:r>
                  <a:rPr lang="zh-CN" altLang="en-US" b="0" dirty="0">
                    <a:latin typeface="Times New Roman" panose="02020603050405020304" pitchFamily="18" charset="0"/>
                    <a:ea typeface="宋体" panose="02010600030101010101" pitchFamily="2" charset="-122"/>
                    <a:cs typeface="+mn-ea"/>
                    <a:sym typeface="Times New Roman" panose="02020603050405020304" pitchFamily="18" charset="0"/>
                  </a:rPr>
                  <a:t>排队模型，我们可以得到系统内部传输队列长度。并且由于数据元组需要被调度到不同的下游级联实例，因此可以得到它的输出速率，有</a:t>
                </a:r>
                <a:r>
                  <a:rPr lang="en-US" altLang="zh-CN" i="0" dirty="0">
                    <a:latin typeface="Cambria Math" panose="02040503050406030204" pitchFamily="18" charset="0"/>
                    <a:cs typeface="+mn-ea"/>
                    <a:sym typeface="Times New Roman" panose="02020603050405020304" pitchFamily="18" charset="0"/>
                  </a:rPr>
                  <a:t>𝐸</a:t>
                </a:r>
                <a:r>
                  <a:rPr lang="en-US" altLang="zh-CN" b="0" i="0" dirty="0">
                    <a:latin typeface="Cambria Math" panose="02040503050406030204" pitchFamily="18" charset="0"/>
                    <a:cs typeface="+mn-ea"/>
                    <a:sym typeface="Times New Roman" panose="02020603050405020304" pitchFamily="18" charset="0"/>
                  </a:rPr>
                  <a:t>(𝐿)</a:t>
                </a:r>
                <a:r>
                  <a:rPr lang="zh-CN" altLang="en-US" i="0" dirty="0">
                    <a:latin typeface="Cambria Math" panose="02040503050406030204" pitchFamily="18" charset="0"/>
                    <a:cs typeface="+mn-ea"/>
                    <a:sym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Q  </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推导出系统能够容忍的最大出度。</a:t>
                </a:r>
                <a:endPar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Fallback>
      </mc:AlternateContent>
      <p:sp>
        <p:nvSpPr>
          <p:cNvPr id="4" name="灯片编号占位符 3"/>
          <p:cNvSpPr>
            <a:spLocks noGrp="1"/>
          </p:cNvSpPr>
          <p:nvPr>
            <p:ph type="sldNum" sz="quarter" idx="10"/>
          </p:nvPr>
        </p:nvSpPr>
        <p:spPr/>
        <p:txBody>
          <a:bodyPr/>
          <a:lstStyle/>
          <a:p>
            <a:fld id="{A8212952-0C0F-458C-928D-FB3792DEF068}" type="slidenum">
              <a:rPr lang="zh-CN" altLang="en-US" smtClean="0"/>
              <a:pPr/>
              <a:t>11</a:t>
            </a:fld>
            <a:endParaRPr lang="zh-CN" altLang="en-US"/>
          </a:p>
        </p:txBody>
      </p:sp>
    </p:spTree>
    <p:extLst>
      <p:ext uri="{BB962C8B-B14F-4D97-AF65-F5344CB8AC3E}">
        <p14:creationId xmlns:p14="http://schemas.microsoft.com/office/powerpoint/2010/main" val="42886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Whale also designs a non-blocking multicast tree which restricts a binomial multicast tree with 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maximum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out-degree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source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instance $d^*$. Whale dynamically adjusts $d^*$ to prevent the system from blocking. The non-blocking multicast tree has multiple logic layers.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Figure1 shows an example for constructing a non-blocking multicast tree with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total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instance $|T|=7$ and $d^*=2$. For simplicity, we use $T_{</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-j}$ to denote the $</a:t>
            </a:r>
            <a:r>
              <a:rPr lang="en-US" altLang="zh-CN" sz="1200" kern="1200" dirty="0" err="1">
                <a:solidFill>
                  <a:schemeClr val="tx1"/>
                </a:solidFill>
                <a:effectLst/>
                <a:latin typeface="+mn-lt"/>
                <a:ea typeface="+mn-ea"/>
                <a:cs typeface="+mn-cs"/>
              </a:rPr>
              <a:t>j$th</a:t>
            </a:r>
            <a:r>
              <a:rPr lang="en-US" altLang="zh-CN" sz="1200" kern="1200" dirty="0">
                <a:solidFill>
                  <a:schemeClr val="tx1"/>
                </a:solidFill>
                <a:effectLst/>
                <a:latin typeface="+mn-lt"/>
                <a:ea typeface="+mn-ea"/>
                <a:cs typeface="+mn-cs"/>
              </a:rPr>
              <a:t> instance on the $</a:t>
            </a:r>
            <a:r>
              <a:rPr lang="en-US" altLang="zh-CN" sz="1200" kern="1200" dirty="0" err="1">
                <a:solidFill>
                  <a:schemeClr val="tx1"/>
                </a:solidFill>
                <a:effectLst/>
                <a:latin typeface="+mn-lt"/>
                <a:ea typeface="+mn-ea"/>
                <a:cs typeface="+mn-cs"/>
              </a:rPr>
              <a:t>i$th</a:t>
            </a:r>
            <a:r>
              <a:rPr lang="en-US" altLang="zh-CN" sz="1200" kern="1200" dirty="0">
                <a:solidFill>
                  <a:schemeClr val="tx1"/>
                </a:solidFill>
                <a:effectLst/>
                <a:latin typeface="+mn-lt"/>
                <a:ea typeface="+mn-ea"/>
                <a:cs typeface="+mn-cs"/>
              </a:rPr>
              <a:t> logical layer. Initially, the structure only contains $S$. The first logical layer contains only $T_{1-1}$, which is the directly cascading instance of $S$. On the second logical layer, $S$ connects to one instance, $T_{2-1}$, while $T_{1-1}$ connects to $T_{2-2}$. If the out-degree of an instance on the multicast tree reaches $d^*=2$, it cannot connect to any new instances remaining in $T$. For example, when constructing the third logical layer, if $S$ connects to one more instance, the out-degree of $S$ will exceed $d^*=2$. Thus, Whale lets $T_{1-1}$ connect to a new instance, denoted as $T_{3-1}$. In the same way, $T_{2-1}$ connects to $T_{3-2}$; $T_{2-2}$ connects to $T_{3-3}$. On the fourth logical layer, $T_{2-1}$ connects to $T_{4-1}$.</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Figure2 also illustrates the stream multicast procedure based on the constructed multicast tree. In the first time unit, $S$ sends the tuple $tuple_1$ to the instance $T_{1-1}$. In the second time unit, $S$ and $T_{1-1}$ send  $tuple_1$ to $T_{2-1}$ and $T_{2-2}$, respectively. In the third time unit, $tuple_2$ arrives and $S$ starts to send $tuple_2$ to $T_{1-1}$. Meanwhile, $T_{1-1}$ sends $t_1$ to $T_{3-1}$; $T_{2-1}$ sends $tuple_1$ to $T_{3-2}$; and $T_{2-2}$ sends $tuple_1$ to $T_{3-3}$. In the fourth time unit, $S$ sends $tuple_2$ to $T_{2-1}$; $T_{1-1}$ sends $tuple_2$ to $T_{2-2}$; and $T_{2-1}$ sends $tuple_1$ to $T_{4-1}$. Thus, Whale completes the multicast of $tuple_1$.</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12</a:t>
            </a:fld>
            <a:endParaRPr lang="zh-CN" altLang="en-US"/>
          </a:p>
        </p:txBody>
      </p:sp>
    </p:spTree>
    <p:extLst>
      <p:ext uri="{BB962C8B-B14F-4D97-AF65-F5344CB8AC3E}">
        <p14:creationId xmlns:p14="http://schemas.microsoft.com/office/powerpoint/2010/main" val="377886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cope with stream dynamics, we model the transfer queue of $S$ as a pool with a floor drain at the bottom. The stream continuously pours data into the pool, while the floor drain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(dream) releases data at the bottom. If the input rate is higher than the output rate, the waterline rises. On the contrary, it declines. For dynamic input rate, we can prevent the pool from becoming full by adjusting the output rate.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Similarly, Whale prevents the amount of waiting tuples from exceeding the maximum capacity of the transfer queue $Q$. Whale  sets a warning waterline $</a:t>
                </a:r>
                <a:r>
                  <a:rPr lang="en-US" altLang="zh-CN" sz="1200" kern="1200" dirty="0" err="1">
                    <a:solidFill>
                      <a:schemeClr val="tx1"/>
                    </a:solidFill>
                    <a:effectLst/>
                    <a:latin typeface="+mn-lt"/>
                    <a:ea typeface="+mn-ea"/>
                    <a:cs typeface="+mn-cs"/>
                  </a:rPr>
                  <a:t>l_w</a:t>
                </a:r>
                <a:r>
                  <a:rPr lang="en-US" altLang="zh-CN" sz="1200" kern="1200" dirty="0">
                    <a:solidFill>
                      <a:schemeClr val="tx1"/>
                    </a:solidFill>
                    <a:effectLst/>
                    <a:latin typeface="+mn-lt"/>
                    <a:ea typeface="+mn-ea"/>
                    <a:cs typeface="+mn-cs"/>
                  </a:rPr>
                  <a:t>$ and periodically monitors the current workloads of the transfer queue at each time interval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 $\Delta t$. When the monitor detects that the waterline rises and exceeds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warning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line $</a:t>
                </a:r>
                <a:r>
                  <a:rPr lang="en-US" altLang="zh-CN" sz="1200" kern="1200" dirty="0" err="1">
                    <a:solidFill>
                      <a:schemeClr val="tx1"/>
                    </a:solidFill>
                    <a:effectLst/>
                    <a:latin typeface="+mn-lt"/>
                    <a:ea typeface="+mn-ea"/>
                    <a:cs typeface="+mn-cs"/>
                  </a:rPr>
                  <a:t>l_w</a:t>
                </a:r>
                <a:r>
                  <a:rPr lang="en-US" altLang="zh-CN" sz="1200" kern="1200" dirty="0">
                    <a:solidFill>
                      <a:schemeClr val="tx1"/>
                    </a:solidFill>
                    <a:effectLst/>
                    <a:latin typeface="+mn-lt"/>
                    <a:ea typeface="+mn-ea"/>
                    <a:cs typeface="+mn-cs"/>
                  </a:rPr>
                  <a:t>$, Whale adjusts the current multicast structure by decreasing the out-degree of $S$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instance to increase the processing rate. We call such a strategy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as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{negative scale-down}. On the contrary, if the monitor detects that the waterline drops rapidly under  $</a:t>
                </a:r>
                <a:r>
                  <a:rPr lang="en-US" altLang="zh-CN" sz="1200" kern="1200" dirty="0" err="1">
                    <a:solidFill>
                      <a:schemeClr val="tx1"/>
                    </a:solidFill>
                    <a:effectLst/>
                    <a:latin typeface="+mn-lt"/>
                    <a:ea typeface="+mn-ea"/>
                    <a:cs typeface="+mn-cs"/>
                  </a:rPr>
                  <a:t>l_w</a:t>
                </a:r>
                <a:r>
                  <a:rPr lang="en-US" altLang="zh-CN" sz="1200" kern="1200" dirty="0">
                    <a:solidFill>
                      <a:schemeClr val="tx1"/>
                    </a:solidFill>
                    <a:effectLst/>
                    <a:latin typeface="+mn-lt"/>
                    <a:ea typeface="+mn-ea"/>
                    <a:cs typeface="+mn-cs"/>
                  </a:rPr>
                  <a:t>$, Whale adopts an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{active scale-up} strategy to increase the out-degree of $S$. Besides, Whale can determine $d^*$ according to the stream input rate $\lambda$. We use the notation $l^{'} \to l$ to denote the length change of the transfer queue from $l^{'}$ to $l$. Whale determines whether to adjust the multicast structure or not based on the following rules.</a:t>
                </a:r>
                <a:endParaRPr lang="zh-CN" altLang="zh-CN" sz="1200" kern="1200" dirty="0">
                  <a:solidFill>
                    <a:schemeClr val="tx1"/>
                  </a:solidFill>
                  <a:effectLst/>
                  <a:latin typeface="+mn-lt"/>
                  <a:ea typeface="+mn-ea"/>
                  <a:cs typeface="+mn-cs"/>
                </a:endParaRPr>
              </a:p>
              <a:p>
                <a:pPr marL="0" indent="0" algn="just">
                  <a:lnSpc>
                    <a:spcPct val="150000"/>
                  </a:lnSpc>
                  <a:spcAft>
                    <a:spcPts val="0"/>
                  </a:spcAft>
                  <a:buFont typeface="Wingdings" panose="05000000000000000000" pitchFamily="2" charset="2"/>
                  <a:buNone/>
                </a:pPr>
                <a:endParaRPr lang="en-US"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285750" indent="-285750" algn="just">
                  <a:lnSpc>
                    <a:spcPct val="150000"/>
                  </a:lnSpc>
                  <a:spcAft>
                    <a:spcPts val="0"/>
                  </a:spcAft>
                  <a:buFont typeface="Wingdings" panose="05000000000000000000" pitchFamily="2" charset="2"/>
                  <a:buChar char="u"/>
                </a:pPr>
                <a:r>
                  <a:rPr lang="en-US" altLang="zh-CN" kern="100" dirty="0">
                    <a:latin typeface="Times New Roman" panose="02020603050405020304" pitchFamily="18" charset="0"/>
                    <a:ea typeface="宋体" panose="02010600030101010101" pitchFamily="2" charset="-122"/>
                  </a:rPr>
                  <a:t>Negative Scale-down</a:t>
                </a:r>
                <a:r>
                  <a:rPr lang="zh-CN" altLang="zh-CN" kern="100" dirty="0">
                    <a:latin typeface="Times New Roman" panose="02020603050405020304" pitchFamily="18" charset="0"/>
                    <a:ea typeface="宋体" panose="02010600030101010101" pitchFamily="2" charset="-122"/>
                  </a:rPr>
                  <a:t>策略：假设当前系统水位升高 </a:t>
                </a:r>
                <a:r>
                  <a:rPr lang="en-US" altLang="zh-CN" b="1" i="0" kern="100">
                    <a:latin typeface="Cambria Math" panose="02040503050406030204" pitchFamily="18" charset="0"/>
                    <a:ea typeface="宋体" panose="02010600030101010101" pitchFamily="2" charset="-122"/>
                  </a:rPr>
                  <a:t>𝒍&gt;𝒍′</a:t>
                </a:r>
                <a:r>
                  <a:rPr lang="zh-CN" altLang="zh-CN" kern="100" dirty="0">
                    <a:latin typeface="Times New Roman" panose="02020603050405020304" pitchFamily="18" charset="0"/>
                    <a:ea typeface="宋体" panose="02010600030101010101" pitchFamily="2" charset="-122"/>
                  </a:rPr>
                  <a:t>，通过指定以下启发式规则来确定是否需要动态调整当前流多播结构：如果</a:t>
                </a:r>
                <a:r>
                  <a:rPr lang="en-US" altLang="zh-CN" i="0" kern="100">
                    <a:latin typeface="Cambria Math" panose="02040503050406030204" pitchFamily="18" charset="0"/>
                    <a:ea typeface="宋体" panose="02010600030101010101" pitchFamily="2" charset="-122"/>
                  </a:rPr>
                  <a:t>Δ</a:t>
                </a:r>
                <a:r>
                  <a:rPr lang="en-US" altLang="zh-CN" b="1" i="0" kern="100">
                    <a:latin typeface="Cambria Math" panose="02040503050406030204" pitchFamily="18" charset="0"/>
                    <a:ea typeface="宋体" panose="02010600030101010101" pitchFamily="2" charset="-122"/>
                  </a:rPr>
                  <a:t>𝒍</a:t>
                </a:r>
                <a:r>
                  <a:rPr lang="zh-CN" altLang="zh-CN" kern="100" dirty="0">
                    <a:latin typeface="Times New Roman" panose="02020603050405020304" pitchFamily="18" charset="0"/>
                    <a:ea typeface="宋体" panose="02010600030101010101" pitchFamily="2" charset="-122"/>
                  </a:rPr>
                  <a:t>与</a:t>
                </a:r>
                <a:r>
                  <a:rPr lang="en-US" altLang="zh-CN" b="1" i="0" kern="100">
                    <a:latin typeface="Cambria Math" panose="02040503050406030204" pitchFamily="18" charset="0"/>
                    <a:ea typeface="宋体" panose="02010600030101010101" pitchFamily="2" charset="-122"/>
                  </a:rPr>
                  <a:t>𝒍</a:t>
                </a:r>
                <a:r>
                  <a:rPr lang="zh-CN" altLang="zh-CN" b="1" i="0" kern="100">
                    <a:latin typeface="Cambria Math" panose="02040503050406030204" pitchFamily="18" charset="0"/>
                    <a:ea typeface="宋体" panose="02010600030101010101" pitchFamily="2" charset="-122"/>
                  </a:rPr>
                  <a:t>_</a:t>
                </a:r>
                <a:r>
                  <a:rPr lang="en-US" altLang="zh-CN" b="1" i="0" kern="100">
                    <a:latin typeface="Cambria Math" panose="02040503050406030204" pitchFamily="18" charset="0"/>
                    <a:ea typeface="宋体" panose="02010600030101010101" pitchFamily="2" charset="-122"/>
                  </a:rPr>
                  <a:t>𝒘</a:t>
                </a:r>
                <a:r>
                  <a:rPr lang="zh-CN" altLang="en-US" b="1" i="0" kern="100">
                    <a:latin typeface="Cambria Math" panose="02040503050406030204" pitchFamily="18" charset="0"/>
                    <a:ea typeface="微软雅黑" panose="020B0503020204020204" pitchFamily="34" charset="-122"/>
                    <a:cs typeface="微软雅黑" panose="020B0503020204020204" pitchFamily="34" charset="-122"/>
                  </a:rPr>
                  <a:t>−</a:t>
                </a:r>
                <a:r>
                  <a:rPr lang="en-US" altLang="zh-CN" b="1" i="0" kern="100">
                    <a:latin typeface="Cambria Math" panose="02040503050406030204" pitchFamily="18" charset="0"/>
                    <a:ea typeface="宋体" panose="02010600030101010101" pitchFamily="2" charset="-122"/>
                  </a:rPr>
                  <a:t>𝒍</a:t>
                </a:r>
                <a:r>
                  <a:rPr lang="zh-CN" altLang="zh-CN" kern="100" dirty="0">
                    <a:latin typeface="Times New Roman" panose="02020603050405020304" pitchFamily="18" charset="0"/>
                    <a:ea typeface="宋体" panose="02010600030101010101" pitchFamily="2" charset="-122"/>
                  </a:rPr>
                  <a:t>比率大于某个阈值</a:t>
                </a:r>
                <a:r>
                  <a:rPr lang="en-US" altLang="zh-CN" i="0" kern="100">
                    <a:latin typeface="Cambria Math" panose="02040503050406030204" pitchFamily="18" charset="0"/>
                    <a:ea typeface="宋体" panose="02010600030101010101" pitchFamily="2" charset="-122"/>
                  </a:rPr>
                  <a:t>𝑇</a:t>
                </a:r>
                <a:r>
                  <a:rPr lang="zh-CN" altLang="zh-CN" i="0" kern="100">
                    <a:latin typeface="Cambria Math" panose="02040503050406030204" pitchFamily="18" charset="0"/>
                    <a:ea typeface="宋体" panose="02010600030101010101" pitchFamily="2" charset="-122"/>
                  </a:rPr>
                  <a:t>_</a:t>
                </a:r>
                <a:r>
                  <a:rPr lang="en-US" altLang="zh-CN" b="0" i="0" kern="100">
                    <a:latin typeface="Cambria Math" panose="02040503050406030204" pitchFamily="18" charset="0"/>
                    <a:ea typeface="宋体" panose="02010600030101010101" pitchFamily="2" charset="-122"/>
                  </a:rPr>
                  <a:t>𝑑𝑜𝑤𝑛 </a:t>
                </a:r>
                <a:r>
                  <a:rPr lang="en-US" altLang="zh-CN" i="0" kern="100">
                    <a:latin typeface="Cambria Math" panose="02040503050406030204" pitchFamily="18" charset="0"/>
                    <a:ea typeface="宋体" panose="02010600030101010101" pitchFamily="2" charset="-122"/>
                  </a:rPr>
                  <a:t> </a:t>
                </a:r>
                <a:r>
                  <a:rPr lang="zh-CN" altLang="zh-CN" kern="100" dirty="0">
                    <a:latin typeface="Times New Roman" panose="02020603050405020304" pitchFamily="18" charset="0"/>
                    <a:ea typeface="宋体" panose="02010600030101010101" pitchFamily="2" charset="-122"/>
                  </a:rPr>
                  <a:t>，则应适当增加源头实例的出度，即 </a:t>
                </a:r>
                <a:r>
                  <a:rPr lang="en-US" altLang="zh-CN" b="1" i="0" kern="100">
                    <a:latin typeface="Cambria Math" panose="02040503050406030204" pitchFamily="18" charset="0"/>
                    <a:ea typeface="宋体" panose="02010600030101010101" pitchFamily="2" charset="-122"/>
                  </a:rPr>
                  <a:t>(𝒍−𝒍′)/(𝒍</a:t>
                </a:r>
                <a:r>
                  <a:rPr lang="zh-CN" altLang="zh-CN" b="1" i="0" kern="100">
                    <a:latin typeface="Cambria Math" panose="02040503050406030204" pitchFamily="18" charset="0"/>
                    <a:ea typeface="宋体" panose="02010600030101010101" pitchFamily="2" charset="-122"/>
                  </a:rPr>
                  <a:t>_</a:t>
                </a:r>
                <a:r>
                  <a:rPr lang="en-US" altLang="zh-CN" b="1" i="0" kern="100">
                    <a:latin typeface="Cambria Math" panose="02040503050406030204" pitchFamily="18" charset="0"/>
                    <a:ea typeface="宋体" panose="02010600030101010101" pitchFamily="2" charset="-122"/>
                  </a:rPr>
                  <a:t>𝒘−𝒍)≥</a:t>
                </a:r>
                <a:r>
                  <a:rPr lang="en-US" altLang="zh-CN" sz="1050" b="1" i="0" kern="100" baseline="-25000">
                    <a:effectLst/>
                    <a:latin typeface="Cambria Math" panose="02040503050406030204" pitchFamily="18" charset="0"/>
                    <a:ea typeface="宋体" panose="02010600030101010101" pitchFamily="2" charset="-122"/>
                  </a:rPr>
                  <a:t>𝑻</a:t>
                </a:r>
                <a:r>
                  <a:rPr lang="zh-CN" altLang="zh-CN" sz="1050" b="1" i="0" kern="100" baseline="-25000">
                    <a:effectLst/>
                    <a:latin typeface="Cambria Math" panose="02040503050406030204" pitchFamily="18" charset="0"/>
                    <a:ea typeface="宋体" panose="02010600030101010101" pitchFamily="2" charset="-122"/>
                  </a:rPr>
                  <a:t>_</a:t>
                </a:r>
                <a:r>
                  <a:rPr lang="en-US" altLang="zh-CN" sz="1050" b="1" i="0" kern="100" baseline="-25000">
                    <a:effectLst/>
                    <a:latin typeface="Cambria Math" panose="02040503050406030204" pitchFamily="18" charset="0"/>
                    <a:ea typeface="宋体" panose="02010600030101010101" pitchFamily="2" charset="-122"/>
                  </a:rPr>
                  <a:t>𝒅𝒐𝒘𝒏</a:t>
                </a:r>
                <a:r>
                  <a:rPr lang="zh-CN" altLang="zh-CN" kern="100" dirty="0">
                    <a:latin typeface="Times New Roman" panose="02020603050405020304" pitchFamily="18" charset="0"/>
                    <a:ea typeface="宋体" panose="02010600030101010101" pitchFamily="2" charset="-122"/>
                  </a:rPr>
                  <a:t>。</a:t>
                </a:r>
                <a:endParaRPr lang="en-US" altLang="zh-CN" kern="100" dirty="0">
                  <a:latin typeface="Times New Roman" panose="02020603050405020304" pitchFamily="18" charset="0"/>
                  <a:ea typeface="宋体" panose="02010600030101010101" pitchFamily="2" charset="-122"/>
                </a:endParaRPr>
              </a:p>
              <a:p>
                <a:pPr marL="285750" indent="-285750" algn="just">
                  <a:lnSpc>
                    <a:spcPct val="150000"/>
                  </a:lnSpc>
                  <a:spcAft>
                    <a:spcPts val="0"/>
                  </a:spcAft>
                  <a:buFont typeface="Wingdings" panose="05000000000000000000" pitchFamily="2" charset="2"/>
                  <a:buChar char="u"/>
                </a:pPr>
                <a:endParaRPr lang="en-US" altLang="zh-CN" kern="100" dirty="0">
                  <a:latin typeface="Times New Roman" panose="02020603050405020304" pitchFamily="18" charset="0"/>
                  <a:ea typeface="宋体" panose="02010600030101010101" pitchFamily="2" charset="-122"/>
                </a:endParaRPr>
              </a:p>
              <a:p>
                <a:pPr marL="0" indent="0" algn="just">
                  <a:lnSpc>
                    <a:spcPct val="150000"/>
                  </a:lnSpc>
                  <a:spcAft>
                    <a:spcPts val="0"/>
                  </a:spcAft>
                  <a:buFont typeface="Wingdings" panose="05000000000000000000" pitchFamily="2" charset="2"/>
                  <a:buNone/>
                </a:pPr>
                <a:endParaRPr lang="zh-CN" altLang="zh-CN" kern="100" dirty="0">
                  <a:latin typeface="Times New Roman" panose="02020603050405020304" pitchFamily="18" charset="0"/>
                  <a:ea typeface="宋体" panose="02010600030101010101" pitchFamily="2" charset="-122"/>
                </a:endParaRPr>
              </a:p>
              <a:p>
                <a:pPr marL="285750" indent="-285750" algn="just">
                  <a:lnSpc>
                    <a:spcPct val="150000"/>
                  </a:lnSpc>
                  <a:spcAft>
                    <a:spcPts val="0"/>
                  </a:spcAft>
                  <a:buFont typeface="Wingdings" panose="05000000000000000000" pitchFamily="2" charset="2"/>
                  <a:buChar char="u"/>
                </a:pPr>
                <a:r>
                  <a:rPr lang="en-US" altLang="zh-CN" kern="100" dirty="0">
                    <a:latin typeface="Times New Roman" panose="02020603050405020304" pitchFamily="18" charset="0"/>
                    <a:ea typeface="宋体" panose="02010600030101010101" pitchFamily="2" charset="-122"/>
                  </a:rPr>
                  <a:t>Active Scale-up</a:t>
                </a:r>
                <a:r>
                  <a:rPr lang="zh-CN" altLang="zh-CN" kern="100" dirty="0">
                    <a:latin typeface="Times New Roman" panose="02020603050405020304" pitchFamily="18" charset="0"/>
                    <a:ea typeface="宋体" panose="02010600030101010101" pitchFamily="2" charset="-122"/>
                  </a:rPr>
                  <a:t>策略：假设当前系统水位下降</a:t>
                </a:r>
                <a:r>
                  <a:rPr lang="en-US" altLang="zh-CN" b="1" i="0" kern="100">
                    <a:latin typeface="Cambria Math" panose="02040503050406030204" pitchFamily="18" charset="0"/>
                    <a:ea typeface="宋体" panose="02010600030101010101" pitchFamily="2" charset="-122"/>
                  </a:rPr>
                  <a:t>𝒍&lt;𝒍′</a:t>
                </a:r>
                <a:r>
                  <a:rPr lang="zh-CN" altLang="zh-CN" kern="100" dirty="0">
                    <a:latin typeface="Times New Roman" panose="02020603050405020304" pitchFamily="18" charset="0"/>
                    <a:ea typeface="宋体" panose="02010600030101010101" pitchFamily="2" charset="-122"/>
                  </a:rPr>
                  <a:t>，通过指定以下启发式规则来确定是否需要动态调整当前流多播结构：如果</a:t>
                </a:r>
                <a:r>
                  <a:rPr lang="en-US" altLang="zh-CN" i="0" kern="100">
                    <a:latin typeface="Cambria Math" panose="02040503050406030204" pitchFamily="18" charset="0"/>
                    <a:ea typeface="宋体" panose="02010600030101010101" pitchFamily="2" charset="-122"/>
                  </a:rPr>
                  <a:t>Δ</a:t>
                </a:r>
                <a:r>
                  <a:rPr lang="en-US" altLang="zh-CN" b="1" i="0" kern="100">
                    <a:latin typeface="Cambria Math" panose="02040503050406030204" pitchFamily="18" charset="0"/>
                    <a:ea typeface="宋体" panose="02010600030101010101" pitchFamily="2" charset="-122"/>
                  </a:rPr>
                  <a:t>𝒍</a:t>
                </a:r>
                <a:r>
                  <a:rPr lang="zh-CN" altLang="zh-CN" kern="100" dirty="0">
                    <a:latin typeface="Times New Roman" panose="02020603050405020304" pitchFamily="18" charset="0"/>
                    <a:ea typeface="宋体" panose="02010600030101010101" pitchFamily="2" charset="-122"/>
                  </a:rPr>
                  <a:t>与</a:t>
                </a:r>
                <a:r>
                  <a:rPr lang="en-US" altLang="zh-CN" b="1" i="0" kern="100">
                    <a:latin typeface="Cambria Math" panose="02040503050406030204" pitchFamily="18" charset="0"/>
                    <a:ea typeface="宋体" panose="02010600030101010101" pitchFamily="2" charset="-122"/>
                  </a:rPr>
                  <a:t>𝒍</a:t>
                </a:r>
                <a:r>
                  <a:rPr lang="zh-CN" altLang="zh-CN" b="1" i="0" kern="100">
                    <a:latin typeface="Cambria Math" panose="02040503050406030204" pitchFamily="18" charset="0"/>
                    <a:ea typeface="宋体" panose="02010600030101010101" pitchFamily="2" charset="-122"/>
                  </a:rPr>
                  <a:t>^</a:t>
                </a:r>
                <a:r>
                  <a:rPr lang="en-US" altLang="zh-CN" b="1" i="0" kern="100">
                    <a:latin typeface="Cambria Math" panose="02040503050406030204" pitchFamily="18" charset="0"/>
                    <a:ea typeface="宋体" panose="02010600030101010101" pitchFamily="2" charset="-122"/>
                  </a:rPr>
                  <a:t>′</a:t>
                </a:r>
                <a:r>
                  <a:rPr lang="zh-CN" altLang="zh-CN" kern="100" dirty="0">
                    <a:latin typeface="Times New Roman" panose="02020603050405020304" pitchFamily="18" charset="0"/>
                    <a:ea typeface="宋体" panose="02010600030101010101" pitchFamily="2" charset="-122"/>
                  </a:rPr>
                  <a:t>的比率大于某个阈值</a:t>
                </a:r>
                <a:r>
                  <a:rPr lang="en-US" altLang="zh-CN" i="0" kern="100">
                    <a:latin typeface="Cambria Math" panose="02040503050406030204" pitchFamily="18" charset="0"/>
                    <a:ea typeface="宋体" panose="02010600030101010101" pitchFamily="2" charset="-122"/>
                  </a:rPr>
                  <a:t>𝑇</a:t>
                </a:r>
                <a:r>
                  <a:rPr lang="zh-CN" altLang="zh-CN" i="0" kern="100">
                    <a:latin typeface="Cambria Math" panose="02040503050406030204" pitchFamily="18" charset="0"/>
                    <a:ea typeface="宋体" panose="02010600030101010101" pitchFamily="2" charset="-122"/>
                  </a:rPr>
                  <a:t>_</a:t>
                </a:r>
                <a:r>
                  <a:rPr lang="en-US" altLang="zh-CN" i="0" kern="100">
                    <a:latin typeface="Cambria Math" panose="02040503050406030204" pitchFamily="18" charset="0"/>
                    <a:ea typeface="宋体" panose="02010600030101010101" pitchFamily="2" charset="-122"/>
                  </a:rPr>
                  <a:t>𝑢𝑝</a:t>
                </a:r>
                <a:r>
                  <a:rPr lang="zh-CN" altLang="zh-CN" kern="100" dirty="0">
                    <a:latin typeface="Times New Roman" panose="02020603050405020304" pitchFamily="18" charset="0"/>
                    <a:ea typeface="宋体" panose="02010600030101010101" pitchFamily="2" charset="-122"/>
                  </a:rPr>
                  <a:t>，或者传输队列保持为空，即 </a:t>
                </a:r>
                <a:r>
                  <a:rPr lang="en-US" altLang="zh-CN" b="1" i="0" kern="100">
                    <a:latin typeface="Cambria Math" panose="02040503050406030204" pitchFamily="18" charset="0"/>
                    <a:ea typeface="宋体" panose="02010600030101010101" pitchFamily="2" charset="-122"/>
                  </a:rPr>
                  <a:t>(𝒍−𝒍′)/ 𝒍′≥𝑻</a:t>
                </a:r>
                <a:r>
                  <a:rPr lang="zh-CN" altLang="zh-CN" b="1" i="0" kern="100">
                    <a:latin typeface="Cambria Math" panose="02040503050406030204" pitchFamily="18" charset="0"/>
                    <a:ea typeface="宋体" panose="02010600030101010101" pitchFamily="2" charset="-122"/>
                  </a:rPr>
                  <a:t>_</a:t>
                </a:r>
                <a:r>
                  <a:rPr lang="en-US" altLang="zh-CN" b="1" i="0" kern="100">
                    <a:latin typeface="Cambria Math" panose="02040503050406030204" pitchFamily="18" charset="0"/>
                    <a:ea typeface="宋体" panose="02010600030101010101" pitchFamily="2" charset="-122"/>
                  </a:rPr>
                  <a:t>𝒖𝒑  𝐨𝐫 𝒍=𝒍</a:t>
                </a:r>
                <a:r>
                  <a:rPr lang="zh-CN" altLang="zh-CN" b="1" i="0" kern="100">
                    <a:latin typeface="Cambria Math" panose="02040503050406030204" pitchFamily="18" charset="0"/>
                    <a:ea typeface="宋体" panose="02010600030101010101" pitchFamily="2" charset="-122"/>
                  </a:rPr>
                  <a:t>^</a:t>
                </a:r>
                <a:r>
                  <a:rPr lang="en-US" altLang="zh-CN" b="1" i="0" kern="100">
                    <a:latin typeface="Cambria Math" panose="02040503050406030204" pitchFamily="18" charset="0"/>
                    <a:ea typeface="宋体" panose="02010600030101010101" pitchFamily="2" charset="-122"/>
                  </a:rPr>
                  <a:t>′=𝟎</a:t>
                </a:r>
                <a:r>
                  <a:rPr lang="zh-CN" altLang="zh-CN" kern="100" dirty="0">
                    <a:latin typeface="Times New Roman" panose="02020603050405020304" pitchFamily="18" charset="0"/>
                    <a:ea typeface="宋体" panose="02010600030101010101" pitchFamily="2" charset="-122"/>
                  </a:rPr>
                  <a:t>。</a:t>
                </a:r>
              </a:p>
            </p:txBody>
          </p:sp>
        </mc:Fallback>
      </mc:AlternateContent>
      <p:sp>
        <p:nvSpPr>
          <p:cNvPr id="4" name="灯片编号占位符 3"/>
          <p:cNvSpPr>
            <a:spLocks noGrp="1"/>
          </p:cNvSpPr>
          <p:nvPr>
            <p:ph type="sldNum" sz="quarter" idx="10"/>
          </p:nvPr>
        </p:nvSpPr>
        <p:spPr/>
        <p:txBody>
          <a:bodyPr/>
          <a:lstStyle/>
          <a:p>
            <a:fld id="{A8212952-0C0F-458C-928D-FB3792DEF068}" type="slidenum">
              <a:rPr lang="zh-CN" altLang="en-US" smtClean="0"/>
              <a:pPr/>
              <a:t>13</a:t>
            </a:fld>
            <a:endParaRPr lang="zh-CN" altLang="en-US"/>
          </a:p>
        </p:txBody>
      </p:sp>
    </p:spTree>
    <p:extLst>
      <p:ext uri="{BB962C8B-B14F-4D97-AF65-F5344CB8AC3E}">
        <p14:creationId xmlns:p14="http://schemas.microsoft.com/office/powerpoint/2010/main" val="199232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Whale dynamically adjusts the multicast structure according to the current maximum out-degree of instance $d^*$. It can rapidly reorganize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positions of the destination instances to adapt to a new maximum out-degree $d^*$ based on the current multicast structure. Specifically,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Whale dynamically reorganizes the partial destination instances by disconnecting certain connections and establishing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new connections based on the current multicast structure without significant change.</a:t>
                </a: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Figure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show two examples of the dynamic switching strategies. In the example of the dynamic switching mechanism</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for negative scale-down (Fig. 8a), 𝑑∗ changes from three to two. The algorithm traverses the multicast tree from 𝑆 to the third layer and marks the instances which need to be adjusted. In this example, 𝑑∗ is larger than two. Thus, Whale collects 𝑇3−1 and re-assigns it. Finally, 𝑇3−1</a:t>
                </a:r>
              </a:p>
              <a:p>
                <a:r>
                  <a:rPr lang="en" altLang="zh-CN" sz="1200" kern="1200" dirty="0">
                    <a:solidFill>
                      <a:schemeClr val="tx1"/>
                    </a:solidFill>
                    <a:effectLst/>
                    <a:latin typeface="+mn-lt"/>
                    <a:ea typeface="+mn-ea"/>
                    <a:cs typeface="+mn-cs"/>
                  </a:rPr>
                  <a:t>connects to 𝑇2−1 whose out-degree is less than 𝑑∗. Specifically, 𝑇3−1 disconnects from 𝑆 and re-connects to 𝑇2−1.</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Right figure shows an example of dynamic switching for active scaleup, where 𝑑∗ changes from two to three. </a:t>
                </a:r>
                <a:r>
                  <a:rPr lang="en" altLang="zh-CN" sz="1200" kern="1200">
                    <a:solidFill>
                      <a:schemeClr val="tx1"/>
                    </a:solidFill>
                    <a:effectLst/>
                    <a:latin typeface="+mn-lt"/>
                    <a:ea typeface="+mn-ea"/>
                    <a:cs typeface="+mn-cs"/>
                  </a:rPr>
                  <a:t>The algorithm</a:t>
                </a:r>
                <a:r>
                  <a:rPr lang="zh-CN" altLang="en-US" sz="1200" kern="1200">
                    <a:solidFill>
                      <a:schemeClr val="tx1"/>
                    </a:solidFill>
                    <a:effectLst/>
                    <a:latin typeface="+mn-lt"/>
                    <a:ea typeface="+mn-ea"/>
                    <a:cs typeface="+mn-cs"/>
                  </a:rPr>
                  <a:t>（哦个瑞整）</a:t>
                </a:r>
                <a:r>
                  <a:rPr lang="en" altLang="zh-CN" sz="1200" kern="120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traverses the multicast tree from the fourth layer to 𝑆. Thus, Whale collects 𝑇4−1</a:t>
                </a:r>
              </a:p>
              <a:p>
                <a:r>
                  <a:rPr lang="en" altLang="zh-CN" sz="1200" kern="1200" dirty="0">
                    <a:solidFill>
                      <a:schemeClr val="tx1"/>
                    </a:solidFill>
                    <a:effectLst/>
                    <a:latin typeface="+mn-lt"/>
                    <a:ea typeface="+mn-ea"/>
                    <a:cs typeface="+mn-cs"/>
                  </a:rPr>
                  <a:t>and re-assigns it. Finally, 𝑇4−1 disconnects from 𝑇2−1 and connects to 𝑆 because the out-degree of 𝑆 is less than 𝑑∗ (𝑑∗ = 3)</a:t>
                </a:r>
              </a:p>
              <a:p>
                <a:endParaRPr lang="en" altLang="zh-CN" sz="1200" kern="1200" dirty="0">
                  <a:solidFill>
                    <a:schemeClr val="tx1"/>
                  </a:solidFill>
                  <a:effectLst/>
                  <a:latin typeface="+mn-lt"/>
                  <a:ea typeface="+mn-ea"/>
                  <a:cs typeface="+mn-cs"/>
                </a:endParaRPr>
              </a:p>
              <a:p>
                <a:endParaRPr lang="e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Whale dynamically adjusts the multicast structure according to the current $d^*$. It can rapidly reorganize the positions of the destination instances to adapt to a new maximum out-degree $d^*$ based on the current multicast structure. Specifically, Whale dynamically reorganizes the partial destination instances by disconnecting certain connections and establishing new connections based on the current multicast structure without significant change.</a:t>
                </a:r>
                <a:endParaRPr lang="zh-CN"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若</a:t>
                </a:r>
                <a:r>
                  <a:rPr lang="zh-CN" altLang="en-US" sz="1200" kern="1200" dirty="0">
                    <a:solidFill>
                      <a:schemeClr val="tx1"/>
                    </a:solidFill>
                    <a:effectLst/>
                    <a:latin typeface="+mn-lt"/>
                    <a:ea typeface="+mn-ea"/>
                    <a:cs typeface="+mn-cs"/>
                  </a:rPr>
                  <a:t>当前系统决定需要进行流多播动态切换时，系统根据输入速率决定</a:t>
                </a:r>
                <a:r>
                  <a:rPr lang="zh-CN" altLang="zh-CN" sz="1200" kern="1200" dirty="0">
                    <a:solidFill>
                      <a:schemeClr val="tx1"/>
                    </a:solidFill>
                    <a:effectLst/>
                    <a:latin typeface="+mn-lt"/>
                    <a:ea typeface="+mn-ea"/>
                    <a:cs typeface="+mn-cs"/>
                  </a:rPr>
                  <a:t>重新计算出的最大出度</a:t>
                </a:r>
                <a:r>
                  <a:rPr lang="en-US" altLang="zh-CN" sz="1200" i="0" kern="1200" dirty="0">
                    <a:solidFill>
                      <a:schemeClr val="tx1"/>
                    </a:solidFill>
                    <a:effectLst/>
                    <a:latin typeface="+mn-lt"/>
                    <a:ea typeface="+mn-ea"/>
                    <a:cs typeface="+mn-cs"/>
                  </a:rPr>
                  <a:t>d</a:t>
                </a:r>
                <a:r>
                  <a:rPr lang="zh-CN" altLang="zh-CN" sz="1200" i="0" kern="1200" dirty="0">
                    <a:solidFill>
                      <a:schemeClr val="tx1"/>
                    </a:solidFill>
                    <a:effectLst/>
                    <a:latin typeface="+mn-lt"/>
                    <a:ea typeface="+mn-ea"/>
                    <a:cs typeface="+mn-cs"/>
                  </a:rPr>
                  <a:t>^</a:t>
                </a:r>
                <a:r>
                  <a:rPr lang="zh-CN" altLang="en-US" sz="1200" i="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进行动态调整流多播结构。它可以快速地重新组织部分目标实例的位置，以适应最新的前流多播模型最大出度</a:t>
                </a:r>
                <a:r>
                  <a:rPr lang="en-US" altLang="zh-CN" sz="1200" i="0" kern="1200" dirty="0">
                    <a:solidFill>
                      <a:schemeClr val="tx1"/>
                    </a:solidFill>
                    <a:effectLst/>
                    <a:latin typeface="+mn-lt"/>
                    <a:ea typeface="+mn-ea"/>
                    <a:cs typeface="+mn-cs"/>
                  </a:rPr>
                  <a:t>d</a:t>
                </a:r>
                <a:r>
                  <a:rPr lang="zh-CN" altLang="zh-CN" sz="1200" i="0" kern="1200" dirty="0">
                    <a:solidFill>
                      <a:schemeClr val="tx1"/>
                    </a:solidFill>
                    <a:effectLst/>
                    <a:latin typeface="+mn-lt"/>
                    <a:ea typeface="+mn-ea"/>
                    <a:cs typeface="+mn-cs"/>
                  </a:rPr>
                  <a:t>^</a:t>
                </a:r>
                <a:r>
                  <a:rPr lang="zh-CN" altLang="en-US" sz="1200" i="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。具体来说，</a:t>
                </a:r>
                <a:r>
                  <a:rPr lang="en-US" altLang="zh-CN" sz="1200" kern="1200" dirty="0">
                    <a:solidFill>
                      <a:schemeClr val="tx1"/>
                    </a:solidFill>
                    <a:effectLst/>
                    <a:latin typeface="+mn-lt"/>
                    <a:ea typeface="+mn-ea"/>
                    <a:cs typeface="+mn-cs"/>
                  </a:rPr>
                  <a:t>Whale</a:t>
                </a:r>
                <a:r>
                  <a:rPr lang="zh-CN" altLang="zh-CN" sz="1200" kern="1200" dirty="0">
                    <a:solidFill>
                      <a:schemeClr val="tx1"/>
                    </a:solidFill>
                    <a:effectLst/>
                    <a:latin typeface="+mn-lt"/>
                    <a:ea typeface="+mn-ea"/>
                    <a:cs typeface="+mn-cs"/>
                  </a:rPr>
                  <a:t>系统通过断开某些连接通道并建立新的连接通道来动态调整流多播结构，而无需更改整个流多播结构。这里有两种动态切换机制。其中</a:t>
                </a:r>
                <a:r>
                  <a:rPr lang="en-US" altLang="zh-CN" sz="1200" kern="1200" dirty="0">
                    <a:solidFill>
                      <a:schemeClr val="tx1"/>
                    </a:solidFill>
                    <a:effectLst/>
                    <a:latin typeface="+mn-lt"/>
                    <a:ea typeface="+mn-ea"/>
                    <a:cs typeface="+mn-cs"/>
                  </a:rPr>
                  <a:t>Active Scale-up</a:t>
                </a:r>
                <a:r>
                  <a:rPr lang="zh-CN" altLang="zh-CN" sz="1200" kern="1200" dirty="0">
                    <a:solidFill>
                      <a:schemeClr val="tx1"/>
                    </a:solidFill>
                    <a:effectLst/>
                    <a:latin typeface="+mn-lt"/>
                    <a:ea typeface="+mn-ea"/>
                    <a:cs typeface="+mn-cs"/>
                  </a:rPr>
                  <a:t>动态切换需要增加</a:t>
                </a:r>
                <a:r>
                  <a:rPr lang="en-US" altLang="zh-CN" sz="1200" kern="1200" dirty="0">
                    <a:solidFill>
                      <a:schemeClr val="tx1"/>
                    </a:solidFill>
                    <a:effectLst/>
                    <a:latin typeface="+mn-lt"/>
                    <a:ea typeface="+mn-ea"/>
                    <a:cs typeface="+mn-cs"/>
                  </a:rPr>
                  <a:t>Non-blocking</a:t>
                </a:r>
                <a:r>
                  <a:rPr lang="zh-CN" altLang="zh-CN" sz="1200" kern="1200" dirty="0">
                    <a:solidFill>
                      <a:schemeClr val="tx1"/>
                    </a:solidFill>
                    <a:effectLst/>
                    <a:latin typeface="+mn-lt"/>
                    <a:ea typeface="+mn-ea"/>
                    <a:cs typeface="+mn-cs"/>
                  </a:rPr>
                  <a:t>多播树的最大出度，</a:t>
                </a:r>
                <a:r>
                  <a:rPr lang="en-US" altLang="zh-CN" sz="1200" kern="1200" dirty="0">
                    <a:solidFill>
                      <a:schemeClr val="tx1"/>
                    </a:solidFill>
                    <a:effectLst/>
                    <a:latin typeface="+mn-lt"/>
                    <a:ea typeface="+mn-ea"/>
                    <a:cs typeface="+mn-cs"/>
                  </a:rPr>
                  <a:t>Negative Scale-down</a:t>
                </a:r>
                <a:r>
                  <a:rPr lang="zh-CN" altLang="zh-CN" sz="1200" kern="1200" dirty="0">
                    <a:solidFill>
                      <a:schemeClr val="tx1"/>
                    </a:solidFill>
                    <a:effectLst/>
                    <a:latin typeface="+mn-lt"/>
                    <a:ea typeface="+mn-ea"/>
                    <a:cs typeface="+mn-cs"/>
                  </a:rPr>
                  <a:t>动态切换需要减少</a:t>
                </a:r>
                <a:r>
                  <a:rPr lang="en-US" altLang="zh-CN" sz="1200" kern="1200" dirty="0">
                    <a:solidFill>
                      <a:schemeClr val="tx1"/>
                    </a:solidFill>
                    <a:effectLst/>
                    <a:latin typeface="+mn-lt"/>
                    <a:ea typeface="+mn-ea"/>
                    <a:cs typeface="+mn-cs"/>
                  </a:rPr>
                  <a:t>Non-blocking</a:t>
                </a:r>
                <a:r>
                  <a:rPr lang="zh-CN" altLang="zh-CN" sz="1200" kern="1200" dirty="0">
                    <a:solidFill>
                      <a:schemeClr val="tx1"/>
                    </a:solidFill>
                    <a:effectLst/>
                    <a:latin typeface="+mn-lt"/>
                    <a:ea typeface="+mn-ea"/>
                    <a:cs typeface="+mn-cs"/>
                  </a:rPr>
                  <a:t>多播树的最大出度。</a:t>
                </a:r>
              </a:p>
              <a:p>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A8212952-0C0F-458C-928D-FB3792DEF068}" type="slidenum">
              <a:rPr lang="zh-CN" altLang="en-US" smtClean="0"/>
              <a:pPr/>
              <a:t>14</a:t>
            </a:fld>
            <a:endParaRPr lang="zh-CN" altLang="en-US"/>
          </a:p>
        </p:txBody>
      </p:sp>
    </p:spTree>
    <p:extLst>
      <p:ext uri="{BB962C8B-B14F-4D97-AF65-F5344CB8AC3E}">
        <p14:creationId xmlns:p14="http://schemas.microsoft.com/office/powerpoint/2010/main" val="385291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figure shows the dynamic switching mechanism of Whale's non-blocking multicast structure. The system workload monitor monitors the workloads of the transfer queue while the multicast controller determines the structure adjustment. When determining to adjust, the </a:t>
                </a:r>
                <a:r>
                  <a:rPr lang="en-US" altLang="zh-CN" sz="1200" kern="1200" dirty="0" err="1">
                    <a:solidFill>
                      <a:schemeClr val="tx1"/>
                    </a:solidFill>
                    <a:effectLst/>
                    <a:latin typeface="+mn-lt"/>
                    <a:ea typeface="+mn-ea"/>
                    <a:cs typeface="+mn-cs"/>
                  </a:rPr>
                  <a:t>ControlMessage</a:t>
                </a:r>
                <a:r>
                  <a:rPr lang="en-US" altLang="zh-CN" sz="1200" b="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 generated and multicast to all the destination instances. The </a:t>
                </a:r>
                <a:r>
                  <a:rPr lang="en-US" altLang="zh-CN" sz="1200" kern="1200" dirty="0" err="1">
                    <a:solidFill>
                      <a:schemeClr val="tx1"/>
                    </a:solidFill>
                    <a:effectLst/>
                    <a:latin typeface="+mn-lt"/>
                    <a:ea typeface="+mn-ea"/>
                    <a:cs typeface="+mn-cs"/>
                  </a:rPr>
                  <a:t>ControlMessage</a:t>
                </a:r>
                <a:r>
                  <a:rPr lang="en-US" altLang="zh-CN" sz="1200" kern="1200" dirty="0">
                    <a:solidFill>
                      <a:schemeClr val="tx1"/>
                    </a:solidFill>
                    <a:effectLst/>
                    <a:latin typeface="+mn-lt"/>
                    <a:ea typeface="+mn-ea"/>
                    <a:cs typeface="+mn-cs"/>
                  </a:rPr>
                  <a:t> contains the current status ({negative scale-down} or {active scale-up}) and the control configuration, which is used to inform destination instances to disconnect or establish a new connection for reorganizing the structure. </a:t>
                </a:r>
              </a:p>
              <a:p>
                <a:r>
                  <a:rPr lang="en-US" altLang="zh-CN" sz="1200" kern="1200">
                    <a:solidFill>
                      <a:schemeClr val="tx1"/>
                    </a:solidFill>
                    <a:effectLst/>
                    <a:latin typeface="+mn-lt"/>
                    <a:ea typeface="+mn-ea"/>
                    <a:cs typeface="+mn-cs"/>
                  </a:rPr>
                  <a:t>A relay instance stores the structure of the multicast tree with ControlMessage and obtains its direct cascading instances from the structure. </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This figure shows the dynamic switching mechanism of Whale's non-blocking multicast structure. The system workload monitor monitors the workloads of the transfer queue while the multicast controller  determines the structure adjustment. When determining to adjust, a \</a:t>
                </a:r>
                <a:r>
                  <a:rPr lang="en-US" altLang="zh-CN" sz="1200" kern="1200" dirty="0" err="1" smtClean="0">
                    <a:solidFill>
                      <a:schemeClr val="tx1"/>
                    </a:solidFill>
                    <a:latin typeface="+mn-lt"/>
                    <a:ea typeface="+mn-ea"/>
                    <a:cs typeface="+mn-cs"/>
                  </a:rPr>
                  <a:t>emph</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ControlMessage</a:t>
                </a:r>
                <a:r>
                  <a:rPr lang="en-US" altLang="zh-CN" sz="1200" kern="1200" dirty="0" smtClean="0">
                    <a:solidFill>
                      <a:schemeClr val="tx1"/>
                    </a:solidFill>
                    <a:latin typeface="+mn-lt"/>
                    <a:ea typeface="+mn-ea"/>
                    <a:cs typeface="+mn-cs"/>
                  </a:rPr>
                  <a:t>} is generated and multicast to all the destination instances. The \</a:t>
                </a:r>
                <a:r>
                  <a:rPr lang="en-US" altLang="zh-CN" sz="1200" kern="1200" dirty="0" err="1" smtClean="0">
                    <a:solidFill>
                      <a:schemeClr val="tx1"/>
                    </a:solidFill>
                    <a:latin typeface="+mn-lt"/>
                    <a:ea typeface="+mn-ea"/>
                    <a:cs typeface="+mn-cs"/>
                  </a:rPr>
                  <a:t>emph</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ControlMessage</a:t>
                </a:r>
                <a:r>
                  <a:rPr lang="en-US" altLang="zh-CN" sz="1200" kern="1200" dirty="0" smtClean="0">
                    <a:solidFill>
                      <a:schemeClr val="tx1"/>
                    </a:solidFill>
                    <a:latin typeface="+mn-lt"/>
                    <a:ea typeface="+mn-ea"/>
                    <a:cs typeface="+mn-cs"/>
                  </a:rPr>
                  <a:t>} contains the current status (\</a:t>
                </a:r>
                <a:r>
                  <a:rPr lang="en-US" altLang="zh-CN" sz="1200" kern="1200" dirty="0" err="1" smtClean="0">
                    <a:solidFill>
                      <a:schemeClr val="tx1"/>
                    </a:solidFill>
                    <a:latin typeface="+mn-lt"/>
                    <a:ea typeface="+mn-ea"/>
                    <a:cs typeface="+mn-cs"/>
                  </a:rPr>
                  <a:t>emph</a:t>
                </a:r>
                <a:r>
                  <a:rPr lang="en-US" altLang="zh-CN" sz="1200" kern="1200" dirty="0" smtClean="0">
                    <a:solidFill>
                      <a:schemeClr val="tx1"/>
                    </a:solidFill>
                    <a:latin typeface="+mn-lt"/>
                    <a:ea typeface="+mn-ea"/>
                    <a:cs typeface="+mn-cs"/>
                  </a:rPr>
                  <a:t>{negative scale-down} or \</a:t>
                </a:r>
                <a:r>
                  <a:rPr lang="en-US" altLang="zh-CN" sz="1200" kern="1200" dirty="0" err="1" smtClean="0">
                    <a:solidFill>
                      <a:schemeClr val="tx1"/>
                    </a:solidFill>
                    <a:latin typeface="+mn-lt"/>
                    <a:ea typeface="+mn-ea"/>
                    <a:cs typeface="+mn-cs"/>
                  </a:rPr>
                  <a:t>emph</a:t>
                </a:r>
                <a:r>
                  <a:rPr lang="en-US" altLang="zh-CN" sz="1200" kern="1200" dirty="0" smtClean="0">
                    <a:solidFill>
                      <a:schemeClr val="tx1"/>
                    </a:solidFill>
                    <a:latin typeface="+mn-lt"/>
                    <a:ea typeface="+mn-ea"/>
                    <a:cs typeface="+mn-cs"/>
                  </a:rPr>
                  <a:t>{active scale-up}) and the control configuration, which is used to inform destination instances to disconnect or establish a new connection for reorganizing the structure.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 relay instance stores the structure of the multicast tree with \</a:t>
                </a:r>
                <a:r>
                  <a:rPr lang="en-US" altLang="zh-CN" sz="1200" kern="1200" dirty="0" err="1" smtClean="0">
                    <a:solidFill>
                      <a:schemeClr val="tx1"/>
                    </a:solidFill>
                    <a:latin typeface="+mn-lt"/>
                    <a:ea typeface="+mn-ea"/>
                    <a:cs typeface="+mn-cs"/>
                  </a:rPr>
                  <a:t>emph</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ControlMessage</a:t>
                </a:r>
                <a:r>
                  <a:rPr lang="en-US" altLang="zh-CN" sz="1200" kern="1200" dirty="0" smtClean="0">
                    <a:solidFill>
                      <a:schemeClr val="tx1"/>
                    </a:solidFill>
                    <a:latin typeface="+mn-lt"/>
                    <a:ea typeface="+mn-ea"/>
                    <a:cs typeface="+mn-cs"/>
                  </a:rPr>
                  <a:t>} and obtains its direct cascading instances from the structure. We describe the dynamic switching as follows.</a:t>
                </a:r>
                <a:endParaRPr lang="zh-CN" altLang="zh-CN"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若</a:t>
                </a:r>
                <a:r>
                  <a:rPr lang="zh-CN" altLang="en-US" sz="1200" kern="1200" dirty="0">
                    <a:solidFill>
                      <a:schemeClr val="tx1"/>
                    </a:solidFill>
                    <a:effectLst/>
                    <a:latin typeface="+mn-lt"/>
                    <a:ea typeface="+mn-ea"/>
                    <a:cs typeface="+mn-cs"/>
                  </a:rPr>
                  <a:t>当前系统决定需要进行流多播动态切换时，系统根据输入速率决定</a:t>
                </a:r>
                <a:r>
                  <a:rPr lang="zh-CN" altLang="zh-CN" sz="1200" kern="1200" dirty="0">
                    <a:solidFill>
                      <a:schemeClr val="tx1"/>
                    </a:solidFill>
                    <a:effectLst/>
                    <a:latin typeface="+mn-lt"/>
                    <a:ea typeface="+mn-ea"/>
                    <a:cs typeface="+mn-cs"/>
                  </a:rPr>
                  <a:t>重新计算出的最大出度</a:t>
                </a:r>
                <a:r>
                  <a:rPr lang="en-US" altLang="zh-CN" sz="1200" i="0" kern="1200" dirty="0">
                    <a:solidFill>
                      <a:schemeClr val="tx1"/>
                    </a:solidFill>
                    <a:effectLst/>
                    <a:latin typeface="+mn-lt"/>
                    <a:ea typeface="+mn-ea"/>
                    <a:cs typeface="+mn-cs"/>
                  </a:rPr>
                  <a:t>d</a:t>
                </a:r>
                <a:r>
                  <a:rPr lang="zh-CN" altLang="zh-CN" sz="1200" i="0" kern="1200" dirty="0">
                    <a:solidFill>
                      <a:schemeClr val="tx1"/>
                    </a:solidFill>
                    <a:effectLst/>
                    <a:latin typeface="+mn-lt"/>
                    <a:ea typeface="+mn-ea"/>
                    <a:cs typeface="+mn-cs"/>
                  </a:rPr>
                  <a:t>^</a:t>
                </a:r>
                <a:r>
                  <a:rPr lang="zh-CN" altLang="en-US" sz="1200" i="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进行动态调整流多播结构。它可以快速地重新组织部分目标实例的位置，以适应最新的前流多播模型最大出度</a:t>
                </a:r>
                <a:r>
                  <a:rPr lang="en-US" altLang="zh-CN" sz="1200" i="0" kern="1200" dirty="0">
                    <a:solidFill>
                      <a:schemeClr val="tx1"/>
                    </a:solidFill>
                    <a:effectLst/>
                    <a:latin typeface="+mn-lt"/>
                    <a:ea typeface="+mn-ea"/>
                    <a:cs typeface="+mn-cs"/>
                  </a:rPr>
                  <a:t>d</a:t>
                </a:r>
                <a:r>
                  <a:rPr lang="zh-CN" altLang="zh-CN" sz="1200" i="0" kern="1200" dirty="0">
                    <a:solidFill>
                      <a:schemeClr val="tx1"/>
                    </a:solidFill>
                    <a:effectLst/>
                    <a:latin typeface="+mn-lt"/>
                    <a:ea typeface="+mn-ea"/>
                    <a:cs typeface="+mn-cs"/>
                  </a:rPr>
                  <a:t>^</a:t>
                </a:r>
                <a:r>
                  <a:rPr lang="zh-CN" altLang="en-US" sz="1200" i="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。具体来说，</a:t>
                </a:r>
                <a:r>
                  <a:rPr lang="en-US" altLang="zh-CN" sz="1200" kern="1200" dirty="0">
                    <a:solidFill>
                      <a:schemeClr val="tx1"/>
                    </a:solidFill>
                    <a:effectLst/>
                    <a:latin typeface="+mn-lt"/>
                    <a:ea typeface="+mn-ea"/>
                    <a:cs typeface="+mn-cs"/>
                  </a:rPr>
                  <a:t>Whale</a:t>
                </a:r>
                <a:r>
                  <a:rPr lang="zh-CN" altLang="zh-CN" sz="1200" kern="1200" dirty="0">
                    <a:solidFill>
                      <a:schemeClr val="tx1"/>
                    </a:solidFill>
                    <a:effectLst/>
                    <a:latin typeface="+mn-lt"/>
                    <a:ea typeface="+mn-ea"/>
                    <a:cs typeface="+mn-cs"/>
                  </a:rPr>
                  <a:t>系统通过断开某些连接通道并建立新的连接通道来动态调整流多播结构，而无需更改整个流多播结构。这里有两种动态切换机制。其中</a:t>
                </a:r>
                <a:r>
                  <a:rPr lang="en-US" altLang="zh-CN" sz="1200" kern="1200" dirty="0">
                    <a:solidFill>
                      <a:schemeClr val="tx1"/>
                    </a:solidFill>
                    <a:effectLst/>
                    <a:latin typeface="+mn-lt"/>
                    <a:ea typeface="+mn-ea"/>
                    <a:cs typeface="+mn-cs"/>
                  </a:rPr>
                  <a:t>Active Scale-up</a:t>
                </a:r>
                <a:r>
                  <a:rPr lang="zh-CN" altLang="zh-CN" sz="1200" kern="1200" dirty="0">
                    <a:solidFill>
                      <a:schemeClr val="tx1"/>
                    </a:solidFill>
                    <a:effectLst/>
                    <a:latin typeface="+mn-lt"/>
                    <a:ea typeface="+mn-ea"/>
                    <a:cs typeface="+mn-cs"/>
                  </a:rPr>
                  <a:t>动态切换需要增加</a:t>
                </a:r>
                <a:r>
                  <a:rPr lang="en-US" altLang="zh-CN" sz="1200" kern="1200" dirty="0">
                    <a:solidFill>
                      <a:schemeClr val="tx1"/>
                    </a:solidFill>
                    <a:effectLst/>
                    <a:latin typeface="+mn-lt"/>
                    <a:ea typeface="+mn-ea"/>
                    <a:cs typeface="+mn-cs"/>
                  </a:rPr>
                  <a:t>Non-blocking</a:t>
                </a:r>
                <a:r>
                  <a:rPr lang="zh-CN" altLang="zh-CN" sz="1200" kern="1200" dirty="0">
                    <a:solidFill>
                      <a:schemeClr val="tx1"/>
                    </a:solidFill>
                    <a:effectLst/>
                    <a:latin typeface="+mn-lt"/>
                    <a:ea typeface="+mn-ea"/>
                    <a:cs typeface="+mn-cs"/>
                  </a:rPr>
                  <a:t>多播树的最大出度，</a:t>
                </a:r>
                <a:r>
                  <a:rPr lang="en-US" altLang="zh-CN" sz="1200" kern="1200" dirty="0">
                    <a:solidFill>
                      <a:schemeClr val="tx1"/>
                    </a:solidFill>
                    <a:effectLst/>
                    <a:latin typeface="+mn-lt"/>
                    <a:ea typeface="+mn-ea"/>
                    <a:cs typeface="+mn-cs"/>
                  </a:rPr>
                  <a:t>Negative Scale-down</a:t>
                </a:r>
                <a:r>
                  <a:rPr lang="zh-CN" altLang="zh-CN" sz="1200" kern="1200" dirty="0">
                    <a:solidFill>
                      <a:schemeClr val="tx1"/>
                    </a:solidFill>
                    <a:effectLst/>
                    <a:latin typeface="+mn-lt"/>
                    <a:ea typeface="+mn-ea"/>
                    <a:cs typeface="+mn-cs"/>
                  </a:rPr>
                  <a:t>动态切换需要减少</a:t>
                </a:r>
                <a:r>
                  <a:rPr lang="en-US" altLang="zh-CN" sz="1200" kern="1200" dirty="0">
                    <a:solidFill>
                      <a:schemeClr val="tx1"/>
                    </a:solidFill>
                    <a:effectLst/>
                    <a:latin typeface="+mn-lt"/>
                    <a:ea typeface="+mn-ea"/>
                    <a:cs typeface="+mn-cs"/>
                  </a:rPr>
                  <a:t>Non-blocking</a:t>
                </a:r>
                <a:r>
                  <a:rPr lang="zh-CN" altLang="zh-CN" sz="1200" kern="1200" dirty="0">
                    <a:solidFill>
                      <a:schemeClr val="tx1"/>
                    </a:solidFill>
                    <a:effectLst/>
                    <a:latin typeface="+mn-lt"/>
                    <a:ea typeface="+mn-ea"/>
                    <a:cs typeface="+mn-cs"/>
                  </a:rPr>
                  <a:t>多播树的最大出度。</a:t>
                </a:r>
              </a:p>
              <a:p>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A8212952-0C0F-458C-928D-FB3792DEF068}" type="slidenum">
              <a:rPr lang="zh-CN" altLang="en-US" smtClean="0"/>
              <a:pPr/>
              <a:t>15</a:t>
            </a:fld>
            <a:endParaRPr lang="zh-CN" altLang="en-US"/>
          </a:p>
        </p:txBody>
      </p:sp>
    </p:spTree>
    <p:extLst>
      <p:ext uri="{BB962C8B-B14F-4D97-AF65-F5344CB8AC3E}">
        <p14:creationId xmlns:p14="http://schemas.microsoft.com/office/powerpoint/2010/main" val="1046869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Whale proposes a new worker-oriented communication mechanism. For one-to-many data partitioning, the source instance sends a tuple to the worker process hosting multiple instances instead of separately sending to the instances. Figure illustrates the worker-oriented communication mechanism. The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{batch} component generates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BatchTuple</a:t>
            </a:r>
            <a:r>
              <a:rPr lang="en-US" altLang="zh-CN" sz="1200" kern="1200" dirty="0">
                <a:solidFill>
                  <a:schemeClr val="tx1"/>
                </a:solidFill>
                <a:effectLst/>
                <a:latin typeface="+mn-lt"/>
                <a:ea typeface="+mn-ea"/>
                <a:cs typeface="+mn-cs"/>
              </a:rPr>
              <a:t>}. Then, the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{batch} component serializes the data item and packages the serialized data item with the IDs into a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WorkerMessage</a:t>
            </a:r>
            <a:r>
              <a:rPr lang="en-US" altLang="zh-CN" sz="1200" kern="1200" dirty="0">
                <a:solidFill>
                  <a:schemeClr val="tx1"/>
                </a:solidFill>
                <a:effectLst/>
                <a:latin typeface="+mn-lt"/>
                <a:ea typeface="+mn-ea"/>
                <a:cs typeface="+mn-cs"/>
              </a:rPr>
              <a:t>}. In the destination worker, the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{dispatcher} component receives the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WorkerMessage</a:t>
            </a:r>
            <a:r>
              <a:rPr lang="en-US" altLang="zh-CN" sz="1200" kern="1200" dirty="0">
                <a:solidFill>
                  <a:schemeClr val="tx1"/>
                </a:solidFill>
                <a:effectLst/>
                <a:latin typeface="+mn-lt"/>
                <a:ea typeface="+mn-ea"/>
                <a:cs typeface="+mn-cs"/>
              </a:rPr>
              <a:t>} from the source instance, deserializes the data item and obtains the ID of the destination instances, and dispatches the data item locally to the destination instances according to the obtained IDs.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16</a:t>
            </a:fld>
            <a:endParaRPr lang="zh-CN" altLang="en-US"/>
          </a:p>
        </p:txBody>
      </p:sp>
    </p:spTree>
    <p:extLst>
      <p:ext uri="{BB962C8B-B14F-4D97-AF65-F5344CB8AC3E}">
        <p14:creationId xmlns:p14="http://schemas.microsoft.com/office/powerpoint/2010/main" val="386483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Based on the above design, we designed and implemented a distributed stream multicast system Whale based on RDMA. The structure of the system is shown in the figure. We make the source code of Whale publicly available.</a:t>
            </a: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Figure shows </a:t>
            </a:r>
            <a:r>
              <a:rPr lang="en" altLang="zh-CN" sz="1200" kern="1200">
                <a:solidFill>
                  <a:schemeClr val="tx1"/>
                </a:solidFill>
                <a:effectLst/>
                <a:latin typeface="+mn-lt"/>
                <a:ea typeface="+mn-ea"/>
                <a:cs typeface="+mn-cs"/>
              </a:rPr>
              <a:t>the architecture</a:t>
            </a:r>
            <a:r>
              <a:rPr lang="zh-CN" altLang="en-US" sz="1200" kern="1200">
                <a:solidFill>
                  <a:schemeClr val="tx1"/>
                </a:solidFill>
                <a:effectLst/>
                <a:latin typeface="+mn-lt"/>
                <a:ea typeface="+mn-ea"/>
                <a:cs typeface="+mn-cs"/>
              </a:rPr>
              <a:t>（啊可太</a:t>
            </a:r>
            <a:r>
              <a:rPr lang="en-US" altLang="zh-CN" sz="1200" kern="1200">
                <a:solidFill>
                  <a:schemeClr val="tx1"/>
                </a:solidFill>
                <a:effectLst/>
                <a:latin typeface="+mn-lt"/>
                <a:ea typeface="+mn-ea"/>
                <a:cs typeface="+mn-cs"/>
              </a:rPr>
              <a:t>true</a:t>
            </a:r>
            <a:r>
              <a:rPr lang="zh-CN" altLang="en-US" sz="1200" kern="1200">
                <a:solidFill>
                  <a:schemeClr val="tx1"/>
                </a:solidFill>
                <a:effectLst/>
                <a:latin typeface="+mn-lt"/>
                <a:ea typeface="+mn-ea"/>
                <a:cs typeface="+mn-cs"/>
              </a:rPr>
              <a:t>）</a:t>
            </a:r>
            <a:r>
              <a:rPr lang="en" altLang="zh-CN" sz="1200" kern="120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of Whale, which includes two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main components, stream multicast and worker-oriented communication.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stream multicast component fully exploits the zero-copy</a:t>
            </a:r>
          </a:p>
          <a:p>
            <a:r>
              <a:rPr lang="en" altLang="zh-CN" sz="1200" kern="1200" dirty="0">
                <a:solidFill>
                  <a:schemeClr val="tx1"/>
                </a:solidFill>
                <a:effectLst/>
                <a:latin typeface="+mn-lt"/>
                <a:ea typeface="+mn-ea"/>
                <a:cs typeface="+mn-cs"/>
              </a:rPr>
              <a:t>RDMA network to efficiently process highly dynamic streams.</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In the stream multicast component, Whale constructs the proposed</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efficient non-blocking multicast tree structure to support</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efficient one-to-many data partitioning. The system can dynamically</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adjust the structure to copy with stream dynamics. Specially,</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stream multicast scheduler</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chooses the maximum</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out-degree of the non-blocking multicast tree structure for the incoming</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stream and minimizes the average multicast latency. 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system workload monitor periodically monitors the current workloads</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of the source instance while the multicast controller adjusts</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multicast structure accordingly. The worker-oriented communication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component addresses at reducing the redundant serialization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and communication. The batch component packages 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IDs with the data item into a </a:t>
            </a:r>
            <a:r>
              <a:rPr lang="en" altLang="zh-CN" sz="1200" kern="1200" dirty="0" err="1">
                <a:solidFill>
                  <a:schemeClr val="tx1"/>
                </a:solidFill>
                <a:effectLst/>
                <a:latin typeface="+mn-lt"/>
                <a:ea typeface="+mn-ea"/>
                <a:cs typeface="+mn-cs"/>
              </a:rPr>
              <a:t>BatchTuple</a:t>
            </a:r>
            <a:r>
              <a:rPr lang="en" altLang="zh-CN" sz="1200" kern="1200" dirty="0">
                <a:solidFill>
                  <a:schemeClr val="tx1"/>
                </a:solidFill>
                <a:effectLst/>
                <a:latin typeface="+mn-lt"/>
                <a:ea typeface="+mn-ea"/>
                <a:cs typeface="+mn-cs"/>
              </a:rPr>
              <a:t> and serializes the </a:t>
            </a:r>
            <a:r>
              <a:rPr lang="en" altLang="zh-CN" sz="1200" kern="1200" dirty="0" err="1">
                <a:solidFill>
                  <a:schemeClr val="tx1"/>
                </a:solidFill>
                <a:effectLst/>
                <a:latin typeface="+mn-lt"/>
                <a:ea typeface="+mn-ea"/>
                <a:cs typeface="+mn-cs"/>
              </a:rPr>
              <a:t>BatchTuple</a:t>
            </a:r>
            <a:r>
              <a:rPr lang="en" altLang="zh-CN" sz="1200" kern="1200" dirty="0">
                <a:solidFill>
                  <a:schemeClr val="tx1"/>
                </a:solidFill>
                <a:effectLst/>
                <a:latin typeface="+mn-lt"/>
                <a:ea typeface="+mn-ea"/>
                <a:cs typeface="+mn-cs"/>
              </a:rPr>
              <a:t> for multicasting. The dispatcher deserializes the </a:t>
            </a:r>
            <a:r>
              <a:rPr lang="en" altLang="zh-CN" sz="1200" kern="1200" dirty="0" err="1">
                <a:solidFill>
                  <a:schemeClr val="tx1"/>
                </a:solidFill>
                <a:effectLst/>
                <a:latin typeface="+mn-lt"/>
                <a:ea typeface="+mn-ea"/>
                <a:cs typeface="+mn-cs"/>
              </a:rPr>
              <a:t>BatchTuple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and dispatches the receiving tuple to the locally hosted destination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instances according to the obtained instance IDs.</a:t>
            </a:r>
          </a:p>
          <a:p>
            <a:endParaRPr lang="en" altLang="zh-CN" sz="1200" kern="1200" dirty="0">
              <a:solidFill>
                <a:schemeClr val="tx1"/>
              </a:solidFill>
              <a:effectLst/>
              <a:latin typeface="+mn-lt"/>
              <a:ea typeface="+mn-ea"/>
              <a:cs typeface="+mn-cs"/>
            </a:endParaRPr>
          </a:p>
          <a:p>
            <a:endParaRPr lang="en" altLang="zh-CN" sz="1200" kern="1200" dirty="0">
              <a:solidFill>
                <a:schemeClr val="tx1"/>
              </a:solidFill>
              <a:effectLst/>
              <a:latin typeface="+mn-lt"/>
              <a:ea typeface="+mn-ea"/>
              <a:cs typeface="+mn-cs"/>
            </a:endParaRPr>
          </a:p>
          <a:p>
            <a:endParaRPr lang="en" altLang="zh-CN" sz="1200" kern="1200" dirty="0">
              <a:solidFill>
                <a:schemeClr val="tx1"/>
              </a:solidFill>
              <a:effectLst/>
              <a:latin typeface="+mn-lt"/>
              <a:ea typeface="+mn-ea"/>
              <a:cs typeface="+mn-cs"/>
            </a:endParaRPr>
          </a:p>
          <a:p>
            <a:endParaRPr lang="e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17</a:t>
            </a:fld>
            <a:endParaRPr lang="zh-CN" altLang="en-US"/>
          </a:p>
        </p:txBody>
      </p:sp>
    </p:spTree>
    <p:extLst>
      <p:ext uri="{BB962C8B-B14F-4D97-AF65-F5344CB8AC3E}">
        <p14:creationId xmlns:p14="http://schemas.microsoft.com/office/powerpoint/2010/main" val="13127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deploy Whale on a 30-node cluster, each machine is equipped with a 16-core 2.6 GHz Intel Xeon CPU, 64GB RAM, a Mellanox InfiniBand FDR 56 Gbps NIC, and a 1 Gbps Ethernet NIC. One server acts as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{Nimbus}, and the others as \</a:t>
            </a:r>
            <a:r>
              <a:rPr lang="en-US" altLang="zh-CN" sz="1200" kern="1200" dirty="0" err="1">
                <a:solidFill>
                  <a:schemeClr val="tx1"/>
                </a:solidFill>
                <a:effectLst/>
                <a:latin typeface="+mn-lt"/>
                <a:ea typeface="+mn-ea"/>
                <a:cs typeface="+mn-cs"/>
              </a:rPr>
              <a:t>emph</a:t>
            </a:r>
            <a:r>
              <a:rPr lang="en-US" altLang="zh-CN" sz="1200" kern="1200" dirty="0">
                <a:solidFill>
                  <a:schemeClr val="tx1"/>
                </a:solidFill>
                <a:effectLst/>
                <a:latin typeface="+mn-lt"/>
                <a:ea typeface="+mn-ea"/>
                <a:cs typeface="+mn-cs"/>
              </a:rPr>
              <a:t>{Supervisors}. We examine the system performance of two real-world applications, on-demand ride-hailing and stock exchange. The on-demand ride-hailing application matches the passengers‘ requests to the drivers’ locations.</a:t>
            </a:r>
            <a:r>
              <a:rPr lang="en-US" altLang="zh-CN" dirty="0"/>
              <a:t> The</a:t>
            </a:r>
            <a:r>
              <a:rPr lang="zh-CN" altLang="en-US" dirty="0"/>
              <a:t> </a:t>
            </a:r>
            <a:r>
              <a:rPr lang="en-US" altLang="zh-CN" dirty="0"/>
              <a:t>stock</a:t>
            </a:r>
            <a:r>
              <a:rPr lang="zh-CN" altLang="en-US" dirty="0"/>
              <a:t> </a:t>
            </a:r>
            <a:r>
              <a:rPr lang="en-US" altLang="zh-CN" dirty="0"/>
              <a:t>exchange</a:t>
            </a:r>
            <a:r>
              <a:rPr lang="zh-CN" altLang="en-US" dirty="0"/>
              <a:t> </a:t>
            </a:r>
            <a:r>
              <a:rPr lang="en-US" altLang="zh-CN" dirty="0"/>
              <a:t>application</a:t>
            </a:r>
            <a:r>
              <a:rPr lang="zh-CN" altLang="en-US" dirty="0"/>
              <a:t> </a:t>
            </a:r>
            <a:r>
              <a:rPr lang="en-US" altLang="zh-CN" dirty="0"/>
              <a:t>matches</a:t>
            </a:r>
            <a:r>
              <a:rPr lang="zh-CN" altLang="en-US" dirty="0"/>
              <a:t> </a:t>
            </a:r>
            <a:r>
              <a:rPr lang="en-US" altLang="zh-CN" dirty="0"/>
              <a:t>the stock buyer and seller using the</a:t>
            </a:r>
            <a:r>
              <a:rPr lang="zh-CN" altLang="en-US" dirty="0"/>
              <a:t> </a:t>
            </a:r>
            <a:r>
              <a:rPr lang="en" altLang="zh-CN" dirty="0"/>
              <a:t>specified</a:t>
            </a:r>
            <a:r>
              <a:rPr lang="en-US" altLang="zh-CN" dirty="0"/>
              <a:t> matching rules.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18</a:t>
            </a:fld>
            <a:endParaRPr lang="zh-CN" altLang="en-US"/>
          </a:p>
        </p:txBody>
      </p:sp>
    </p:spTree>
    <p:extLst>
      <p:ext uri="{BB962C8B-B14F-4D97-AF65-F5344CB8AC3E}">
        <p14:creationId xmlns:p14="http://schemas.microsoft.com/office/powerpoint/2010/main" val="190172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terms of overall system performance evaluation, the throughput and average latency of the Whale system are optimal. In the best case, Whale's system throughput improved  56.6× times compared to other systems and processing latency was reduced by 97 percent.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19</a:t>
            </a:fld>
            <a:endParaRPr lang="zh-CN" altLang="en-US"/>
          </a:p>
        </p:txBody>
      </p:sp>
    </p:spTree>
    <p:extLst>
      <p:ext uri="{BB962C8B-B14F-4D97-AF65-F5344CB8AC3E}">
        <p14:creationId xmlns:p14="http://schemas.microsoft.com/office/powerpoint/2010/main" val="179815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latin typeface="+mn-lt"/>
                <a:ea typeface="+mn-ea"/>
                <a:cs typeface="+mn-cs"/>
              </a:rPr>
              <a:t>Existing real-time stream processing systems are widely used in big data scenarios. The data stream continues to arrive at a high speed, and large amounts of streaming data needs to be processed in a short time. The data transmission is lightweight, and a lot of streaming data need to transfer. Existing stream processing applications are Twitter detects hot events, on-demand  ride-hailing  platforms, and Real-time system logs analyzing. These streaming processing applications have high-throughput and low-latency.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91EDAF7-AC37-4F92-A36C-137E7CED8B96}" type="slidenum">
              <a:rPr lang="zh-CN" altLang="en-US" smtClean="0"/>
              <a:pPr/>
              <a:t>2</a:t>
            </a:fld>
            <a:endParaRPr lang="zh-CN" altLang="en-US"/>
          </a:p>
        </p:txBody>
      </p:sp>
    </p:spTree>
    <p:extLst>
      <p:ext uri="{BB962C8B-B14F-4D97-AF65-F5344CB8AC3E}">
        <p14:creationId xmlns:p14="http://schemas.microsoft.com/office/powerpoint/2010/main" val="33885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stream multicast structure performance evaluation. The non-blocking multicast tree proposed by us is superior to binomial and sequential multicast in both overall system throughput and processing delay.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20</a:t>
            </a:fld>
            <a:endParaRPr lang="zh-CN" altLang="en-US"/>
          </a:p>
        </p:txBody>
      </p:sp>
    </p:spTree>
    <p:extLst>
      <p:ext uri="{BB962C8B-B14F-4D97-AF65-F5344CB8AC3E}">
        <p14:creationId xmlns:p14="http://schemas.microsoft.com/office/powerpoint/2010/main" val="7473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propose Whale, a novel RDMA-assisted distributed stream processing system with efficient one-to-many data partitioning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design a novel non-blocking multicast tree structure for RDMA-assisted one-to-many data partitioning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design a new worker-oriented communication mechanism in distributed stream processing systems.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Whale achieves 56.6× improvement of system throughput and 97% reduction of processing latency compared to existing designs.</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21</a:t>
            </a:fld>
            <a:endParaRPr lang="zh-CN" altLang="en-US"/>
          </a:p>
        </p:txBody>
      </p:sp>
    </p:spTree>
    <p:extLst>
      <p:ext uri="{BB962C8B-B14F-4D97-AF65-F5344CB8AC3E}">
        <p14:creationId xmlns:p14="http://schemas.microsoft.com/office/powerpoint/2010/main" val="400402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Thank you very much for your attention. Any questions will be appreciated.</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A8212952-0C0F-458C-928D-FB3792DEF068}" type="slidenum">
              <a:rPr lang="zh-CN" altLang="en-US" smtClean="0"/>
              <a:pPr/>
              <a:t>22</a:t>
            </a:fld>
            <a:endParaRPr lang="zh-CN" altLang="en-US"/>
          </a:p>
        </p:txBody>
      </p:sp>
    </p:spTree>
    <p:extLst>
      <p:ext uri="{BB962C8B-B14F-4D97-AF65-F5344CB8AC3E}">
        <p14:creationId xmlns:p14="http://schemas.microsoft.com/office/powerpoint/2010/main" val="323453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latin typeface="+mn-lt"/>
                <a:ea typeface="+mn-ea"/>
                <a:cs typeface="+mn-cs"/>
              </a:rPr>
              <a:t>A distributed stream processing system models a stream application as a DAG and deploys an application topology on a cluster to achieve pipeline parallelism. It further generates multiple instances for a processing element to exploit data parallelism, and thus an upstream instance can partition workloads among different downstream instances.</a:t>
            </a:r>
            <a:endParaRPr lang="zh-CN" altLang="en-US" dirty="0"/>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3</a:t>
            </a:fld>
            <a:endParaRPr lang="zh-CN" altLang="en-US"/>
          </a:p>
        </p:txBody>
      </p:sp>
    </p:spTree>
    <p:extLst>
      <p:ext uri="{BB962C8B-B14F-4D97-AF65-F5344CB8AC3E}">
        <p14:creationId xmlns:p14="http://schemas.microsoft.com/office/powerpoint/2010/main" val="151256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examine the performance of the all grouping strategy which leverages one-to-many data partitioning. We emulate an on-demand ride-hailing application system atop Apache Storm, a popular distributed stream processing system. We use the dataset collected from Didi, the most popular on-demand ride-hailing platform in China. In the experiment, we adjust the parallelism level (i.e., the number of matching instances) and examine the system performance. The left figure shows the system throughput decreases as the parallelism level increases, while the right figure shows the rapid rise of the processing latency. The results show a striking performance degradation of one-to-many data partitioning.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4</a:t>
            </a:fld>
            <a:endParaRPr lang="zh-CN" altLang="en-US"/>
          </a:p>
        </p:txBody>
      </p:sp>
    </p:spTree>
    <p:extLst>
      <p:ext uri="{BB962C8B-B14F-4D97-AF65-F5344CB8AC3E}">
        <p14:creationId xmlns:p14="http://schemas.microsoft.com/office/powerpoint/2010/main" val="329334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We further examine the CPU utilization of both the upstream and downstream instances. We break down the CPU time of the upstream instance. The figure</a:t>
            </a:r>
            <a:r>
              <a:rPr lang="zh-CN" altLang="en-US" sz="1200" kern="1200" dirty="0">
                <a:solidFill>
                  <a:schemeClr val="tx1"/>
                </a:solidFill>
                <a:latin typeface="+mn-lt"/>
                <a:ea typeface="+mn-ea"/>
                <a:cs typeface="+mn-cs"/>
              </a:rPr>
              <a:t> </a:t>
            </a:r>
            <a:r>
              <a:rPr lang="en-US" altLang="zh-CN" sz="1200" kern="1200" dirty="0">
                <a:solidFill>
                  <a:schemeClr val="tx1"/>
                </a:solidFill>
                <a:latin typeface="+mn-lt"/>
                <a:ea typeface="+mn-ea"/>
                <a:cs typeface="+mn-cs"/>
              </a:rPr>
              <a:t>shows that two kinds of workloads dominate the CPU time, tuple serialization and packet processing with multi-layer network protocol during tuple transmission. Such CPU overload inspires the opportunity of exploiting the zero-copy (RDMA) network, whose kernel-bypass feature has the potentials to save the cost for kernel data copying and context switching in OS.</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5</a:t>
            </a:fld>
            <a:endParaRPr lang="zh-CN" altLang="en-US"/>
          </a:p>
        </p:txBody>
      </p:sp>
    </p:spTree>
    <p:extLst>
      <p:ext uri="{BB962C8B-B14F-4D97-AF65-F5344CB8AC3E}">
        <p14:creationId xmlns:p14="http://schemas.microsoft.com/office/powerpoint/2010/main" val="281344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Through analysis, we find that the existing one-to-many data partitioning strategy has the following two main problems. First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multiple serialization and redundant data transmissions. Existing one-to-many data partitioning strategy needs to serialize a tuple multiple times. Streaming data packet will perform intensive data movement in user space and kernel space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Second</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the source multicast processing latency is too high. The source instance need to transfer the packets to each downstream instance in [O(N)]. The source instance communicates frequently to destination instances, and it will cause high waiting processing time. These two problems end up causing heavy CPU workloads of source instance.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91EDAF7-AC37-4F92-A36C-137E7CED8B96}" type="slidenum">
              <a:rPr lang="zh-CN" altLang="en-US" smtClean="0"/>
              <a:pPr/>
              <a:t>6</a:t>
            </a:fld>
            <a:endParaRPr lang="zh-CN" altLang="en-US"/>
          </a:p>
        </p:txBody>
      </p:sp>
    </p:spTree>
    <p:extLst>
      <p:ext uri="{BB962C8B-B14F-4D97-AF65-F5344CB8AC3E}">
        <p14:creationId xmlns:p14="http://schemas.microsoft.com/office/powerpoint/2010/main" val="60040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RDMA is an efficient remote memory access technology, whose zero-copy and kernel bypass characteristics can effectively save CPU resource during remote memory access</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7</a:t>
            </a:fld>
            <a:endParaRPr lang="zh-CN" altLang="en-US"/>
          </a:p>
        </p:txBody>
      </p:sp>
    </p:spTree>
    <p:extLst>
      <p:ext uri="{BB962C8B-B14F-4D97-AF65-F5344CB8AC3E}">
        <p14:creationId xmlns:p14="http://schemas.microsoft.com/office/powerpoint/2010/main" val="310973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Recently, Behrens et al. propose a RDMC for one-to-many large object transmission with RDMA network, where the sender splits a large object into multiple data blocks. The system organizes all the receivers as a static binomial tree structure and uses a relaying pattern to reduce the transmission latency. However, such a design is not suitable for one-to-many data partitioning in stream processing. It can suffer from blocking the transfer queue in the presence of dynamic streams.</a:t>
            </a:r>
            <a:endParaRPr lang="zh-CN"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8</a:t>
            </a:fld>
            <a:endParaRPr lang="zh-CN" altLang="en-US"/>
          </a:p>
        </p:txBody>
      </p:sp>
    </p:spTree>
    <p:extLst>
      <p:ext uri="{BB962C8B-B14F-4D97-AF65-F5344CB8AC3E}">
        <p14:creationId xmlns:p14="http://schemas.microsoft.com/office/powerpoint/2010/main" val="29584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examine the performance of RDMC on our 30-node emulation system by setting up the Mellanox InfiniBand FDR 56 Gbps RDMA network. In the examination, we create 480 matching instances and dynamically adjust the stream input rate according to the results by Mai et al. Figure1 shows that the system throughput first increases with the input rate, then stops increasing when stream input rate &gt; 12,000 tuples/s, and starts to decrease when stream input rate &gt; 14,000 tuples/s. Figure2 shows that the processing latency increases when stream input rate &gt; 10,000 tuples/s. We can clearly see the blocking of the transfer queue when stream input rate = 25,000 tuples/s in the mini figure. However, we find sufficient computing resources for downstream instances. This demonstrates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RDMC cannot support efficient one-to-many data partitioning for processing dynamic streams.</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8212952-0C0F-458C-928D-FB3792DEF068}" type="slidenum">
              <a:rPr lang="zh-CN" altLang="en-US" smtClean="0"/>
              <a:pPr/>
              <a:t>9</a:t>
            </a:fld>
            <a:endParaRPr lang="zh-CN" altLang="en-US"/>
          </a:p>
        </p:txBody>
      </p:sp>
    </p:spTree>
    <p:extLst>
      <p:ext uri="{BB962C8B-B14F-4D97-AF65-F5344CB8AC3E}">
        <p14:creationId xmlns:p14="http://schemas.microsoft.com/office/powerpoint/2010/main" val="364967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41251F-4DB2-407C-A415-F864C29012B4}" type="datetime1">
              <a:rPr lang="zh-CN" altLang="en-US" smtClean="0"/>
              <a:pPr/>
              <a:t>2021/10/20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327099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FDA193C-6BC1-4832-95E3-851F44382EE3}" type="datetime1">
              <a:rPr lang="zh-CN" altLang="en-US" smtClean="0"/>
              <a:pPr/>
              <a:t>2021/10/20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342360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F8910C3-A7E2-40BF-96D3-A305D6F66EDF}" type="datetime1">
              <a:rPr lang="zh-CN" altLang="en-US" smtClean="0"/>
              <a:pPr/>
              <a:t>2021/10/20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348637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D193179-CB65-41E5-AA28-CE9D7FBE8553}" type="datetime1">
              <a:rPr lang="zh-CN" altLang="en-US" smtClean="0"/>
              <a:pPr/>
              <a:t>2021/10/20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402121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B52E4F3-C56F-4853-BA8A-B6A8AFE0FCE0}" type="datetime1">
              <a:rPr lang="zh-CN" altLang="en-US" smtClean="0"/>
              <a:pPr/>
              <a:t>2021/10/20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380422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DFB2704-D944-4585-A9A4-F8150451916C}" type="datetime1">
              <a:rPr lang="zh-CN" altLang="en-US" smtClean="0"/>
              <a:pPr/>
              <a:t>2021/10/20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238696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F03C19B-5A9B-4565-8D11-FE1D6FFB8845}" type="datetime1">
              <a:rPr lang="zh-CN" altLang="en-US" smtClean="0"/>
              <a:pPr/>
              <a:t>2021/10/20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36848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3A3464C-E515-42DE-BCCA-DEA6693165D1}" type="datetime1">
              <a:rPr lang="zh-CN" altLang="en-US" smtClean="0"/>
              <a:pPr/>
              <a:t>2021/10/20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158378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AAA9C-62F3-4EC0-B1EB-7A7474EB4501}" type="datetime1">
              <a:rPr lang="zh-CN" altLang="en-US" smtClean="0"/>
              <a:pPr/>
              <a:t>2021/10/20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295708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5B12F3-B400-47BC-BEDE-D9C3CC26C573}" type="datetime1">
              <a:rPr lang="zh-CN" altLang="en-US" smtClean="0"/>
              <a:pPr/>
              <a:t>2021/10/20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184792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6C995B-4184-42D1-A2B2-E3C1642DE03A}" type="datetime1">
              <a:rPr lang="zh-CN" altLang="en-US" smtClean="0"/>
              <a:pPr/>
              <a:t>2021/10/20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121658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95B29-5020-4CC5-ADC7-B434B46549D9}" type="datetime1">
              <a:rPr lang="zh-CN" altLang="en-US" smtClean="0"/>
              <a:pPr/>
              <a:t>2021/10/20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6CBBD-B9E7-4A80-B4C6-E23660E30DBD}" type="slidenum">
              <a:rPr lang="zh-CN" altLang="en-US" smtClean="0"/>
              <a:pPr/>
              <a:t>‹#›</a:t>
            </a:fld>
            <a:endParaRPr lang="zh-CN" altLang="en-US"/>
          </a:p>
        </p:txBody>
      </p:sp>
    </p:spTree>
    <p:extLst>
      <p:ext uri="{BB962C8B-B14F-4D97-AF65-F5344CB8AC3E}">
        <p14:creationId xmlns:p14="http://schemas.microsoft.com/office/powerpoint/2010/main" val="2156417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file:////Users/toddszymanski/Documents/01%20Work/SC21/title%20slide/sc21_back_02.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1.xml"/><Relationship Id="rId7" Type="http://schemas.openxmlformats.org/officeDocument/2006/relationships/image" Target="../media/image35.png"/><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11" Type="http://schemas.openxmlformats.org/officeDocument/2006/relationships/oleObject" Target="../embeddings/oleObject1.bin"/><Relationship Id="rId10"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3.xml"/><Relationship Id="rId1" Type="http://schemas.openxmlformats.org/officeDocument/2006/relationships/tags" Target="../tags/tag2.xml"/><Relationship Id="rId10" Type="http://schemas.openxmlformats.org/officeDocument/2006/relationships/image" Target="../media/image48.png"/><Relationship Id="rId4" Type="http://schemas.openxmlformats.org/officeDocument/2006/relationships/notesSlide" Target="../notesSlides/notesSlide13.xml"/><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github.com/CGCL-codes/Whale" TargetMode="Externa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3" r:link="rId4"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a:xfrm>
            <a:off x="2165009" y="2522063"/>
            <a:ext cx="7886700" cy="1133476"/>
          </a:xfrm>
        </p:spPr>
        <p:txBody>
          <a:bodyPr>
            <a:normAutofit/>
          </a:bodyPr>
          <a:lstStyle/>
          <a:p>
            <a:r>
              <a:rPr lang="en-US" altLang="zh-CN" sz="2800" dirty="0">
                <a:solidFill>
                  <a:schemeClr val="bg1"/>
                </a:solidFill>
                <a:latin typeface="+mn-lt"/>
                <a:ea typeface="+mn-ea"/>
                <a:cs typeface="+mn-ea"/>
                <a:sym typeface="+mn-lt"/>
              </a:rPr>
              <a:t>Whale: Efficient Distributed Stream Processing using RDMA-assisted One-to-Many Data Partition</a:t>
            </a:r>
            <a:endParaRPr lang="en-US" sz="2800" dirty="0">
              <a:solidFill>
                <a:schemeClr val="bg1"/>
              </a:solidFill>
            </a:endParaRPr>
          </a:p>
        </p:txBody>
      </p:sp>
      <p:sp>
        <p:nvSpPr>
          <p:cNvPr id="8" name="矩形 7">
            <a:extLst>
              <a:ext uri="{FF2B5EF4-FFF2-40B4-BE49-F238E27FC236}">
                <a16:creationId xmlns:a16="http://schemas.microsoft.com/office/drawing/2014/main" id="{22237F99-4C1F-4D0A-9572-975C8468175F}"/>
              </a:ext>
            </a:extLst>
          </p:cNvPr>
          <p:cNvSpPr/>
          <p:nvPr/>
        </p:nvSpPr>
        <p:spPr>
          <a:xfrm>
            <a:off x="2471040" y="5265943"/>
            <a:ext cx="7322951" cy="1477328"/>
          </a:xfrm>
          <a:prstGeom prst="rect">
            <a:avLst/>
          </a:prstGeom>
        </p:spPr>
        <p:txBody>
          <a:bodyPr wrap="square">
            <a:spAutoFit/>
          </a:bodyPr>
          <a:lstStyle/>
          <a:p>
            <a:pPr algn="ctr"/>
            <a:r>
              <a:rPr lang="en-US" altLang="zh-CN" dirty="0">
                <a:solidFill>
                  <a:schemeClr val="bg1"/>
                </a:solidFill>
              </a:rPr>
              <a:t>National Engineering Research Center for Big Data Technology and System</a:t>
            </a:r>
          </a:p>
          <a:p>
            <a:pPr algn="ctr"/>
            <a:r>
              <a:rPr lang="en-US" altLang="zh-CN" dirty="0">
                <a:solidFill>
                  <a:schemeClr val="bg1"/>
                </a:solidFill>
              </a:rPr>
              <a:t>Services Computing Technology and System Lab</a:t>
            </a:r>
          </a:p>
          <a:p>
            <a:pPr algn="ctr"/>
            <a:r>
              <a:rPr lang="en-US" altLang="zh-CN" dirty="0">
                <a:solidFill>
                  <a:schemeClr val="bg1"/>
                </a:solidFill>
              </a:rPr>
              <a:t>Cluster and Grid Computing Lab</a:t>
            </a:r>
          </a:p>
          <a:p>
            <a:pPr algn="ctr"/>
            <a:r>
              <a:rPr lang="en-US" altLang="zh-CN" dirty="0">
                <a:solidFill>
                  <a:schemeClr val="bg1"/>
                </a:solidFill>
              </a:rPr>
              <a:t>School of Computer Science and Technology</a:t>
            </a:r>
          </a:p>
          <a:p>
            <a:pPr algn="ctr"/>
            <a:r>
              <a:rPr lang="en-US" altLang="zh-CN" dirty="0" err="1">
                <a:solidFill>
                  <a:schemeClr val="bg1"/>
                </a:solidFill>
              </a:rPr>
              <a:t>Huazhong</a:t>
            </a:r>
            <a:r>
              <a:rPr lang="en-US" altLang="zh-CN" dirty="0">
                <a:solidFill>
                  <a:schemeClr val="bg1"/>
                </a:solidFill>
              </a:rPr>
              <a:t> University of Science and Technology</a:t>
            </a:r>
          </a:p>
        </p:txBody>
      </p:sp>
      <p:sp>
        <p:nvSpPr>
          <p:cNvPr id="9" name="文本框 4">
            <a:extLst>
              <a:ext uri="{FF2B5EF4-FFF2-40B4-BE49-F238E27FC236}">
                <a16:creationId xmlns:a16="http://schemas.microsoft.com/office/drawing/2014/main" id="{91078EB5-A2DE-4148-8893-546C215D8DA1}"/>
              </a:ext>
            </a:extLst>
          </p:cNvPr>
          <p:cNvSpPr txBox="1"/>
          <p:nvPr/>
        </p:nvSpPr>
        <p:spPr>
          <a:xfrm>
            <a:off x="3334911" y="3804499"/>
            <a:ext cx="6851176" cy="830997"/>
          </a:xfrm>
          <a:prstGeom prst="rect">
            <a:avLst/>
          </a:prstGeom>
          <a:noFill/>
        </p:spPr>
        <p:txBody>
          <a:bodyPr wrap="square" rtlCol="0" anchor="t">
            <a:spAutoFit/>
          </a:bodyPr>
          <a:lstStyle/>
          <a:p>
            <a:pPr algn="ctr"/>
            <a:r>
              <a:rPr lang="en-US" altLang="zh-CN" sz="2800" dirty="0" err="1">
                <a:solidFill>
                  <a:schemeClr val="bg1"/>
                </a:solidFill>
              </a:rPr>
              <a:t>Jie</a:t>
            </a:r>
            <a:r>
              <a:rPr lang="en-US" altLang="zh-CN" sz="2800" dirty="0">
                <a:solidFill>
                  <a:schemeClr val="bg1"/>
                </a:solidFill>
              </a:rPr>
              <a:t> Tan</a:t>
            </a:r>
            <a:r>
              <a:rPr lang="zh-CN" altLang="en-US" sz="2800" dirty="0">
                <a:solidFill>
                  <a:schemeClr val="bg1"/>
                </a:solidFill>
              </a:rPr>
              <a:t>, </a:t>
            </a:r>
            <a:r>
              <a:rPr lang="en-US" altLang="zh-CN" sz="2800" dirty="0" err="1">
                <a:solidFill>
                  <a:schemeClr val="bg1"/>
                </a:solidFill>
              </a:rPr>
              <a:t>Hanhua</a:t>
            </a:r>
            <a:r>
              <a:rPr lang="en-US" altLang="zh-CN" sz="2800" dirty="0">
                <a:solidFill>
                  <a:schemeClr val="bg1"/>
                </a:solidFill>
              </a:rPr>
              <a:t> Chen,</a:t>
            </a:r>
            <a:r>
              <a:rPr lang="zh-CN" altLang="en-US" sz="2800" dirty="0">
                <a:solidFill>
                  <a:schemeClr val="bg1"/>
                </a:solidFill>
              </a:rPr>
              <a:t> </a:t>
            </a:r>
            <a:r>
              <a:rPr lang="en-US" altLang="zh-CN" sz="2800" dirty="0" err="1">
                <a:solidFill>
                  <a:schemeClr val="bg1"/>
                </a:solidFill>
              </a:rPr>
              <a:t>Yonghui</a:t>
            </a:r>
            <a:r>
              <a:rPr lang="en-US" altLang="zh-CN" sz="2800" dirty="0">
                <a:solidFill>
                  <a:schemeClr val="bg1"/>
                </a:solidFill>
              </a:rPr>
              <a:t> Wang, </a:t>
            </a:r>
            <a:r>
              <a:rPr lang="zh-CN" altLang="en-US" sz="2800" dirty="0">
                <a:solidFill>
                  <a:schemeClr val="bg1"/>
                </a:solidFill>
              </a:rPr>
              <a:t>Hai Jin</a:t>
            </a:r>
          </a:p>
          <a:p>
            <a:pPr algn="ctr"/>
            <a:endParaRPr lang="zh-CN" altLang="en-US" sz="2000" dirty="0">
              <a:solidFill>
                <a:schemeClr val="bg1"/>
              </a:solidFill>
            </a:endParaRPr>
          </a:p>
        </p:txBody>
      </p:sp>
      <p:pic>
        <p:nvPicPr>
          <p:cNvPr id="7" name="图片 6">
            <a:extLst>
              <a:ext uri="{FF2B5EF4-FFF2-40B4-BE49-F238E27FC236}">
                <a16:creationId xmlns:a16="http://schemas.microsoft.com/office/drawing/2014/main" id="{511EAF82-414D-46AC-932B-975B2D1260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31243"/>
            <a:ext cx="1610939" cy="926757"/>
          </a:xfrm>
          <a:prstGeom prst="rect">
            <a:avLst/>
          </a:prstGeom>
        </p:spPr>
      </p:pic>
      <p:pic>
        <p:nvPicPr>
          <p:cNvPr id="10" name="图片 9">
            <a:extLst>
              <a:ext uri="{FF2B5EF4-FFF2-40B4-BE49-F238E27FC236}">
                <a16:creationId xmlns:a16="http://schemas.microsoft.com/office/drawing/2014/main" id="{230D2054-E6AA-48CC-A3F2-298CF526F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8055" y="5662150"/>
            <a:ext cx="1186248" cy="644012"/>
          </a:xfrm>
          <a:prstGeom prst="rect">
            <a:avLst/>
          </a:prstGeom>
        </p:spPr>
      </p:pic>
      <p:pic>
        <p:nvPicPr>
          <p:cNvPr id="11" name="图片 10">
            <a:extLst>
              <a:ext uri="{FF2B5EF4-FFF2-40B4-BE49-F238E27FC236}">
                <a16:creationId xmlns:a16="http://schemas.microsoft.com/office/drawing/2014/main" id="{98D26EF3-FC16-4642-85B4-ACF437623B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6590" y="6308125"/>
            <a:ext cx="1167715" cy="549876"/>
          </a:xfrm>
          <a:prstGeom prst="rect">
            <a:avLst/>
          </a:prstGeom>
        </p:spPr>
      </p:pic>
    </p:spTree>
    <p:extLst>
      <p:ext uri="{BB962C8B-B14F-4D97-AF65-F5344CB8AC3E}">
        <p14:creationId xmlns:p14="http://schemas.microsoft.com/office/powerpoint/2010/main" val="337522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C1AF1DE-0A21-4365-A3F1-FB0BD55253BB}"/>
              </a:ext>
            </a:extLst>
          </p:cNvPr>
          <p:cNvPicPr>
            <a:picLocks noChangeAspect="1"/>
          </p:cNvPicPr>
          <p:nvPr/>
        </p:nvPicPr>
        <p:blipFill>
          <a:blip r:embed="rId3" cstate="print"/>
          <a:stretch>
            <a:fillRect/>
          </a:stretch>
        </p:blipFill>
        <p:spPr>
          <a:xfrm>
            <a:off x="1659200" y="2497054"/>
            <a:ext cx="8873600" cy="3876777"/>
          </a:xfrm>
          <a:prstGeom prst="rect">
            <a:avLst/>
          </a:prstGeom>
        </p:spPr>
      </p:pic>
      <p:sp>
        <p:nvSpPr>
          <p:cNvPr id="2" name="标题 1"/>
          <p:cNvSpPr>
            <a:spLocks noGrp="1"/>
          </p:cNvSpPr>
          <p:nvPr>
            <p:ph type="title"/>
          </p:nvPr>
        </p:nvSpPr>
        <p:spPr>
          <a:xfrm>
            <a:off x="328033" y="55223"/>
            <a:ext cx="9639999" cy="597836"/>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RDMA-assisted one-to-many stream partitioning</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10</a:t>
            </a:fld>
            <a:endPar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3" name="Shape 441">
            <a:extLst>
              <a:ext uri="{FF2B5EF4-FFF2-40B4-BE49-F238E27FC236}">
                <a16:creationId xmlns:a16="http://schemas.microsoft.com/office/drawing/2014/main" id="{DA7D6CD7-C64C-4900-B662-E407357C2E62}"/>
              </a:ext>
            </a:extLst>
          </p:cNvPr>
          <p:cNvSpPr txBox="1">
            <a:spLocks/>
          </p:cNvSpPr>
          <p:nvPr/>
        </p:nvSpPr>
        <p:spPr>
          <a:xfrm>
            <a:off x="314290" y="565689"/>
            <a:ext cx="8415657" cy="8391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474968">
              <a:lnSpc>
                <a:spcPct val="120000"/>
              </a:lnSpc>
              <a:spcBef>
                <a:spcPts val="300"/>
              </a:spcBef>
              <a:buFont typeface="Wingdings" panose="05000000000000000000" pitchFamily="2" charset="2"/>
              <a:buChar char="Ø"/>
              <a:defRPr sz="1455">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Kernel-by-pass</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with</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RDMA</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hardware</a:t>
            </a:r>
          </a:p>
          <a:p>
            <a:pPr defTabSz="474968">
              <a:lnSpc>
                <a:spcPct val="120000"/>
              </a:lnSpc>
              <a:spcBef>
                <a:spcPts val="300"/>
              </a:spcBef>
              <a:buFont typeface="Wingdings" panose="05000000000000000000" pitchFamily="2" charset="2"/>
              <a:buChar char="Ø"/>
              <a:defRPr sz="1455">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RDMA-assisted Non-blocking multicast tree</a:t>
            </a:r>
          </a:p>
        </p:txBody>
      </p:sp>
      <p:sp>
        <p:nvSpPr>
          <p:cNvPr id="16" name="Shape 442">
            <a:extLst>
              <a:ext uri="{FF2B5EF4-FFF2-40B4-BE49-F238E27FC236}">
                <a16:creationId xmlns:a16="http://schemas.microsoft.com/office/drawing/2014/main" id="{4AFDDD84-890A-4127-B65C-194BC37C15E4}"/>
              </a:ext>
            </a:extLst>
          </p:cNvPr>
          <p:cNvSpPr/>
          <p:nvPr/>
        </p:nvSpPr>
        <p:spPr>
          <a:xfrm>
            <a:off x="628567" y="1335339"/>
            <a:ext cx="6005831" cy="1200329"/>
          </a:xfrm>
          <a:prstGeom prst="rect">
            <a:avLst/>
          </a:prstGeom>
          <a:ln w="12700">
            <a:miter lim="400000"/>
          </a:ln>
        </p:spPr>
        <p:txBody>
          <a:bodyPr wrap="square" lIns="45719" rIns="45719">
            <a:spAutoFit/>
          </a:bodyPr>
          <a:lstStyle/>
          <a:p>
            <a:pPr marL="285744" indent="-285744">
              <a:buSzPct val="100000"/>
              <a:buFont typeface="Arial" panose="020B0604020202020204"/>
              <a:buChar char="•"/>
              <a:defRPr>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Reduce the data transfer time by controlling the number of cascaded instances</a:t>
            </a:r>
          </a:p>
          <a:p>
            <a:pPr marL="285744" indent="-285744">
              <a:buSzPct val="100000"/>
              <a:buFont typeface="Arial" panose="020B0604020202020204"/>
              <a:buChar char="•"/>
              <a:defRPr>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Build a non-blocking multicast tree to minimize multicast processing latency</a:t>
            </a:r>
            <a:endPar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nvGrpSpPr>
          <p:cNvPr id="17" name="组合 16">
            <a:extLst>
              <a:ext uri="{FF2B5EF4-FFF2-40B4-BE49-F238E27FC236}">
                <a16:creationId xmlns:a16="http://schemas.microsoft.com/office/drawing/2014/main" id="{A5D25F29-45EA-4DDF-A93E-08AC4D2C6F47}"/>
              </a:ext>
            </a:extLst>
          </p:cNvPr>
          <p:cNvGrpSpPr/>
          <p:nvPr/>
        </p:nvGrpSpPr>
        <p:grpSpPr>
          <a:xfrm>
            <a:off x="9083387" y="721513"/>
            <a:ext cx="1570011" cy="1780819"/>
            <a:chOff x="6070862" y="803218"/>
            <a:chExt cx="1570011" cy="1780819"/>
          </a:xfrm>
        </p:grpSpPr>
        <p:pic>
          <p:nvPicPr>
            <p:cNvPr id="18" name="图片 17" descr="1">
              <a:extLst>
                <a:ext uri="{FF2B5EF4-FFF2-40B4-BE49-F238E27FC236}">
                  <a16:creationId xmlns:a16="http://schemas.microsoft.com/office/drawing/2014/main" id="{AA14ED4B-51D7-4F27-8512-E522C6A733E6}"/>
                </a:ext>
              </a:extLst>
            </p:cNvPr>
            <p:cNvPicPr>
              <a:picLocks noChangeAspect="1"/>
            </p:cNvPicPr>
            <p:nvPr/>
          </p:nvPicPr>
          <p:blipFill rotWithShape="1">
            <a:blip r:embed="rId4" cstate="print"/>
            <a:srcRect l="52229" t="13016" r="1210" b="8936"/>
            <a:stretch>
              <a:fillRect/>
            </a:stretch>
          </p:blipFill>
          <p:spPr>
            <a:xfrm>
              <a:off x="6070862" y="803218"/>
              <a:ext cx="1570011" cy="1780819"/>
            </a:xfrm>
            <a:prstGeom prst="rect">
              <a:avLst/>
            </a:prstGeom>
          </p:spPr>
        </p:pic>
        <p:sp>
          <p:nvSpPr>
            <p:cNvPr id="19" name="Shape 548">
              <a:extLst>
                <a:ext uri="{FF2B5EF4-FFF2-40B4-BE49-F238E27FC236}">
                  <a16:creationId xmlns:a16="http://schemas.microsoft.com/office/drawing/2014/main" id="{455E22E3-3605-4541-B31B-163C941BD309}"/>
                </a:ext>
              </a:extLst>
            </p:cNvPr>
            <p:cNvSpPr/>
            <p:nvPr/>
          </p:nvSpPr>
          <p:spPr>
            <a:xfrm>
              <a:off x="6324443" y="2073032"/>
              <a:ext cx="1050232" cy="363376"/>
            </a:xfrm>
            <a:prstGeom prst="rect">
              <a:avLst/>
            </a:prstGeom>
            <a:ln w="38100">
              <a:solidFill>
                <a:srgbClr val="FF0000"/>
              </a:solidFill>
              <a:miter/>
            </a:ln>
          </p:spPr>
          <p:txBody>
            <a:bodyPr lIns="45719" rIns="45719" anchor="ctr"/>
            <a:lstStyle/>
            <a:p>
              <a:pPr algn="ctr">
                <a:defRPr>
                  <a:solidFill>
                    <a:schemeClr val="accent3">
                      <a:lumOff val="44000"/>
                    </a:schemeClr>
                  </a:solidFill>
                  <a:latin typeface="+mn-lt"/>
                  <a:ea typeface="+mn-ea"/>
                  <a:cs typeface="+mn-cs"/>
                  <a:sym typeface="Calibri" panose="020F0502020204030204"/>
                </a:defRPr>
              </a:pPr>
              <a:endParaRPr>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sp>
        <p:nvSpPr>
          <p:cNvPr id="20" name="Shape 428">
            <a:extLst>
              <a:ext uri="{FF2B5EF4-FFF2-40B4-BE49-F238E27FC236}">
                <a16:creationId xmlns:a16="http://schemas.microsoft.com/office/drawing/2014/main" id="{627B0CE0-FB31-4E7C-B8DE-E55B696F65D1}"/>
              </a:ext>
            </a:extLst>
          </p:cNvPr>
          <p:cNvSpPr/>
          <p:nvPr/>
        </p:nvSpPr>
        <p:spPr>
          <a:xfrm>
            <a:off x="6152377" y="6339044"/>
            <a:ext cx="4482695" cy="492443"/>
          </a:xfrm>
          <a:prstGeom prst="rect">
            <a:avLst/>
          </a:prstGeom>
          <a:ln w="12700">
            <a:miter lim="400000"/>
          </a:ln>
        </p:spPr>
        <p:txBody>
          <a:bodyPr wrap="square" lIns="45719" rIns="45719">
            <a:spAutoFit/>
          </a:bodyPr>
          <a:lstStyle/>
          <a:p>
            <a:pPr>
              <a:defRPr sz="1200"/>
            </a:pPr>
            <a:r>
              <a:rPr sz="13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300" dirty="0">
                <a:latin typeface="Times New Roman" panose="02020603050405020304" pitchFamily="18" charset="0"/>
                <a:ea typeface="宋体" panose="02010600030101010101" pitchFamily="2" charset="-122"/>
                <a:cs typeface="+mn-ea"/>
                <a:sym typeface="Times New Roman" panose="02020603050405020304" pitchFamily="18" charset="0"/>
              </a:rPr>
              <a:t>The number of cascaded Source instances is 2, and the broadcast time complexity is O(log</a:t>
            </a:r>
            <a:r>
              <a:rPr lang="en-US" altLang="zh-CN" sz="1300" baseline="-25000" dirty="0">
                <a:latin typeface="Times New Roman" panose="02020603050405020304" pitchFamily="18" charset="0"/>
                <a:ea typeface="宋体" panose="02010600030101010101" pitchFamily="2" charset="-122"/>
                <a:cs typeface="+mn-ea"/>
                <a:sym typeface="Times New Roman" panose="02020603050405020304" pitchFamily="18" charset="0"/>
              </a:rPr>
              <a:t>2</a:t>
            </a:r>
            <a:r>
              <a:rPr lang="en-US" altLang="zh-CN" sz="1300" dirty="0">
                <a:latin typeface="Times New Roman" panose="02020603050405020304" pitchFamily="18" charset="0"/>
                <a:ea typeface="宋体" panose="02010600030101010101" pitchFamily="2" charset="-122"/>
                <a:cs typeface="+mn-ea"/>
                <a:sym typeface="Times New Roman" panose="02020603050405020304" pitchFamily="18" charset="0"/>
              </a:rPr>
              <a:t>N)</a:t>
            </a:r>
            <a:endParaRPr sz="13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1" name="Shape 428">
            <a:extLst>
              <a:ext uri="{FF2B5EF4-FFF2-40B4-BE49-F238E27FC236}">
                <a16:creationId xmlns:a16="http://schemas.microsoft.com/office/drawing/2014/main" id="{E74717E9-4DED-44A8-944C-55FB3AFC77ED}"/>
              </a:ext>
            </a:extLst>
          </p:cNvPr>
          <p:cNvSpPr/>
          <p:nvPr/>
        </p:nvSpPr>
        <p:spPr>
          <a:xfrm>
            <a:off x="1659200" y="6365561"/>
            <a:ext cx="4384168" cy="492443"/>
          </a:xfrm>
          <a:prstGeom prst="rect">
            <a:avLst/>
          </a:prstGeom>
          <a:ln w="12700">
            <a:miter lim="400000"/>
          </a:ln>
        </p:spPr>
        <p:txBody>
          <a:bodyPr wrap="square" lIns="45719" rIns="45719">
            <a:spAutoFit/>
          </a:bodyPr>
          <a:lstStyle/>
          <a:p>
            <a:pPr>
              <a:defRPr sz="1200"/>
            </a:pPr>
            <a:r>
              <a:rPr sz="13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300" dirty="0">
                <a:latin typeface="Times New Roman" panose="02020603050405020304" pitchFamily="18" charset="0"/>
                <a:ea typeface="宋体" panose="02010600030101010101" pitchFamily="2" charset="-122"/>
                <a:cs typeface="+mn-ea"/>
                <a:sym typeface="Times New Roman" panose="02020603050405020304" pitchFamily="18" charset="0"/>
              </a:rPr>
              <a:t>The number of cascaded Source instances is 7, and the complexity of broadcast time is O(N).</a:t>
            </a:r>
            <a:endParaRPr sz="13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4" name="矩形 3">
            <a:extLst>
              <a:ext uri="{FF2B5EF4-FFF2-40B4-BE49-F238E27FC236}">
                <a16:creationId xmlns:a16="http://schemas.microsoft.com/office/drawing/2014/main" id="{073B0248-03D0-7D46-BF79-982C06D973F6}"/>
              </a:ext>
            </a:extLst>
          </p:cNvPr>
          <p:cNvSpPr/>
          <p:nvPr/>
        </p:nvSpPr>
        <p:spPr>
          <a:xfrm>
            <a:off x="7897093" y="1787240"/>
            <a:ext cx="233591" cy="204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40D94BE5-3638-344E-BB4D-C86EB1295F12}"/>
              </a:ext>
            </a:extLst>
          </p:cNvPr>
          <p:cNvSpPr/>
          <p:nvPr/>
        </p:nvSpPr>
        <p:spPr>
          <a:xfrm>
            <a:off x="6289964" y="4239010"/>
            <a:ext cx="152504" cy="250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C336FBE7-8D3D-D443-AB95-260A5FC483E6}"/>
              </a:ext>
            </a:extLst>
          </p:cNvPr>
          <p:cNvSpPr/>
          <p:nvPr/>
        </p:nvSpPr>
        <p:spPr>
          <a:xfrm>
            <a:off x="1838399" y="4199850"/>
            <a:ext cx="152504" cy="250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2614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7187" y="40616"/>
            <a:ext cx="9058956" cy="686963"/>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Determine the max d in stream multicast model</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11</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13" name="图片 12">
            <a:extLst>
              <a:ext uri="{FF2B5EF4-FFF2-40B4-BE49-F238E27FC236}">
                <a16:creationId xmlns:a16="http://schemas.microsoft.com/office/drawing/2014/main" id="{D1918A62-6B19-40BC-997C-B4A9A4A5F361}"/>
              </a:ext>
            </a:extLst>
          </p:cNvPr>
          <p:cNvPicPr>
            <a:picLocks noChangeAspect="1"/>
          </p:cNvPicPr>
          <p:nvPr/>
        </p:nvPicPr>
        <p:blipFill>
          <a:blip r:embed="rId4" cstate="print"/>
          <a:stretch>
            <a:fillRect/>
          </a:stretch>
        </p:blipFill>
        <p:spPr>
          <a:xfrm>
            <a:off x="7170234" y="1418699"/>
            <a:ext cx="4754555" cy="2606901"/>
          </a:xfrm>
          <a:prstGeom prst="rect">
            <a:avLst/>
          </a:prstGeom>
        </p:spPr>
      </p:pic>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F7E68DD6-34F9-4EB8-8330-453242CC2051}"/>
                  </a:ext>
                </a:extLst>
              </p:cNvPr>
              <p:cNvSpPr/>
              <p:nvPr/>
            </p:nvSpPr>
            <p:spPr>
              <a:xfrm>
                <a:off x="386939" y="646337"/>
                <a:ext cx="4998939" cy="1597873"/>
              </a:xfrm>
              <a:prstGeom prst="rect">
                <a:avLst/>
              </a:prstGeom>
            </p:spPr>
            <p:txBody>
              <a:bodyPr wrap="square">
                <a:spAutoFit/>
              </a:bodyPr>
              <a:lstStyle/>
              <a:p>
                <a:pPr marL="285744" indent="-285744">
                  <a:lnSpc>
                    <a:spcPct val="140000"/>
                  </a:lnSpc>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Input Rate : </a:t>
                </a:r>
                <a14:m>
                  <m:oMath xmlns:m="http://schemas.openxmlformats.org/officeDocument/2006/math">
                    <m:r>
                      <a:rPr lang="en-US" altLang="zh-CN" dirty="0">
                        <a:latin typeface="Cambria Math" panose="02040503050406030204" pitchFamily="18" charset="0"/>
                        <a:cs typeface="+mn-ea"/>
                        <a:sym typeface="Times New Roman" panose="02020603050405020304" pitchFamily="18" charset="0"/>
                      </a:rPr>
                      <m:t> </m:t>
                    </m:r>
                    <m:r>
                      <a:rPr lang="en-US" altLang="zh-CN" i="1" dirty="0">
                        <a:latin typeface="Cambria Math" panose="02040503050406030204" pitchFamily="18" charset="0"/>
                        <a:cs typeface="+mn-ea"/>
                        <a:sym typeface="Times New Roman" panose="02020603050405020304" pitchFamily="18" charset="0"/>
                      </a:rPr>
                      <m:t>𝜆</m:t>
                    </m:r>
                  </m:oMath>
                </a14:m>
                <a:endPar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285744" indent="-285744">
                  <a:lnSpc>
                    <a:spcPct val="140000"/>
                  </a:lnSpc>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Output Rate : </a:t>
                </a:r>
                <a14:m>
                  <m:oMath xmlns:m="http://schemas.openxmlformats.org/officeDocument/2006/math">
                    <m:r>
                      <a:rPr lang="en-US" altLang="zh-CN" i="1">
                        <a:latin typeface="Cambria Math" panose="02040503050406030204" pitchFamily="18" charset="0"/>
                        <a:cs typeface="+mn-ea"/>
                        <a:sym typeface="Times New Roman" panose="02020603050405020304" pitchFamily="18" charset="0"/>
                      </a:rPr>
                      <m:t>𝜇</m:t>
                    </m:r>
                  </m:oMath>
                </a14:m>
                <a:endParaRPr lang="en-US" altLang="zh-CN"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285744" indent="-285744">
                  <a:lnSpc>
                    <a:spcPct val="140000"/>
                  </a:lnSpc>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TransferQueue Length : </a:t>
                </a:r>
                <a:r>
                  <a:rPr lang="en-US" altLang="zh-CN" i="1" dirty="0">
                    <a:latin typeface="Times New Roman" panose="02020603050405020304" pitchFamily="18" charset="0"/>
                    <a:ea typeface="宋体" panose="02010600030101010101" pitchFamily="2" charset="-122"/>
                    <a:cs typeface="+mn-ea"/>
                    <a:sym typeface="Times New Roman" panose="02020603050405020304" pitchFamily="18" charset="0"/>
                  </a:rPr>
                  <a:t>Q</a:t>
                </a:r>
              </a:p>
              <a:p>
                <a:pPr marL="285744" indent="-285744">
                  <a:lnSpc>
                    <a:spcPct val="140000"/>
                  </a:lnSpc>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Tuple processing Scheduling Time </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i="1" dirty="0" err="1">
                    <a:latin typeface="Times New Roman" panose="02020603050405020304" pitchFamily="18" charset="0"/>
                    <a:ea typeface="宋体" panose="02010600030101010101" pitchFamily="2" charset="-122"/>
                    <a:cs typeface="+mn-ea"/>
                    <a:sym typeface="Times New Roman" panose="02020603050405020304" pitchFamily="18" charset="0"/>
                  </a:rPr>
                  <a:t>t</a:t>
                </a:r>
                <a:r>
                  <a:rPr lang="en-US" altLang="zh-CN" i="1" baseline="-25000" dirty="0" err="1">
                    <a:latin typeface="Times New Roman" panose="02020603050405020304" pitchFamily="18" charset="0"/>
                    <a:ea typeface="宋体" panose="02010600030101010101" pitchFamily="2" charset="-122"/>
                    <a:cs typeface="+mn-ea"/>
                    <a:sym typeface="Times New Roman" panose="02020603050405020304" pitchFamily="18" charset="0"/>
                  </a:rPr>
                  <a:t>e</a:t>
                </a:r>
                <a:endPar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F7E68DD6-34F9-4EB8-8330-453242CC2051}"/>
                  </a:ext>
                </a:extLst>
              </p:cNvPr>
              <p:cNvSpPr>
                <a:spLocks noRot="1" noChangeAspect="1" noMove="1" noResize="1" noEditPoints="1" noAdjustHandles="1" noChangeArrowheads="1" noChangeShapeType="1" noTextEdit="1"/>
              </p:cNvSpPr>
              <p:nvPr/>
            </p:nvSpPr>
            <p:spPr>
              <a:xfrm>
                <a:off x="386939" y="646337"/>
                <a:ext cx="4998939" cy="1597873"/>
              </a:xfrm>
              <a:prstGeom prst="rect">
                <a:avLst/>
              </a:prstGeom>
              <a:blipFill>
                <a:blip r:embed="rId7"/>
                <a:stretch>
                  <a:fillRect l="-759" b="-47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FDD9B483-9607-4FEB-88CB-FA3B6C659916}"/>
                  </a:ext>
                </a:extLst>
              </p:cNvPr>
              <p:cNvSpPr/>
              <p:nvPr/>
            </p:nvSpPr>
            <p:spPr>
              <a:xfrm>
                <a:off x="362142" y="4681808"/>
                <a:ext cx="8791869" cy="889218"/>
              </a:xfrm>
              <a:prstGeom prst="rect">
                <a:avLst/>
              </a:prstGeom>
            </p:spPr>
            <p:txBody>
              <a:bodyPr wrap="square">
                <a:spAutoFit/>
              </a:bodyPr>
              <a:lstStyle/>
              <a:p>
                <a:pPr marL="457189" indent="-457189">
                  <a:lnSpc>
                    <a:spcPct val="140000"/>
                  </a:lnSpc>
                  <a:spcBef>
                    <a:spcPts val="500"/>
                  </a:spcBef>
                  <a:buFont typeface="+mj-lt"/>
                  <a:buAutoNum type="arabicPeriod"/>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When</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14:m>
                  <m:oMath xmlns:m="http://schemas.openxmlformats.org/officeDocument/2006/math">
                    <m:r>
                      <a:rPr lang="en-US" altLang="zh-CN" i="1" dirty="0">
                        <a:latin typeface="Cambria Math" panose="02040503050406030204" pitchFamily="18" charset="0"/>
                        <a:cs typeface="+mn-ea"/>
                        <a:sym typeface="Times New Roman" panose="02020603050405020304" pitchFamily="18" charset="0"/>
                      </a:rPr>
                      <m:t>𝜆</m:t>
                    </m:r>
                    <m:r>
                      <a:rPr lang="en-US" altLang="zh-CN" i="1" dirty="0">
                        <a:latin typeface="Cambria Math" panose="02040503050406030204" pitchFamily="18" charset="0"/>
                        <a:cs typeface="+mn-ea"/>
                        <a:sym typeface="Times New Roman" panose="02020603050405020304" pitchFamily="18" charset="0"/>
                      </a:rPr>
                      <m:t>≤</m:t>
                    </m:r>
                    <m:r>
                      <a:rPr lang="en-US" altLang="zh-CN" i="1">
                        <a:latin typeface="Cambria Math" panose="02040503050406030204" pitchFamily="18" charset="0"/>
                        <a:cs typeface="+mn-ea"/>
                        <a:sym typeface="Times New Roman" panose="02020603050405020304" pitchFamily="18" charset="0"/>
                      </a:rPr>
                      <m:t>𝜇</m:t>
                    </m:r>
                  </m:oMath>
                </a14:m>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 the workload of the transfer queue can be alleviated.</a:t>
                </a:r>
              </a:p>
              <a:p>
                <a:pPr marL="457189" indent="-457189">
                  <a:lnSpc>
                    <a:spcPct val="140000"/>
                  </a:lnSpc>
                  <a:spcBef>
                    <a:spcPts val="500"/>
                  </a:spcBef>
                  <a:buFont typeface="+mj-lt"/>
                  <a:buAutoNum type="arabicPeriod"/>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When </a:t>
                </a:r>
                <a14:m>
                  <m:oMath xmlns:m="http://schemas.openxmlformats.org/officeDocument/2006/math">
                    <m:r>
                      <a:rPr lang="en-US" altLang="zh-CN" i="1" dirty="0">
                        <a:latin typeface="Cambria Math" panose="02040503050406030204" pitchFamily="18" charset="0"/>
                        <a:cs typeface="+mn-ea"/>
                        <a:sym typeface="Times New Roman" panose="02020603050405020304" pitchFamily="18" charset="0"/>
                      </a:rPr>
                      <m:t>𝜆</m:t>
                    </m:r>
                    <m:r>
                      <a:rPr lang="en-US" altLang="zh-CN" i="1" dirty="0">
                        <a:latin typeface="Cambria Math" panose="02040503050406030204" pitchFamily="18" charset="0"/>
                        <a:cs typeface="+mn-ea"/>
                        <a:sym typeface="Times New Roman" panose="02020603050405020304" pitchFamily="18" charset="0"/>
                      </a:rPr>
                      <m:t>&gt;</m:t>
                    </m:r>
                    <m:r>
                      <a:rPr lang="en-US" altLang="zh-CN" i="1">
                        <a:latin typeface="Cambria Math" panose="02040503050406030204" pitchFamily="18" charset="0"/>
                        <a:cs typeface="+mn-ea"/>
                        <a:sym typeface="Times New Roman" panose="02020603050405020304" pitchFamily="18" charset="0"/>
                      </a:rPr>
                      <m:t>𝜇</m:t>
                    </m:r>
                  </m:oMath>
                </a14:m>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 the length of the transfer queue continuously increases.</a:t>
                </a:r>
                <a:endPar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id="{FDD9B483-9607-4FEB-88CB-FA3B6C659916}"/>
                  </a:ext>
                </a:extLst>
              </p:cNvPr>
              <p:cNvSpPr>
                <a:spLocks noRot="1" noChangeAspect="1" noMove="1" noResize="1" noEditPoints="1" noAdjustHandles="1" noChangeArrowheads="1" noChangeShapeType="1" noTextEdit="1"/>
              </p:cNvSpPr>
              <p:nvPr/>
            </p:nvSpPr>
            <p:spPr>
              <a:xfrm>
                <a:off x="362142" y="4681808"/>
                <a:ext cx="8791869" cy="889218"/>
              </a:xfrm>
              <a:prstGeom prst="rect">
                <a:avLst/>
              </a:prstGeom>
              <a:blipFill>
                <a:blip r:embed="rId8"/>
                <a:stretch>
                  <a:fillRect l="-433" b="-9859"/>
                </a:stretch>
              </a:blipFill>
            </p:spPr>
            <p:txBody>
              <a:bodyPr/>
              <a:lstStyle/>
              <a:p>
                <a:r>
                  <a:rPr lang="zh-CN" altLang="en-US">
                    <a:noFill/>
                  </a:rPr>
                  <a:t> </a:t>
                </a:r>
              </a:p>
            </p:txBody>
          </p:sp>
        </mc:Fallback>
      </mc:AlternateContent>
      <p:grpSp>
        <p:nvGrpSpPr>
          <p:cNvPr id="19" name="组合 18">
            <a:extLst>
              <a:ext uri="{FF2B5EF4-FFF2-40B4-BE49-F238E27FC236}">
                <a16:creationId xmlns:a16="http://schemas.microsoft.com/office/drawing/2014/main" id="{60076BD0-D38D-4FA6-9D3D-224F7CAE9C77}"/>
              </a:ext>
            </a:extLst>
          </p:cNvPr>
          <p:cNvGrpSpPr/>
          <p:nvPr/>
        </p:nvGrpSpPr>
        <p:grpSpPr>
          <a:xfrm>
            <a:off x="797042" y="2338695"/>
            <a:ext cx="1594884" cy="1293994"/>
            <a:chOff x="5805376" y="4811434"/>
            <a:chExt cx="1447082" cy="1293993"/>
          </a:xfrm>
        </p:grpSpPr>
        <p:grpSp>
          <p:nvGrpSpPr>
            <p:cNvPr id="20" name="组合 19">
              <a:extLst>
                <a:ext uri="{FF2B5EF4-FFF2-40B4-BE49-F238E27FC236}">
                  <a16:creationId xmlns:a16="http://schemas.microsoft.com/office/drawing/2014/main" id="{9FC94826-3D4A-4B85-B501-39B3FBCD9B5D}"/>
                </a:ext>
              </a:extLst>
            </p:cNvPr>
            <p:cNvGrpSpPr/>
            <p:nvPr/>
          </p:nvGrpSpPr>
          <p:grpSpPr>
            <a:xfrm>
              <a:off x="5805378" y="4811434"/>
              <a:ext cx="1447080" cy="1293993"/>
              <a:chOff x="5805377" y="4811434"/>
              <a:chExt cx="1561318" cy="1293993"/>
            </a:xfrm>
          </p:grpSpPr>
          <p:grpSp>
            <p:nvGrpSpPr>
              <p:cNvPr id="23" name="组合 22">
                <a:extLst>
                  <a:ext uri="{FF2B5EF4-FFF2-40B4-BE49-F238E27FC236}">
                    <a16:creationId xmlns:a16="http://schemas.microsoft.com/office/drawing/2014/main" id="{01494DD1-7D2E-407B-A512-BEF5BF2CDC18}"/>
                  </a:ext>
                </a:extLst>
              </p:cNvPr>
              <p:cNvGrpSpPr/>
              <p:nvPr/>
            </p:nvGrpSpPr>
            <p:grpSpPr>
              <a:xfrm>
                <a:off x="5805377" y="4811434"/>
                <a:ext cx="1326666" cy="1293993"/>
                <a:chOff x="329608" y="0"/>
                <a:chExt cx="4136066" cy="3429000"/>
              </a:xfrm>
            </p:grpSpPr>
            <p:cxnSp>
              <p:nvCxnSpPr>
                <p:cNvPr id="25" name="直接箭头连接符 24">
                  <a:extLst>
                    <a:ext uri="{FF2B5EF4-FFF2-40B4-BE49-F238E27FC236}">
                      <a16:creationId xmlns:a16="http://schemas.microsoft.com/office/drawing/2014/main" id="{961B7517-3317-4516-97F1-8423A28BFDD7}"/>
                    </a:ext>
                  </a:extLst>
                </p:cNvPr>
                <p:cNvCxnSpPr/>
                <p:nvPr/>
              </p:nvCxnSpPr>
              <p:spPr>
                <a:xfrm flipV="1">
                  <a:off x="329608" y="0"/>
                  <a:ext cx="1" cy="3429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23B15F20-EA38-4E97-BCD2-9FD28550C5FC}"/>
                    </a:ext>
                  </a:extLst>
                </p:cNvPr>
                <p:cNvCxnSpPr/>
                <p:nvPr/>
              </p:nvCxnSpPr>
              <p:spPr>
                <a:xfrm>
                  <a:off x="329608" y="3429000"/>
                  <a:ext cx="41360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B0ED4665-E237-41AA-9383-F46306C6D3BD}"/>
                  </a:ext>
                </a:extLst>
              </p:cNvPr>
              <p:cNvSpPr txBox="1"/>
              <p:nvPr/>
            </p:nvSpPr>
            <p:spPr>
              <a:xfrm>
                <a:off x="6690895" y="5773968"/>
                <a:ext cx="675800" cy="323165"/>
              </a:xfrm>
              <a:prstGeom prst="rect">
                <a:avLst/>
              </a:prstGeom>
              <a:noFill/>
            </p:spPr>
            <p:txBody>
              <a:bodyPr wrap="square" rtlCol="0">
                <a:spAutoFit/>
              </a:bodyPr>
              <a:lstStyle/>
              <a:p>
                <a:r>
                  <a:rPr lang="en-US" altLang="zh-CN" sz="1500" dirty="0">
                    <a:latin typeface="Times New Roman" panose="02020603050405020304" pitchFamily="18" charset="0"/>
                    <a:ea typeface="宋体" panose="02010600030101010101" pitchFamily="2" charset="-122"/>
                    <a:cs typeface="+mn-ea"/>
                    <a:sym typeface="Times New Roman" panose="02020603050405020304" pitchFamily="18" charset="0"/>
                  </a:rPr>
                  <a:t>Time</a:t>
                </a:r>
                <a:endParaRPr lang="zh-CN" altLang="en-US" sz="15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sp>
          <p:nvSpPr>
            <p:cNvPr id="21" name="文本框 20">
              <a:extLst>
                <a:ext uri="{FF2B5EF4-FFF2-40B4-BE49-F238E27FC236}">
                  <a16:creationId xmlns:a16="http://schemas.microsoft.com/office/drawing/2014/main" id="{A20C4B66-387C-4309-BB38-26229109F27C}"/>
                </a:ext>
              </a:extLst>
            </p:cNvPr>
            <p:cNvSpPr txBox="1"/>
            <p:nvPr/>
          </p:nvSpPr>
          <p:spPr>
            <a:xfrm>
              <a:off x="5805376" y="4811434"/>
              <a:ext cx="897685" cy="323165"/>
            </a:xfrm>
            <a:prstGeom prst="rect">
              <a:avLst/>
            </a:prstGeom>
            <a:noFill/>
          </p:spPr>
          <p:txBody>
            <a:bodyPr wrap="none" rtlCol="0">
              <a:spAutoFit/>
            </a:bodyPr>
            <a:lstStyle/>
            <a:p>
              <a:r>
                <a:rPr lang="en-US" altLang="zh-CN" sz="1500" dirty="0">
                  <a:latin typeface="Times New Roman" panose="02020603050405020304" pitchFamily="18" charset="0"/>
                  <a:ea typeface="宋体" panose="02010600030101010101" pitchFamily="2" charset="-122"/>
                  <a:cs typeface="+mn-ea"/>
                  <a:sym typeface="Times New Roman" panose="02020603050405020304" pitchFamily="18" charset="0"/>
                </a:rPr>
                <a:t>Input Rate</a:t>
              </a:r>
              <a:endParaRPr lang="zh-CN" altLang="en-US" sz="15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2" name="任意多边形 10">
              <a:extLst>
                <a:ext uri="{FF2B5EF4-FFF2-40B4-BE49-F238E27FC236}">
                  <a16:creationId xmlns:a16="http://schemas.microsoft.com/office/drawing/2014/main" id="{9AEE6BE3-F694-40A7-B871-037BF5380063}"/>
                </a:ext>
              </a:extLst>
            </p:cNvPr>
            <p:cNvSpPr/>
            <p:nvPr/>
          </p:nvSpPr>
          <p:spPr>
            <a:xfrm>
              <a:off x="5805376" y="5409254"/>
              <a:ext cx="1153688" cy="140546"/>
            </a:xfrm>
            <a:custGeom>
              <a:avLst/>
              <a:gdLst>
                <a:gd name="connsiteX0" fmla="*/ 0 w 1222744"/>
                <a:gd name="connsiteY0" fmla="*/ 34726 h 162341"/>
                <a:gd name="connsiteX1" fmla="*/ 106326 w 1222744"/>
                <a:gd name="connsiteY1" fmla="*/ 2828 h 162341"/>
                <a:gd name="connsiteX2" fmla="*/ 170121 w 1222744"/>
                <a:gd name="connsiteY2" fmla="*/ 98521 h 162341"/>
                <a:gd name="connsiteX3" fmla="*/ 265814 w 1222744"/>
                <a:gd name="connsiteY3" fmla="*/ 34726 h 162341"/>
                <a:gd name="connsiteX4" fmla="*/ 329610 w 1222744"/>
                <a:gd name="connsiteY4" fmla="*/ 109154 h 162341"/>
                <a:gd name="connsiteX5" fmla="*/ 425303 w 1222744"/>
                <a:gd name="connsiteY5" fmla="*/ 34726 h 162341"/>
                <a:gd name="connsiteX6" fmla="*/ 467833 w 1222744"/>
                <a:gd name="connsiteY6" fmla="*/ 109154 h 162341"/>
                <a:gd name="connsiteX7" fmla="*/ 584791 w 1222744"/>
                <a:gd name="connsiteY7" fmla="*/ 45359 h 162341"/>
                <a:gd name="connsiteX8" fmla="*/ 669851 w 1222744"/>
                <a:gd name="connsiteY8" fmla="*/ 141052 h 162341"/>
                <a:gd name="connsiteX9" fmla="*/ 797442 w 1222744"/>
                <a:gd name="connsiteY9" fmla="*/ 66624 h 162341"/>
                <a:gd name="connsiteX10" fmla="*/ 839972 w 1222744"/>
                <a:gd name="connsiteY10" fmla="*/ 162317 h 162341"/>
                <a:gd name="connsiteX11" fmla="*/ 935665 w 1222744"/>
                <a:gd name="connsiteY11" fmla="*/ 55991 h 162341"/>
                <a:gd name="connsiteX12" fmla="*/ 978196 w 1222744"/>
                <a:gd name="connsiteY12" fmla="*/ 141052 h 162341"/>
                <a:gd name="connsiteX13" fmla="*/ 1105786 w 1222744"/>
                <a:gd name="connsiteY13" fmla="*/ 66624 h 162341"/>
                <a:gd name="connsiteX14" fmla="*/ 1158949 w 1222744"/>
                <a:gd name="connsiteY14" fmla="*/ 141052 h 162341"/>
                <a:gd name="connsiteX15" fmla="*/ 1222744 w 1222744"/>
                <a:gd name="connsiteY15" fmla="*/ 87889 h 162341"/>
                <a:gd name="connsiteX0" fmla="*/ 0 w 1222744"/>
                <a:gd name="connsiteY0" fmla="*/ 75613 h 203228"/>
                <a:gd name="connsiteX1" fmla="*/ 95693 w 1222744"/>
                <a:gd name="connsiteY1" fmla="*/ 1185 h 203228"/>
                <a:gd name="connsiteX2" fmla="*/ 170121 w 1222744"/>
                <a:gd name="connsiteY2" fmla="*/ 139408 h 203228"/>
                <a:gd name="connsiteX3" fmla="*/ 265814 w 1222744"/>
                <a:gd name="connsiteY3" fmla="*/ 75613 h 203228"/>
                <a:gd name="connsiteX4" fmla="*/ 329610 w 1222744"/>
                <a:gd name="connsiteY4" fmla="*/ 150041 h 203228"/>
                <a:gd name="connsiteX5" fmla="*/ 425303 w 1222744"/>
                <a:gd name="connsiteY5" fmla="*/ 75613 h 203228"/>
                <a:gd name="connsiteX6" fmla="*/ 467833 w 1222744"/>
                <a:gd name="connsiteY6" fmla="*/ 150041 h 203228"/>
                <a:gd name="connsiteX7" fmla="*/ 584791 w 1222744"/>
                <a:gd name="connsiteY7" fmla="*/ 86246 h 203228"/>
                <a:gd name="connsiteX8" fmla="*/ 669851 w 1222744"/>
                <a:gd name="connsiteY8" fmla="*/ 181939 h 203228"/>
                <a:gd name="connsiteX9" fmla="*/ 797442 w 1222744"/>
                <a:gd name="connsiteY9" fmla="*/ 107511 h 203228"/>
                <a:gd name="connsiteX10" fmla="*/ 839972 w 1222744"/>
                <a:gd name="connsiteY10" fmla="*/ 203204 h 203228"/>
                <a:gd name="connsiteX11" fmla="*/ 935665 w 1222744"/>
                <a:gd name="connsiteY11" fmla="*/ 96878 h 203228"/>
                <a:gd name="connsiteX12" fmla="*/ 978196 w 1222744"/>
                <a:gd name="connsiteY12" fmla="*/ 181939 h 203228"/>
                <a:gd name="connsiteX13" fmla="*/ 1105786 w 1222744"/>
                <a:gd name="connsiteY13" fmla="*/ 107511 h 203228"/>
                <a:gd name="connsiteX14" fmla="*/ 1158949 w 1222744"/>
                <a:gd name="connsiteY14" fmla="*/ 181939 h 203228"/>
                <a:gd name="connsiteX15" fmla="*/ 1222744 w 1222744"/>
                <a:gd name="connsiteY15" fmla="*/ 128776 h 203228"/>
                <a:gd name="connsiteX0" fmla="*/ 0 w 1222744"/>
                <a:gd name="connsiteY0" fmla="*/ 75613 h 203228"/>
                <a:gd name="connsiteX1" fmla="*/ 95693 w 1222744"/>
                <a:gd name="connsiteY1" fmla="*/ 1185 h 203228"/>
                <a:gd name="connsiteX2" fmla="*/ 170121 w 1222744"/>
                <a:gd name="connsiteY2" fmla="*/ 139408 h 203228"/>
                <a:gd name="connsiteX3" fmla="*/ 276446 w 1222744"/>
                <a:gd name="connsiteY3" fmla="*/ 11818 h 203228"/>
                <a:gd name="connsiteX4" fmla="*/ 329610 w 1222744"/>
                <a:gd name="connsiteY4" fmla="*/ 150041 h 203228"/>
                <a:gd name="connsiteX5" fmla="*/ 425303 w 1222744"/>
                <a:gd name="connsiteY5" fmla="*/ 75613 h 203228"/>
                <a:gd name="connsiteX6" fmla="*/ 467833 w 1222744"/>
                <a:gd name="connsiteY6" fmla="*/ 150041 h 203228"/>
                <a:gd name="connsiteX7" fmla="*/ 584791 w 1222744"/>
                <a:gd name="connsiteY7" fmla="*/ 86246 h 203228"/>
                <a:gd name="connsiteX8" fmla="*/ 669851 w 1222744"/>
                <a:gd name="connsiteY8" fmla="*/ 181939 h 203228"/>
                <a:gd name="connsiteX9" fmla="*/ 797442 w 1222744"/>
                <a:gd name="connsiteY9" fmla="*/ 107511 h 203228"/>
                <a:gd name="connsiteX10" fmla="*/ 839972 w 1222744"/>
                <a:gd name="connsiteY10" fmla="*/ 203204 h 203228"/>
                <a:gd name="connsiteX11" fmla="*/ 935665 w 1222744"/>
                <a:gd name="connsiteY11" fmla="*/ 96878 h 203228"/>
                <a:gd name="connsiteX12" fmla="*/ 978196 w 1222744"/>
                <a:gd name="connsiteY12" fmla="*/ 181939 h 203228"/>
                <a:gd name="connsiteX13" fmla="*/ 1105786 w 1222744"/>
                <a:gd name="connsiteY13" fmla="*/ 107511 h 203228"/>
                <a:gd name="connsiteX14" fmla="*/ 1158949 w 1222744"/>
                <a:gd name="connsiteY14" fmla="*/ 181939 h 203228"/>
                <a:gd name="connsiteX15" fmla="*/ 1222744 w 1222744"/>
                <a:gd name="connsiteY15" fmla="*/ 128776 h 203228"/>
                <a:gd name="connsiteX0" fmla="*/ 0 w 1222744"/>
                <a:gd name="connsiteY0" fmla="*/ 94415 h 222030"/>
                <a:gd name="connsiteX1" fmla="*/ 70293 w 1222744"/>
                <a:gd name="connsiteY1" fmla="*/ 937 h 222030"/>
                <a:gd name="connsiteX2" fmla="*/ 170121 w 1222744"/>
                <a:gd name="connsiteY2" fmla="*/ 158210 h 222030"/>
                <a:gd name="connsiteX3" fmla="*/ 276446 w 1222744"/>
                <a:gd name="connsiteY3" fmla="*/ 30620 h 222030"/>
                <a:gd name="connsiteX4" fmla="*/ 329610 w 1222744"/>
                <a:gd name="connsiteY4" fmla="*/ 168843 h 222030"/>
                <a:gd name="connsiteX5" fmla="*/ 425303 w 1222744"/>
                <a:gd name="connsiteY5" fmla="*/ 94415 h 222030"/>
                <a:gd name="connsiteX6" fmla="*/ 467833 w 1222744"/>
                <a:gd name="connsiteY6" fmla="*/ 168843 h 222030"/>
                <a:gd name="connsiteX7" fmla="*/ 584791 w 1222744"/>
                <a:gd name="connsiteY7" fmla="*/ 105048 h 222030"/>
                <a:gd name="connsiteX8" fmla="*/ 669851 w 1222744"/>
                <a:gd name="connsiteY8" fmla="*/ 200741 h 222030"/>
                <a:gd name="connsiteX9" fmla="*/ 797442 w 1222744"/>
                <a:gd name="connsiteY9" fmla="*/ 126313 h 222030"/>
                <a:gd name="connsiteX10" fmla="*/ 839972 w 1222744"/>
                <a:gd name="connsiteY10" fmla="*/ 222006 h 222030"/>
                <a:gd name="connsiteX11" fmla="*/ 935665 w 1222744"/>
                <a:gd name="connsiteY11" fmla="*/ 115680 h 222030"/>
                <a:gd name="connsiteX12" fmla="*/ 978196 w 1222744"/>
                <a:gd name="connsiteY12" fmla="*/ 200741 h 222030"/>
                <a:gd name="connsiteX13" fmla="*/ 1105786 w 1222744"/>
                <a:gd name="connsiteY13" fmla="*/ 126313 h 222030"/>
                <a:gd name="connsiteX14" fmla="*/ 1158949 w 1222744"/>
                <a:gd name="connsiteY14" fmla="*/ 200741 h 222030"/>
                <a:gd name="connsiteX15" fmla="*/ 1222744 w 1222744"/>
                <a:gd name="connsiteY15" fmla="*/ 147578 h 222030"/>
                <a:gd name="connsiteX0" fmla="*/ 0 w 1222744"/>
                <a:gd name="connsiteY0" fmla="*/ 108258 h 235873"/>
                <a:gd name="connsiteX1" fmla="*/ 70293 w 1222744"/>
                <a:gd name="connsiteY1" fmla="*/ 14780 h 235873"/>
                <a:gd name="connsiteX2" fmla="*/ 170121 w 1222744"/>
                <a:gd name="connsiteY2" fmla="*/ 172053 h 235873"/>
                <a:gd name="connsiteX3" fmla="*/ 251046 w 1222744"/>
                <a:gd name="connsiteY3" fmla="*/ 13 h 235873"/>
                <a:gd name="connsiteX4" fmla="*/ 329610 w 1222744"/>
                <a:gd name="connsiteY4" fmla="*/ 182686 h 235873"/>
                <a:gd name="connsiteX5" fmla="*/ 425303 w 1222744"/>
                <a:gd name="connsiteY5" fmla="*/ 108258 h 235873"/>
                <a:gd name="connsiteX6" fmla="*/ 467833 w 1222744"/>
                <a:gd name="connsiteY6" fmla="*/ 182686 h 235873"/>
                <a:gd name="connsiteX7" fmla="*/ 584791 w 1222744"/>
                <a:gd name="connsiteY7" fmla="*/ 118891 h 235873"/>
                <a:gd name="connsiteX8" fmla="*/ 669851 w 1222744"/>
                <a:gd name="connsiteY8" fmla="*/ 214584 h 235873"/>
                <a:gd name="connsiteX9" fmla="*/ 797442 w 1222744"/>
                <a:gd name="connsiteY9" fmla="*/ 140156 h 235873"/>
                <a:gd name="connsiteX10" fmla="*/ 839972 w 1222744"/>
                <a:gd name="connsiteY10" fmla="*/ 235849 h 235873"/>
                <a:gd name="connsiteX11" fmla="*/ 935665 w 1222744"/>
                <a:gd name="connsiteY11" fmla="*/ 129523 h 235873"/>
                <a:gd name="connsiteX12" fmla="*/ 978196 w 1222744"/>
                <a:gd name="connsiteY12" fmla="*/ 214584 h 235873"/>
                <a:gd name="connsiteX13" fmla="*/ 1105786 w 1222744"/>
                <a:gd name="connsiteY13" fmla="*/ 140156 h 235873"/>
                <a:gd name="connsiteX14" fmla="*/ 1158949 w 1222744"/>
                <a:gd name="connsiteY14" fmla="*/ 214584 h 235873"/>
                <a:gd name="connsiteX15" fmla="*/ 1222744 w 1222744"/>
                <a:gd name="connsiteY15" fmla="*/ 161421 h 235873"/>
                <a:gd name="connsiteX0" fmla="*/ 0 w 1222744"/>
                <a:gd name="connsiteY0" fmla="*/ 125134 h 252749"/>
                <a:gd name="connsiteX1" fmla="*/ 72675 w 1222744"/>
                <a:gd name="connsiteY1" fmla="*/ 699 h 252749"/>
                <a:gd name="connsiteX2" fmla="*/ 170121 w 1222744"/>
                <a:gd name="connsiteY2" fmla="*/ 188929 h 252749"/>
                <a:gd name="connsiteX3" fmla="*/ 251046 w 1222744"/>
                <a:gd name="connsiteY3" fmla="*/ 16889 h 252749"/>
                <a:gd name="connsiteX4" fmla="*/ 329610 w 1222744"/>
                <a:gd name="connsiteY4" fmla="*/ 199562 h 252749"/>
                <a:gd name="connsiteX5" fmla="*/ 425303 w 1222744"/>
                <a:gd name="connsiteY5" fmla="*/ 125134 h 252749"/>
                <a:gd name="connsiteX6" fmla="*/ 467833 w 1222744"/>
                <a:gd name="connsiteY6" fmla="*/ 199562 h 252749"/>
                <a:gd name="connsiteX7" fmla="*/ 584791 w 1222744"/>
                <a:gd name="connsiteY7" fmla="*/ 135767 h 252749"/>
                <a:gd name="connsiteX8" fmla="*/ 669851 w 1222744"/>
                <a:gd name="connsiteY8" fmla="*/ 231460 h 252749"/>
                <a:gd name="connsiteX9" fmla="*/ 797442 w 1222744"/>
                <a:gd name="connsiteY9" fmla="*/ 157032 h 252749"/>
                <a:gd name="connsiteX10" fmla="*/ 839972 w 1222744"/>
                <a:gd name="connsiteY10" fmla="*/ 252725 h 252749"/>
                <a:gd name="connsiteX11" fmla="*/ 935665 w 1222744"/>
                <a:gd name="connsiteY11" fmla="*/ 146399 h 252749"/>
                <a:gd name="connsiteX12" fmla="*/ 978196 w 1222744"/>
                <a:gd name="connsiteY12" fmla="*/ 231460 h 252749"/>
                <a:gd name="connsiteX13" fmla="*/ 1105786 w 1222744"/>
                <a:gd name="connsiteY13" fmla="*/ 157032 h 252749"/>
                <a:gd name="connsiteX14" fmla="*/ 1158949 w 1222744"/>
                <a:gd name="connsiteY14" fmla="*/ 231460 h 252749"/>
                <a:gd name="connsiteX15" fmla="*/ 1222744 w 1222744"/>
                <a:gd name="connsiteY15" fmla="*/ 178297 h 252749"/>
                <a:gd name="connsiteX0" fmla="*/ 0 w 1222744"/>
                <a:gd name="connsiteY0" fmla="*/ 108259 h 235874"/>
                <a:gd name="connsiteX1" fmla="*/ 75056 w 1222744"/>
                <a:gd name="connsiteY1" fmla="*/ 24305 h 235874"/>
                <a:gd name="connsiteX2" fmla="*/ 170121 w 1222744"/>
                <a:gd name="connsiteY2" fmla="*/ 172054 h 235874"/>
                <a:gd name="connsiteX3" fmla="*/ 251046 w 1222744"/>
                <a:gd name="connsiteY3" fmla="*/ 14 h 235874"/>
                <a:gd name="connsiteX4" fmla="*/ 329610 w 1222744"/>
                <a:gd name="connsiteY4" fmla="*/ 182687 h 235874"/>
                <a:gd name="connsiteX5" fmla="*/ 425303 w 1222744"/>
                <a:gd name="connsiteY5" fmla="*/ 108259 h 235874"/>
                <a:gd name="connsiteX6" fmla="*/ 467833 w 1222744"/>
                <a:gd name="connsiteY6" fmla="*/ 182687 h 235874"/>
                <a:gd name="connsiteX7" fmla="*/ 584791 w 1222744"/>
                <a:gd name="connsiteY7" fmla="*/ 118892 h 235874"/>
                <a:gd name="connsiteX8" fmla="*/ 669851 w 1222744"/>
                <a:gd name="connsiteY8" fmla="*/ 214585 h 235874"/>
                <a:gd name="connsiteX9" fmla="*/ 797442 w 1222744"/>
                <a:gd name="connsiteY9" fmla="*/ 140157 h 235874"/>
                <a:gd name="connsiteX10" fmla="*/ 839972 w 1222744"/>
                <a:gd name="connsiteY10" fmla="*/ 235850 h 235874"/>
                <a:gd name="connsiteX11" fmla="*/ 935665 w 1222744"/>
                <a:gd name="connsiteY11" fmla="*/ 129524 h 235874"/>
                <a:gd name="connsiteX12" fmla="*/ 978196 w 1222744"/>
                <a:gd name="connsiteY12" fmla="*/ 214585 h 235874"/>
                <a:gd name="connsiteX13" fmla="*/ 1105786 w 1222744"/>
                <a:gd name="connsiteY13" fmla="*/ 140157 h 235874"/>
                <a:gd name="connsiteX14" fmla="*/ 1158949 w 1222744"/>
                <a:gd name="connsiteY14" fmla="*/ 214585 h 235874"/>
                <a:gd name="connsiteX15" fmla="*/ 1222744 w 1222744"/>
                <a:gd name="connsiteY15" fmla="*/ 161422 h 235874"/>
                <a:gd name="connsiteX0" fmla="*/ 0 w 1222744"/>
                <a:gd name="connsiteY0" fmla="*/ 108519 h 236134"/>
                <a:gd name="connsiteX1" fmla="*/ 75056 w 1222744"/>
                <a:gd name="connsiteY1" fmla="*/ 24565 h 236134"/>
                <a:gd name="connsiteX2" fmla="*/ 167740 w 1222744"/>
                <a:gd name="connsiteY2" fmla="*/ 138976 h 236134"/>
                <a:gd name="connsiteX3" fmla="*/ 251046 w 1222744"/>
                <a:gd name="connsiteY3" fmla="*/ 274 h 236134"/>
                <a:gd name="connsiteX4" fmla="*/ 329610 w 1222744"/>
                <a:gd name="connsiteY4" fmla="*/ 182947 h 236134"/>
                <a:gd name="connsiteX5" fmla="*/ 425303 w 1222744"/>
                <a:gd name="connsiteY5" fmla="*/ 108519 h 236134"/>
                <a:gd name="connsiteX6" fmla="*/ 467833 w 1222744"/>
                <a:gd name="connsiteY6" fmla="*/ 182947 h 236134"/>
                <a:gd name="connsiteX7" fmla="*/ 584791 w 1222744"/>
                <a:gd name="connsiteY7" fmla="*/ 119152 h 236134"/>
                <a:gd name="connsiteX8" fmla="*/ 669851 w 1222744"/>
                <a:gd name="connsiteY8" fmla="*/ 214845 h 236134"/>
                <a:gd name="connsiteX9" fmla="*/ 797442 w 1222744"/>
                <a:gd name="connsiteY9" fmla="*/ 140417 h 236134"/>
                <a:gd name="connsiteX10" fmla="*/ 839972 w 1222744"/>
                <a:gd name="connsiteY10" fmla="*/ 236110 h 236134"/>
                <a:gd name="connsiteX11" fmla="*/ 935665 w 1222744"/>
                <a:gd name="connsiteY11" fmla="*/ 129784 h 236134"/>
                <a:gd name="connsiteX12" fmla="*/ 978196 w 1222744"/>
                <a:gd name="connsiteY12" fmla="*/ 214845 h 236134"/>
                <a:gd name="connsiteX13" fmla="*/ 1105786 w 1222744"/>
                <a:gd name="connsiteY13" fmla="*/ 140417 h 236134"/>
                <a:gd name="connsiteX14" fmla="*/ 1158949 w 1222744"/>
                <a:gd name="connsiteY14" fmla="*/ 214845 h 236134"/>
                <a:gd name="connsiteX15" fmla="*/ 1222744 w 1222744"/>
                <a:gd name="connsiteY15" fmla="*/ 161682 h 236134"/>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58653 h 211840"/>
                <a:gd name="connsiteX5" fmla="*/ 425303 w 1222744"/>
                <a:gd name="connsiteY5" fmla="*/ 84225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58653 h 211840"/>
                <a:gd name="connsiteX5" fmla="*/ 425303 w 1222744"/>
                <a:gd name="connsiteY5" fmla="*/ 84225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25303 w 1222744"/>
                <a:gd name="connsiteY5" fmla="*/ 84225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25303 w 1222744"/>
                <a:gd name="connsiteY5" fmla="*/ 84225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7833 w 1222744"/>
                <a:gd name="connsiteY6" fmla="*/ 158653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5451 w 1222744"/>
                <a:gd name="connsiteY6" fmla="*/ 125316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5451 w 1222744"/>
                <a:gd name="connsiteY6" fmla="*/ 125316 h 211840"/>
                <a:gd name="connsiteX7" fmla="*/ 584791 w 1222744"/>
                <a:gd name="connsiteY7" fmla="*/ 94858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5451 w 1222744"/>
                <a:gd name="connsiteY6" fmla="*/ 125316 h 211840"/>
                <a:gd name="connsiteX7" fmla="*/ 558597 w 1222744"/>
                <a:gd name="connsiteY7" fmla="*/ 9133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0"/>
                <a:gd name="connsiteX1" fmla="*/ 75056 w 1222744"/>
                <a:gd name="connsiteY1" fmla="*/ 271 h 211840"/>
                <a:gd name="connsiteX2" fmla="*/ 167740 w 1222744"/>
                <a:gd name="connsiteY2" fmla="*/ 114682 h 211840"/>
                <a:gd name="connsiteX3" fmla="*/ 253427 w 1222744"/>
                <a:gd name="connsiteY3" fmla="*/ 6937 h 211840"/>
                <a:gd name="connsiteX4" fmla="*/ 329610 w 1222744"/>
                <a:gd name="connsiteY4" fmla="*/ 120553 h 211840"/>
                <a:gd name="connsiteX5" fmla="*/ 401490 w 1222744"/>
                <a:gd name="connsiteY5" fmla="*/ 5644 h 211840"/>
                <a:gd name="connsiteX6" fmla="*/ 465451 w 1222744"/>
                <a:gd name="connsiteY6" fmla="*/ 125316 h 211840"/>
                <a:gd name="connsiteX7" fmla="*/ 558597 w 1222744"/>
                <a:gd name="connsiteY7" fmla="*/ 9133 h 211840"/>
                <a:gd name="connsiteX8" fmla="*/ 669851 w 1222744"/>
                <a:gd name="connsiteY8" fmla="*/ 190551 h 211840"/>
                <a:gd name="connsiteX9" fmla="*/ 797442 w 1222744"/>
                <a:gd name="connsiteY9" fmla="*/ 116123 h 211840"/>
                <a:gd name="connsiteX10" fmla="*/ 839972 w 1222744"/>
                <a:gd name="connsiteY10" fmla="*/ 211816 h 211840"/>
                <a:gd name="connsiteX11" fmla="*/ 935665 w 1222744"/>
                <a:gd name="connsiteY11" fmla="*/ 105490 h 211840"/>
                <a:gd name="connsiteX12" fmla="*/ 978196 w 1222744"/>
                <a:gd name="connsiteY12" fmla="*/ 190551 h 211840"/>
                <a:gd name="connsiteX13" fmla="*/ 1105786 w 1222744"/>
                <a:gd name="connsiteY13" fmla="*/ 116123 h 211840"/>
                <a:gd name="connsiteX14" fmla="*/ 1158949 w 1222744"/>
                <a:gd name="connsiteY14" fmla="*/ 190551 h 211840"/>
                <a:gd name="connsiteX15" fmla="*/ 1222744 w 1222744"/>
                <a:gd name="connsiteY15" fmla="*/ 137388 h 211840"/>
                <a:gd name="connsiteX0" fmla="*/ 0 w 1222744"/>
                <a:gd name="connsiteY0" fmla="*/ 84225 h 211843"/>
                <a:gd name="connsiteX1" fmla="*/ 75056 w 1222744"/>
                <a:gd name="connsiteY1" fmla="*/ 271 h 211843"/>
                <a:gd name="connsiteX2" fmla="*/ 167740 w 1222744"/>
                <a:gd name="connsiteY2" fmla="*/ 114682 h 211843"/>
                <a:gd name="connsiteX3" fmla="*/ 253427 w 1222744"/>
                <a:gd name="connsiteY3" fmla="*/ 6937 h 211843"/>
                <a:gd name="connsiteX4" fmla="*/ 329610 w 1222744"/>
                <a:gd name="connsiteY4" fmla="*/ 120553 h 211843"/>
                <a:gd name="connsiteX5" fmla="*/ 401490 w 1222744"/>
                <a:gd name="connsiteY5" fmla="*/ 5644 h 211843"/>
                <a:gd name="connsiteX6" fmla="*/ 465451 w 1222744"/>
                <a:gd name="connsiteY6" fmla="*/ 125316 h 211843"/>
                <a:gd name="connsiteX7" fmla="*/ 558597 w 1222744"/>
                <a:gd name="connsiteY7" fmla="*/ 9133 h 211843"/>
                <a:gd name="connsiteX8" fmla="*/ 657945 w 1222744"/>
                <a:gd name="connsiteY8" fmla="*/ 131020 h 211843"/>
                <a:gd name="connsiteX9" fmla="*/ 797442 w 1222744"/>
                <a:gd name="connsiteY9" fmla="*/ 116123 h 211843"/>
                <a:gd name="connsiteX10" fmla="*/ 839972 w 1222744"/>
                <a:gd name="connsiteY10" fmla="*/ 211816 h 211843"/>
                <a:gd name="connsiteX11" fmla="*/ 935665 w 1222744"/>
                <a:gd name="connsiteY11" fmla="*/ 105490 h 211843"/>
                <a:gd name="connsiteX12" fmla="*/ 978196 w 1222744"/>
                <a:gd name="connsiteY12" fmla="*/ 190551 h 211843"/>
                <a:gd name="connsiteX13" fmla="*/ 1105786 w 1222744"/>
                <a:gd name="connsiteY13" fmla="*/ 116123 h 211843"/>
                <a:gd name="connsiteX14" fmla="*/ 1158949 w 1222744"/>
                <a:gd name="connsiteY14" fmla="*/ 190551 h 211843"/>
                <a:gd name="connsiteX15" fmla="*/ 1222744 w 1222744"/>
                <a:gd name="connsiteY15" fmla="*/ 137388 h 211843"/>
                <a:gd name="connsiteX0" fmla="*/ 0 w 1222744"/>
                <a:gd name="connsiteY0" fmla="*/ 84225 h 211843"/>
                <a:gd name="connsiteX1" fmla="*/ 75056 w 1222744"/>
                <a:gd name="connsiteY1" fmla="*/ 271 h 211843"/>
                <a:gd name="connsiteX2" fmla="*/ 167740 w 1222744"/>
                <a:gd name="connsiteY2" fmla="*/ 114682 h 211843"/>
                <a:gd name="connsiteX3" fmla="*/ 253427 w 1222744"/>
                <a:gd name="connsiteY3" fmla="*/ 6937 h 211843"/>
                <a:gd name="connsiteX4" fmla="*/ 329610 w 1222744"/>
                <a:gd name="connsiteY4" fmla="*/ 120553 h 211843"/>
                <a:gd name="connsiteX5" fmla="*/ 401490 w 1222744"/>
                <a:gd name="connsiteY5" fmla="*/ 5644 h 211843"/>
                <a:gd name="connsiteX6" fmla="*/ 465451 w 1222744"/>
                <a:gd name="connsiteY6" fmla="*/ 125316 h 211843"/>
                <a:gd name="connsiteX7" fmla="*/ 558597 w 1222744"/>
                <a:gd name="connsiteY7" fmla="*/ 9133 h 211843"/>
                <a:gd name="connsiteX8" fmla="*/ 657945 w 1222744"/>
                <a:gd name="connsiteY8" fmla="*/ 131020 h 211843"/>
                <a:gd name="connsiteX9" fmla="*/ 797442 w 1222744"/>
                <a:gd name="connsiteY9" fmla="*/ 116123 h 211843"/>
                <a:gd name="connsiteX10" fmla="*/ 839972 w 1222744"/>
                <a:gd name="connsiteY10" fmla="*/ 211816 h 211843"/>
                <a:gd name="connsiteX11" fmla="*/ 935665 w 1222744"/>
                <a:gd name="connsiteY11" fmla="*/ 105490 h 211843"/>
                <a:gd name="connsiteX12" fmla="*/ 978196 w 1222744"/>
                <a:gd name="connsiteY12" fmla="*/ 190551 h 211843"/>
                <a:gd name="connsiteX13" fmla="*/ 1105786 w 1222744"/>
                <a:gd name="connsiteY13" fmla="*/ 116123 h 211843"/>
                <a:gd name="connsiteX14" fmla="*/ 1158949 w 1222744"/>
                <a:gd name="connsiteY14" fmla="*/ 190551 h 211843"/>
                <a:gd name="connsiteX15" fmla="*/ 1222744 w 1222744"/>
                <a:gd name="connsiteY15" fmla="*/ 137388 h 211843"/>
                <a:gd name="connsiteX0" fmla="*/ 0 w 1222744"/>
                <a:gd name="connsiteY0" fmla="*/ 84225 h 211843"/>
                <a:gd name="connsiteX1" fmla="*/ 75056 w 1222744"/>
                <a:gd name="connsiteY1" fmla="*/ 271 h 211843"/>
                <a:gd name="connsiteX2" fmla="*/ 167740 w 1222744"/>
                <a:gd name="connsiteY2" fmla="*/ 114682 h 211843"/>
                <a:gd name="connsiteX3" fmla="*/ 253427 w 1222744"/>
                <a:gd name="connsiteY3" fmla="*/ 6937 h 211843"/>
                <a:gd name="connsiteX4" fmla="*/ 329610 w 1222744"/>
                <a:gd name="connsiteY4" fmla="*/ 120553 h 211843"/>
                <a:gd name="connsiteX5" fmla="*/ 401490 w 1222744"/>
                <a:gd name="connsiteY5" fmla="*/ 5644 h 211843"/>
                <a:gd name="connsiteX6" fmla="*/ 465451 w 1222744"/>
                <a:gd name="connsiteY6" fmla="*/ 125316 h 211843"/>
                <a:gd name="connsiteX7" fmla="*/ 558597 w 1222744"/>
                <a:gd name="connsiteY7" fmla="*/ 9133 h 211843"/>
                <a:gd name="connsiteX8" fmla="*/ 624608 w 1222744"/>
                <a:gd name="connsiteY8" fmla="*/ 128638 h 211843"/>
                <a:gd name="connsiteX9" fmla="*/ 797442 w 1222744"/>
                <a:gd name="connsiteY9" fmla="*/ 116123 h 211843"/>
                <a:gd name="connsiteX10" fmla="*/ 839972 w 1222744"/>
                <a:gd name="connsiteY10" fmla="*/ 211816 h 211843"/>
                <a:gd name="connsiteX11" fmla="*/ 935665 w 1222744"/>
                <a:gd name="connsiteY11" fmla="*/ 105490 h 211843"/>
                <a:gd name="connsiteX12" fmla="*/ 978196 w 1222744"/>
                <a:gd name="connsiteY12" fmla="*/ 190551 h 211843"/>
                <a:gd name="connsiteX13" fmla="*/ 1105786 w 1222744"/>
                <a:gd name="connsiteY13" fmla="*/ 116123 h 211843"/>
                <a:gd name="connsiteX14" fmla="*/ 1158949 w 1222744"/>
                <a:gd name="connsiteY14" fmla="*/ 190551 h 211843"/>
                <a:gd name="connsiteX15" fmla="*/ 1222744 w 1222744"/>
                <a:gd name="connsiteY15" fmla="*/ 137388 h 211843"/>
                <a:gd name="connsiteX0" fmla="*/ 0 w 1222744"/>
                <a:gd name="connsiteY0" fmla="*/ 84225 h 213119"/>
                <a:gd name="connsiteX1" fmla="*/ 75056 w 1222744"/>
                <a:gd name="connsiteY1" fmla="*/ 271 h 213119"/>
                <a:gd name="connsiteX2" fmla="*/ 167740 w 1222744"/>
                <a:gd name="connsiteY2" fmla="*/ 114682 h 213119"/>
                <a:gd name="connsiteX3" fmla="*/ 253427 w 1222744"/>
                <a:gd name="connsiteY3" fmla="*/ 6937 h 213119"/>
                <a:gd name="connsiteX4" fmla="*/ 329610 w 1222744"/>
                <a:gd name="connsiteY4" fmla="*/ 120553 h 213119"/>
                <a:gd name="connsiteX5" fmla="*/ 401490 w 1222744"/>
                <a:gd name="connsiteY5" fmla="*/ 5644 h 213119"/>
                <a:gd name="connsiteX6" fmla="*/ 465451 w 1222744"/>
                <a:gd name="connsiteY6" fmla="*/ 125316 h 213119"/>
                <a:gd name="connsiteX7" fmla="*/ 558597 w 1222744"/>
                <a:gd name="connsiteY7" fmla="*/ 9133 h 213119"/>
                <a:gd name="connsiteX8" fmla="*/ 624608 w 1222744"/>
                <a:gd name="connsiteY8" fmla="*/ 128638 h 213119"/>
                <a:gd name="connsiteX9" fmla="*/ 699810 w 1222744"/>
                <a:gd name="connsiteY9" fmla="*/ 16110 h 213119"/>
                <a:gd name="connsiteX10" fmla="*/ 839972 w 1222744"/>
                <a:gd name="connsiteY10" fmla="*/ 211816 h 213119"/>
                <a:gd name="connsiteX11" fmla="*/ 935665 w 1222744"/>
                <a:gd name="connsiteY11" fmla="*/ 105490 h 213119"/>
                <a:gd name="connsiteX12" fmla="*/ 978196 w 1222744"/>
                <a:gd name="connsiteY12" fmla="*/ 190551 h 213119"/>
                <a:gd name="connsiteX13" fmla="*/ 1105786 w 1222744"/>
                <a:gd name="connsiteY13" fmla="*/ 116123 h 213119"/>
                <a:gd name="connsiteX14" fmla="*/ 1158949 w 1222744"/>
                <a:gd name="connsiteY14" fmla="*/ 190551 h 213119"/>
                <a:gd name="connsiteX15" fmla="*/ 1222744 w 1222744"/>
                <a:gd name="connsiteY15" fmla="*/ 137388 h 213119"/>
                <a:gd name="connsiteX0" fmla="*/ 0 w 1222744"/>
                <a:gd name="connsiteY0" fmla="*/ 84225 h 213119"/>
                <a:gd name="connsiteX1" fmla="*/ 75056 w 1222744"/>
                <a:gd name="connsiteY1" fmla="*/ 271 h 213119"/>
                <a:gd name="connsiteX2" fmla="*/ 167740 w 1222744"/>
                <a:gd name="connsiteY2" fmla="*/ 114682 h 213119"/>
                <a:gd name="connsiteX3" fmla="*/ 253427 w 1222744"/>
                <a:gd name="connsiteY3" fmla="*/ 6937 h 213119"/>
                <a:gd name="connsiteX4" fmla="*/ 329610 w 1222744"/>
                <a:gd name="connsiteY4" fmla="*/ 120553 h 213119"/>
                <a:gd name="connsiteX5" fmla="*/ 401490 w 1222744"/>
                <a:gd name="connsiteY5" fmla="*/ 5644 h 213119"/>
                <a:gd name="connsiteX6" fmla="*/ 465451 w 1222744"/>
                <a:gd name="connsiteY6" fmla="*/ 125316 h 213119"/>
                <a:gd name="connsiteX7" fmla="*/ 558597 w 1222744"/>
                <a:gd name="connsiteY7" fmla="*/ 9133 h 213119"/>
                <a:gd name="connsiteX8" fmla="*/ 624608 w 1222744"/>
                <a:gd name="connsiteY8" fmla="*/ 128638 h 213119"/>
                <a:gd name="connsiteX9" fmla="*/ 699810 w 1222744"/>
                <a:gd name="connsiteY9" fmla="*/ 16110 h 213119"/>
                <a:gd name="connsiteX10" fmla="*/ 839972 w 1222744"/>
                <a:gd name="connsiteY10" fmla="*/ 211816 h 213119"/>
                <a:gd name="connsiteX11" fmla="*/ 935665 w 1222744"/>
                <a:gd name="connsiteY11" fmla="*/ 105490 h 213119"/>
                <a:gd name="connsiteX12" fmla="*/ 978196 w 1222744"/>
                <a:gd name="connsiteY12" fmla="*/ 190551 h 213119"/>
                <a:gd name="connsiteX13" fmla="*/ 1105786 w 1222744"/>
                <a:gd name="connsiteY13" fmla="*/ 116123 h 213119"/>
                <a:gd name="connsiteX14" fmla="*/ 1158949 w 1222744"/>
                <a:gd name="connsiteY14" fmla="*/ 190551 h 213119"/>
                <a:gd name="connsiteX15" fmla="*/ 1222744 w 1222744"/>
                <a:gd name="connsiteY15" fmla="*/ 137388 h 213119"/>
                <a:gd name="connsiteX0" fmla="*/ 0 w 1222744"/>
                <a:gd name="connsiteY0" fmla="*/ 84225 h 190852"/>
                <a:gd name="connsiteX1" fmla="*/ 75056 w 1222744"/>
                <a:gd name="connsiteY1" fmla="*/ 271 h 190852"/>
                <a:gd name="connsiteX2" fmla="*/ 167740 w 1222744"/>
                <a:gd name="connsiteY2" fmla="*/ 114682 h 190852"/>
                <a:gd name="connsiteX3" fmla="*/ 253427 w 1222744"/>
                <a:gd name="connsiteY3" fmla="*/ 6937 h 190852"/>
                <a:gd name="connsiteX4" fmla="*/ 329610 w 1222744"/>
                <a:gd name="connsiteY4" fmla="*/ 120553 h 190852"/>
                <a:gd name="connsiteX5" fmla="*/ 401490 w 1222744"/>
                <a:gd name="connsiteY5" fmla="*/ 5644 h 190852"/>
                <a:gd name="connsiteX6" fmla="*/ 465451 w 1222744"/>
                <a:gd name="connsiteY6" fmla="*/ 125316 h 190852"/>
                <a:gd name="connsiteX7" fmla="*/ 558597 w 1222744"/>
                <a:gd name="connsiteY7" fmla="*/ 9133 h 190852"/>
                <a:gd name="connsiteX8" fmla="*/ 624608 w 1222744"/>
                <a:gd name="connsiteY8" fmla="*/ 128638 h 190852"/>
                <a:gd name="connsiteX9" fmla="*/ 699810 w 1222744"/>
                <a:gd name="connsiteY9" fmla="*/ 16110 h 190852"/>
                <a:gd name="connsiteX10" fmla="*/ 773297 w 1222744"/>
                <a:gd name="connsiteY10" fmla="*/ 130854 h 190852"/>
                <a:gd name="connsiteX11" fmla="*/ 935665 w 1222744"/>
                <a:gd name="connsiteY11" fmla="*/ 105490 h 190852"/>
                <a:gd name="connsiteX12" fmla="*/ 978196 w 1222744"/>
                <a:gd name="connsiteY12" fmla="*/ 190551 h 190852"/>
                <a:gd name="connsiteX13" fmla="*/ 1105786 w 1222744"/>
                <a:gd name="connsiteY13" fmla="*/ 116123 h 190852"/>
                <a:gd name="connsiteX14" fmla="*/ 1158949 w 1222744"/>
                <a:gd name="connsiteY14" fmla="*/ 190551 h 190852"/>
                <a:gd name="connsiteX15" fmla="*/ 1222744 w 1222744"/>
                <a:gd name="connsiteY15" fmla="*/ 137388 h 190852"/>
                <a:gd name="connsiteX0" fmla="*/ 0 w 1222744"/>
                <a:gd name="connsiteY0" fmla="*/ 84225 h 190852"/>
                <a:gd name="connsiteX1" fmla="*/ 75056 w 1222744"/>
                <a:gd name="connsiteY1" fmla="*/ 271 h 190852"/>
                <a:gd name="connsiteX2" fmla="*/ 167740 w 1222744"/>
                <a:gd name="connsiteY2" fmla="*/ 114682 h 190852"/>
                <a:gd name="connsiteX3" fmla="*/ 253427 w 1222744"/>
                <a:gd name="connsiteY3" fmla="*/ 6937 h 190852"/>
                <a:gd name="connsiteX4" fmla="*/ 329610 w 1222744"/>
                <a:gd name="connsiteY4" fmla="*/ 120553 h 190852"/>
                <a:gd name="connsiteX5" fmla="*/ 401490 w 1222744"/>
                <a:gd name="connsiteY5" fmla="*/ 5644 h 190852"/>
                <a:gd name="connsiteX6" fmla="*/ 465451 w 1222744"/>
                <a:gd name="connsiteY6" fmla="*/ 125316 h 190852"/>
                <a:gd name="connsiteX7" fmla="*/ 558597 w 1222744"/>
                <a:gd name="connsiteY7" fmla="*/ 9133 h 190852"/>
                <a:gd name="connsiteX8" fmla="*/ 624608 w 1222744"/>
                <a:gd name="connsiteY8" fmla="*/ 128638 h 190852"/>
                <a:gd name="connsiteX9" fmla="*/ 699810 w 1222744"/>
                <a:gd name="connsiteY9" fmla="*/ 16110 h 190852"/>
                <a:gd name="connsiteX10" fmla="*/ 773297 w 1222744"/>
                <a:gd name="connsiteY10" fmla="*/ 130854 h 190852"/>
                <a:gd name="connsiteX11" fmla="*/ 935665 w 1222744"/>
                <a:gd name="connsiteY11" fmla="*/ 105490 h 190852"/>
                <a:gd name="connsiteX12" fmla="*/ 978196 w 1222744"/>
                <a:gd name="connsiteY12" fmla="*/ 190551 h 190852"/>
                <a:gd name="connsiteX13" fmla="*/ 1105786 w 1222744"/>
                <a:gd name="connsiteY13" fmla="*/ 116123 h 190852"/>
                <a:gd name="connsiteX14" fmla="*/ 1158949 w 1222744"/>
                <a:gd name="connsiteY14" fmla="*/ 190551 h 190852"/>
                <a:gd name="connsiteX15" fmla="*/ 1222744 w 1222744"/>
                <a:gd name="connsiteY15" fmla="*/ 137388 h 190852"/>
                <a:gd name="connsiteX0" fmla="*/ 0 w 1222744"/>
                <a:gd name="connsiteY0" fmla="*/ 84225 h 192712"/>
                <a:gd name="connsiteX1" fmla="*/ 75056 w 1222744"/>
                <a:gd name="connsiteY1" fmla="*/ 271 h 192712"/>
                <a:gd name="connsiteX2" fmla="*/ 167740 w 1222744"/>
                <a:gd name="connsiteY2" fmla="*/ 114682 h 192712"/>
                <a:gd name="connsiteX3" fmla="*/ 253427 w 1222744"/>
                <a:gd name="connsiteY3" fmla="*/ 6937 h 192712"/>
                <a:gd name="connsiteX4" fmla="*/ 329610 w 1222744"/>
                <a:gd name="connsiteY4" fmla="*/ 120553 h 192712"/>
                <a:gd name="connsiteX5" fmla="*/ 401490 w 1222744"/>
                <a:gd name="connsiteY5" fmla="*/ 5644 h 192712"/>
                <a:gd name="connsiteX6" fmla="*/ 465451 w 1222744"/>
                <a:gd name="connsiteY6" fmla="*/ 125316 h 192712"/>
                <a:gd name="connsiteX7" fmla="*/ 558597 w 1222744"/>
                <a:gd name="connsiteY7" fmla="*/ 9133 h 192712"/>
                <a:gd name="connsiteX8" fmla="*/ 624608 w 1222744"/>
                <a:gd name="connsiteY8" fmla="*/ 128638 h 192712"/>
                <a:gd name="connsiteX9" fmla="*/ 699810 w 1222744"/>
                <a:gd name="connsiteY9" fmla="*/ 16110 h 192712"/>
                <a:gd name="connsiteX10" fmla="*/ 773297 w 1222744"/>
                <a:gd name="connsiteY10" fmla="*/ 130854 h 192712"/>
                <a:gd name="connsiteX11" fmla="*/ 854702 w 1222744"/>
                <a:gd name="connsiteY11" fmla="*/ 12622 h 192712"/>
                <a:gd name="connsiteX12" fmla="*/ 978196 w 1222744"/>
                <a:gd name="connsiteY12" fmla="*/ 190551 h 192712"/>
                <a:gd name="connsiteX13" fmla="*/ 1105786 w 1222744"/>
                <a:gd name="connsiteY13" fmla="*/ 116123 h 192712"/>
                <a:gd name="connsiteX14" fmla="*/ 1158949 w 1222744"/>
                <a:gd name="connsiteY14" fmla="*/ 190551 h 192712"/>
                <a:gd name="connsiteX15" fmla="*/ 1222744 w 1222744"/>
                <a:gd name="connsiteY15" fmla="*/ 137388 h 192712"/>
                <a:gd name="connsiteX0" fmla="*/ 0 w 1222744"/>
                <a:gd name="connsiteY0" fmla="*/ 84225 h 192712"/>
                <a:gd name="connsiteX1" fmla="*/ 75056 w 1222744"/>
                <a:gd name="connsiteY1" fmla="*/ 271 h 192712"/>
                <a:gd name="connsiteX2" fmla="*/ 167740 w 1222744"/>
                <a:gd name="connsiteY2" fmla="*/ 114682 h 192712"/>
                <a:gd name="connsiteX3" fmla="*/ 253427 w 1222744"/>
                <a:gd name="connsiteY3" fmla="*/ 6937 h 192712"/>
                <a:gd name="connsiteX4" fmla="*/ 329610 w 1222744"/>
                <a:gd name="connsiteY4" fmla="*/ 120553 h 192712"/>
                <a:gd name="connsiteX5" fmla="*/ 401490 w 1222744"/>
                <a:gd name="connsiteY5" fmla="*/ 5644 h 192712"/>
                <a:gd name="connsiteX6" fmla="*/ 465451 w 1222744"/>
                <a:gd name="connsiteY6" fmla="*/ 125316 h 192712"/>
                <a:gd name="connsiteX7" fmla="*/ 558597 w 1222744"/>
                <a:gd name="connsiteY7" fmla="*/ 9133 h 192712"/>
                <a:gd name="connsiteX8" fmla="*/ 624608 w 1222744"/>
                <a:gd name="connsiteY8" fmla="*/ 128638 h 192712"/>
                <a:gd name="connsiteX9" fmla="*/ 699810 w 1222744"/>
                <a:gd name="connsiteY9" fmla="*/ 16110 h 192712"/>
                <a:gd name="connsiteX10" fmla="*/ 773297 w 1222744"/>
                <a:gd name="connsiteY10" fmla="*/ 130854 h 192712"/>
                <a:gd name="connsiteX11" fmla="*/ 854702 w 1222744"/>
                <a:gd name="connsiteY11" fmla="*/ 12622 h 192712"/>
                <a:gd name="connsiteX12" fmla="*/ 978196 w 1222744"/>
                <a:gd name="connsiteY12" fmla="*/ 190551 h 192712"/>
                <a:gd name="connsiteX13" fmla="*/ 1105786 w 1222744"/>
                <a:gd name="connsiteY13" fmla="*/ 116123 h 192712"/>
                <a:gd name="connsiteX14" fmla="*/ 1158949 w 1222744"/>
                <a:gd name="connsiteY14" fmla="*/ 190551 h 192712"/>
                <a:gd name="connsiteX15" fmla="*/ 1222744 w 1222744"/>
                <a:gd name="connsiteY15" fmla="*/ 137388 h 192712"/>
                <a:gd name="connsiteX0" fmla="*/ 0 w 1222744"/>
                <a:gd name="connsiteY0" fmla="*/ 84225 h 190852"/>
                <a:gd name="connsiteX1" fmla="*/ 75056 w 1222744"/>
                <a:gd name="connsiteY1" fmla="*/ 271 h 190852"/>
                <a:gd name="connsiteX2" fmla="*/ 167740 w 1222744"/>
                <a:gd name="connsiteY2" fmla="*/ 114682 h 190852"/>
                <a:gd name="connsiteX3" fmla="*/ 253427 w 1222744"/>
                <a:gd name="connsiteY3" fmla="*/ 6937 h 190852"/>
                <a:gd name="connsiteX4" fmla="*/ 329610 w 1222744"/>
                <a:gd name="connsiteY4" fmla="*/ 120553 h 190852"/>
                <a:gd name="connsiteX5" fmla="*/ 401490 w 1222744"/>
                <a:gd name="connsiteY5" fmla="*/ 5644 h 190852"/>
                <a:gd name="connsiteX6" fmla="*/ 465451 w 1222744"/>
                <a:gd name="connsiteY6" fmla="*/ 125316 h 190852"/>
                <a:gd name="connsiteX7" fmla="*/ 558597 w 1222744"/>
                <a:gd name="connsiteY7" fmla="*/ 9133 h 190852"/>
                <a:gd name="connsiteX8" fmla="*/ 624608 w 1222744"/>
                <a:gd name="connsiteY8" fmla="*/ 128638 h 190852"/>
                <a:gd name="connsiteX9" fmla="*/ 699810 w 1222744"/>
                <a:gd name="connsiteY9" fmla="*/ 16110 h 190852"/>
                <a:gd name="connsiteX10" fmla="*/ 773297 w 1222744"/>
                <a:gd name="connsiteY10" fmla="*/ 130854 h 190852"/>
                <a:gd name="connsiteX11" fmla="*/ 854702 w 1222744"/>
                <a:gd name="connsiteY11" fmla="*/ 12622 h 190852"/>
                <a:gd name="connsiteX12" fmla="*/ 928190 w 1222744"/>
                <a:gd name="connsiteY12" fmla="*/ 128639 h 190852"/>
                <a:gd name="connsiteX13" fmla="*/ 1105786 w 1222744"/>
                <a:gd name="connsiteY13" fmla="*/ 116123 h 190852"/>
                <a:gd name="connsiteX14" fmla="*/ 1158949 w 1222744"/>
                <a:gd name="connsiteY14" fmla="*/ 190551 h 190852"/>
                <a:gd name="connsiteX15" fmla="*/ 1222744 w 1222744"/>
                <a:gd name="connsiteY15" fmla="*/ 137388 h 190852"/>
                <a:gd name="connsiteX0" fmla="*/ 0 w 1222744"/>
                <a:gd name="connsiteY0" fmla="*/ 84225 h 190852"/>
                <a:gd name="connsiteX1" fmla="*/ 75056 w 1222744"/>
                <a:gd name="connsiteY1" fmla="*/ 271 h 190852"/>
                <a:gd name="connsiteX2" fmla="*/ 167740 w 1222744"/>
                <a:gd name="connsiteY2" fmla="*/ 114682 h 190852"/>
                <a:gd name="connsiteX3" fmla="*/ 253427 w 1222744"/>
                <a:gd name="connsiteY3" fmla="*/ 6937 h 190852"/>
                <a:gd name="connsiteX4" fmla="*/ 329610 w 1222744"/>
                <a:gd name="connsiteY4" fmla="*/ 120553 h 190852"/>
                <a:gd name="connsiteX5" fmla="*/ 401490 w 1222744"/>
                <a:gd name="connsiteY5" fmla="*/ 5644 h 190852"/>
                <a:gd name="connsiteX6" fmla="*/ 465451 w 1222744"/>
                <a:gd name="connsiteY6" fmla="*/ 125316 h 190852"/>
                <a:gd name="connsiteX7" fmla="*/ 558597 w 1222744"/>
                <a:gd name="connsiteY7" fmla="*/ 9133 h 190852"/>
                <a:gd name="connsiteX8" fmla="*/ 624608 w 1222744"/>
                <a:gd name="connsiteY8" fmla="*/ 128638 h 190852"/>
                <a:gd name="connsiteX9" fmla="*/ 699810 w 1222744"/>
                <a:gd name="connsiteY9" fmla="*/ 16110 h 190852"/>
                <a:gd name="connsiteX10" fmla="*/ 773297 w 1222744"/>
                <a:gd name="connsiteY10" fmla="*/ 130854 h 190852"/>
                <a:gd name="connsiteX11" fmla="*/ 854702 w 1222744"/>
                <a:gd name="connsiteY11" fmla="*/ 12622 h 190852"/>
                <a:gd name="connsiteX12" fmla="*/ 928190 w 1222744"/>
                <a:gd name="connsiteY12" fmla="*/ 128639 h 190852"/>
                <a:gd name="connsiteX13" fmla="*/ 1105786 w 1222744"/>
                <a:gd name="connsiteY13" fmla="*/ 116123 h 190852"/>
                <a:gd name="connsiteX14" fmla="*/ 1158949 w 1222744"/>
                <a:gd name="connsiteY14" fmla="*/ 190551 h 190852"/>
                <a:gd name="connsiteX15" fmla="*/ 1222744 w 1222744"/>
                <a:gd name="connsiteY15" fmla="*/ 137388 h 190852"/>
                <a:gd name="connsiteX0" fmla="*/ 0 w 1222744"/>
                <a:gd name="connsiteY0" fmla="*/ 84225 h 195750"/>
                <a:gd name="connsiteX1" fmla="*/ 75056 w 1222744"/>
                <a:gd name="connsiteY1" fmla="*/ 271 h 195750"/>
                <a:gd name="connsiteX2" fmla="*/ 167740 w 1222744"/>
                <a:gd name="connsiteY2" fmla="*/ 114682 h 195750"/>
                <a:gd name="connsiteX3" fmla="*/ 253427 w 1222744"/>
                <a:gd name="connsiteY3" fmla="*/ 6937 h 195750"/>
                <a:gd name="connsiteX4" fmla="*/ 329610 w 1222744"/>
                <a:gd name="connsiteY4" fmla="*/ 120553 h 195750"/>
                <a:gd name="connsiteX5" fmla="*/ 401490 w 1222744"/>
                <a:gd name="connsiteY5" fmla="*/ 5644 h 195750"/>
                <a:gd name="connsiteX6" fmla="*/ 465451 w 1222744"/>
                <a:gd name="connsiteY6" fmla="*/ 125316 h 195750"/>
                <a:gd name="connsiteX7" fmla="*/ 558597 w 1222744"/>
                <a:gd name="connsiteY7" fmla="*/ 9133 h 195750"/>
                <a:gd name="connsiteX8" fmla="*/ 624608 w 1222744"/>
                <a:gd name="connsiteY8" fmla="*/ 128638 h 195750"/>
                <a:gd name="connsiteX9" fmla="*/ 699810 w 1222744"/>
                <a:gd name="connsiteY9" fmla="*/ 16110 h 195750"/>
                <a:gd name="connsiteX10" fmla="*/ 773297 w 1222744"/>
                <a:gd name="connsiteY10" fmla="*/ 130854 h 195750"/>
                <a:gd name="connsiteX11" fmla="*/ 854702 w 1222744"/>
                <a:gd name="connsiteY11" fmla="*/ 12622 h 195750"/>
                <a:gd name="connsiteX12" fmla="*/ 928190 w 1222744"/>
                <a:gd name="connsiteY12" fmla="*/ 128639 h 195750"/>
                <a:gd name="connsiteX13" fmla="*/ 991486 w 1222744"/>
                <a:gd name="connsiteY13" fmla="*/ 13730 h 195750"/>
                <a:gd name="connsiteX14" fmla="*/ 1158949 w 1222744"/>
                <a:gd name="connsiteY14" fmla="*/ 190551 h 195750"/>
                <a:gd name="connsiteX15" fmla="*/ 1222744 w 1222744"/>
                <a:gd name="connsiteY15" fmla="*/ 137388 h 195750"/>
                <a:gd name="connsiteX0" fmla="*/ 0 w 1222744"/>
                <a:gd name="connsiteY0" fmla="*/ 84225 h 195750"/>
                <a:gd name="connsiteX1" fmla="*/ 75056 w 1222744"/>
                <a:gd name="connsiteY1" fmla="*/ 271 h 195750"/>
                <a:gd name="connsiteX2" fmla="*/ 167740 w 1222744"/>
                <a:gd name="connsiteY2" fmla="*/ 114682 h 195750"/>
                <a:gd name="connsiteX3" fmla="*/ 253427 w 1222744"/>
                <a:gd name="connsiteY3" fmla="*/ 6937 h 195750"/>
                <a:gd name="connsiteX4" fmla="*/ 329610 w 1222744"/>
                <a:gd name="connsiteY4" fmla="*/ 120553 h 195750"/>
                <a:gd name="connsiteX5" fmla="*/ 401490 w 1222744"/>
                <a:gd name="connsiteY5" fmla="*/ 5644 h 195750"/>
                <a:gd name="connsiteX6" fmla="*/ 465451 w 1222744"/>
                <a:gd name="connsiteY6" fmla="*/ 125316 h 195750"/>
                <a:gd name="connsiteX7" fmla="*/ 558597 w 1222744"/>
                <a:gd name="connsiteY7" fmla="*/ 9133 h 195750"/>
                <a:gd name="connsiteX8" fmla="*/ 624608 w 1222744"/>
                <a:gd name="connsiteY8" fmla="*/ 128638 h 195750"/>
                <a:gd name="connsiteX9" fmla="*/ 699810 w 1222744"/>
                <a:gd name="connsiteY9" fmla="*/ 16110 h 195750"/>
                <a:gd name="connsiteX10" fmla="*/ 773297 w 1222744"/>
                <a:gd name="connsiteY10" fmla="*/ 130854 h 195750"/>
                <a:gd name="connsiteX11" fmla="*/ 854702 w 1222744"/>
                <a:gd name="connsiteY11" fmla="*/ 12622 h 195750"/>
                <a:gd name="connsiteX12" fmla="*/ 928190 w 1222744"/>
                <a:gd name="connsiteY12" fmla="*/ 128639 h 195750"/>
                <a:gd name="connsiteX13" fmla="*/ 991486 w 1222744"/>
                <a:gd name="connsiteY13" fmla="*/ 13730 h 195750"/>
                <a:gd name="connsiteX14" fmla="*/ 1158949 w 1222744"/>
                <a:gd name="connsiteY14" fmla="*/ 190551 h 195750"/>
                <a:gd name="connsiteX15" fmla="*/ 1222744 w 1222744"/>
                <a:gd name="connsiteY15" fmla="*/ 137388 h 195750"/>
                <a:gd name="connsiteX0" fmla="*/ 0 w 1222744"/>
                <a:gd name="connsiteY0" fmla="*/ 84225 h 157331"/>
                <a:gd name="connsiteX1" fmla="*/ 75056 w 1222744"/>
                <a:gd name="connsiteY1" fmla="*/ 271 h 157331"/>
                <a:gd name="connsiteX2" fmla="*/ 167740 w 1222744"/>
                <a:gd name="connsiteY2" fmla="*/ 114682 h 157331"/>
                <a:gd name="connsiteX3" fmla="*/ 253427 w 1222744"/>
                <a:gd name="connsiteY3" fmla="*/ 6937 h 157331"/>
                <a:gd name="connsiteX4" fmla="*/ 329610 w 1222744"/>
                <a:gd name="connsiteY4" fmla="*/ 120553 h 157331"/>
                <a:gd name="connsiteX5" fmla="*/ 401490 w 1222744"/>
                <a:gd name="connsiteY5" fmla="*/ 5644 h 157331"/>
                <a:gd name="connsiteX6" fmla="*/ 465451 w 1222744"/>
                <a:gd name="connsiteY6" fmla="*/ 125316 h 157331"/>
                <a:gd name="connsiteX7" fmla="*/ 558597 w 1222744"/>
                <a:gd name="connsiteY7" fmla="*/ 9133 h 157331"/>
                <a:gd name="connsiteX8" fmla="*/ 624608 w 1222744"/>
                <a:gd name="connsiteY8" fmla="*/ 128638 h 157331"/>
                <a:gd name="connsiteX9" fmla="*/ 699810 w 1222744"/>
                <a:gd name="connsiteY9" fmla="*/ 16110 h 157331"/>
                <a:gd name="connsiteX10" fmla="*/ 773297 w 1222744"/>
                <a:gd name="connsiteY10" fmla="*/ 130854 h 157331"/>
                <a:gd name="connsiteX11" fmla="*/ 854702 w 1222744"/>
                <a:gd name="connsiteY11" fmla="*/ 12622 h 157331"/>
                <a:gd name="connsiteX12" fmla="*/ 928190 w 1222744"/>
                <a:gd name="connsiteY12" fmla="*/ 128639 h 157331"/>
                <a:gd name="connsiteX13" fmla="*/ 991486 w 1222744"/>
                <a:gd name="connsiteY13" fmla="*/ 13730 h 157331"/>
                <a:gd name="connsiteX14" fmla="*/ 1075606 w 1222744"/>
                <a:gd name="connsiteY14" fmla="*/ 140545 h 157331"/>
                <a:gd name="connsiteX15" fmla="*/ 1222744 w 1222744"/>
                <a:gd name="connsiteY15" fmla="*/ 137388 h 157331"/>
                <a:gd name="connsiteX0" fmla="*/ 0 w 1222744"/>
                <a:gd name="connsiteY0" fmla="*/ 84225 h 150661"/>
                <a:gd name="connsiteX1" fmla="*/ 75056 w 1222744"/>
                <a:gd name="connsiteY1" fmla="*/ 271 h 150661"/>
                <a:gd name="connsiteX2" fmla="*/ 167740 w 1222744"/>
                <a:gd name="connsiteY2" fmla="*/ 114682 h 150661"/>
                <a:gd name="connsiteX3" fmla="*/ 253427 w 1222744"/>
                <a:gd name="connsiteY3" fmla="*/ 6937 h 150661"/>
                <a:gd name="connsiteX4" fmla="*/ 329610 w 1222744"/>
                <a:gd name="connsiteY4" fmla="*/ 120553 h 150661"/>
                <a:gd name="connsiteX5" fmla="*/ 401490 w 1222744"/>
                <a:gd name="connsiteY5" fmla="*/ 5644 h 150661"/>
                <a:gd name="connsiteX6" fmla="*/ 465451 w 1222744"/>
                <a:gd name="connsiteY6" fmla="*/ 125316 h 150661"/>
                <a:gd name="connsiteX7" fmla="*/ 558597 w 1222744"/>
                <a:gd name="connsiteY7" fmla="*/ 9133 h 150661"/>
                <a:gd name="connsiteX8" fmla="*/ 624608 w 1222744"/>
                <a:gd name="connsiteY8" fmla="*/ 128638 h 150661"/>
                <a:gd name="connsiteX9" fmla="*/ 699810 w 1222744"/>
                <a:gd name="connsiteY9" fmla="*/ 16110 h 150661"/>
                <a:gd name="connsiteX10" fmla="*/ 773297 w 1222744"/>
                <a:gd name="connsiteY10" fmla="*/ 130854 h 150661"/>
                <a:gd name="connsiteX11" fmla="*/ 854702 w 1222744"/>
                <a:gd name="connsiteY11" fmla="*/ 12622 h 150661"/>
                <a:gd name="connsiteX12" fmla="*/ 928190 w 1222744"/>
                <a:gd name="connsiteY12" fmla="*/ 128639 h 150661"/>
                <a:gd name="connsiteX13" fmla="*/ 991486 w 1222744"/>
                <a:gd name="connsiteY13" fmla="*/ 13730 h 150661"/>
                <a:gd name="connsiteX14" fmla="*/ 1075606 w 1222744"/>
                <a:gd name="connsiteY14" fmla="*/ 140545 h 150661"/>
                <a:gd name="connsiteX15" fmla="*/ 1222744 w 1222744"/>
                <a:gd name="connsiteY15" fmla="*/ 137388 h 150661"/>
                <a:gd name="connsiteX0" fmla="*/ 0 w 1153688"/>
                <a:gd name="connsiteY0" fmla="*/ 84225 h 140546"/>
                <a:gd name="connsiteX1" fmla="*/ 75056 w 1153688"/>
                <a:gd name="connsiteY1" fmla="*/ 271 h 140546"/>
                <a:gd name="connsiteX2" fmla="*/ 167740 w 1153688"/>
                <a:gd name="connsiteY2" fmla="*/ 114682 h 140546"/>
                <a:gd name="connsiteX3" fmla="*/ 253427 w 1153688"/>
                <a:gd name="connsiteY3" fmla="*/ 6937 h 140546"/>
                <a:gd name="connsiteX4" fmla="*/ 329610 w 1153688"/>
                <a:gd name="connsiteY4" fmla="*/ 120553 h 140546"/>
                <a:gd name="connsiteX5" fmla="*/ 401490 w 1153688"/>
                <a:gd name="connsiteY5" fmla="*/ 5644 h 140546"/>
                <a:gd name="connsiteX6" fmla="*/ 465451 w 1153688"/>
                <a:gd name="connsiteY6" fmla="*/ 125316 h 140546"/>
                <a:gd name="connsiteX7" fmla="*/ 558597 w 1153688"/>
                <a:gd name="connsiteY7" fmla="*/ 9133 h 140546"/>
                <a:gd name="connsiteX8" fmla="*/ 624608 w 1153688"/>
                <a:gd name="connsiteY8" fmla="*/ 128638 h 140546"/>
                <a:gd name="connsiteX9" fmla="*/ 699810 w 1153688"/>
                <a:gd name="connsiteY9" fmla="*/ 16110 h 140546"/>
                <a:gd name="connsiteX10" fmla="*/ 773297 w 1153688"/>
                <a:gd name="connsiteY10" fmla="*/ 130854 h 140546"/>
                <a:gd name="connsiteX11" fmla="*/ 854702 w 1153688"/>
                <a:gd name="connsiteY11" fmla="*/ 12622 h 140546"/>
                <a:gd name="connsiteX12" fmla="*/ 928190 w 1153688"/>
                <a:gd name="connsiteY12" fmla="*/ 128639 h 140546"/>
                <a:gd name="connsiteX13" fmla="*/ 991486 w 1153688"/>
                <a:gd name="connsiteY13" fmla="*/ 13730 h 140546"/>
                <a:gd name="connsiteX14" fmla="*/ 1075606 w 1153688"/>
                <a:gd name="connsiteY14" fmla="*/ 140545 h 140546"/>
                <a:gd name="connsiteX15" fmla="*/ 1153688 w 1153688"/>
                <a:gd name="connsiteY15" fmla="*/ 11182 h 14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3688" h="140546">
                  <a:moveTo>
                    <a:pt x="0" y="84225"/>
                  </a:moveTo>
                  <a:cubicBezTo>
                    <a:pt x="38986" y="62959"/>
                    <a:pt x="47099" y="-4805"/>
                    <a:pt x="75056" y="271"/>
                  </a:cubicBezTo>
                  <a:cubicBezTo>
                    <a:pt x="103013" y="5347"/>
                    <a:pt x="138012" y="113571"/>
                    <a:pt x="167740" y="114682"/>
                  </a:cubicBezTo>
                  <a:cubicBezTo>
                    <a:pt x="197468" y="115793"/>
                    <a:pt x="226449" y="5959"/>
                    <a:pt x="253427" y="6937"/>
                  </a:cubicBezTo>
                  <a:cubicBezTo>
                    <a:pt x="280405" y="7916"/>
                    <a:pt x="304933" y="120768"/>
                    <a:pt x="329610" y="120553"/>
                  </a:cubicBezTo>
                  <a:cubicBezTo>
                    <a:pt x="354287" y="120338"/>
                    <a:pt x="378850" y="4850"/>
                    <a:pt x="401490" y="5644"/>
                  </a:cubicBezTo>
                  <a:cubicBezTo>
                    <a:pt x="424130" y="6438"/>
                    <a:pt x="439267" y="124735"/>
                    <a:pt x="465451" y="125316"/>
                  </a:cubicBezTo>
                  <a:cubicBezTo>
                    <a:pt x="491635" y="125897"/>
                    <a:pt x="532071" y="8579"/>
                    <a:pt x="558597" y="9133"/>
                  </a:cubicBezTo>
                  <a:cubicBezTo>
                    <a:pt x="585123" y="9687"/>
                    <a:pt x="601073" y="127475"/>
                    <a:pt x="624608" y="128638"/>
                  </a:cubicBezTo>
                  <a:cubicBezTo>
                    <a:pt x="648143" y="129801"/>
                    <a:pt x="675029" y="15741"/>
                    <a:pt x="699810" y="16110"/>
                  </a:cubicBezTo>
                  <a:cubicBezTo>
                    <a:pt x="724591" y="16479"/>
                    <a:pt x="747482" y="131435"/>
                    <a:pt x="773297" y="130854"/>
                  </a:cubicBezTo>
                  <a:cubicBezTo>
                    <a:pt x="799112" y="130273"/>
                    <a:pt x="828887" y="12991"/>
                    <a:pt x="854702" y="12622"/>
                  </a:cubicBezTo>
                  <a:cubicBezTo>
                    <a:pt x="880518" y="12253"/>
                    <a:pt x="905393" y="128454"/>
                    <a:pt x="928190" y="128639"/>
                  </a:cubicBezTo>
                  <a:cubicBezTo>
                    <a:pt x="950987" y="128824"/>
                    <a:pt x="966917" y="11746"/>
                    <a:pt x="991486" y="13730"/>
                  </a:cubicBezTo>
                  <a:cubicBezTo>
                    <a:pt x="1016055" y="15714"/>
                    <a:pt x="1048572" y="140970"/>
                    <a:pt x="1075606" y="140545"/>
                  </a:cubicBezTo>
                  <a:cubicBezTo>
                    <a:pt x="1102640" y="140120"/>
                    <a:pt x="1131537" y="39535"/>
                    <a:pt x="1153688" y="11182"/>
                  </a:cubicBezTo>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grpSp>
      <p:sp>
        <p:nvSpPr>
          <p:cNvPr id="27" name="矩形 26">
            <a:extLst>
              <a:ext uri="{FF2B5EF4-FFF2-40B4-BE49-F238E27FC236}">
                <a16:creationId xmlns:a16="http://schemas.microsoft.com/office/drawing/2014/main" id="{BF8AB5F7-24A2-41C3-8406-9DA8481CA0EF}"/>
              </a:ext>
            </a:extLst>
          </p:cNvPr>
          <p:cNvSpPr/>
          <p:nvPr/>
        </p:nvSpPr>
        <p:spPr>
          <a:xfrm>
            <a:off x="2211330" y="2867645"/>
            <a:ext cx="4078634" cy="825034"/>
          </a:xfrm>
          <a:prstGeom prst="rect">
            <a:avLst/>
          </a:prstGeom>
        </p:spPr>
        <p:txBody>
          <a:bodyPr wrap="square">
            <a:spAutoFit/>
          </a:bodyPr>
          <a:lstStyle/>
          <a:p>
            <a:pPr>
              <a:lnSpc>
                <a:spcPct val="140000"/>
              </a:lnSpc>
            </a:pPr>
            <a:r>
              <a:rPr lang="en-US" altLang="zh-CN"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The stream input rate following the </a:t>
            </a:r>
            <a:r>
              <a:rPr lang="en-US" altLang="zh-CN" dirty="0" err="1">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poisson</a:t>
            </a:r>
            <a:r>
              <a:rPr lang="en-US" altLang="zh-CN"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 process</a:t>
            </a:r>
          </a:p>
        </p:txBody>
      </p:sp>
      <p:sp>
        <p:nvSpPr>
          <p:cNvPr id="28" name="矩形 27">
            <a:extLst>
              <a:ext uri="{FF2B5EF4-FFF2-40B4-BE49-F238E27FC236}">
                <a16:creationId xmlns:a16="http://schemas.microsoft.com/office/drawing/2014/main" id="{C1EEE05A-2737-4A5F-B5A9-EF2DAF806FCD}"/>
              </a:ext>
            </a:extLst>
          </p:cNvPr>
          <p:cNvSpPr/>
          <p:nvPr/>
        </p:nvSpPr>
        <p:spPr>
          <a:xfrm>
            <a:off x="2211330" y="2318261"/>
            <a:ext cx="2133919" cy="437299"/>
          </a:xfrm>
          <a:prstGeom prst="rect">
            <a:avLst/>
          </a:prstGeom>
        </p:spPr>
        <p:txBody>
          <a:bodyPr wrap="square">
            <a:spAutoFit/>
          </a:bodyPr>
          <a:lstStyle/>
          <a:p>
            <a:pPr>
              <a:lnSpc>
                <a:spcPct val="140000"/>
              </a:lnSpc>
            </a:pPr>
            <a:r>
              <a:rPr lang="en-US" altLang="zh-CN" b="1" dirty="0">
                <a:latin typeface="Times New Roman" panose="02020603050405020304" pitchFamily="18" charset="0"/>
                <a:ea typeface="宋体" panose="02010600030101010101" pitchFamily="2" charset="-122"/>
                <a:cs typeface="+mn-ea"/>
                <a:sym typeface="Times New Roman" panose="02020603050405020304" pitchFamily="18" charset="0"/>
              </a:rPr>
              <a:t>M/D/1</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 Queue Model</a:t>
            </a:r>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75858081-C394-4FD0-B615-A616264FF5FA}"/>
                  </a:ext>
                </a:extLst>
              </p:cNvPr>
              <p:cNvSpPr/>
              <p:nvPr/>
            </p:nvSpPr>
            <p:spPr>
              <a:xfrm>
                <a:off x="373089" y="5831022"/>
                <a:ext cx="5730543" cy="725711"/>
              </a:xfrm>
              <a:prstGeom prst="rect">
                <a:avLst/>
              </a:prstGeom>
            </p:spPr>
            <p:txBody>
              <a:bodyPr wrap="none">
                <a:spAutoFit/>
              </a:bodyPr>
              <a:lstStyle/>
              <a:p>
                <a:pPr>
                  <a:lnSpc>
                    <a:spcPct val="140000"/>
                  </a:lnSpc>
                  <a:spcBef>
                    <a:spcPts val="500"/>
                  </a:spcBef>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Deducing from</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14:m>
                  <m:oMath xmlns:m="http://schemas.openxmlformats.org/officeDocument/2006/math">
                    <m:r>
                      <a:rPr lang="en-US" altLang="zh-CN" i="1" dirty="0">
                        <a:latin typeface="Cambria Math" panose="02040503050406030204" pitchFamily="18" charset="0"/>
                        <a:cs typeface="+mn-ea"/>
                        <a:sym typeface="Times New Roman" panose="02020603050405020304" pitchFamily="18" charset="0"/>
                      </a:rPr>
                      <m:t>𝐸</m:t>
                    </m:r>
                    <m:r>
                      <a:rPr lang="en-US" altLang="zh-CN" i="1" dirty="0">
                        <a:latin typeface="Cambria Math" panose="02040503050406030204" pitchFamily="18" charset="0"/>
                        <a:cs typeface="+mn-ea"/>
                        <a:sym typeface="Times New Roman" panose="02020603050405020304" pitchFamily="18" charset="0"/>
                      </a:rPr>
                      <m:t>(</m:t>
                    </m:r>
                    <m:r>
                      <a:rPr lang="en-US" altLang="zh-CN" i="1" dirty="0">
                        <a:latin typeface="Cambria Math" panose="02040503050406030204" pitchFamily="18" charset="0"/>
                        <a:cs typeface="+mn-ea"/>
                        <a:sym typeface="Times New Roman" panose="02020603050405020304" pitchFamily="18" charset="0"/>
                      </a:rPr>
                      <m:t>𝐿</m:t>
                    </m:r>
                    <m:r>
                      <a:rPr lang="en-US" altLang="zh-CN" i="1" dirty="0">
                        <a:latin typeface="Cambria Math" panose="02040503050406030204" pitchFamily="18" charset="0"/>
                        <a:cs typeface="+mn-ea"/>
                        <a:sym typeface="Times New Roman" panose="02020603050405020304" pitchFamily="18" charset="0"/>
                      </a:rPr>
                      <m:t>)</m:t>
                    </m:r>
                    <m:r>
                      <a:rPr lang="zh-CN" altLang="en-US" dirty="0">
                        <a:latin typeface="Cambria Math" panose="02040503050406030204" pitchFamily="18" charset="0"/>
                        <a:cs typeface="+mn-ea"/>
                        <a:sym typeface="Times New Roman" panose="02020603050405020304" pitchFamily="18" charset="0"/>
                      </a:rPr>
                      <m:t>≤</m:t>
                    </m:r>
                  </m:oMath>
                </a14:m>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Q, we have</a:t>
                </a:r>
                <a14:m>
                  <m:oMath xmlns:m="http://schemas.openxmlformats.org/officeDocument/2006/math">
                    <m:r>
                      <a:rPr lang="en-US" altLang="zh-CN" dirty="0">
                        <a:latin typeface="Cambria Math" panose="02040503050406030204" pitchFamily="18" charset="0"/>
                        <a:cs typeface="+mn-ea"/>
                        <a:sym typeface="Times New Roman" panose="02020603050405020304" pitchFamily="18" charset="0"/>
                      </a:rPr>
                      <m:t> </m:t>
                    </m:r>
                    <m:r>
                      <a:rPr lang="zh-CN" altLang="en-US" i="1" dirty="0">
                        <a:latin typeface="Cambria Math" panose="02040503050406030204" pitchFamily="18" charset="0"/>
                        <a:cs typeface="+mn-ea"/>
                        <a:sym typeface="Times New Roman" panose="02020603050405020304" pitchFamily="18" charset="0"/>
                      </a:rPr>
                      <m:t>𝑑</m:t>
                    </m:r>
                    <m:r>
                      <a:rPr lang="zh-CN" altLang="en-US" dirty="0">
                        <a:latin typeface="Cambria Math" panose="02040503050406030204" pitchFamily="18" charset="0"/>
                        <a:cs typeface="+mn-ea"/>
                        <a:sym typeface="Times New Roman" panose="02020603050405020304" pitchFamily="18" charset="0"/>
                      </a:rPr>
                      <m:t>≤</m:t>
                    </m:r>
                    <m:f>
                      <m:fPr>
                        <m:ctrlPr>
                          <a:rPr lang="zh-CN" altLang="en-US" i="1" dirty="0">
                            <a:latin typeface="Cambria Math" panose="02040503050406030204" pitchFamily="18" charset="0"/>
                            <a:cs typeface="+mn-ea"/>
                            <a:sym typeface="Times New Roman" panose="02020603050405020304" pitchFamily="18" charset="0"/>
                          </a:rPr>
                        </m:ctrlPr>
                      </m:fPr>
                      <m:num>
                        <m:r>
                          <a:rPr lang="zh-CN" altLang="en-US" dirty="0">
                            <a:latin typeface="Cambria Math" panose="02040503050406030204" pitchFamily="18" charset="0"/>
                            <a:cs typeface="+mn-ea"/>
                            <a:sym typeface="Times New Roman" panose="02020603050405020304" pitchFamily="18" charset="0"/>
                          </a:rPr>
                          <m:t>2</m:t>
                        </m:r>
                        <m:r>
                          <a:rPr lang="en-US" altLang="zh-CN" i="1" dirty="0">
                            <a:latin typeface="Cambria Math" panose="02040503050406030204" pitchFamily="18" charset="0"/>
                            <a:cs typeface="+mn-ea"/>
                            <a:sym typeface="Times New Roman" panose="02020603050405020304" pitchFamily="18" charset="0"/>
                          </a:rPr>
                          <m:t>𝐿</m:t>
                        </m:r>
                      </m:num>
                      <m:den>
                        <m:r>
                          <a:rPr lang="en-US" altLang="zh-CN" i="1" dirty="0">
                            <a:latin typeface="Cambria Math" panose="02040503050406030204" pitchFamily="18" charset="0"/>
                            <a:cs typeface="+mn-ea"/>
                            <a:sym typeface="Times New Roman" panose="02020603050405020304" pitchFamily="18" charset="0"/>
                          </a:rPr>
                          <m:t>𝑡</m:t>
                        </m:r>
                        <m:r>
                          <a:rPr lang="en-US" altLang="zh-CN" i="1" baseline="-25000" dirty="0">
                            <a:latin typeface="Cambria Math" panose="02040503050406030204" pitchFamily="18" charset="0"/>
                            <a:cs typeface="+mn-ea"/>
                            <a:sym typeface="Times New Roman" panose="02020603050405020304" pitchFamily="18" charset="0"/>
                          </a:rPr>
                          <m:t>𝑒</m:t>
                        </m:r>
                        <m:r>
                          <a:rPr lang="zh-CN" altLang="en-US" i="1" dirty="0">
                            <a:latin typeface="Cambria Math" panose="02040503050406030204" pitchFamily="18" charset="0"/>
                            <a:cs typeface="+mn-ea"/>
                            <a:sym typeface="Times New Roman" panose="02020603050405020304" pitchFamily="18" charset="0"/>
                          </a:rPr>
                          <m:t> </m:t>
                        </m:r>
                        <m:r>
                          <a:rPr lang="en-US" altLang="zh-CN" i="1" dirty="0">
                            <a:latin typeface="Cambria Math" panose="02040503050406030204" pitchFamily="18" charset="0"/>
                            <a:cs typeface="+mn-ea"/>
                            <a:sym typeface="Times New Roman" panose="02020603050405020304" pitchFamily="18" charset="0"/>
                          </a:rPr>
                          <m:t>(</m:t>
                        </m:r>
                        <m:r>
                          <a:rPr lang="zh-CN" altLang="en-US" i="1" dirty="0">
                            <a:latin typeface="Cambria Math" panose="02040503050406030204" pitchFamily="18" charset="0"/>
                            <a:cs typeface="+mn-ea"/>
                            <a:sym typeface="Times New Roman" panose="02020603050405020304" pitchFamily="18" charset="0"/>
                          </a:rPr>
                          <m:t>𝜆</m:t>
                        </m:r>
                        <m:r>
                          <m:rPr>
                            <m:sty m:val="p"/>
                          </m:rPr>
                          <a:rPr lang="en-US" altLang="zh-CN" i="1" dirty="0">
                            <a:latin typeface="Cambria Math" panose="02040503050406030204" pitchFamily="18" charset="0"/>
                            <a:cs typeface="+mn-ea"/>
                            <a:sym typeface="Times New Roman" panose="02020603050405020304" pitchFamily="18" charset="0"/>
                          </a:rPr>
                          <m:t>Q</m:t>
                        </m:r>
                        <m:r>
                          <a:rPr lang="zh-CN" altLang="en-US" dirty="0">
                            <a:latin typeface="Cambria Math" panose="02040503050406030204" pitchFamily="18" charset="0"/>
                            <a:cs typeface="+mn-ea"/>
                            <a:sym typeface="Times New Roman" panose="02020603050405020304" pitchFamily="18" charset="0"/>
                          </a:rPr>
                          <m:t>+</m:t>
                        </m:r>
                        <m:r>
                          <a:rPr lang="zh-CN" altLang="en-US" i="1" dirty="0">
                            <a:latin typeface="Cambria Math" panose="02040503050406030204" pitchFamily="18" charset="0"/>
                            <a:cs typeface="+mn-ea"/>
                            <a:sym typeface="Times New Roman" panose="02020603050405020304" pitchFamily="18" charset="0"/>
                          </a:rPr>
                          <m:t>𝜆</m:t>
                        </m:r>
                        <m:r>
                          <a:rPr lang="en-US" altLang="zh-CN" dirty="0">
                            <a:latin typeface="Cambria Math" panose="02040503050406030204" pitchFamily="18" charset="0"/>
                            <a:cs typeface="+mn-ea"/>
                            <a:sym typeface="Times New Roman" panose="02020603050405020304" pitchFamily="18" charset="0"/>
                          </a:rPr>
                          <m:t>−</m:t>
                        </m:r>
                        <m:rad>
                          <m:radPr>
                            <m:degHide m:val="on"/>
                            <m:ctrlPr>
                              <a:rPr lang="zh-CN" altLang="en-US" i="1" dirty="0">
                                <a:latin typeface="Cambria Math" panose="02040503050406030204" pitchFamily="18" charset="0"/>
                                <a:cs typeface="+mn-ea"/>
                                <a:sym typeface="Times New Roman" panose="02020603050405020304" pitchFamily="18" charset="0"/>
                              </a:rPr>
                            </m:ctrlPr>
                          </m:radPr>
                          <m:deg/>
                          <m:e>
                            <m:sSup>
                              <m:sSupPr>
                                <m:ctrlPr>
                                  <a:rPr lang="zh-CN" altLang="en-US" i="1" dirty="0">
                                    <a:latin typeface="Cambria Math" panose="02040503050406030204" pitchFamily="18" charset="0"/>
                                    <a:cs typeface="+mn-ea"/>
                                    <a:sym typeface="Times New Roman" panose="02020603050405020304" pitchFamily="18" charset="0"/>
                                  </a:rPr>
                                </m:ctrlPr>
                              </m:sSupPr>
                              <m:e>
                                <m:r>
                                  <a:rPr lang="zh-CN" altLang="en-US" i="1" dirty="0">
                                    <a:latin typeface="Cambria Math" panose="02040503050406030204" pitchFamily="18" charset="0"/>
                                    <a:cs typeface="+mn-ea"/>
                                    <a:sym typeface="Times New Roman" panose="02020603050405020304" pitchFamily="18" charset="0"/>
                                  </a:rPr>
                                  <m:t>𝜆</m:t>
                                </m:r>
                              </m:e>
                              <m:sup>
                                <m:r>
                                  <a:rPr lang="zh-CN" altLang="en-US" dirty="0">
                                    <a:latin typeface="Cambria Math" panose="02040503050406030204" pitchFamily="18" charset="0"/>
                                    <a:cs typeface="+mn-ea"/>
                                    <a:sym typeface="Times New Roman" panose="02020603050405020304" pitchFamily="18" charset="0"/>
                                  </a:rPr>
                                  <m:t>2</m:t>
                                </m:r>
                              </m:sup>
                            </m:sSup>
                            <m:sSup>
                              <m:sSupPr>
                                <m:ctrlPr>
                                  <a:rPr lang="zh-CN" altLang="en-US" i="1" dirty="0">
                                    <a:latin typeface="Cambria Math" panose="02040503050406030204" pitchFamily="18" charset="0"/>
                                    <a:cs typeface="+mn-ea"/>
                                    <a:sym typeface="Times New Roman" panose="02020603050405020304" pitchFamily="18" charset="0"/>
                                  </a:rPr>
                                </m:ctrlPr>
                              </m:sSupPr>
                              <m:e>
                                <m:r>
                                  <a:rPr lang="en-US" altLang="zh-CN" i="1" dirty="0">
                                    <a:latin typeface="Cambria Math" panose="02040503050406030204" pitchFamily="18" charset="0"/>
                                    <a:cs typeface="+mn-ea"/>
                                    <a:sym typeface="Times New Roman" panose="02020603050405020304" pitchFamily="18" charset="0"/>
                                  </a:rPr>
                                  <m:t>𝑄</m:t>
                                </m:r>
                              </m:e>
                              <m:sup>
                                <m:r>
                                  <a:rPr lang="zh-CN" altLang="en-US" dirty="0">
                                    <a:latin typeface="Cambria Math" panose="02040503050406030204" pitchFamily="18" charset="0"/>
                                    <a:cs typeface="+mn-ea"/>
                                    <a:sym typeface="Times New Roman" panose="02020603050405020304" pitchFamily="18" charset="0"/>
                                  </a:rPr>
                                  <m:t>2</m:t>
                                </m:r>
                              </m:sup>
                            </m:sSup>
                            <m:r>
                              <a:rPr lang="zh-CN" altLang="en-US" dirty="0">
                                <a:latin typeface="Cambria Math" panose="02040503050406030204" pitchFamily="18" charset="0"/>
                                <a:cs typeface="+mn-ea"/>
                                <a:sym typeface="Times New Roman" panose="02020603050405020304" pitchFamily="18" charset="0"/>
                              </a:rPr>
                              <m:t>+</m:t>
                            </m:r>
                            <m:sSup>
                              <m:sSupPr>
                                <m:ctrlPr>
                                  <a:rPr lang="zh-CN" altLang="en-US" i="1" dirty="0">
                                    <a:latin typeface="Cambria Math" panose="02040503050406030204" pitchFamily="18" charset="0"/>
                                    <a:cs typeface="+mn-ea"/>
                                    <a:sym typeface="Times New Roman" panose="02020603050405020304" pitchFamily="18" charset="0"/>
                                  </a:rPr>
                                </m:ctrlPr>
                              </m:sSupPr>
                              <m:e>
                                <m:r>
                                  <a:rPr lang="zh-CN" altLang="en-US" i="1" dirty="0">
                                    <a:latin typeface="Cambria Math" panose="02040503050406030204" pitchFamily="18" charset="0"/>
                                    <a:cs typeface="+mn-ea"/>
                                    <a:sym typeface="Times New Roman" panose="02020603050405020304" pitchFamily="18" charset="0"/>
                                  </a:rPr>
                                  <m:t>𝜆</m:t>
                                </m:r>
                              </m:e>
                              <m:sup>
                                <m:r>
                                  <a:rPr lang="zh-CN" altLang="en-US" dirty="0">
                                    <a:latin typeface="Cambria Math" panose="02040503050406030204" pitchFamily="18" charset="0"/>
                                    <a:cs typeface="+mn-ea"/>
                                    <a:sym typeface="Times New Roman" panose="02020603050405020304" pitchFamily="18" charset="0"/>
                                  </a:rPr>
                                  <m:t>2</m:t>
                                </m:r>
                              </m:sup>
                            </m:sSup>
                            <m:r>
                              <a:rPr lang="en-US" altLang="zh-CN" i="1" dirty="0">
                                <a:latin typeface="Cambria Math" panose="02040503050406030204" pitchFamily="18" charset="0"/>
                                <a:cs typeface="+mn-ea"/>
                                <a:sym typeface="Times New Roman" panose="02020603050405020304" pitchFamily="18" charset="0"/>
                              </a:rPr>
                              <m:t>)</m:t>
                            </m:r>
                          </m:e>
                        </m:rad>
                      </m:den>
                    </m:f>
                  </m:oMath>
                </a14:m>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 </a:t>
                </a:r>
              </a:p>
            </p:txBody>
          </p:sp>
        </mc:Choice>
        <mc:Fallback xmlns="">
          <p:sp>
            <p:nvSpPr>
              <p:cNvPr id="29" name="矩形 28">
                <a:extLst>
                  <a:ext uri="{FF2B5EF4-FFF2-40B4-BE49-F238E27FC236}">
                    <a16:creationId xmlns:a16="http://schemas.microsoft.com/office/drawing/2014/main" id="{75858081-C394-4FD0-B615-A616264FF5FA}"/>
                  </a:ext>
                </a:extLst>
              </p:cNvPr>
              <p:cNvSpPr>
                <a:spLocks noRot="1" noChangeAspect="1" noMove="1" noResize="1" noEditPoints="1" noAdjustHandles="1" noChangeArrowheads="1" noChangeShapeType="1" noTextEdit="1"/>
              </p:cNvSpPr>
              <p:nvPr/>
            </p:nvSpPr>
            <p:spPr>
              <a:xfrm>
                <a:off x="373089" y="5831022"/>
                <a:ext cx="5730543" cy="725711"/>
              </a:xfrm>
              <a:prstGeom prst="rect">
                <a:avLst/>
              </a:prstGeom>
              <a:blipFill>
                <a:blip r:embed="rId9"/>
                <a:stretch>
                  <a:fillRect l="-885"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F524385B-610D-49A1-A24C-4A9EE330E354}"/>
                  </a:ext>
                </a:extLst>
              </p:cNvPr>
              <p:cNvSpPr/>
              <p:nvPr/>
            </p:nvSpPr>
            <p:spPr>
              <a:xfrm>
                <a:off x="8300390" y="3953155"/>
                <a:ext cx="1991507" cy="552267"/>
              </a:xfrm>
              <a:prstGeom prst="rect">
                <a:avLst/>
              </a:prstGeom>
            </p:spPr>
            <p:txBody>
              <a:bodyPr wrap="none">
                <a:spAutoFit/>
              </a:bodyPr>
              <a:lstStyle/>
              <a:p>
                <a:pPr>
                  <a:lnSpc>
                    <a:spcPct val="140000"/>
                  </a:lnSpc>
                </a:pPr>
                <a14:m>
                  <m:oMath xmlns:m="http://schemas.openxmlformats.org/officeDocument/2006/math">
                    <m:r>
                      <a:rPr lang="en-US" altLang="zh-CN" sz="2400" i="1">
                        <a:latin typeface="Cambria Math" panose="02040503050406030204" pitchFamily="18" charset="0"/>
                        <a:cs typeface="+mn-ea"/>
                        <a:sym typeface="Times New Roman" panose="02020603050405020304" pitchFamily="18" charset="0"/>
                      </a:rPr>
                      <m:t>𝜇</m:t>
                    </m:r>
                    <m:r>
                      <a:rPr lang="en-US" altLang="zh-CN" sz="2400" i="1">
                        <a:latin typeface="Cambria Math" panose="02040503050406030204" pitchFamily="18" charset="0"/>
                        <a:cs typeface="+mn-ea"/>
                        <a:sym typeface="Times New Roman" panose="02020603050405020304" pitchFamily="18" charset="0"/>
                      </a:rPr>
                      <m:t> </m:t>
                    </m:r>
                  </m:oMath>
                </a14:m>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 1 / (</a:t>
                </a:r>
                <a:r>
                  <a:rPr lang="en-US" altLang="zh-CN" sz="2400" i="1" dirty="0">
                    <a:latin typeface="Times New Roman" panose="02020603050405020304" pitchFamily="18" charset="0"/>
                    <a:ea typeface="宋体" panose="02010600030101010101" pitchFamily="2" charset="-122"/>
                    <a:cs typeface="+mn-ea"/>
                    <a:sym typeface="Times New Roman" panose="02020603050405020304" pitchFamily="18" charset="0"/>
                  </a:rPr>
                  <a:t>d</a:t>
                </a:r>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400" i="1" dirty="0" err="1">
                    <a:latin typeface="Times New Roman" panose="02020603050405020304" pitchFamily="18" charset="0"/>
                    <a:ea typeface="宋体" panose="02010600030101010101" pitchFamily="2" charset="-122"/>
                    <a:cs typeface="+mn-ea"/>
                    <a:sym typeface="Times New Roman" panose="02020603050405020304" pitchFamily="18" charset="0"/>
                  </a:rPr>
                  <a:t>t</a:t>
                </a:r>
                <a:r>
                  <a:rPr lang="en-US" altLang="zh-CN" sz="2400" i="1" baseline="-25000" dirty="0" err="1">
                    <a:latin typeface="Times New Roman" panose="02020603050405020304" pitchFamily="18" charset="0"/>
                    <a:ea typeface="宋体" panose="02010600030101010101" pitchFamily="2" charset="-122"/>
                    <a:cs typeface="+mn-ea"/>
                    <a:sym typeface="Times New Roman" panose="02020603050405020304" pitchFamily="18" charset="0"/>
                  </a:rPr>
                  <a:t>e</a:t>
                </a:r>
                <a:r>
                  <a:rPr lang="zh-CN" altLang="en-US"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a:t>
                </a:r>
              </a:p>
            </p:txBody>
          </p:sp>
        </mc:Choice>
        <mc:Fallback xmlns="">
          <p:sp>
            <p:nvSpPr>
              <p:cNvPr id="18" name="矩形 17">
                <a:extLst>
                  <a:ext uri="{FF2B5EF4-FFF2-40B4-BE49-F238E27FC236}">
                    <a16:creationId xmlns:a16="http://schemas.microsoft.com/office/drawing/2014/main" id="{F524385B-610D-49A1-A24C-4A9EE330E354}"/>
                  </a:ext>
                </a:extLst>
              </p:cNvPr>
              <p:cNvSpPr>
                <a:spLocks noRot="1" noChangeAspect="1" noMove="1" noResize="1" noEditPoints="1" noAdjustHandles="1" noChangeArrowheads="1" noChangeShapeType="1" noTextEdit="1"/>
              </p:cNvSpPr>
              <p:nvPr/>
            </p:nvSpPr>
            <p:spPr>
              <a:xfrm>
                <a:off x="8300390" y="3953155"/>
                <a:ext cx="1991507" cy="552267"/>
              </a:xfrm>
              <a:prstGeom prst="rect">
                <a:avLst/>
              </a:prstGeom>
              <a:blipFill>
                <a:blip r:embed="rId10"/>
                <a:stretch>
                  <a:fillRect l="-633" r="-3797" b="-25000"/>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5B93026F-A786-4589-9BE0-88CE2ACF0CD3}"/>
              </a:ext>
            </a:extLst>
          </p:cNvPr>
          <p:cNvSpPr txBox="1"/>
          <p:nvPr/>
        </p:nvSpPr>
        <p:spPr>
          <a:xfrm>
            <a:off x="320570" y="4043404"/>
            <a:ext cx="2717411"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the average queue length</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a:t>
            </a:r>
          </a:p>
        </p:txBody>
      </p:sp>
      <p:sp>
        <p:nvSpPr>
          <p:cNvPr id="32" name="文本框 31">
            <a:extLst>
              <a:ext uri="{FF2B5EF4-FFF2-40B4-BE49-F238E27FC236}">
                <a16:creationId xmlns:a16="http://schemas.microsoft.com/office/drawing/2014/main" id="{77245D15-FCB3-4C4C-AB04-2AC09C8C80B8}"/>
              </a:ext>
            </a:extLst>
          </p:cNvPr>
          <p:cNvSpPr txBox="1"/>
          <p:nvPr/>
        </p:nvSpPr>
        <p:spPr>
          <a:xfrm>
            <a:off x="6661413" y="4080670"/>
            <a:ext cx="1806905"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processing rate</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a:t>
            </a:r>
          </a:p>
        </p:txBody>
      </p:sp>
      <p:graphicFrame>
        <p:nvGraphicFramePr>
          <p:cNvPr id="3" name="对象 2">
            <a:extLst>
              <a:ext uri="{FF2B5EF4-FFF2-40B4-BE49-F238E27FC236}">
                <a16:creationId xmlns:a16="http://schemas.microsoft.com/office/drawing/2014/main" id="{C38BC8C2-5465-4322-B80A-D778B64ABFD6}"/>
              </a:ext>
            </a:extLst>
          </p:cNvPr>
          <p:cNvGraphicFramePr>
            <a:graphicFrameLocks noChangeAspect="1"/>
          </p:cNvGraphicFramePr>
          <p:nvPr>
            <p:extLst>
              <p:ext uri="{D42A27DB-BD31-4B8C-83A1-F6EECF244321}">
                <p14:modId xmlns:p14="http://schemas.microsoft.com/office/powerpoint/2010/main" val="2260603266"/>
              </p:ext>
            </p:extLst>
          </p:nvPr>
        </p:nvGraphicFramePr>
        <p:xfrm>
          <a:off x="2965313" y="3861818"/>
          <a:ext cx="2292351" cy="722313"/>
        </p:xfrm>
        <a:graphic>
          <a:graphicData uri="http://schemas.openxmlformats.org/presentationml/2006/ole">
            <mc:AlternateContent xmlns:mc="http://schemas.openxmlformats.org/markup-compatibility/2006">
              <mc:Choice xmlns:v="urn:schemas-microsoft-com:vml" Requires="v">
                <p:oleObj spid="_x0000_s1076" name="Equation" r:id="rId11" imgW="2292138" imgH="722474" progId="Equation.DSMT4">
                  <p:embed/>
                </p:oleObj>
              </mc:Choice>
              <mc:Fallback>
                <p:oleObj name="Equation" r:id="rId11" imgW="2292138" imgH="722474" progId="Equation.DSMT4">
                  <p:embed/>
                  <p:pic>
                    <p:nvPicPr>
                      <p:cNvPr id="3" name="对象 2">
                        <a:extLst>
                          <a:ext uri="{FF2B5EF4-FFF2-40B4-BE49-F238E27FC236}">
                            <a16:creationId xmlns:a16="http://schemas.microsoft.com/office/drawing/2014/main" id="{C38BC8C2-5465-4322-B80A-D778B64ABFD6}"/>
                          </a:ext>
                        </a:extLst>
                      </p:cNvPr>
                      <p:cNvPicPr/>
                      <p:nvPr/>
                    </p:nvPicPr>
                    <p:blipFill>
                      <a:blip r:embed="rId12"/>
                      <a:stretch>
                        <a:fillRect/>
                      </a:stretch>
                    </p:blipFill>
                    <p:spPr>
                      <a:xfrm>
                        <a:off x="2965313" y="3861818"/>
                        <a:ext cx="2292351" cy="722313"/>
                      </a:xfrm>
                      <a:prstGeom prst="rect">
                        <a:avLst/>
                      </a:prstGeom>
                    </p:spPr>
                  </p:pic>
                </p:oleObj>
              </mc:Fallback>
            </mc:AlternateContent>
          </a:graphicData>
        </a:graphic>
      </p:graphicFrame>
    </p:spTree>
    <p:extLst>
      <p:ext uri="{BB962C8B-B14F-4D97-AF65-F5344CB8AC3E}">
        <p14:creationId xmlns:p14="http://schemas.microsoft.com/office/powerpoint/2010/main" val="147546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318" y="147470"/>
            <a:ext cx="8741153"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Non-blocking multicast tree</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12</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4" name="文本框 13">
            <a:extLst>
              <a:ext uri="{FF2B5EF4-FFF2-40B4-BE49-F238E27FC236}">
                <a16:creationId xmlns:a16="http://schemas.microsoft.com/office/drawing/2014/main" id="{BA945DC5-6B68-479C-9E64-263FE2C77864}"/>
              </a:ext>
            </a:extLst>
          </p:cNvPr>
          <p:cNvSpPr txBox="1"/>
          <p:nvPr/>
        </p:nvSpPr>
        <p:spPr>
          <a:xfrm>
            <a:off x="259514" y="852833"/>
            <a:ext cx="5275185" cy="646331"/>
          </a:xfrm>
          <a:prstGeom prst="rect">
            <a:avLst/>
          </a:prstGeom>
          <a:noFill/>
        </p:spPr>
        <p:txBody>
          <a:bodyPr wrap="square" rtlCol="0">
            <a:spAutoFit/>
          </a:bodyPr>
          <a:lstStyle/>
          <a:p>
            <a:pPr marL="285744" indent="-285744">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The</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maximum out-degree of source instance </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d</a:t>
            </a:r>
            <a:r>
              <a:rPr lang="en-US" altLang="zh-CN" baseline="300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=2</a:t>
            </a:r>
          </a:p>
          <a:p>
            <a:pPr marL="285744" indent="-285744">
              <a:buFont typeface="Arial" panose="020B0604020202020204" pitchFamily="34" charset="0"/>
              <a:buChar cha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Destination instance</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sets: {</a:t>
            </a:r>
            <a:r>
              <a:rPr lang="en-US" altLang="zh-CN" i="1" dirty="0">
                <a:latin typeface="Times New Roman" panose="02020603050405020304" pitchFamily="18" charset="0"/>
                <a:ea typeface="宋体" panose="02010600030101010101" pitchFamily="2" charset="-122"/>
                <a:cs typeface="+mn-ea"/>
                <a:sym typeface="Times New Roman" panose="02020603050405020304" pitchFamily="18" charset="0"/>
              </a:rPr>
              <a:t>t</a:t>
            </a:r>
            <a:r>
              <a:rPr lang="en-US" altLang="zh-CN" i="1" baseline="-25000" dirty="0">
                <a:latin typeface="Times New Roman" panose="02020603050405020304" pitchFamily="18" charset="0"/>
                <a:ea typeface="宋体" panose="02010600030101010101" pitchFamily="2" charset="-122"/>
                <a:cs typeface="+mn-ea"/>
                <a:sym typeface="Times New Roman" panose="02020603050405020304" pitchFamily="18" charset="0"/>
              </a:rPr>
              <a:t>1</a:t>
            </a:r>
            <a:r>
              <a:rPr lang="en-US" altLang="zh-CN" i="1" dirty="0">
                <a:latin typeface="Times New Roman" panose="02020603050405020304" pitchFamily="18" charset="0"/>
                <a:ea typeface="宋体" panose="02010600030101010101" pitchFamily="2" charset="-122"/>
                <a:cs typeface="+mn-ea"/>
                <a:sym typeface="Times New Roman" panose="02020603050405020304" pitchFamily="18" charset="0"/>
              </a:rPr>
              <a:t>, t</a:t>
            </a:r>
            <a:r>
              <a:rPr lang="en-US" altLang="zh-CN" i="1" baseline="-25000" dirty="0">
                <a:latin typeface="Times New Roman" panose="02020603050405020304" pitchFamily="18" charset="0"/>
                <a:ea typeface="宋体" panose="02010600030101010101" pitchFamily="2" charset="-122"/>
                <a:cs typeface="+mn-ea"/>
                <a:sym typeface="Times New Roman" panose="02020603050405020304" pitchFamily="18" charset="0"/>
              </a:rPr>
              <a:t>2</a:t>
            </a:r>
            <a:r>
              <a:rPr lang="en-US" altLang="zh-CN" i="1"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i="1" dirty="0" err="1">
                <a:latin typeface="Times New Roman" panose="02020603050405020304" pitchFamily="18" charset="0"/>
                <a:ea typeface="宋体" panose="02010600030101010101" pitchFamily="2" charset="-122"/>
                <a:cs typeface="+mn-ea"/>
                <a:sym typeface="Times New Roman" panose="02020603050405020304" pitchFamily="18" charset="0"/>
              </a:rPr>
              <a:t>t</a:t>
            </a:r>
            <a:r>
              <a:rPr lang="en-US" altLang="zh-CN" i="1" baseline="-25000" dirty="0" err="1">
                <a:latin typeface="Times New Roman" panose="02020603050405020304" pitchFamily="18" charset="0"/>
                <a:ea typeface="宋体" panose="02010600030101010101" pitchFamily="2" charset="-122"/>
                <a:cs typeface="+mn-ea"/>
                <a:sym typeface="Times New Roman" panose="02020603050405020304" pitchFamily="18" charset="0"/>
              </a:rPr>
              <a:t>n</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a:t>
            </a:r>
          </a:p>
        </p:txBody>
      </p:sp>
      <p:sp>
        <p:nvSpPr>
          <p:cNvPr id="15" name="流程图: 接点 14">
            <a:extLst>
              <a:ext uri="{FF2B5EF4-FFF2-40B4-BE49-F238E27FC236}">
                <a16:creationId xmlns:a16="http://schemas.microsoft.com/office/drawing/2014/main" id="{2D0E5C01-9E71-4078-8642-DA4EE9BCD1E6}"/>
              </a:ext>
            </a:extLst>
          </p:cNvPr>
          <p:cNvSpPr/>
          <p:nvPr/>
        </p:nvSpPr>
        <p:spPr>
          <a:xfrm>
            <a:off x="6657302" y="948750"/>
            <a:ext cx="422031" cy="454499"/>
          </a:xfrm>
          <a:prstGeom prst="flowChartConnector">
            <a:avLst/>
          </a:prstGeom>
          <a:solidFill>
            <a:srgbClr val="BFBFBF"/>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宋体" panose="02010600030101010101" pitchFamily="2" charset="-122"/>
                <a:cs typeface="+mn-ea"/>
                <a:sym typeface="Times New Roman" panose="02020603050405020304" pitchFamily="18" charset="0"/>
              </a:rPr>
              <a:t>S</a:t>
            </a:r>
            <a:endParaRPr lang="zh-CN" altLang="en-US" dirty="0">
              <a:solidFill>
                <a:schemeClr val="tx1"/>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4" name="圆角矩形 35">
            <a:extLst>
              <a:ext uri="{FF2B5EF4-FFF2-40B4-BE49-F238E27FC236}">
                <a16:creationId xmlns:a16="http://schemas.microsoft.com/office/drawing/2014/main" id="{659BB59F-6127-4BA1-9DB6-CB3DA7BCB136}"/>
              </a:ext>
            </a:extLst>
          </p:cNvPr>
          <p:cNvSpPr/>
          <p:nvPr/>
        </p:nvSpPr>
        <p:spPr>
          <a:xfrm>
            <a:off x="7390098" y="803668"/>
            <a:ext cx="2743200" cy="74466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Container Set</a:t>
            </a:r>
            <a:endPar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25" name="图片 24">
            <a:extLst>
              <a:ext uri="{FF2B5EF4-FFF2-40B4-BE49-F238E27FC236}">
                <a16:creationId xmlns:a16="http://schemas.microsoft.com/office/drawing/2014/main" id="{88167671-07D3-493C-8079-7D0F673A7604}"/>
              </a:ext>
            </a:extLst>
          </p:cNvPr>
          <p:cNvPicPr>
            <a:picLocks noChangeAspect="1"/>
          </p:cNvPicPr>
          <p:nvPr/>
        </p:nvPicPr>
        <p:blipFill>
          <a:blip r:embed="rId4" cstate="print"/>
          <a:stretch>
            <a:fillRect/>
          </a:stretch>
        </p:blipFill>
        <p:spPr>
          <a:xfrm>
            <a:off x="1666227" y="1953687"/>
            <a:ext cx="1807723" cy="1864095"/>
          </a:xfrm>
          <a:prstGeom prst="rect">
            <a:avLst/>
          </a:prstGeom>
        </p:spPr>
      </p:pic>
      <p:pic>
        <p:nvPicPr>
          <p:cNvPr id="26" name="图片 25">
            <a:extLst>
              <a:ext uri="{FF2B5EF4-FFF2-40B4-BE49-F238E27FC236}">
                <a16:creationId xmlns:a16="http://schemas.microsoft.com/office/drawing/2014/main" id="{280DBFA9-AAA2-41F3-A7BE-CB4781DBEF8F}"/>
              </a:ext>
            </a:extLst>
          </p:cNvPr>
          <p:cNvPicPr>
            <a:picLocks noChangeAspect="1"/>
          </p:cNvPicPr>
          <p:nvPr/>
        </p:nvPicPr>
        <p:blipFill>
          <a:blip r:embed="rId5" cstate="print"/>
          <a:stretch>
            <a:fillRect/>
          </a:stretch>
        </p:blipFill>
        <p:spPr>
          <a:xfrm>
            <a:off x="7573863" y="1886089"/>
            <a:ext cx="4499079" cy="4912747"/>
          </a:xfrm>
          <a:prstGeom prst="rect">
            <a:avLst/>
          </a:prstGeom>
        </p:spPr>
      </p:pic>
      <p:pic>
        <p:nvPicPr>
          <p:cNvPr id="27" name="图片 26">
            <a:extLst>
              <a:ext uri="{FF2B5EF4-FFF2-40B4-BE49-F238E27FC236}">
                <a16:creationId xmlns:a16="http://schemas.microsoft.com/office/drawing/2014/main" id="{A17AEFFC-A097-4350-A6BD-1DD5F19F6FC8}"/>
              </a:ext>
            </a:extLst>
          </p:cNvPr>
          <p:cNvPicPr>
            <a:picLocks noChangeAspect="1"/>
          </p:cNvPicPr>
          <p:nvPr/>
        </p:nvPicPr>
        <p:blipFill>
          <a:blip r:embed="rId6" cstate="print"/>
          <a:stretch>
            <a:fillRect/>
          </a:stretch>
        </p:blipFill>
        <p:spPr>
          <a:xfrm>
            <a:off x="1666227" y="3628995"/>
            <a:ext cx="3015668" cy="2859663"/>
          </a:xfrm>
          <a:prstGeom prst="rect">
            <a:avLst/>
          </a:prstGeom>
        </p:spPr>
      </p:pic>
    </p:spTree>
    <p:custDataLst>
      <p:tags r:id="rId1"/>
    </p:custDataLst>
    <p:extLst>
      <p:ext uri="{BB962C8B-B14F-4D97-AF65-F5344CB8AC3E}">
        <p14:creationId xmlns:p14="http://schemas.microsoft.com/office/powerpoint/2010/main" val="9987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962" y="239971"/>
            <a:ext cx="8741153"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Queue-based self-adjusting mechanism</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13</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482324E-32EF-4784-91BF-4C4A75130861}"/>
                  </a:ext>
                </a:extLst>
              </p:cNvPr>
              <p:cNvSpPr/>
              <p:nvPr/>
            </p:nvSpPr>
            <p:spPr>
              <a:xfrm>
                <a:off x="253962" y="921835"/>
                <a:ext cx="5686127" cy="1334276"/>
              </a:xfrm>
              <a:prstGeom prst="rect">
                <a:avLst/>
              </a:prstGeom>
            </p:spPr>
            <p:txBody>
              <a:bodyPr wrap="square">
                <a:spAutoFit/>
              </a:bodyPr>
              <a:lstStyle/>
              <a:p>
                <a:pPr marL="285744" indent="-285744">
                  <a:lnSpc>
                    <a:spcPct val="14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The current out-degree of source instance: </a:t>
                </a:r>
                <a14:m>
                  <m:oMath xmlns:m="http://schemas.openxmlformats.org/officeDocument/2006/math">
                    <m:r>
                      <a:rPr lang="en-US" altLang="zh-CN" sz="2000" dirty="0">
                        <a:latin typeface="Cambria Math" panose="02040503050406030204" pitchFamily="18" charset="0"/>
                        <a:cs typeface="+mn-ea"/>
                        <a:sym typeface="Times New Roman" panose="02020603050405020304" pitchFamily="18" charset="0"/>
                      </a:rPr>
                      <m:t> </m:t>
                    </m:r>
                    <m:r>
                      <a:rPr lang="en-US" altLang="zh-CN" sz="2000" b="1" i="1" dirty="0">
                        <a:latin typeface="Cambria Math" panose="02040503050406030204" pitchFamily="18" charset="0"/>
                        <a:cs typeface="+mn-ea"/>
                        <a:sym typeface="Times New Roman" panose="02020603050405020304" pitchFamily="18" charset="0"/>
                      </a:rPr>
                      <m:t>𝒅</m:t>
                    </m:r>
                  </m:oMath>
                </a14:m>
                <a:endParaRPr lang="en-US" altLang="zh-CN" sz="2000" b="1" i="1"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285744" indent="-285744">
                  <a:lnSpc>
                    <a:spcPct val="14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The warning waterline : </a:t>
                </a:r>
                <a14:m>
                  <m:oMath xmlns:m="http://schemas.openxmlformats.org/officeDocument/2006/math">
                    <m:r>
                      <a:rPr lang="en-US" altLang="zh-CN" sz="2000" b="1" i="1" dirty="0">
                        <a:latin typeface="Cambria Math" panose="02040503050406030204" pitchFamily="18" charset="0"/>
                        <a:cs typeface="+mn-ea"/>
                        <a:sym typeface="Times New Roman" panose="02020603050405020304" pitchFamily="18" charset="0"/>
                      </a:rPr>
                      <m:t>𝒍</m:t>
                    </m:r>
                    <m:r>
                      <a:rPr lang="en-US" altLang="zh-CN" sz="2000" b="1" i="1" baseline="-25000" dirty="0">
                        <a:latin typeface="Cambria Math" panose="02040503050406030204" pitchFamily="18" charset="0"/>
                        <a:cs typeface="+mn-ea"/>
                        <a:sym typeface="Times New Roman" panose="02020603050405020304" pitchFamily="18" charset="0"/>
                      </a:rPr>
                      <m:t>𝒘</m:t>
                    </m:r>
                  </m:oMath>
                </a14:m>
                <a:endParaRPr lang="en-US" altLang="zh-CN" sz="2000" b="1"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285744" indent="-285744">
                  <a:lnSpc>
                    <a:spcPct val="14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The length change of the transfer queue </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2000" b="1" dirty="0">
                    <a:latin typeface="Times New Roman" panose="02020603050405020304" pitchFamily="18" charset="0"/>
                    <a:ea typeface="宋体" panose="02010600030101010101" pitchFamily="2" charset="-122"/>
                    <a:cs typeface="+mn-ea"/>
                    <a:sym typeface="Times New Roman" panose="02020603050405020304" pitchFamily="18" charset="0"/>
                  </a:rPr>
                  <a:t> </a:t>
                </a:r>
                <a14:m>
                  <m:oMath xmlns:m="http://schemas.openxmlformats.org/officeDocument/2006/math">
                    <m:r>
                      <a:rPr lang="en-US" altLang="zh-CN" sz="2000" b="1" i="1">
                        <a:latin typeface="Cambria Math" panose="02040503050406030204" pitchFamily="18" charset="0"/>
                        <a:cs typeface="+mn-ea"/>
                        <a:sym typeface="Times New Roman" panose="02020603050405020304" pitchFamily="18" charset="0"/>
                      </a:rPr>
                      <m:t>𝒍</m:t>
                    </m:r>
                    <m:r>
                      <a:rPr lang="en-US" altLang="zh-CN" sz="2000" b="1" i="1">
                        <a:latin typeface="Cambria Math" panose="02040503050406030204" pitchFamily="18" charset="0"/>
                        <a:cs typeface="+mn-ea"/>
                        <a:sym typeface="Times New Roman" panose="02020603050405020304" pitchFamily="18" charset="0"/>
                      </a:rPr>
                      <m:t>′→</m:t>
                    </m:r>
                    <m:r>
                      <a:rPr lang="en-US" altLang="zh-CN" sz="2000" b="1" i="1">
                        <a:latin typeface="Cambria Math" panose="02040503050406030204" pitchFamily="18" charset="0"/>
                        <a:cs typeface="+mn-ea"/>
                        <a:sym typeface="Times New Roman" panose="02020603050405020304" pitchFamily="18" charset="0"/>
                      </a:rPr>
                      <m:t>𝒍</m:t>
                    </m:r>
                  </m:oMath>
                </a14:m>
                <a:endParaRPr lang="en-US" altLang="zh-CN" sz="2000" b="1" i="1"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B482324E-32EF-4784-91BF-4C4A75130861}"/>
                  </a:ext>
                </a:extLst>
              </p:cNvPr>
              <p:cNvSpPr>
                <a:spLocks noRot="1" noChangeAspect="1" noMove="1" noResize="1" noEditPoints="1" noAdjustHandles="1" noChangeArrowheads="1" noChangeShapeType="1" noTextEdit="1"/>
              </p:cNvSpPr>
              <p:nvPr/>
            </p:nvSpPr>
            <p:spPr>
              <a:xfrm>
                <a:off x="253962" y="921835"/>
                <a:ext cx="5686127" cy="1334276"/>
              </a:xfrm>
              <a:prstGeom prst="rect">
                <a:avLst/>
              </a:prstGeom>
              <a:blipFill>
                <a:blip r:embed="rId7"/>
                <a:stretch>
                  <a:fillRect l="-1116" b="-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BB4CA833-D04E-45AB-B0F2-E8C1177F89A4}"/>
                  </a:ext>
                </a:extLst>
              </p:cNvPr>
              <p:cNvSpPr/>
              <p:nvPr/>
            </p:nvSpPr>
            <p:spPr>
              <a:xfrm>
                <a:off x="291499" y="2903327"/>
                <a:ext cx="4540639" cy="2066015"/>
              </a:xfrm>
              <a:prstGeom prst="rect">
                <a:avLst/>
              </a:prstGeom>
            </p:spPr>
            <p:txBody>
              <a:bodyPr wrap="square">
                <a:spAutoFit/>
              </a:bodyPr>
              <a:lstStyle/>
              <a:p>
                <a:pPr defTabSz="868658">
                  <a:spcBef>
                    <a:spcPts val="1100"/>
                  </a:spcBef>
                  <a:buFont typeface="Wingdings" panose="05000000000000000000" pitchFamily="2" charset="2"/>
                  <a:buChar char="u"/>
                  <a:defRPr sz="228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Negative Scale-down Strategy </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When </a:t>
                </a:r>
                <a14:m>
                  <m:oMath xmlns:m="http://schemas.openxmlformats.org/officeDocument/2006/math">
                    <m:r>
                      <a:rPr lang="en-US" altLang="zh-CN" sz="2000" b="1" i="1">
                        <a:latin typeface="Cambria Math" panose="02040503050406030204" pitchFamily="18" charset="0"/>
                        <a:cs typeface="+mn-ea"/>
                        <a:sym typeface="Times New Roman" panose="02020603050405020304" pitchFamily="18" charset="0"/>
                      </a:rPr>
                      <m:t>𝒍</m:t>
                    </m:r>
                    <m:r>
                      <a:rPr lang="en-US" altLang="zh-CN" sz="2000" b="1" i="1">
                        <a:latin typeface="Cambria Math" panose="02040503050406030204" pitchFamily="18" charset="0"/>
                        <a:cs typeface="+mn-ea"/>
                        <a:sym typeface="Times New Roman" panose="02020603050405020304" pitchFamily="18" charset="0"/>
                      </a:rPr>
                      <m:t>&gt;</m:t>
                    </m:r>
                    <m:r>
                      <a:rPr lang="en-US" altLang="zh-CN" sz="2000" b="1" i="1">
                        <a:latin typeface="Cambria Math" panose="02040503050406030204" pitchFamily="18" charset="0"/>
                        <a:cs typeface="+mn-ea"/>
                        <a:sym typeface="Times New Roman" panose="02020603050405020304" pitchFamily="18" charset="0"/>
                      </a:rPr>
                      <m:t>𝒍</m:t>
                    </m:r>
                    <m:r>
                      <a:rPr lang="en-US" altLang="zh-CN" sz="2000" b="1" i="1">
                        <a:latin typeface="Cambria Math" panose="02040503050406030204" pitchFamily="18" charset="0"/>
                        <a:cs typeface="+mn-ea"/>
                        <a:sym typeface="Times New Roman" panose="02020603050405020304" pitchFamily="18" charset="0"/>
                      </a:rPr>
                      <m:t>′</m:t>
                    </m:r>
                  </m:oMath>
                </a14:m>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14:m>
                  <m:oMath xmlns:m="http://schemas.openxmlformats.org/officeDocument/2006/math">
                    <m:r>
                      <a:rPr lang="en-US" altLang="zh-CN" sz="2280" b="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r>
                      <a:rPr lang="en-US" altLang="zh-CN" sz="2280" b="1">
                        <a:latin typeface="Cambria Math" panose="02040503050406030204" pitchFamily="18" charset="0"/>
                        <a:cs typeface="+mn-ea"/>
                        <a:sym typeface="Times New Roman" panose="02020603050405020304" pitchFamily="18" charset="0"/>
                      </a:rPr>
                      <m:t>)/(</m:t>
                    </m:r>
                    <m:sSub>
                      <m:sSubPr>
                        <m:ctrlPr>
                          <a:rPr lang="zh-CN" altLang="zh-CN" sz="2280" b="1" i="1">
                            <a:latin typeface="Cambria Math" panose="02040503050406030204" pitchFamily="18" charset="0"/>
                            <a:cs typeface="+mn-ea"/>
                            <a:sym typeface="Times New Roman" panose="02020603050405020304" pitchFamily="18" charset="0"/>
                          </a:rPr>
                        </m:ctrlPr>
                      </m:sSubPr>
                      <m:e>
                        <m:r>
                          <a:rPr lang="en-US" altLang="zh-CN" sz="2280" b="1" i="1">
                            <a:latin typeface="Cambria Math" panose="02040503050406030204" pitchFamily="18" charset="0"/>
                            <a:cs typeface="+mn-ea"/>
                            <a:sym typeface="Times New Roman" panose="02020603050405020304" pitchFamily="18" charset="0"/>
                          </a:rPr>
                          <m:t>𝒍</m:t>
                        </m:r>
                      </m:e>
                      <m:sub>
                        <m:r>
                          <a:rPr lang="en-US" altLang="zh-CN" sz="2280" b="1" i="1">
                            <a:latin typeface="Cambria Math" panose="02040503050406030204" pitchFamily="18" charset="0"/>
                            <a:cs typeface="+mn-ea"/>
                            <a:sym typeface="Times New Roman" panose="02020603050405020304" pitchFamily="18" charset="0"/>
                          </a:rPr>
                          <m:t>𝒘</m:t>
                        </m:r>
                      </m:sub>
                    </m:sSub>
                    <m:r>
                      <a:rPr lang="en-US" altLang="zh-CN" sz="2280" b="1" i="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𝒍</m:t>
                    </m:r>
                    <m:r>
                      <a:rPr lang="en-US" altLang="zh-CN" sz="2280" b="1">
                        <a:latin typeface="Cambria Math" panose="02040503050406030204" pitchFamily="18" charset="0"/>
                        <a:cs typeface="+mn-ea"/>
                        <a:sym typeface="Times New Roman" panose="02020603050405020304" pitchFamily="18" charset="0"/>
                      </a:rPr>
                      <m:t>)≥</m:t>
                    </m:r>
                    <m:sSub>
                      <m:sSubPr>
                        <m:ctrlPr>
                          <a:rPr lang="zh-CN" altLang="zh-CN" sz="2280" b="1" i="1">
                            <a:latin typeface="Cambria Math" panose="02040503050406030204" pitchFamily="18" charset="0"/>
                            <a:cs typeface="+mn-ea"/>
                            <a:sym typeface="Times New Roman" panose="02020603050405020304" pitchFamily="18" charset="0"/>
                          </a:rPr>
                        </m:ctrlPr>
                      </m:sSubPr>
                      <m:e>
                        <m:r>
                          <a:rPr lang="en-US" altLang="zh-CN" sz="2280" b="1" i="1">
                            <a:latin typeface="Cambria Math" panose="02040503050406030204" pitchFamily="18" charset="0"/>
                            <a:cs typeface="+mn-ea"/>
                            <a:sym typeface="Times New Roman" panose="02020603050405020304" pitchFamily="18" charset="0"/>
                          </a:rPr>
                          <m:t>𝑻</m:t>
                        </m:r>
                      </m:e>
                      <m:sub>
                        <m:r>
                          <a:rPr lang="en-US" altLang="zh-CN" sz="2280" b="1" i="1">
                            <a:latin typeface="Cambria Math" panose="02040503050406030204" pitchFamily="18" charset="0"/>
                            <a:cs typeface="+mn-ea"/>
                            <a:sym typeface="Times New Roman" panose="02020603050405020304" pitchFamily="18" charset="0"/>
                          </a:rPr>
                          <m:t>𝒅𝒐𝒘𝒏</m:t>
                        </m:r>
                      </m:sub>
                    </m:sSub>
                  </m:oMath>
                </a14:m>
                <a:endPar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defTabSz="868658">
                  <a:spcBef>
                    <a:spcPts val="1100"/>
                  </a:spcBef>
                  <a:defRPr sz="228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defTabSz="868658">
                  <a:spcBef>
                    <a:spcPts val="1100"/>
                  </a:spcBef>
                  <a:buFont typeface="Wingdings" panose="05000000000000000000" pitchFamily="2" charset="2"/>
                  <a:buChar char="u"/>
                  <a:defRPr sz="228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Active Scale-up Strategy </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When </a:t>
                </a:r>
                <a14:m>
                  <m:oMath xmlns:m="http://schemas.openxmlformats.org/officeDocument/2006/math">
                    <m:r>
                      <a:rPr lang="en-US" altLang="zh-CN" sz="2000" b="1" i="1">
                        <a:latin typeface="Cambria Math" panose="02040503050406030204" pitchFamily="18" charset="0"/>
                        <a:cs typeface="+mn-ea"/>
                        <a:sym typeface="Times New Roman" panose="02020603050405020304" pitchFamily="18" charset="0"/>
                      </a:rPr>
                      <m:t>𝒍</m:t>
                    </m:r>
                    <m:r>
                      <a:rPr lang="en-US" altLang="zh-CN" sz="2000" b="1" i="1">
                        <a:latin typeface="Cambria Math" panose="02040503050406030204" pitchFamily="18" charset="0"/>
                        <a:cs typeface="+mn-ea"/>
                        <a:sym typeface="Times New Roman" panose="02020603050405020304" pitchFamily="18" charset="0"/>
                      </a:rPr>
                      <m:t>&lt;</m:t>
                    </m:r>
                    <m:r>
                      <a:rPr lang="en-US" altLang="zh-CN" sz="2000" b="1" i="1">
                        <a:latin typeface="Cambria Math" panose="02040503050406030204" pitchFamily="18" charset="0"/>
                        <a:cs typeface="+mn-ea"/>
                        <a:sym typeface="Times New Roman" panose="02020603050405020304" pitchFamily="18" charset="0"/>
                      </a:rPr>
                      <m:t>𝒍</m:t>
                    </m:r>
                    <m:r>
                      <a:rPr lang="en-US" altLang="zh-CN" sz="2000" b="1" i="1">
                        <a:latin typeface="Cambria Math" panose="02040503050406030204" pitchFamily="18" charset="0"/>
                        <a:cs typeface="+mn-ea"/>
                        <a:sym typeface="Times New Roman" panose="02020603050405020304" pitchFamily="18" charset="0"/>
                      </a:rPr>
                      <m:t>′</m:t>
                    </m:r>
                  </m:oMath>
                </a14:m>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a:t>
                </a:r>
                <a14:m>
                  <m:oMath xmlns:m="http://schemas.openxmlformats.org/officeDocument/2006/math">
                    <m:r>
                      <a:rPr lang="en-US" altLang="zh-CN" sz="2280" b="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r>
                      <a:rPr lang="en-US" altLang="zh-CN" sz="2280" b="1">
                        <a:latin typeface="Cambria Math" panose="02040503050406030204" pitchFamily="18" charset="0"/>
                        <a:cs typeface="+mn-ea"/>
                        <a:sym typeface="Times New Roman" panose="02020603050405020304" pitchFamily="18" charset="0"/>
                      </a:rPr>
                      <m:t>)/ </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r>
                      <a:rPr lang="en-US" altLang="zh-CN" sz="2280" b="1">
                        <a:latin typeface="Cambria Math" panose="02040503050406030204" pitchFamily="18" charset="0"/>
                        <a:cs typeface="+mn-ea"/>
                        <a:sym typeface="Times New Roman" panose="02020603050405020304" pitchFamily="18" charset="0"/>
                      </a:rPr>
                      <m:t>≥</m:t>
                    </m:r>
                    <m:sSub>
                      <m:sSubPr>
                        <m:ctrlPr>
                          <a:rPr lang="zh-CN" altLang="zh-CN" sz="2280" b="1" i="1">
                            <a:latin typeface="Cambria Math" panose="02040503050406030204" pitchFamily="18" charset="0"/>
                            <a:cs typeface="+mn-ea"/>
                            <a:sym typeface="Times New Roman" panose="02020603050405020304" pitchFamily="18" charset="0"/>
                          </a:rPr>
                        </m:ctrlPr>
                      </m:sSubPr>
                      <m:e>
                        <m:r>
                          <a:rPr lang="en-US" altLang="zh-CN" sz="2280" b="1" i="1">
                            <a:latin typeface="Cambria Math" panose="02040503050406030204" pitchFamily="18" charset="0"/>
                            <a:cs typeface="+mn-ea"/>
                            <a:sym typeface="Times New Roman" panose="02020603050405020304" pitchFamily="18" charset="0"/>
                          </a:rPr>
                          <m:t>𝑻</m:t>
                        </m:r>
                      </m:e>
                      <m:sub>
                        <m:r>
                          <a:rPr lang="en-US" altLang="zh-CN" sz="2280" b="1" i="1">
                            <a:latin typeface="Cambria Math" panose="02040503050406030204" pitchFamily="18" charset="0"/>
                            <a:cs typeface="+mn-ea"/>
                            <a:sym typeface="Times New Roman" panose="02020603050405020304" pitchFamily="18" charset="0"/>
                          </a:rPr>
                          <m:t>𝒖𝒑</m:t>
                        </m:r>
                      </m:sub>
                    </m:sSub>
                    <m:r>
                      <a:rPr lang="en-US" altLang="zh-CN" sz="2280" b="1">
                        <a:latin typeface="Cambria Math" panose="02040503050406030204" pitchFamily="18" charset="0"/>
                        <a:cs typeface="+mn-ea"/>
                        <a:sym typeface="Times New Roman" panose="02020603050405020304" pitchFamily="18" charset="0"/>
                      </a:rPr>
                      <m:t> </m:t>
                    </m:r>
                    <m:r>
                      <a:rPr lang="en-US" altLang="zh-CN" sz="2280" b="1" i="1">
                        <a:latin typeface="Cambria Math" panose="02040503050406030204" pitchFamily="18" charset="0"/>
                        <a:cs typeface="+mn-ea"/>
                        <a:sym typeface="Times New Roman" panose="02020603050405020304" pitchFamily="18" charset="0"/>
                      </a:rPr>
                      <m:t>𝐨𝐫</m:t>
                    </m:r>
                    <m:r>
                      <a:rPr lang="en-US" altLang="zh-CN" sz="2280" b="1">
                        <a:latin typeface="Cambria Math" panose="02040503050406030204" pitchFamily="18" charset="0"/>
                        <a:cs typeface="+mn-ea"/>
                        <a:sym typeface="Times New Roman" panose="02020603050405020304" pitchFamily="18" charset="0"/>
                      </a:rPr>
                      <m:t> </m:t>
                    </m:r>
                    <m:r>
                      <a:rPr lang="en-US" altLang="zh-CN" sz="2280" b="1" i="1">
                        <a:latin typeface="Cambria Math" panose="02040503050406030204" pitchFamily="18" charset="0"/>
                        <a:cs typeface="+mn-ea"/>
                        <a:sym typeface="Times New Roman" panose="02020603050405020304" pitchFamily="18" charset="0"/>
                      </a:rPr>
                      <m:t>𝒍</m:t>
                    </m:r>
                    <m:r>
                      <a:rPr lang="en-US" altLang="zh-CN" sz="2280" b="1" i="1">
                        <a:latin typeface="Cambria Math" panose="02040503050406030204" pitchFamily="18" charset="0"/>
                        <a:cs typeface="+mn-ea"/>
                        <a:sym typeface="Times New Roman" panose="02020603050405020304" pitchFamily="18" charset="0"/>
                      </a:rPr>
                      <m:t>=</m:t>
                    </m:r>
                    <m:sSup>
                      <m:sSupPr>
                        <m:ctrlPr>
                          <a:rPr lang="zh-CN" altLang="zh-CN" sz="2280" b="1" i="1">
                            <a:latin typeface="Cambria Math" panose="02040503050406030204" pitchFamily="18" charset="0"/>
                            <a:cs typeface="+mn-ea"/>
                            <a:sym typeface="Times New Roman" panose="02020603050405020304" pitchFamily="18" charset="0"/>
                          </a:rPr>
                        </m:ctrlPr>
                      </m:sSupPr>
                      <m:e>
                        <m:r>
                          <a:rPr lang="en-US" altLang="zh-CN" sz="2280" b="1" i="1">
                            <a:latin typeface="Cambria Math" panose="02040503050406030204" pitchFamily="18" charset="0"/>
                            <a:cs typeface="+mn-ea"/>
                            <a:sym typeface="Times New Roman" panose="02020603050405020304" pitchFamily="18" charset="0"/>
                          </a:rPr>
                          <m:t>𝒍</m:t>
                        </m:r>
                      </m:e>
                      <m:sup>
                        <m:r>
                          <a:rPr lang="en-US" altLang="zh-CN" sz="2280" b="1" i="1">
                            <a:latin typeface="Cambria Math" panose="02040503050406030204" pitchFamily="18" charset="0"/>
                            <a:cs typeface="+mn-ea"/>
                            <a:sym typeface="Times New Roman" panose="02020603050405020304" pitchFamily="18" charset="0"/>
                          </a:rPr>
                          <m:t>′</m:t>
                        </m:r>
                      </m:sup>
                    </m:sSup>
                    <m:r>
                      <a:rPr lang="en-US" altLang="zh-CN" sz="2280" b="1" i="1">
                        <a:latin typeface="Cambria Math" panose="02040503050406030204" pitchFamily="18" charset="0"/>
                        <a:cs typeface="+mn-ea"/>
                        <a:sym typeface="Times New Roman" panose="02020603050405020304" pitchFamily="18" charset="0"/>
                      </a:rPr>
                      <m:t>=</m:t>
                    </m:r>
                    <m:r>
                      <a:rPr lang="en-US" altLang="zh-CN" sz="2280" b="1" i="1">
                        <a:latin typeface="Cambria Math" panose="02040503050406030204" pitchFamily="18" charset="0"/>
                        <a:cs typeface="+mn-ea"/>
                        <a:sym typeface="Times New Roman" panose="02020603050405020304" pitchFamily="18" charset="0"/>
                      </a:rPr>
                      <m:t>𝟎</m:t>
                    </m:r>
                  </m:oMath>
                </a14:m>
                <a:endParaRPr lang="zh-CN" altLang="en-US" sz="2000" i="1"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25" name="矩形 24">
                <a:extLst>
                  <a:ext uri="{FF2B5EF4-FFF2-40B4-BE49-F238E27FC236}">
                    <a16:creationId xmlns:a16="http://schemas.microsoft.com/office/drawing/2014/main" id="{BB4CA833-D04E-45AB-B0F2-E8C1177F89A4}"/>
                  </a:ext>
                </a:extLst>
              </p:cNvPr>
              <p:cNvSpPr>
                <a:spLocks noRot="1" noChangeAspect="1" noMove="1" noResize="1" noEditPoints="1" noAdjustHandles="1" noChangeArrowheads="1" noChangeShapeType="1" noTextEdit="1"/>
              </p:cNvSpPr>
              <p:nvPr/>
            </p:nvSpPr>
            <p:spPr>
              <a:xfrm>
                <a:off x="291499" y="2903327"/>
                <a:ext cx="4540639" cy="2066015"/>
              </a:xfrm>
              <a:prstGeom prst="rect">
                <a:avLst/>
              </a:prstGeom>
              <a:blipFill>
                <a:blip r:embed="rId8"/>
                <a:stretch>
                  <a:fillRect l="-1397" t="-1829" r="-1955" b="-2439"/>
                </a:stretch>
              </a:blipFill>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C99DB686-87BF-4A27-B880-93CE3D4F9850}"/>
              </a:ext>
            </a:extLst>
          </p:cNvPr>
          <p:cNvGrpSpPr/>
          <p:nvPr/>
        </p:nvGrpSpPr>
        <p:grpSpPr>
          <a:xfrm>
            <a:off x="7060961" y="2887290"/>
            <a:ext cx="4177294" cy="3334776"/>
            <a:chOff x="79263" y="3429000"/>
            <a:chExt cx="4889498" cy="3393212"/>
          </a:xfrm>
        </p:grpSpPr>
        <p:sp>
          <p:nvSpPr>
            <p:cNvPr id="9" name="矩形 8">
              <a:extLst>
                <a:ext uri="{FF2B5EF4-FFF2-40B4-BE49-F238E27FC236}">
                  <a16:creationId xmlns:a16="http://schemas.microsoft.com/office/drawing/2014/main" id="{EF09E982-77B9-4598-AA70-A9B197AAD57E}"/>
                </a:ext>
              </a:extLst>
            </p:cNvPr>
            <p:cNvSpPr/>
            <p:nvPr/>
          </p:nvSpPr>
          <p:spPr>
            <a:xfrm>
              <a:off x="777406" y="3429000"/>
              <a:ext cx="1106963" cy="29452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0" name="PA-A000320141217C72PPSH-1886">
              <a:extLst>
                <a:ext uri="{FF2B5EF4-FFF2-40B4-BE49-F238E27FC236}">
                  <a16:creationId xmlns:a16="http://schemas.microsoft.com/office/drawing/2014/main" id="{0DD1D27D-1F69-4C2C-A24F-99C011A62C20}"/>
                </a:ext>
              </a:extLst>
            </p:cNvPr>
            <p:cNvSpPr>
              <a:spLocks/>
            </p:cNvSpPr>
            <p:nvPr>
              <p:custDataLst>
                <p:tags r:id="rId1"/>
              </p:custDataLst>
            </p:nvPr>
          </p:nvSpPr>
          <p:spPr bwMode="auto">
            <a:xfrm flipH="1">
              <a:off x="1884369" y="5906408"/>
              <a:ext cx="535993" cy="540000"/>
            </a:xfrm>
            <a:custGeom>
              <a:avLst/>
              <a:gdLst>
                <a:gd name="T0" fmla="*/ 2147483646 w 4727"/>
                <a:gd name="T1" fmla="*/ 2147483646 h 5377"/>
                <a:gd name="T2" fmla="*/ 2147483646 w 4727"/>
                <a:gd name="T3" fmla="*/ 2147483646 h 5377"/>
                <a:gd name="T4" fmla="*/ 2147483646 w 4727"/>
                <a:gd name="T5" fmla="*/ 2147483646 h 5377"/>
                <a:gd name="T6" fmla="*/ 2147483646 w 4727"/>
                <a:gd name="T7" fmla="*/ 2147483646 h 5377"/>
                <a:gd name="T8" fmla="*/ 2147483646 w 4727"/>
                <a:gd name="T9" fmla="*/ 2147483646 h 5377"/>
                <a:gd name="T10" fmla="*/ 2147483646 w 4727"/>
                <a:gd name="T11" fmla="*/ 2147483646 h 5377"/>
                <a:gd name="T12" fmla="*/ 2147483646 w 4727"/>
                <a:gd name="T13" fmla="*/ 2147483646 h 5377"/>
                <a:gd name="T14" fmla="*/ 2147483646 w 4727"/>
                <a:gd name="T15" fmla="*/ 2147483646 h 5377"/>
                <a:gd name="T16" fmla="*/ 2147483646 w 4727"/>
                <a:gd name="T17" fmla="*/ 2147483646 h 5377"/>
                <a:gd name="T18" fmla="*/ 2147483646 w 4727"/>
                <a:gd name="T19" fmla="*/ 2147483646 h 5377"/>
                <a:gd name="T20" fmla="*/ 2147483646 w 4727"/>
                <a:gd name="T21" fmla="*/ 2147483646 h 5377"/>
                <a:gd name="T22" fmla="*/ 2147483646 w 4727"/>
                <a:gd name="T23" fmla="*/ 2147483646 h 5377"/>
                <a:gd name="T24" fmla="*/ 2147483646 w 4727"/>
                <a:gd name="T25" fmla="*/ 2147483646 h 5377"/>
                <a:gd name="T26" fmla="*/ 2147483646 w 4727"/>
                <a:gd name="T27" fmla="*/ 2147483646 h 5377"/>
                <a:gd name="T28" fmla="*/ 2147483646 w 4727"/>
                <a:gd name="T29" fmla="*/ 2147483646 h 5377"/>
                <a:gd name="T30" fmla="*/ 2147483646 w 4727"/>
                <a:gd name="T31" fmla="*/ 2147483646 h 5377"/>
                <a:gd name="T32" fmla="*/ 2147483646 w 4727"/>
                <a:gd name="T33" fmla="*/ 2147483646 h 5377"/>
                <a:gd name="T34" fmla="*/ 2147483646 w 4727"/>
                <a:gd name="T35" fmla="*/ 2147483646 h 5377"/>
                <a:gd name="T36" fmla="*/ 2147483646 w 4727"/>
                <a:gd name="T37" fmla="*/ 2147483646 h 5377"/>
                <a:gd name="T38" fmla="*/ 2147483646 w 4727"/>
                <a:gd name="T39" fmla="*/ 2147483646 h 5377"/>
                <a:gd name="T40" fmla="*/ 0 w 4727"/>
                <a:gd name="T41" fmla="*/ 2147483646 h 5377"/>
                <a:gd name="T42" fmla="*/ 1330769611 w 4727"/>
                <a:gd name="T43" fmla="*/ 2147483646 h 5377"/>
                <a:gd name="T44" fmla="*/ 2147483646 w 4727"/>
                <a:gd name="T45" fmla="*/ 2147483646 h 5377"/>
                <a:gd name="T46" fmla="*/ 2147483646 w 4727"/>
                <a:gd name="T47" fmla="*/ 2147483646 h 5377"/>
                <a:gd name="T48" fmla="*/ 2147483646 w 4727"/>
                <a:gd name="T49" fmla="*/ 2147483646 h 5377"/>
                <a:gd name="T50" fmla="*/ 2147483646 w 4727"/>
                <a:gd name="T51" fmla="*/ 2147483646 h 5377"/>
                <a:gd name="T52" fmla="*/ 2147483646 w 4727"/>
                <a:gd name="T53" fmla="*/ 2147483646 h 5377"/>
                <a:gd name="T54" fmla="*/ 2147483646 w 4727"/>
                <a:gd name="T55" fmla="*/ 2147483646 h 5377"/>
                <a:gd name="T56" fmla="*/ 2147483646 w 4727"/>
                <a:gd name="T57" fmla="*/ 2147483646 h 5377"/>
                <a:gd name="T58" fmla="*/ 2147483646 w 4727"/>
                <a:gd name="T59" fmla="*/ 2147483646 h 5377"/>
                <a:gd name="T60" fmla="*/ 2147483646 w 4727"/>
                <a:gd name="T61" fmla="*/ 2147483646 h 5377"/>
                <a:gd name="T62" fmla="*/ 2147483646 w 4727"/>
                <a:gd name="T63" fmla="*/ 2147483646 h 5377"/>
                <a:gd name="T64" fmla="*/ 2147483646 w 4727"/>
                <a:gd name="T65" fmla="*/ 2147483646 h 5377"/>
                <a:gd name="T66" fmla="*/ 2147483646 w 4727"/>
                <a:gd name="T67" fmla="*/ 2147483646 h 5377"/>
                <a:gd name="T68" fmla="*/ 2147483646 w 4727"/>
                <a:gd name="T69" fmla="*/ 2147483646 h 5377"/>
                <a:gd name="T70" fmla="*/ 2147483646 w 4727"/>
                <a:gd name="T71" fmla="*/ 2147483646 h 5377"/>
                <a:gd name="T72" fmla="*/ 2147483646 w 4727"/>
                <a:gd name="T73" fmla="*/ 2147483646 h 5377"/>
                <a:gd name="T74" fmla="*/ 2147483646 w 4727"/>
                <a:gd name="T75" fmla="*/ 2147483646 h 5377"/>
                <a:gd name="T76" fmla="*/ 2147483646 w 4727"/>
                <a:gd name="T77" fmla="*/ 2147483646 h 5377"/>
                <a:gd name="T78" fmla="*/ 2147483646 w 4727"/>
                <a:gd name="T79" fmla="*/ 2147483646 h 5377"/>
                <a:gd name="T80" fmla="*/ 2147483646 w 4727"/>
                <a:gd name="T81" fmla="*/ 2147483646 h 5377"/>
                <a:gd name="T82" fmla="*/ 2147483646 w 4727"/>
                <a:gd name="T83" fmla="*/ 2147483646 h 5377"/>
                <a:gd name="T84" fmla="*/ 2147483646 w 4727"/>
                <a:gd name="T85" fmla="*/ 2147483646 h 5377"/>
                <a:gd name="T86" fmla="*/ 2147483646 w 4727"/>
                <a:gd name="T87" fmla="*/ 2147483646 h 5377"/>
                <a:gd name="T88" fmla="*/ 2147483646 w 4727"/>
                <a:gd name="T89" fmla="*/ 844869094 h 5377"/>
                <a:gd name="T90" fmla="*/ 2147483646 w 4727"/>
                <a:gd name="T91" fmla="*/ 311287345 h 5377"/>
                <a:gd name="T92" fmla="*/ 2147483646 w 4727"/>
                <a:gd name="T93" fmla="*/ 2147483646 h 5377"/>
                <a:gd name="T94" fmla="*/ 2147483646 w 4727"/>
                <a:gd name="T95" fmla="*/ 2147483646 h 5377"/>
                <a:gd name="T96" fmla="*/ 2147483646 w 4727"/>
                <a:gd name="T97" fmla="*/ 2147483646 h 5377"/>
                <a:gd name="T98" fmla="*/ 2147483646 w 4727"/>
                <a:gd name="T99" fmla="*/ 2147483646 h 5377"/>
                <a:gd name="T100" fmla="*/ 2147483646 w 4727"/>
                <a:gd name="T101" fmla="*/ 2147483646 h 5377"/>
                <a:gd name="T102" fmla="*/ 2147483646 w 4727"/>
                <a:gd name="T103" fmla="*/ 2147483646 h 5377"/>
                <a:gd name="T104" fmla="*/ 2147483646 w 4727"/>
                <a:gd name="T105" fmla="*/ 2147483646 h 5377"/>
                <a:gd name="T106" fmla="*/ 2147483646 w 4727"/>
                <a:gd name="T107" fmla="*/ 2147483646 h 5377"/>
                <a:gd name="T108" fmla="*/ 2147483646 w 4727"/>
                <a:gd name="T109" fmla="*/ 2147483646 h 5377"/>
                <a:gd name="T110" fmla="*/ 2147483646 w 4727"/>
                <a:gd name="T111" fmla="*/ 2147483646 h 5377"/>
                <a:gd name="T112" fmla="*/ 2147483646 w 4727"/>
                <a:gd name="T113" fmla="*/ 2147483646 h 5377"/>
                <a:gd name="T114" fmla="*/ 2147483646 w 4727"/>
                <a:gd name="T115" fmla="*/ 2147483646 h 5377"/>
                <a:gd name="T116" fmla="*/ 2147483646 w 4727"/>
                <a:gd name="T117" fmla="*/ 2147483646 h 5377"/>
                <a:gd name="T118" fmla="*/ 2147483646 w 4727"/>
                <a:gd name="T119" fmla="*/ 2147483646 h 5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27" h="5377">
                  <a:moveTo>
                    <a:pt x="2968" y="1831"/>
                  </a:moveTo>
                  <a:lnTo>
                    <a:pt x="2968" y="1831"/>
                  </a:lnTo>
                  <a:lnTo>
                    <a:pt x="2994" y="1848"/>
                  </a:lnTo>
                  <a:lnTo>
                    <a:pt x="3019" y="1864"/>
                  </a:lnTo>
                  <a:lnTo>
                    <a:pt x="3044" y="1882"/>
                  </a:lnTo>
                  <a:lnTo>
                    <a:pt x="3067" y="1900"/>
                  </a:lnTo>
                  <a:lnTo>
                    <a:pt x="3091" y="1919"/>
                  </a:lnTo>
                  <a:lnTo>
                    <a:pt x="3113" y="1939"/>
                  </a:lnTo>
                  <a:lnTo>
                    <a:pt x="3135" y="1959"/>
                  </a:lnTo>
                  <a:lnTo>
                    <a:pt x="3156" y="1980"/>
                  </a:lnTo>
                  <a:lnTo>
                    <a:pt x="3899" y="1980"/>
                  </a:lnTo>
                  <a:lnTo>
                    <a:pt x="3899" y="1736"/>
                  </a:lnTo>
                  <a:lnTo>
                    <a:pt x="4727" y="1736"/>
                  </a:lnTo>
                  <a:lnTo>
                    <a:pt x="4727" y="3108"/>
                  </a:lnTo>
                  <a:lnTo>
                    <a:pt x="3899" y="3108"/>
                  </a:lnTo>
                  <a:lnTo>
                    <a:pt x="3899" y="2802"/>
                  </a:lnTo>
                  <a:lnTo>
                    <a:pt x="3335" y="2802"/>
                  </a:lnTo>
                  <a:lnTo>
                    <a:pt x="3324" y="2833"/>
                  </a:lnTo>
                  <a:lnTo>
                    <a:pt x="3311" y="2862"/>
                  </a:lnTo>
                  <a:lnTo>
                    <a:pt x="3296" y="2892"/>
                  </a:lnTo>
                  <a:lnTo>
                    <a:pt x="3281" y="2921"/>
                  </a:lnTo>
                  <a:lnTo>
                    <a:pt x="3265" y="2949"/>
                  </a:lnTo>
                  <a:lnTo>
                    <a:pt x="3247" y="2977"/>
                  </a:lnTo>
                  <a:lnTo>
                    <a:pt x="3228" y="3004"/>
                  </a:lnTo>
                  <a:lnTo>
                    <a:pt x="3208" y="3030"/>
                  </a:lnTo>
                  <a:lnTo>
                    <a:pt x="3187" y="3056"/>
                  </a:lnTo>
                  <a:lnTo>
                    <a:pt x="3165" y="3081"/>
                  </a:lnTo>
                  <a:lnTo>
                    <a:pt x="3142" y="3104"/>
                  </a:lnTo>
                  <a:lnTo>
                    <a:pt x="3118" y="3127"/>
                  </a:lnTo>
                  <a:lnTo>
                    <a:pt x="3093" y="3149"/>
                  </a:lnTo>
                  <a:lnTo>
                    <a:pt x="3067" y="3170"/>
                  </a:lnTo>
                  <a:lnTo>
                    <a:pt x="3040" y="3190"/>
                  </a:lnTo>
                  <a:lnTo>
                    <a:pt x="3013" y="3210"/>
                  </a:lnTo>
                  <a:lnTo>
                    <a:pt x="2985" y="3228"/>
                  </a:lnTo>
                  <a:lnTo>
                    <a:pt x="2956" y="3246"/>
                  </a:lnTo>
                  <a:lnTo>
                    <a:pt x="2926" y="3262"/>
                  </a:lnTo>
                  <a:lnTo>
                    <a:pt x="2895" y="3278"/>
                  </a:lnTo>
                  <a:lnTo>
                    <a:pt x="2864" y="3292"/>
                  </a:lnTo>
                  <a:lnTo>
                    <a:pt x="2832" y="3305"/>
                  </a:lnTo>
                  <a:lnTo>
                    <a:pt x="2799" y="3317"/>
                  </a:lnTo>
                  <a:lnTo>
                    <a:pt x="2766" y="3329"/>
                  </a:lnTo>
                  <a:lnTo>
                    <a:pt x="2733" y="3338"/>
                  </a:lnTo>
                  <a:lnTo>
                    <a:pt x="2699" y="3346"/>
                  </a:lnTo>
                  <a:lnTo>
                    <a:pt x="2664" y="3353"/>
                  </a:lnTo>
                  <a:lnTo>
                    <a:pt x="2628" y="3359"/>
                  </a:lnTo>
                  <a:lnTo>
                    <a:pt x="2593" y="3364"/>
                  </a:lnTo>
                  <a:lnTo>
                    <a:pt x="2556" y="3367"/>
                  </a:lnTo>
                  <a:lnTo>
                    <a:pt x="2519" y="3370"/>
                  </a:lnTo>
                  <a:lnTo>
                    <a:pt x="2483" y="3370"/>
                  </a:lnTo>
                  <a:lnTo>
                    <a:pt x="2446" y="3370"/>
                  </a:lnTo>
                  <a:lnTo>
                    <a:pt x="2410" y="3367"/>
                  </a:lnTo>
                  <a:lnTo>
                    <a:pt x="2373" y="3364"/>
                  </a:lnTo>
                  <a:lnTo>
                    <a:pt x="2338" y="3359"/>
                  </a:lnTo>
                  <a:lnTo>
                    <a:pt x="2302" y="3353"/>
                  </a:lnTo>
                  <a:lnTo>
                    <a:pt x="2267" y="3346"/>
                  </a:lnTo>
                  <a:lnTo>
                    <a:pt x="2232" y="3338"/>
                  </a:lnTo>
                  <a:lnTo>
                    <a:pt x="2199" y="3329"/>
                  </a:lnTo>
                  <a:lnTo>
                    <a:pt x="2166" y="3317"/>
                  </a:lnTo>
                  <a:lnTo>
                    <a:pt x="2133" y="3305"/>
                  </a:lnTo>
                  <a:lnTo>
                    <a:pt x="2101" y="3292"/>
                  </a:lnTo>
                  <a:lnTo>
                    <a:pt x="2071" y="3278"/>
                  </a:lnTo>
                  <a:lnTo>
                    <a:pt x="2040" y="3262"/>
                  </a:lnTo>
                  <a:lnTo>
                    <a:pt x="2009" y="3246"/>
                  </a:lnTo>
                  <a:lnTo>
                    <a:pt x="1981" y="3228"/>
                  </a:lnTo>
                  <a:lnTo>
                    <a:pt x="1953" y="3210"/>
                  </a:lnTo>
                  <a:lnTo>
                    <a:pt x="1925" y="3190"/>
                  </a:lnTo>
                  <a:lnTo>
                    <a:pt x="1898" y="3170"/>
                  </a:lnTo>
                  <a:lnTo>
                    <a:pt x="1872" y="3149"/>
                  </a:lnTo>
                  <a:lnTo>
                    <a:pt x="1847" y="3127"/>
                  </a:lnTo>
                  <a:lnTo>
                    <a:pt x="1824" y="3104"/>
                  </a:lnTo>
                  <a:lnTo>
                    <a:pt x="1800" y="3081"/>
                  </a:lnTo>
                  <a:lnTo>
                    <a:pt x="1779" y="3056"/>
                  </a:lnTo>
                  <a:lnTo>
                    <a:pt x="1758" y="3030"/>
                  </a:lnTo>
                  <a:lnTo>
                    <a:pt x="1738" y="3004"/>
                  </a:lnTo>
                  <a:lnTo>
                    <a:pt x="1719" y="2977"/>
                  </a:lnTo>
                  <a:lnTo>
                    <a:pt x="1701" y="2949"/>
                  </a:lnTo>
                  <a:lnTo>
                    <a:pt x="1685" y="2921"/>
                  </a:lnTo>
                  <a:lnTo>
                    <a:pt x="1669" y="2892"/>
                  </a:lnTo>
                  <a:lnTo>
                    <a:pt x="1655" y="2862"/>
                  </a:lnTo>
                  <a:lnTo>
                    <a:pt x="1642" y="2833"/>
                  </a:lnTo>
                  <a:lnTo>
                    <a:pt x="1630" y="2802"/>
                  </a:lnTo>
                  <a:lnTo>
                    <a:pt x="1594" y="2802"/>
                  </a:lnTo>
                  <a:lnTo>
                    <a:pt x="1585" y="2800"/>
                  </a:lnTo>
                  <a:lnTo>
                    <a:pt x="1549" y="2800"/>
                  </a:lnTo>
                  <a:lnTo>
                    <a:pt x="1514" y="2801"/>
                  </a:lnTo>
                  <a:lnTo>
                    <a:pt x="1481" y="2803"/>
                  </a:lnTo>
                  <a:lnTo>
                    <a:pt x="1451" y="2808"/>
                  </a:lnTo>
                  <a:lnTo>
                    <a:pt x="1421" y="2813"/>
                  </a:lnTo>
                  <a:lnTo>
                    <a:pt x="1395" y="2820"/>
                  </a:lnTo>
                  <a:lnTo>
                    <a:pt x="1370" y="2828"/>
                  </a:lnTo>
                  <a:lnTo>
                    <a:pt x="1349" y="2838"/>
                  </a:lnTo>
                  <a:lnTo>
                    <a:pt x="1337" y="2846"/>
                  </a:lnTo>
                  <a:lnTo>
                    <a:pt x="1327" y="2853"/>
                  </a:lnTo>
                  <a:lnTo>
                    <a:pt x="1316" y="2863"/>
                  </a:lnTo>
                  <a:lnTo>
                    <a:pt x="1307" y="2874"/>
                  </a:lnTo>
                  <a:lnTo>
                    <a:pt x="1297" y="2886"/>
                  </a:lnTo>
                  <a:lnTo>
                    <a:pt x="1288" y="2900"/>
                  </a:lnTo>
                  <a:lnTo>
                    <a:pt x="1279" y="2916"/>
                  </a:lnTo>
                  <a:lnTo>
                    <a:pt x="1272" y="2933"/>
                  </a:lnTo>
                  <a:lnTo>
                    <a:pt x="1160" y="3349"/>
                  </a:lnTo>
                  <a:lnTo>
                    <a:pt x="1264" y="3376"/>
                  </a:lnTo>
                  <a:lnTo>
                    <a:pt x="1159" y="3770"/>
                  </a:lnTo>
                  <a:lnTo>
                    <a:pt x="149" y="3499"/>
                  </a:lnTo>
                  <a:lnTo>
                    <a:pt x="254" y="3104"/>
                  </a:lnTo>
                  <a:lnTo>
                    <a:pt x="370" y="3135"/>
                  </a:lnTo>
                  <a:lnTo>
                    <a:pt x="491" y="2691"/>
                  </a:lnTo>
                  <a:lnTo>
                    <a:pt x="498" y="2665"/>
                  </a:lnTo>
                  <a:lnTo>
                    <a:pt x="501" y="2654"/>
                  </a:lnTo>
                  <a:lnTo>
                    <a:pt x="520" y="2607"/>
                  </a:lnTo>
                  <a:lnTo>
                    <a:pt x="540" y="2562"/>
                  </a:lnTo>
                  <a:lnTo>
                    <a:pt x="563" y="2519"/>
                  </a:lnTo>
                  <a:lnTo>
                    <a:pt x="585" y="2477"/>
                  </a:lnTo>
                  <a:lnTo>
                    <a:pt x="610" y="2437"/>
                  </a:lnTo>
                  <a:lnTo>
                    <a:pt x="636" y="2399"/>
                  </a:lnTo>
                  <a:lnTo>
                    <a:pt x="663" y="2364"/>
                  </a:lnTo>
                  <a:lnTo>
                    <a:pt x="691" y="2330"/>
                  </a:lnTo>
                  <a:lnTo>
                    <a:pt x="722" y="2297"/>
                  </a:lnTo>
                  <a:lnTo>
                    <a:pt x="753" y="2266"/>
                  </a:lnTo>
                  <a:lnTo>
                    <a:pt x="786" y="2236"/>
                  </a:lnTo>
                  <a:lnTo>
                    <a:pt x="819" y="2208"/>
                  </a:lnTo>
                  <a:lnTo>
                    <a:pt x="854" y="2182"/>
                  </a:lnTo>
                  <a:lnTo>
                    <a:pt x="891" y="2157"/>
                  </a:lnTo>
                  <a:lnTo>
                    <a:pt x="929" y="2135"/>
                  </a:lnTo>
                  <a:lnTo>
                    <a:pt x="966" y="2114"/>
                  </a:lnTo>
                  <a:lnTo>
                    <a:pt x="1002" y="2096"/>
                  </a:lnTo>
                  <a:lnTo>
                    <a:pt x="1037" y="2079"/>
                  </a:lnTo>
                  <a:lnTo>
                    <a:pt x="1073" y="2065"/>
                  </a:lnTo>
                  <a:lnTo>
                    <a:pt x="1109" y="2051"/>
                  </a:lnTo>
                  <a:lnTo>
                    <a:pt x="1147" y="2039"/>
                  </a:lnTo>
                  <a:lnTo>
                    <a:pt x="1185" y="2027"/>
                  </a:lnTo>
                  <a:lnTo>
                    <a:pt x="1223" y="2018"/>
                  </a:lnTo>
                  <a:lnTo>
                    <a:pt x="1262" y="2010"/>
                  </a:lnTo>
                  <a:lnTo>
                    <a:pt x="1302" y="2003"/>
                  </a:lnTo>
                  <a:lnTo>
                    <a:pt x="1342" y="1995"/>
                  </a:lnTo>
                  <a:lnTo>
                    <a:pt x="1382" y="1991"/>
                  </a:lnTo>
                  <a:lnTo>
                    <a:pt x="1424" y="1987"/>
                  </a:lnTo>
                  <a:lnTo>
                    <a:pt x="1465" y="1984"/>
                  </a:lnTo>
                  <a:lnTo>
                    <a:pt x="1507" y="1982"/>
                  </a:lnTo>
                  <a:lnTo>
                    <a:pt x="1550" y="1981"/>
                  </a:lnTo>
                  <a:lnTo>
                    <a:pt x="1594" y="1981"/>
                  </a:lnTo>
                  <a:lnTo>
                    <a:pt x="1594" y="1980"/>
                  </a:lnTo>
                  <a:lnTo>
                    <a:pt x="1810" y="1980"/>
                  </a:lnTo>
                  <a:lnTo>
                    <a:pt x="1830" y="1960"/>
                  </a:lnTo>
                  <a:lnTo>
                    <a:pt x="1851" y="1940"/>
                  </a:lnTo>
                  <a:lnTo>
                    <a:pt x="1872" y="1921"/>
                  </a:lnTo>
                  <a:lnTo>
                    <a:pt x="1895" y="1902"/>
                  </a:lnTo>
                  <a:lnTo>
                    <a:pt x="1918" y="1884"/>
                  </a:lnTo>
                  <a:lnTo>
                    <a:pt x="1942" y="1868"/>
                  </a:lnTo>
                  <a:lnTo>
                    <a:pt x="1966" y="1851"/>
                  </a:lnTo>
                  <a:lnTo>
                    <a:pt x="1990" y="1836"/>
                  </a:lnTo>
                  <a:lnTo>
                    <a:pt x="1990" y="1596"/>
                  </a:lnTo>
                  <a:lnTo>
                    <a:pt x="2968" y="1596"/>
                  </a:lnTo>
                  <a:lnTo>
                    <a:pt x="2968" y="1831"/>
                  </a:lnTo>
                  <a:close/>
                  <a:moveTo>
                    <a:pt x="558" y="3723"/>
                  </a:moveTo>
                  <a:lnTo>
                    <a:pt x="558" y="3723"/>
                  </a:lnTo>
                  <a:lnTo>
                    <a:pt x="527" y="3758"/>
                  </a:lnTo>
                  <a:lnTo>
                    <a:pt x="493" y="3798"/>
                  </a:lnTo>
                  <a:lnTo>
                    <a:pt x="449" y="3853"/>
                  </a:lnTo>
                  <a:lnTo>
                    <a:pt x="398" y="3920"/>
                  </a:lnTo>
                  <a:lnTo>
                    <a:pt x="371" y="3957"/>
                  </a:lnTo>
                  <a:lnTo>
                    <a:pt x="343" y="3997"/>
                  </a:lnTo>
                  <a:lnTo>
                    <a:pt x="315" y="4039"/>
                  </a:lnTo>
                  <a:lnTo>
                    <a:pt x="285" y="4083"/>
                  </a:lnTo>
                  <a:lnTo>
                    <a:pt x="256" y="4129"/>
                  </a:lnTo>
                  <a:lnTo>
                    <a:pt x="226" y="4177"/>
                  </a:lnTo>
                  <a:lnTo>
                    <a:pt x="198" y="4226"/>
                  </a:lnTo>
                  <a:lnTo>
                    <a:pt x="171" y="4277"/>
                  </a:lnTo>
                  <a:lnTo>
                    <a:pt x="143" y="4329"/>
                  </a:lnTo>
                  <a:lnTo>
                    <a:pt x="119" y="4382"/>
                  </a:lnTo>
                  <a:lnTo>
                    <a:pt x="95" y="4435"/>
                  </a:lnTo>
                  <a:lnTo>
                    <a:pt x="73" y="4489"/>
                  </a:lnTo>
                  <a:lnTo>
                    <a:pt x="54" y="4544"/>
                  </a:lnTo>
                  <a:lnTo>
                    <a:pt x="37" y="4598"/>
                  </a:lnTo>
                  <a:lnTo>
                    <a:pt x="29" y="4625"/>
                  </a:lnTo>
                  <a:lnTo>
                    <a:pt x="23" y="4652"/>
                  </a:lnTo>
                  <a:lnTo>
                    <a:pt x="17" y="4679"/>
                  </a:lnTo>
                  <a:lnTo>
                    <a:pt x="12" y="4706"/>
                  </a:lnTo>
                  <a:lnTo>
                    <a:pt x="8" y="4734"/>
                  </a:lnTo>
                  <a:lnTo>
                    <a:pt x="4" y="4760"/>
                  </a:lnTo>
                  <a:lnTo>
                    <a:pt x="3" y="4787"/>
                  </a:lnTo>
                  <a:lnTo>
                    <a:pt x="0" y="4813"/>
                  </a:lnTo>
                  <a:lnTo>
                    <a:pt x="0" y="4840"/>
                  </a:lnTo>
                  <a:lnTo>
                    <a:pt x="2" y="4866"/>
                  </a:lnTo>
                  <a:lnTo>
                    <a:pt x="3" y="4892"/>
                  </a:lnTo>
                  <a:lnTo>
                    <a:pt x="6" y="4917"/>
                  </a:lnTo>
                  <a:lnTo>
                    <a:pt x="10" y="4943"/>
                  </a:lnTo>
                  <a:lnTo>
                    <a:pt x="16" y="4967"/>
                  </a:lnTo>
                  <a:lnTo>
                    <a:pt x="22" y="4992"/>
                  </a:lnTo>
                  <a:lnTo>
                    <a:pt x="30" y="5016"/>
                  </a:lnTo>
                  <a:lnTo>
                    <a:pt x="38" y="5039"/>
                  </a:lnTo>
                  <a:lnTo>
                    <a:pt x="48" y="5063"/>
                  </a:lnTo>
                  <a:lnTo>
                    <a:pt x="58" y="5084"/>
                  </a:lnTo>
                  <a:lnTo>
                    <a:pt x="70" y="5106"/>
                  </a:lnTo>
                  <a:lnTo>
                    <a:pt x="82" y="5127"/>
                  </a:lnTo>
                  <a:lnTo>
                    <a:pt x="95" y="5146"/>
                  </a:lnTo>
                  <a:lnTo>
                    <a:pt x="108" y="5165"/>
                  </a:lnTo>
                  <a:lnTo>
                    <a:pt x="122" y="5182"/>
                  </a:lnTo>
                  <a:lnTo>
                    <a:pt x="137" y="5200"/>
                  </a:lnTo>
                  <a:lnTo>
                    <a:pt x="153" y="5217"/>
                  </a:lnTo>
                  <a:lnTo>
                    <a:pt x="168" y="5232"/>
                  </a:lnTo>
                  <a:lnTo>
                    <a:pt x="185" y="5247"/>
                  </a:lnTo>
                  <a:lnTo>
                    <a:pt x="202" y="5261"/>
                  </a:lnTo>
                  <a:lnTo>
                    <a:pt x="220" y="5274"/>
                  </a:lnTo>
                  <a:lnTo>
                    <a:pt x="238" y="5286"/>
                  </a:lnTo>
                  <a:lnTo>
                    <a:pt x="257" y="5298"/>
                  </a:lnTo>
                  <a:lnTo>
                    <a:pt x="276" y="5309"/>
                  </a:lnTo>
                  <a:lnTo>
                    <a:pt x="295" y="5319"/>
                  </a:lnTo>
                  <a:lnTo>
                    <a:pt x="313" y="5328"/>
                  </a:lnTo>
                  <a:lnTo>
                    <a:pt x="334" y="5337"/>
                  </a:lnTo>
                  <a:lnTo>
                    <a:pt x="354" y="5344"/>
                  </a:lnTo>
                  <a:lnTo>
                    <a:pt x="375" y="5351"/>
                  </a:lnTo>
                  <a:lnTo>
                    <a:pt x="395" y="5357"/>
                  </a:lnTo>
                  <a:lnTo>
                    <a:pt x="416" y="5362"/>
                  </a:lnTo>
                  <a:lnTo>
                    <a:pt x="437" y="5366"/>
                  </a:lnTo>
                  <a:lnTo>
                    <a:pt x="459" y="5370"/>
                  </a:lnTo>
                  <a:lnTo>
                    <a:pt x="480" y="5374"/>
                  </a:lnTo>
                  <a:lnTo>
                    <a:pt x="501" y="5375"/>
                  </a:lnTo>
                  <a:lnTo>
                    <a:pt x="522" y="5376"/>
                  </a:lnTo>
                  <a:lnTo>
                    <a:pt x="544" y="5377"/>
                  </a:lnTo>
                  <a:lnTo>
                    <a:pt x="566" y="5377"/>
                  </a:lnTo>
                  <a:lnTo>
                    <a:pt x="587" y="5376"/>
                  </a:lnTo>
                  <a:lnTo>
                    <a:pt x="609" y="5374"/>
                  </a:lnTo>
                  <a:lnTo>
                    <a:pt x="630" y="5371"/>
                  </a:lnTo>
                  <a:lnTo>
                    <a:pt x="651" y="5368"/>
                  </a:lnTo>
                  <a:lnTo>
                    <a:pt x="672" y="5363"/>
                  </a:lnTo>
                  <a:lnTo>
                    <a:pt x="693" y="5358"/>
                  </a:lnTo>
                  <a:lnTo>
                    <a:pt x="714" y="5352"/>
                  </a:lnTo>
                  <a:lnTo>
                    <a:pt x="734" y="5346"/>
                  </a:lnTo>
                  <a:lnTo>
                    <a:pt x="754" y="5339"/>
                  </a:lnTo>
                  <a:lnTo>
                    <a:pt x="774" y="5331"/>
                  </a:lnTo>
                  <a:lnTo>
                    <a:pt x="793" y="5322"/>
                  </a:lnTo>
                  <a:lnTo>
                    <a:pt x="812" y="5312"/>
                  </a:lnTo>
                  <a:lnTo>
                    <a:pt x="831" y="5302"/>
                  </a:lnTo>
                  <a:lnTo>
                    <a:pt x="848" y="5291"/>
                  </a:lnTo>
                  <a:lnTo>
                    <a:pt x="867" y="5279"/>
                  </a:lnTo>
                  <a:lnTo>
                    <a:pt x="884" y="5266"/>
                  </a:lnTo>
                  <a:lnTo>
                    <a:pt x="900" y="5253"/>
                  </a:lnTo>
                  <a:lnTo>
                    <a:pt x="917" y="5239"/>
                  </a:lnTo>
                  <a:lnTo>
                    <a:pt x="933" y="5224"/>
                  </a:lnTo>
                  <a:lnTo>
                    <a:pt x="948" y="5207"/>
                  </a:lnTo>
                  <a:lnTo>
                    <a:pt x="963" y="5191"/>
                  </a:lnTo>
                  <a:lnTo>
                    <a:pt x="976" y="5174"/>
                  </a:lnTo>
                  <a:lnTo>
                    <a:pt x="989" y="5156"/>
                  </a:lnTo>
                  <a:lnTo>
                    <a:pt x="1002" y="5137"/>
                  </a:lnTo>
                  <a:lnTo>
                    <a:pt x="1014" y="5117"/>
                  </a:lnTo>
                  <a:lnTo>
                    <a:pt x="1024" y="5097"/>
                  </a:lnTo>
                  <a:lnTo>
                    <a:pt x="1034" y="5076"/>
                  </a:lnTo>
                  <a:lnTo>
                    <a:pt x="1043" y="5054"/>
                  </a:lnTo>
                  <a:lnTo>
                    <a:pt x="1052" y="5031"/>
                  </a:lnTo>
                  <a:lnTo>
                    <a:pt x="1060" y="5008"/>
                  </a:lnTo>
                  <a:lnTo>
                    <a:pt x="1066" y="4984"/>
                  </a:lnTo>
                  <a:lnTo>
                    <a:pt x="1072" y="4959"/>
                  </a:lnTo>
                  <a:lnTo>
                    <a:pt x="1076" y="4933"/>
                  </a:lnTo>
                  <a:lnTo>
                    <a:pt x="1080" y="4907"/>
                  </a:lnTo>
                  <a:lnTo>
                    <a:pt x="1082" y="4881"/>
                  </a:lnTo>
                  <a:lnTo>
                    <a:pt x="1083" y="4854"/>
                  </a:lnTo>
                  <a:lnTo>
                    <a:pt x="1085" y="4828"/>
                  </a:lnTo>
                  <a:lnTo>
                    <a:pt x="1085" y="4802"/>
                  </a:lnTo>
                  <a:lnTo>
                    <a:pt x="1083" y="4775"/>
                  </a:lnTo>
                  <a:lnTo>
                    <a:pt x="1081" y="4749"/>
                  </a:lnTo>
                  <a:lnTo>
                    <a:pt x="1079" y="4722"/>
                  </a:lnTo>
                  <a:lnTo>
                    <a:pt x="1075" y="4695"/>
                  </a:lnTo>
                  <a:lnTo>
                    <a:pt x="1072" y="4669"/>
                  </a:lnTo>
                  <a:lnTo>
                    <a:pt x="1061" y="4616"/>
                  </a:lnTo>
                  <a:lnTo>
                    <a:pt x="1048" y="4562"/>
                  </a:lnTo>
                  <a:lnTo>
                    <a:pt x="1031" y="4510"/>
                  </a:lnTo>
                  <a:lnTo>
                    <a:pt x="1014" y="4458"/>
                  </a:lnTo>
                  <a:lnTo>
                    <a:pt x="995" y="4407"/>
                  </a:lnTo>
                  <a:lnTo>
                    <a:pt x="974" y="4356"/>
                  </a:lnTo>
                  <a:lnTo>
                    <a:pt x="950" y="4306"/>
                  </a:lnTo>
                  <a:lnTo>
                    <a:pt x="926" y="4258"/>
                  </a:lnTo>
                  <a:lnTo>
                    <a:pt x="902" y="4211"/>
                  </a:lnTo>
                  <a:lnTo>
                    <a:pt x="876" y="4164"/>
                  </a:lnTo>
                  <a:lnTo>
                    <a:pt x="850" y="4120"/>
                  </a:lnTo>
                  <a:lnTo>
                    <a:pt x="824" y="4077"/>
                  </a:lnTo>
                  <a:lnTo>
                    <a:pt x="796" y="4036"/>
                  </a:lnTo>
                  <a:lnTo>
                    <a:pt x="770" y="3997"/>
                  </a:lnTo>
                  <a:lnTo>
                    <a:pt x="744" y="3960"/>
                  </a:lnTo>
                  <a:lnTo>
                    <a:pt x="695" y="3892"/>
                  </a:lnTo>
                  <a:lnTo>
                    <a:pt x="651" y="3834"/>
                  </a:lnTo>
                  <a:lnTo>
                    <a:pt x="612" y="3788"/>
                  </a:lnTo>
                  <a:lnTo>
                    <a:pt x="583" y="3752"/>
                  </a:lnTo>
                  <a:lnTo>
                    <a:pt x="558" y="3723"/>
                  </a:lnTo>
                  <a:close/>
                  <a:moveTo>
                    <a:pt x="223" y="4493"/>
                  </a:moveTo>
                  <a:lnTo>
                    <a:pt x="223" y="4493"/>
                  </a:lnTo>
                  <a:lnTo>
                    <a:pt x="241" y="4566"/>
                  </a:lnTo>
                  <a:lnTo>
                    <a:pt x="259" y="4633"/>
                  </a:lnTo>
                  <a:lnTo>
                    <a:pt x="278" y="4696"/>
                  </a:lnTo>
                  <a:lnTo>
                    <a:pt x="296" y="4755"/>
                  </a:lnTo>
                  <a:lnTo>
                    <a:pt x="315" y="4810"/>
                  </a:lnTo>
                  <a:lnTo>
                    <a:pt x="335" y="4861"/>
                  </a:lnTo>
                  <a:lnTo>
                    <a:pt x="355" y="4910"/>
                  </a:lnTo>
                  <a:lnTo>
                    <a:pt x="377" y="4956"/>
                  </a:lnTo>
                  <a:lnTo>
                    <a:pt x="400" y="4999"/>
                  </a:lnTo>
                  <a:lnTo>
                    <a:pt x="424" y="5041"/>
                  </a:lnTo>
                  <a:lnTo>
                    <a:pt x="452" y="5081"/>
                  </a:lnTo>
                  <a:lnTo>
                    <a:pt x="480" y="5120"/>
                  </a:lnTo>
                  <a:lnTo>
                    <a:pt x="511" y="5158"/>
                  </a:lnTo>
                  <a:lnTo>
                    <a:pt x="544" y="5195"/>
                  </a:lnTo>
                  <a:lnTo>
                    <a:pt x="580" y="5233"/>
                  </a:lnTo>
                  <a:lnTo>
                    <a:pt x="619" y="5271"/>
                  </a:lnTo>
                  <a:lnTo>
                    <a:pt x="576" y="5270"/>
                  </a:lnTo>
                  <a:lnTo>
                    <a:pt x="534" y="5266"/>
                  </a:lnTo>
                  <a:lnTo>
                    <a:pt x="495" y="5261"/>
                  </a:lnTo>
                  <a:lnTo>
                    <a:pt x="458" y="5253"/>
                  </a:lnTo>
                  <a:lnTo>
                    <a:pt x="423" y="5244"/>
                  </a:lnTo>
                  <a:lnTo>
                    <a:pt x="390" y="5232"/>
                  </a:lnTo>
                  <a:lnTo>
                    <a:pt x="359" y="5218"/>
                  </a:lnTo>
                  <a:lnTo>
                    <a:pt x="330" y="5202"/>
                  </a:lnTo>
                  <a:lnTo>
                    <a:pt x="303" y="5185"/>
                  </a:lnTo>
                  <a:lnTo>
                    <a:pt x="278" y="5166"/>
                  </a:lnTo>
                  <a:lnTo>
                    <a:pt x="256" y="5146"/>
                  </a:lnTo>
                  <a:lnTo>
                    <a:pt x="235" y="5123"/>
                  </a:lnTo>
                  <a:lnTo>
                    <a:pt x="217" y="5100"/>
                  </a:lnTo>
                  <a:lnTo>
                    <a:pt x="199" y="5075"/>
                  </a:lnTo>
                  <a:lnTo>
                    <a:pt x="185" y="5049"/>
                  </a:lnTo>
                  <a:lnTo>
                    <a:pt x="172" y="5022"/>
                  </a:lnTo>
                  <a:lnTo>
                    <a:pt x="161" y="4993"/>
                  </a:lnTo>
                  <a:lnTo>
                    <a:pt x="152" y="4964"/>
                  </a:lnTo>
                  <a:lnTo>
                    <a:pt x="145" y="4934"/>
                  </a:lnTo>
                  <a:lnTo>
                    <a:pt x="140" y="4902"/>
                  </a:lnTo>
                  <a:lnTo>
                    <a:pt x="136" y="4871"/>
                  </a:lnTo>
                  <a:lnTo>
                    <a:pt x="135" y="4839"/>
                  </a:lnTo>
                  <a:lnTo>
                    <a:pt x="135" y="4806"/>
                  </a:lnTo>
                  <a:lnTo>
                    <a:pt x="137" y="4771"/>
                  </a:lnTo>
                  <a:lnTo>
                    <a:pt x="142" y="4737"/>
                  </a:lnTo>
                  <a:lnTo>
                    <a:pt x="148" y="4703"/>
                  </a:lnTo>
                  <a:lnTo>
                    <a:pt x="156" y="4669"/>
                  </a:lnTo>
                  <a:lnTo>
                    <a:pt x="166" y="4633"/>
                  </a:lnTo>
                  <a:lnTo>
                    <a:pt x="178" y="4598"/>
                  </a:lnTo>
                  <a:lnTo>
                    <a:pt x="191" y="4562"/>
                  </a:lnTo>
                  <a:lnTo>
                    <a:pt x="206" y="4528"/>
                  </a:lnTo>
                  <a:lnTo>
                    <a:pt x="223" y="4493"/>
                  </a:lnTo>
                  <a:close/>
                  <a:moveTo>
                    <a:pt x="913" y="5078"/>
                  </a:moveTo>
                  <a:lnTo>
                    <a:pt x="913" y="5078"/>
                  </a:lnTo>
                  <a:lnTo>
                    <a:pt x="894" y="5003"/>
                  </a:lnTo>
                  <a:lnTo>
                    <a:pt x="874" y="4925"/>
                  </a:lnTo>
                  <a:lnTo>
                    <a:pt x="831" y="4768"/>
                  </a:lnTo>
                  <a:lnTo>
                    <a:pt x="785" y="4611"/>
                  </a:lnTo>
                  <a:lnTo>
                    <a:pt x="737" y="4458"/>
                  </a:lnTo>
                  <a:lnTo>
                    <a:pt x="691" y="4313"/>
                  </a:lnTo>
                  <a:lnTo>
                    <a:pt x="648" y="4181"/>
                  </a:lnTo>
                  <a:lnTo>
                    <a:pt x="607" y="4063"/>
                  </a:lnTo>
                  <a:lnTo>
                    <a:pt x="572" y="3965"/>
                  </a:lnTo>
                  <a:lnTo>
                    <a:pt x="611" y="4006"/>
                  </a:lnTo>
                  <a:lnTo>
                    <a:pt x="648" y="4046"/>
                  </a:lnTo>
                  <a:lnTo>
                    <a:pt x="682" y="4087"/>
                  </a:lnTo>
                  <a:lnTo>
                    <a:pt x="714" y="4126"/>
                  </a:lnTo>
                  <a:lnTo>
                    <a:pt x="744" y="4166"/>
                  </a:lnTo>
                  <a:lnTo>
                    <a:pt x="772" y="4205"/>
                  </a:lnTo>
                  <a:lnTo>
                    <a:pt x="796" y="4244"/>
                  </a:lnTo>
                  <a:lnTo>
                    <a:pt x="820" y="4281"/>
                  </a:lnTo>
                  <a:lnTo>
                    <a:pt x="841" y="4319"/>
                  </a:lnTo>
                  <a:lnTo>
                    <a:pt x="861" y="4357"/>
                  </a:lnTo>
                  <a:lnTo>
                    <a:pt x="878" y="4395"/>
                  </a:lnTo>
                  <a:lnTo>
                    <a:pt x="893" y="4431"/>
                  </a:lnTo>
                  <a:lnTo>
                    <a:pt x="907" y="4468"/>
                  </a:lnTo>
                  <a:lnTo>
                    <a:pt x="919" y="4503"/>
                  </a:lnTo>
                  <a:lnTo>
                    <a:pt x="930" y="4540"/>
                  </a:lnTo>
                  <a:lnTo>
                    <a:pt x="939" y="4575"/>
                  </a:lnTo>
                  <a:lnTo>
                    <a:pt x="946" y="4610"/>
                  </a:lnTo>
                  <a:lnTo>
                    <a:pt x="952" y="4644"/>
                  </a:lnTo>
                  <a:lnTo>
                    <a:pt x="956" y="4678"/>
                  </a:lnTo>
                  <a:lnTo>
                    <a:pt x="959" y="4712"/>
                  </a:lnTo>
                  <a:lnTo>
                    <a:pt x="962" y="4745"/>
                  </a:lnTo>
                  <a:lnTo>
                    <a:pt x="962" y="4777"/>
                  </a:lnTo>
                  <a:lnTo>
                    <a:pt x="962" y="4810"/>
                  </a:lnTo>
                  <a:lnTo>
                    <a:pt x="959" y="4842"/>
                  </a:lnTo>
                  <a:lnTo>
                    <a:pt x="957" y="4873"/>
                  </a:lnTo>
                  <a:lnTo>
                    <a:pt x="954" y="4904"/>
                  </a:lnTo>
                  <a:lnTo>
                    <a:pt x="949" y="4934"/>
                  </a:lnTo>
                  <a:lnTo>
                    <a:pt x="943" y="4964"/>
                  </a:lnTo>
                  <a:lnTo>
                    <a:pt x="937" y="4993"/>
                  </a:lnTo>
                  <a:lnTo>
                    <a:pt x="930" y="5023"/>
                  </a:lnTo>
                  <a:lnTo>
                    <a:pt x="922" y="5051"/>
                  </a:lnTo>
                  <a:lnTo>
                    <a:pt x="913" y="5078"/>
                  </a:lnTo>
                  <a:close/>
                  <a:moveTo>
                    <a:pt x="4058" y="33"/>
                  </a:moveTo>
                  <a:lnTo>
                    <a:pt x="2749" y="172"/>
                  </a:lnTo>
                  <a:lnTo>
                    <a:pt x="2737" y="153"/>
                  </a:lnTo>
                  <a:lnTo>
                    <a:pt x="2723" y="135"/>
                  </a:lnTo>
                  <a:lnTo>
                    <a:pt x="2708" y="118"/>
                  </a:lnTo>
                  <a:lnTo>
                    <a:pt x="2693" y="101"/>
                  </a:lnTo>
                  <a:lnTo>
                    <a:pt x="2675" y="86"/>
                  </a:lnTo>
                  <a:lnTo>
                    <a:pt x="2659" y="72"/>
                  </a:lnTo>
                  <a:lnTo>
                    <a:pt x="2640" y="59"/>
                  </a:lnTo>
                  <a:lnTo>
                    <a:pt x="2621" y="47"/>
                  </a:lnTo>
                  <a:lnTo>
                    <a:pt x="2601" y="37"/>
                  </a:lnTo>
                  <a:lnTo>
                    <a:pt x="2580" y="27"/>
                  </a:lnTo>
                  <a:lnTo>
                    <a:pt x="2558" y="19"/>
                  </a:lnTo>
                  <a:lnTo>
                    <a:pt x="2536" y="13"/>
                  </a:lnTo>
                  <a:lnTo>
                    <a:pt x="2514" y="7"/>
                  </a:lnTo>
                  <a:lnTo>
                    <a:pt x="2490" y="3"/>
                  </a:lnTo>
                  <a:lnTo>
                    <a:pt x="2466" y="1"/>
                  </a:lnTo>
                  <a:lnTo>
                    <a:pt x="2443" y="0"/>
                  </a:lnTo>
                  <a:lnTo>
                    <a:pt x="2418" y="1"/>
                  </a:lnTo>
                  <a:lnTo>
                    <a:pt x="2394" y="3"/>
                  </a:lnTo>
                  <a:lnTo>
                    <a:pt x="2372" y="7"/>
                  </a:lnTo>
                  <a:lnTo>
                    <a:pt x="2349" y="13"/>
                  </a:lnTo>
                  <a:lnTo>
                    <a:pt x="2327" y="19"/>
                  </a:lnTo>
                  <a:lnTo>
                    <a:pt x="2306" y="27"/>
                  </a:lnTo>
                  <a:lnTo>
                    <a:pt x="2284" y="37"/>
                  </a:lnTo>
                  <a:lnTo>
                    <a:pt x="2264" y="47"/>
                  </a:lnTo>
                  <a:lnTo>
                    <a:pt x="2245" y="59"/>
                  </a:lnTo>
                  <a:lnTo>
                    <a:pt x="2227" y="72"/>
                  </a:lnTo>
                  <a:lnTo>
                    <a:pt x="2209" y="86"/>
                  </a:lnTo>
                  <a:lnTo>
                    <a:pt x="2192" y="100"/>
                  </a:lnTo>
                  <a:lnTo>
                    <a:pt x="2177" y="117"/>
                  </a:lnTo>
                  <a:lnTo>
                    <a:pt x="2163" y="133"/>
                  </a:lnTo>
                  <a:lnTo>
                    <a:pt x="2149" y="151"/>
                  </a:lnTo>
                  <a:lnTo>
                    <a:pt x="2137" y="170"/>
                  </a:lnTo>
                  <a:lnTo>
                    <a:pt x="842" y="33"/>
                  </a:lnTo>
                  <a:lnTo>
                    <a:pt x="825" y="68"/>
                  </a:lnTo>
                  <a:lnTo>
                    <a:pt x="809" y="105"/>
                  </a:lnTo>
                  <a:lnTo>
                    <a:pt x="795" y="142"/>
                  </a:lnTo>
                  <a:lnTo>
                    <a:pt x="785" y="179"/>
                  </a:lnTo>
                  <a:lnTo>
                    <a:pt x="775" y="217"/>
                  </a:lnTo>
                  <a:lnTo>
                    <a:pt x="768" y="255"/>
                  </a:lnTo>
                  <a:lnTo>
                    <a:pt x="763" y="294"/>
                  </a:lnTo>
                  <a:lnTo>
                    <a:pt x="761" y="333"/>
                  </a:lnTo>
                  <a:lnTo>
                    <a:pt x="761" y="372"/>
                  </a:lnTo>
                  <a:lnTo>
                    <a:pt x="763" y="412"/>
                  </a:lnTo>
                  <a:lnTo>
                    <a:pt x="769" y="453"/>
                  </a:lnTo>
                  <a:lnTo>
                    <a:pt x="778" y="495"/>
                  </a:lnTo>
                  <a:lnTo>
                    <a:pt x="789" y="536"/>
                  </a:lnTo>
                  <a:lnTo>
                    <a:pt x="804" y="580"/>
                  </a:lnTo>
                  <a:lnTo>
                    <a:pt x="821" y="622"/>
                  </a:lnTo>
                  <a:lnTo>
                    <a:pt x="842" y="666"/>
                  </a:lnTo>
                  <a:lnTo>
                    <a:pt x="2143" y="560"/>
                  </a:lnTo>
                  <a:lnTo>
                    <a:pt x="2158" y="582"/>
                  </a:lnTo>
                  <a:lnTo>
                    <a:pt x="2176" y="602"/>
                  </a:lnTo>
                  <a:lnTo>
                    <a:pt x="2195" y="621"/>
                  </a:lnTo>
                  <a:lnTo>
                    <a:pt x="2215" y="639"/>
                  </a:lnTo>
                  <a:lnTo>
                    <a:pt x="2236" y="655"/>
                  </a:lnTo>
                  <a:lnTo>
                    <a:pt x="2258" y="669"/>
                  </a:lnTo>
                  <a:lnTo>
                    <a:pt x="2282" y="682"/>
                  </a:lnTo>
                  <a:lnTo>
                    <a:pt x="2307" y="693"/>
                  </a:lnTo>
                  <a:lnTo>
                    <a:pt x="2307" y="1073"/>
                  </a:lnTo>
                  <a:lnTo>
                    <a:pt x="1804" y="1073"/>
                  </a:lnTo>
                  <a:lnTo>
                    <a:pt x="1804" y="1426"/>
                  </a:lnTo>
                  <a:lnTo>
                    <a:pt x="3122" y="1426"/>
                  </a:lnTo>
                  <a:lnTo>
                    <a:pt x="3122" y="1073"/>
                  </a:lnTo>
                  <a:lnTo>
                    <a:pt x="2584" y="1073"/>
                  </a:lnTo>
                  <a:lnTo>
                    <a:pt x="2584" y="691"/>
                  </a:lnTo>
                  <a:lnTo>
                    <a:pt x="2608" y="679"/>
                  </a:lnTo>
                  <a:lnTo>
                    <a:pt x="2632" y="666"/>
                  </a:lnTo>
                  <a:lnTo>
                    <a:pt x="2653" y="652"/>
                  </a:lnTo>
                  <a:lnTo>
                    <a:pt x="2673" y="636"/>
                  </a:lnTo>
                  <a:lnTo>
                    <a:pt x="2693" y="619"/>
                  </a:lnTo>
                  <a:lnTo>
                    <a:pt x="2711" y="600"/>
                  </a:lnTo>
                  <a:lnTo>
                    <a:pt x="2727" y="580"/>
                  </a:lnTo>
                  <a:lnTo>
                    <a:pt x="2743" y="558"/>
                  </a:lnTo>
                  <a:lnTo>
                    <a:pt x="4058" y="666"/>
                  </a:lnTo>
                  <a:lnTo>
                    <a:pt x="4078" y="622"/>
                  </a:lnTo>
                  <a:lnTo>
                    <a:pt x="4096" y="580"/>
                  </a:lnTo>
                  <a:lnTo>
                    <a:pt x="4111" y="536"/>
                  </a:lnTo>
                  <a:lnTo>
                    <a:pt x="4122" y="495"/>
                  </a:lnTo>
                  <a:lnTo>
                    <a:pt x="4130" y="453"/>
                  </a:lnTo>
                  <a:lnTo>
                    <a:pt x="4136" y="412"/>
                  </a:lnTo>
                  <a:lnTo>
                    <a:pt x="4140" y="372"/>
                  </a:lnTo>
                  <a:lnTo>
                    <a:pt x="4140" y="333"/>
                  </a:lnTo>
                  <a:lnTo>
                    <a:pt x="4137" y="294"/>
                  </a:lnTo>
                  <a:lnTo>
                    <a:pt x="4133" y="255"/>
                  </a:lnTo>
                  <a:lnTo>
                    <a:pt x="4126" y="217"/>
                  </a:lnTo>
                  <a:lnTo>
                    <a:pt x="4116" y="179"/>
                  </a:lnTo>
                  <a:lnTo>
                    <a:pt x="4104" y="142"/>
                  </a:lnTo>
                  <a:lnTo>
                    <a:pt x="4091" y="105"/>
                  </a:lnTo>
                  <a:lnTo>
                    <a:pt x="4075" y="68"/>
                  </a:lnTo>
                  <a:lnTo>
                    <a:pt x="4058" y="33"/>
                  </a:lnTo>
                  <a:close/>
                  <a:moveTo>
                    <a:pt x="3989" y="146"/>
                  </a:moveTo>
                  <a:lnTo>
                    <a:pt x="4019" y="345"/>
                  </a:lnTo>
                  <a:lnTo>
                    <a:pt x="2841" y="298"/>
                  </a:lnTo>
                  <a:lnTo>
                    <a:pt x="2832" y="250"/>
                  </a:lnTo>
                  <a:lnTo>
                    <a:pt x="3989" y="146"/>
                  </a:lnTo>
                  <a:close/>
                  <a:moveTo>
                    <a:pt x="911" y="146"/>
                  </a:moveTo>
                  <a:lnTo>
                    <a:pt x="2067" y="250"/>
                  </a:lnTo>
                  <a:lnTo>
                    <a:pt x="2059" y="298"/>
                  </a:lnTo>
                  <a:lnTo>
                    <a:pt x="880" y="345"/>
                  </a:lnTo>
                  <a:lnTo>
                    <a:pt x="911" y="146"/>
                  </a:lnTo>
                  <a:close/>
                  <a:moveTo>
                    <a:pt x="544" y="3112"/>
                  </a:moveTo>
                  <a:lnTo>
                    <a:pt x="544" y="3112"/>
                  </a:lnTo>
                  <a:lnTo>
                    <a:pt x="730" y="3161"/>
                  </a:lnTo>
                  <a:lnTo>
                    <a:pt x="916" y="2563"/>
                  </a:lnTo>
                  <a:lnTo>
                    <a:pt x="929" y="2536"/>
                  </a:lnTo>
                  <a:lnTo>
                    <a:pt x="942" y="2510"/>
                  </a:lnTo>
                  <a:lnTo>
                    <a:pt x="956" y="2485"/>
                  </a:lnTo>
                  <a:lnTo>
                    <a:pt x="970" y="2462"/>
                  </a:lnTo>
                  <a:lnTo>
                    <a:pt x="985" y="2439"/>
                  </a:lnTo>
                  <a:lnTo>
                    <a:pt x="1001" y="2418"/>
                  </a:lnTo>
                  <a:lnTo>
                    <a:pt x="1017" y="2397"/>
                  </a:lnTo>
                  <a:lnTo>
                    <a:pt x="1034" y="2377"/>
                  </a:lnTo>
                  <a:lnTo>
                    <a:pt x="1067" y="2339"/>
                  </a:lnTo>
                  <a:lnTo>
                    <a:pt x="1100" y="2302"/>
                  </a:lnTo>
                  <a:lnTo>
                    <a:pt x="1133" y="2267"/>
                  </a:lnTo>
                  <a:lnTo>
                    <a:pt x="1164" y="2232"/>
                  </a:lnTo>
                  <a:lnTo>
                    <a:pt x="1127" y="2241"/>
                  </a:lnTo>
                  <a:lnTo>
                    <a:pt x="1092" y="2252"/>
                  </a:lnTo>
                  <a:lnTo>
                    <a:pt x="1057" y="2265"/>
                  </a:lnTo>
                  <a:lnTo>
                    <a:pt x="1024" y="2279"/>
                  </a:lnTo>
                  <a:lnTo>
                    <a:pt x="992" y="2294"/>
                  </a:lnTo>
                  <a:lnTo>
                    <a:pt x="961" y="2311"/>
                  </a:lnTo>
                  <a:lnTo>
                    <a:pt x="931" y="2330"/>
                  </a:lnTo>
                  <a:lnTo>
                    <a:pt x="902" y="2350"/>
                  </a:lnTo>
                  <a:lnTo>
                    <a:pt x="874" y="2371"/>
                  </a:lnTo>
                  <a:lnTo>
                    <a:pt x="847" y="2395"/>
                  </a:lnTo>
                  <a:lnTo>
                    <a:pt x="822" y="2421"/>
                  </a:lnTo>
                  <a:lnTo>
                    <a:pt x="798" y="2448"/>
                  </a:lnTo>
                  <a:lnTo>
                    <a:pt x="775" y="2477"/>
                  </a:lnTo>
                  <a:lnTo>
                    <a:pt x="754" y="2508"/>
                  </a:lnTo>
                  <a:lnTo>
                    <a:pt x="734" y="2541"/>
                  </a:lnTo>
                  <a:lnTo>
                    <a:pt x="715" y="2576"/>
                  </a:lnTo>
                  <a:lnTo>
                    <a:pt x="544" y="3112"/>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Times New Roman" panose="02020603050405020304" pitchFamily="18" charset="0"/>
                <a:cs typeface="+mn-ea"/>
                <a:sym typeface="Times New Roman" panose="02020603050405020304" pitchFamily="18" charset="0"/>
              </a:endParaRPr>
            </a:p>
          </p:txBody>
        </p:sp>
        <p:cxnSp>
          <p:nvCxnSpPr>
            <p:cNvPr id="11" name="直接连接符 10">
              <a:extLst>
                <a:ext uri="{FF2B5EF4-FFF2-40B4-BE49-F238E27FC236}">
                  <a16:creationId xmlns:a16="http://schemas.microsoft.com/office/drawing/2014/main" id="{F8035B75-7EEE-4943-AE04-320CC0D76FC8}"/>
                </a:ext>
              </a:extLst>
            </p:cNvPr>
            <p:cNvCxnSpPr/>
            <p:nvPr/>
          </p:nvCxnSpPr>
          <p:spPr>
            <a:xfrm>
              <a:off x="752398" y="3860991"/>
              <a:ext cx="1131971" cy="32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DA26C20-6009-40C5-8EBC-DC4024192988}"/>
                </a:ext>
              </a:extLst>
            </p:cNvPr>
            <p:cNvSpPr txBox="1"/>
            <p:nvPr/>
          </p:nvSpPr>
          <p:spPr>
            <a:xfrm>
              <a:off x="1884370" y="3676027"/>
              <a:ext cx="756527" cy="344487"/>
            </a:xfrm>
            <a:prstGeom prst="rect">
              <a:avLst/>
            </a:prstGeom>
            <a:noFill/>
          </p:spPr>
          <p:txBody>
            <a:bodyPr wrap="none" rtlCol="0">
              <a:spAutoFit/>
            </a:bodyPr>
            <a:lstStyle/>
            <a:p>
              <a:r>
                <a:rPr lang="en-US" altLang="zh-CN" sz="1600"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80% </a:t>
              </a:r>
              <a:endParaRPr lang="zh-CN" altLang="en-US" sz="1600"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3" name="矩形 12">
              <a:extLst>
                <a:ext uri="{FF2B5EF4-FFF2-40B4-BE49-F238E27FC236}">
                  <a16:creationId xmlns:a16="http://schemas.microsoft.com/office/drawing/2014/main" id="{E575A6DE-8CEF-4F0A-B84D-D16D142C6470}"/>
                </a:ext>
              </a:extLst>
            </p:cNvPr>
            <p:cNvSpPr/>
            <p:nvPr/>
          </p:nvSpPr>
          <p:spPr>
            <a:xfrm>
              <a:off x="3142898" y="3429000"/>
              <a:ext cx="1129377" cy="29452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4" name="PA-A000320141217C72PPSH-1886">
              <a:extLst>
                <a:ext uri="{FF2B5EF4-FFF2-40B4-BE49-F238E27FC236}">
                  <a16:creationId xmlns:a16="http://schemas.microsoft.com/office/drawing/2014/main" id="{CD98A6A3-51F0-48A5-AD85-EA4B4E491618}"/>
                </a:ext>
              </a:extLst>
            </p:cNvPr>
            <p:cNvSpPr>
              <a:spLocks/>
            </p:cNvSpPr>
            <p:nvPr>
              <p:custDataLst>
                <p:tags r:id="rId2"/>
              </p:custDataLst>
            </p:nvPr>
          </p:nvSpPr>
          <p:spPr bwMode="auto">
            <a:xfrm flipH="1">
              <a:off x="4272275" y="6019180"/>
              <a:ext cx="535993" cy="540000"/>
            </a:xfrm>
            <a:custGeom>
              <a:avLst/>
              <a:gdLst>
                <a:gd name="T0" fmla="*/ 2147483646 w 4727"/>
                <a:gd name="T1" fmla="*/ 2147483646 h 5377"/>
                <a:gd name="T2" fmla="*/ 2147483646 w 4727"/>
                <a:gd name="T3" fmla="*/ 2147483646 h 5377"/>
                <a:gd name="T4" fmla="*/ 2147483646 w 4727"/>
                <a:gd name="T5" fmla="*/ 2147483646 h 5377"/>
                <a:gd name="T6" fmla="*/ 2147483646 w 4727"/>
                <a:gd name="T7" fmla="*/ 2147483646 h 5377"/>
                <a:gd name="T8" fmla="*/ 2147483646 w 4727"/>
                <a:gd name="T9" fmla="*/ 2147483646 h 5377"/>
                <a:gd name="T10" fmla="*/ 2147483646 w 4727"/>
                <a:gd name="T11" fmla="*/ 2147483646 h 5377"/>
                <a:gd name="T12" fmla="*/ 2147483646 w 4727"/>
                <a:gd name="T13" fmla="*/ 2147483646 h 5377"/>
                <a:gd name="T14" fmla="*/ 2147483646 w 4727"/>
                <a:gd name="T15" fmla="*/ 2147483646 h 5377"/>
                <a:gd name="T16" fmla="*/ 2147483646 w 4727"/>
                <a:gd name="T17" fmla="*/ 2147483646 h 5377"/>
                <a:gd name="T18" fmla="*/ 2147483646 w 4727"/>
                <a:gd name="T19" fmla="*/ 2147483646 h 5377"/>
                <a:gd name="T20" fmla="*/ 2147483646 w 4727"/>
                <a:gd name="T21" fmla="*/ 2147483646 h 5377"/>
                <a:gd name="T22" fmla="*/ 2147483646 w 4727"/>
                <a:gd name="T23" fmla="*/ 2147483646 h 5377"/>
                <a:gd name="T24" fmla="*/ 2147483646 w 4727"/>
                <a:gd name="T25" fmla="*/ 2147483646 h 5377"/>
                <a:gd name="T26" fmla="*/ 2147483646 w 4727"/>
                <a:gd name="T27" fmla="*/ 2147483646 h 5377"/>
                <a:gd name="T28" fmla="*/ 2147483646 w 4727"/>
                <a:gd name="T29" fmla="*/ 2147483646 h 5377"/>
                <a:gd name="T30" fmla="*/ 2147483646 w 4727"/>
                <a:gd name="T31" fmla="*/ 2147483646 h 5377"/>
                <a:gd name="T32" fmla="*/ 2147483646 w 4727"/>
                <a:gd name="T33" fmla="*/ 2147483646 h 5377"/>
                <a:gd name="T34" fmla="*/ 2147483646 w 4727"/>
                <a:gd name="T35" fmla="*/ 2147483646 h 5377"/>
                <a:gd name="T36" fmla="*/ 2147483646 w 4727"/>
                <a:gd name="T37" fmla="*/ 2147483646 h 5377"/>
                <a:gd name="T38" fmla="*/ 2147483646 w 4727"/>
                <a:gd name="T39" fmla="*/ 2147483646 h 5377"/>
                <a:gd name="T40" fmla="*/ 0 w 4727"/>
                <a:gd name="T41" fmla="*/ 2147483646 h 5377"/>
                <a:gd name="T42" fmla="*/ 1330769611 w 4727"/>
                <a:gd name="T43" fmla="*/ 2147483646 h 5377"/>
                <a:gd name="T44" fmla="*/ 2147483646 w 4727"/>
                <a:gd name="T45" fmla="*/ 2147483646 h 5377"/>
                <a:gd name="T46" fmla="*/ 2147483646 w 4727"/>
                <a:gd name="T47" fmla="*/ 2147483646 h 5377"/>
                <a:gd name="T48" fmla="*/ 2147483646 w 4727"/>
                <a:gd name="T49" fmla="*/ 2147483646 h 5377"/>
                <a:gd name="T50" fmla="*/ 2147483646 w 4727"/>
                <a:gd name="T51" fmla="*/ 2147483646 h 5377"/>
                <a:gd name="T52" fmla="*/ 2147483646 w 4727"/>
                <a:gd name="T53" fmla="*/ 2147483646 h 5377"/>
                <a:gd name="T54" fmla="*/ 2147483646 w 4727"/>
                <a:gd name="T55" fmla="*/ 2147483646 h 5377"/>
                <a:gd name="T56" fmla="*/ 2147483646 w 4727"/>
                <a:gd name="T57" fmla="*/ 2147483646 h 5377"/>
                <a:gd name="T58" fmla="*/ 2147483646 w 4727"/>
                <a:gd name="T59" fmla="*/ 2147483646 h 5377"/>
                <a:gd name="T60" fmla="*/ 2147483646 w 4727"/>
                <a:gd name="T61" fmla="*/ 2147483646 h 5377"/>
                <a:gd name="T62" fmla="*/ 2147483646 w 4727"/>
                <a:gd name="T63" fmla="*/ 2147483646 h 5377"/>
                <a:gd name="T64" fmla="*/ 2147483646 w 4727"/>
                <a:gd name="T65" fmla="*/ 2147483646 h 5377"/>
                <a:gd name="T66" fmla="*/ 2147483646 w 4727"/>
                <a:gd name="T67" fmla="*/ 2147483646 h 5377"/>
                <a:gd name="T68" fmla="*/ 2147483646 w 4727"/>
                <a:gd name="T69" fmla="*/ 2147483646 h 5377"/>
                <a:gd name="T70" fmla="*/ 2147483646 w 4727"/>
                <a:gd name="T71" fmla="*/ 2147483646 h 5377"/>
                <a:gd name="T72" fmla="*/ 2147483646 w 4727"/>
                <a:gd name="T73" fmla="*/ 2147483646 h 5377"/>
                <a:gd name="T74" fmla="*/ 2147483646 w 4727"/>
                <a:gd name="T75" fmla="*/ 2147483646 h 5377"/>
                <a:gd name="T76" fmla="*/ 2147483646 w 4727"/>
                <a:gd name="T77" fmla="*/ 2147483646 h 5377"/>
                <a:gd name="T78" fmla="*/ 2147483646 w 4727"/>
                <a:gd name="T79" fmla="*/ 2147483646 h 5377"/>
                <a:gd name="T80" fmla="*/ 2147483646 w 4727"/>
                <a:gd name="T81" fmla="*/ 2147483646 h 5377"/>
                <a:gd name="T82" fmla="*/ 2147483646 w 4727"/>
                <a:gd name="T83" fmla="*/ 2147483646 h 5377"/>
                <a:gd name="T84" fmla="*/ 2147483646 w 4727"/>
                <a:gd name="T85" fmla="*/ 2147483646 h 5377"/>
                <a:gd name="T86" fmla="*/ 2147483646 w 4727"/>
                <a:gd name="T87" fmla="*/ 2147483646 h 5377"/>
                <a:gd name="T88" fmla="*/ 2147483646 w 4727"/>
                <a:gd name="T89" fmla="*/ 844869094 h 5377"/>
                <a:gd name="T90" fmla="*/ 2147483646 w 4727"/>
                <a:gd name="T91" fmla="*/ 311287345 h 5377"/>
                <a:gd name="T92" fmla="*/ 2147483646 w 4727"/>
                <a:gd name="T93" fmla="*/ 2147483646 h 5377"/>
                <a:gd name="T94" fmla="*/ 2147483646 w 4727"/>
                <a:gd name="T95" fmla="*/ 2147483646 h 5377"/>
                <a:gd name="T96" fmla="*/ 2147483646 w 4727"/>
                <a:gd name="T97" fmla="*/ 2147483646 h 5377"/>
                <a:gd name="T98" fmla="*/ 2147483646 w 4727"/>
                <a:gd name="T99" fmla="*/ 2147483646 h 5377"/>
                <a:gd name="T100" fmla="*/ 2147483646 w 4727"/>
                <a:gd name="T101" fmla="*/ 2147483646 h 5377"/>
                <a:gd name="T102" fmla="*/ 2147483646 w 4727"/>
                <a:gd name="T103" fmla="*/ 2147483646 h 5377"/>
                <a:gd name="T104" fmla="*/ 2147483646 w 4727"/>
                <a:gd name="T105" fmla="*/ 2147483646 h 5377"/>
                <a:gd name="T106" fmla="*/ 2147483646 w 4727"/>
                <a:gd name="T107" fmla="*/ 2147483646 h 5377"/>
                <a:gd name="T108" fmla="*/ 2147483646 w 4727"/>
                <a:gd name="T109" fmla="*/ 2147483646 h 5377"/>
                <a:gd name="T110" fmla="*/ 2147483646 w 4727"/>
                <a:gd name="T111" fmla="*/ 2147483646 h 5377"/>
                <a:gd name="T112" fmla="*/ 2147483646 w 4727"/>
                <a:gd name="T113" fmla="*/ 2147483646 h 5377"/>
                <a:gd name="T114" fmla="*/ 2147483646 w 4727"/>
                <a:gd name="T115" fmla="*/ 2147483646 h 5377"/>
                <a:gd name="T116" fmla="*/ 2147483646 w 4727"/>
                <a:gd name="T117" fmla="*/ 2147483646 h 5377"/>
                <a:gd name="T118" fmla="*/ 2147483646 w 4727"/>
                <a:gd name="T119" fmla="*/ 2147483646 h 5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27" h="5377">
                  <a:moveTo>
                    <a:pt x="2968" y="1831"/>
                  </a:moveTo>
                  <a:lnTo>
                    <a:pt x="2968" y="1831"/>
                  </a:lnTo>
                  <a:lnTo>
                    <a:pt x="2994" y="1848"/>
                  </a:lnTo>
                  <a:lnTo>
                    <a:pt x="3019" y="1864"/>
                  </a:lnTo>
                  <a:lnTo>
                    <a:pt x="3044" y="1882"/>
                  </a:lnTo>
                  <a:lnTo>
                    <a:pt x="3067" y="1900"/>
                  </a:lnTo>
                  <a:lnTo>
                    <a:pt x="3091" y="1919"/>
                  </a:lnTo>
                  <a:lnTo>
                    <a:pt x="3113" y="1939"/>
                  </a:lnTo>
                  <a:lnTo>
                    <a:pt x="3135" y="1959"/>
                  </a:lnTo>
                  <a:lnTo>
                    <a:pt x="3156" y="1980"/>
                  </a:lnTo>
                  <a:lnTo>
                    <a:pt x="3899" y="1980"/>
                  </a:lnTo>
                  <a:lnTo>
                    <a:pt x="3899" y="1736"/>
                  </a:lnTo>
                  <a:lnTo>
                    <a:pt x="4727" y="1736"/>
                  </a:lnTo>
                  <a:lnTo>
                    <a:pt x="4727" y="3108"/>
                  </a:lnTo>
                  <a:lnTo>
                    <a:pt x="3899" y="3108"/>
                  </a:lnTo>
                  <a:lnTo>
                    <a:pt x="3899" y="2802"/>
                  </a:lnTo>
                  <a:lnTo>
                    <a:pt x="3335" y="2802"/>
                  </a:lnTo>
                  <a:lnTo>
                    <a:pt x="3324" y="2833"/>
                  </a:lnTo>
                  <a:lnTo>
                    <a:pt x="3311" y="2862"/>
                  </a:lnTo>
                  <a:lnTo>
                    <a:pt x="3296" y="2892"/>
                  </a:lnTo>
                  <a:lnTo>
                    <a:pt x="3281" y="2921"/>
                  </a:lnTo>
                  <a:lnTo>
                    <a:pt x="3265" y="2949"/>
                  </a:lnTo>
                  <a:lnTo>
                    <a:pt x="3247" y="2977"/>
                  </a:lnTo>
                  <a:lnTo>
                    <a:pt x="3228" y="3004"/>
                  </a:lnTo>
                  <a:lnTo>
                    <a:pt x="3208" y="3030"/>
                  </a:lnTo>
                  <a:lnTo>
                    <a:pt x="3187" y="3056"/>
                  </a:lnTo>
                  <a:lnTo>
                    <a:pt x="3165" y="3081"/>
                  </a:lnTo>
                  <a:lnTo>
                    <a:pt x="3142" y="3104"/>
                  </a:lnTo>
                  <a:lnTo>
                    <a:pt x="3118" y="3127"/>
                  </a:lnTo>
                  <a:lnTo>
                    <a:pt x="3093" y="3149"/>
                  </a:lnTo>
                  <a:lnTo>
                    <a:pt x="3067" y="3170"/>
                  </a:lnTo>
                  <a:lnTo>
                    <a:pt x="3040" y="3190"/>
                  </a:lnTo>
                  <a:lnTo>
                    <a:pt x="3013" y="3210"/>
                  </a:lnTo>
                  <a:lnTo>
                    <a:pt x="2985" y="3228"/>
                  </a:lnTo>
                  <a:lnTo>
                    <a:pt x="2956" y="3246"/>
                  </a:lnTo>
                  <a:lnTo>
                    <a:pt x="2926" y="3262"/>
                  </a:lnTo>
                  <a:lnTo>
                    <a:pt x="2895" y="3278"/>
                  </a:lnTo>
                  <a:lnTo>
                    <a:pt x="2864" y="3292"/>
                  </a:lnTo>
                  <a:lnTo>
                    <a:pt x="2832" y="3305"/>
                  </a:lnTo>
                  <a:lnTo>
                    <a:pt x="2799" y="3317"/>
                  </a:lnTo>
                  <a:lnTo>
                    <a:pt x="2766" y="3329"/>
                  </a:lnTo>
                  <a:lnTo>
                    <a:pt x="2733" y="3338"/>
                  </a:lnTo>
                  <a:lnTo>
                    <a:pt x="2699" y="3346"/>
                  </a:lnTo>
                  <a:lnTo>
                    <a:pt x="2664" y="3353"/>
                  </a:lnTo>
                  <a:lnTo>
                    <a:pt x="2628" y="3359"/>
                  </a:lnTo>
                  <a:lnTo>
                    <a:pt x="2593" y="3364"/>
                  </a:lnTo>
                  <a:lnTo>
                    <a:pt x="2556" y="3367"/>
                  </a:lnTo>
                  <a:lnTo>
                    <a:pt x="2519" y="3370"/>
                  </a:lnTo>
                  <a:lnTo>
                    <a:pt x="2483" y="3370"/>
                  </a:lnTo>
                  <a:lnTo>
                    <a:pt x="2446" y="3370"/>
                  </a:lnTo>
                  <a:lnTo>
                    <a:pt x="2410" y="3367"/>
                  </a:lnTo>
                  <a:lnTo>
                    <a:pt x="2373" y="3364"/>
                  </a:lnTo>
                  <a:lnTo>
                    <a:pt x="2338" y="3359"/>
                  </a:lnTo>
                  <a:lnTo>
                    <a:pt x="2302" y="3353"/>
                  </a:lnTo>
                  <a:lnTo>
                    <a:pt x="2267" y="3346"/>
                  </a:lnTo>
                  <a:lnTo>
                    <a:pt x="2232" y="3338"/>
                  </a:lnTo>
                  <a:lnTo>
                    <a:pt x="2199" y="3329"/>
                  </a:lnTo>
                  <a:lnTo>
                    <a:pt x="2166" y="3317"/>
                  </a:lnTo>
                  <a:lnTo>
                    <a:pt x="2133" y="3305"/>
                  </a:lnTo>
                  <a:lnTo>
                    <a:pt x="2101" y="3292"/>
                  </a:lnTo>
                  <a:lnTo>
                    <a:pt x="2071" y="3278"/>
                  </a:lnTo>
                  <a:lnTo>
                    <a:pt x="2040" y="3262"/>
                  </a:lnTo>
                  <a:lnTo>
                    <a:pt x="2009" y="3246"/>
                  </a:lnTo>
                  <a:lnTo>
                    <a:pt x="1981" y="3228"/>
                  </a:lnTo>
                  <a:lnTo>
                    <a:pt x="1953" y="3210"/>
                  </a:lnTo>
                  <a:lnTo>
                    <a:pt x="1925" y="3190"/>
                  </a:lnTo>
                  <a:lnTo>
                    <a:pt x="1898" y="3170"/>
                  </a:lnTo>
                  <a:lnTo>
                    <a:pt x="1872" y="3149"/>
                  </a:lnTo>
                  <a:lnTo>
                    <a:pt x="1847" y="3127"/>
                  </a:lnTo>
                  <a:lnTo>
                    <a:pt x="1824" y="3104"/>
                  </a:lnTo>
                  <a:lnTo>
                    <a:pt x="1800" y="3081"/>
                  </a:lnTo>
                  <a:lnTo>
                    <a:pt x="1779" y="3056"/>
                  </a:lnTo>
                  <a:lnTo>
                    <a:pt x="1758" y="3030"/>
                  </a:lnTo>
                  <a:lnTo>
                    <a:pt x="1738" y="3004"/>
                  </a:lnTo>
                  <a:lnTo>
                    <a:pt x="1719" y="2977"/>
                  </a:lnTo>
                  <a:lnTo>
                    <a:pt x="1701" y="2949"/>
                  </a:lnTo>
                  <a:lnTo>
                    <a:pt x="1685" y="2921"/>
                  </a:lnTo>
                  <a:lnTo>
                    <a:pt x="1669" y="2892"/>
                  </a:lnTo>
                  <a:lnTo>
                    <a:pt x="1655" y="2862"/>
                  </a:lnTo>
                  <a:lnTo>
                    <a:pt x="1642" y="2833"/>
                  </a:lnTo>
                  <a:lnTo>
                    <a:pt x="1630" y="2802"/>
                  </a:lnTo>
                  <a:lnTo>
                    <a:pt x="1594" y="2802"/>
                  </a:lnTo>
                  <a:lnTo>
                    <a:pt x="1585" y="2800"/>
                  </a:lnTo>
                  <a:lnTo>
                    <a:pt x="1549" y="2800"/>
                  </a:lnTo>
                  <a:lnTo>
                    <a:pt x="1514" y="2801"/>
                  </a:lnTo>
                  <a:lnTo>
                    <a:pt x="1481" y="2803"/>
                  </a:lnTo>
                  <a:lnTo>
                    <a:pt x="1451" y="2808"/>
                  </a:lnTo>
                  <a:lnTo>
                    <a:pt x="1421" y="2813"/>
                  </a:lnTo>
                  <a:lnTo>
                    <a:pt x="1395" y="2820"/>
                  </a:lnTo>
                  <a:lnTo>
                    <a:pt x="1370" y="2828"/>
                  </a:lnTo>
                  <a:lnTo>
                    <a:pt x="1349" y="2838"/>
                  </a:lnTo>
                  <a:lnTo>
                    <a:pt x="1337" y="2846"/>
                  </a:lnTo>
                  <a:lnTo>
                    <a:pt x="1327" y="2853"/>
                  </a:lnTo>
                  <a:lnTo>
                    <a:pt x="1316" y="2863"/>
                  </a:lnTo>
                  <a:lnTo>
                    <a:pt x="1307" y="2874"/>
                  </a:lnTo>
                  <a:lnTo>
                    <a:pt x="1297" y="2886"/>
                  </a:lnTo>
                  <a:lnTo>
                    <a:pt x="1288" y="2900"/>
                  </a:lnTo>
                  <a:lnTo>
                    <a:pt x="1279" y="2916"/>
                  </a:lnTo>
                  <a:lnTo>
                    <a:pt x="1272" y="2933"/>
                  </a:lnTo>
                  <a:lnTo>
                    <a:pt x="1160" y="3349"/>
                  </a:lnTo>
                  <a:lnTo>
                    <a:pt x="1264" y="3376"/>
                  </a:lnTo>
                  <a:lnTo>
                    <a:pt x="1159" y="3770"/>
                  </a:lnTo>
                  <a:lnTo>
                    <a:pt x="149" y="3499"/>
                  </a:lnTo>
                  <a:lnTo>
                    <a:pt x="254" y="3104"/>
                  </a:lnTo>
                  <a:lnTo>
                    <a:pt x="370" y="3135"/>
                  </a:lnTo>
                  <a:lnTo>
                    <a:pt x="491" y="2691"/>
                  </a:lnTo>
                  <a:lnTo>
                    <a:pt x="498" y="2665"/>
                  </a:lnTo>
                  <a:lnTo>
                    <a:pt x="501" y="2654"/>
                  </a:lnTo>
                  <a:lnTo>
                    <a:pt x="520" y="2607"/>
                  </a:lnTo>
                  <a:lnTo>
                    <a:pt x="540" y="2562"/>
                  </a:lnTo>
                  <a:lnTo>
                    <a:pt x="563" y="2519"/>
                  </a:lnTo>
                  <a:lnTo>
                    <a:pt x="585" y="2477"/>
                  </a:lnTo>
                  <a:lnTo>
                    <a:pt x="610" y="2437"/>
                  </a:lnTo>
                  <a:lnTo>
                    <a:pt x="636" y="2399"/>
                  </a:lnTo>
                  <a:lnTo>
                    <a:pt x="663" y="2364"/>
                  </a:lnTo>
                  <a:lnTo>
                    <a:pt x="691" y="2330"/>
                  </a:lnTo>
                  <a:lnTo>
                    <a:pt x="722" y="2297"/>
                  </a:lnTo>
                  <a:lnTo>
                    <a:pt x="753" y="2266"/>
                  </a:lnTo>
                  <a:lnTo>
                    <a:pt x="786" y="2236"/>
                  </a:lnTo>
                  <a:lnTo>
                    <a:pt x="819" y="2208"/>
                  </a:lnTo>
                  <a:lnTo>
                    <a:pt x="854" y="2182"/>
                  </a:lnTo>
                  <a:lnTo>
                    <a:pt x="891" y="2157"/>
                  </a:lnTo>
                  <a:lnTo>
                    <a:pt x="929" y="2135"/>
                  </a:lnTo>
                  <a:lnTo>
                    <a:pt x="966" y="2114"/>
                  </a:lnTo>
                  <a:lnTo>
                    <a:pt x="1002" y="2096"/>
                  </a:lnTo>
                  <a:lnTo>
                    <a:pt x="1037" y="2079"/>
                  </a:lnTo>
                  <a:lnTo>
                    <a:pt x="1073" y="2065"/>
                  </a:lnTo>
                  <a:lnTo>
                    <a:pt x="1109" y="2051"/>
                  </a:lnTo>
                  <a:lnTo>
                    <a:pt x="1147" y="2039"/>
                  </a:lnTo>
                  <a:lnTo>
                    <a:pt x="1185" y="2027"/>
                  </a:lnTo>
                  <a:lnTo>
                    <a:pt x="1223" y="2018"/>
                  </a:lnTo>
                  <a:lnTo>
                    <a:pt x="1262" y="2010"/>
                  </a:lnTo>
                  <a:lnTo>
                    <a:pt x="1302" y="2003"/>
                  </a:lnTo>
                  <a:lnTo>
                    <a:pt x="1342" y="1995"/>
                  </a:lnTo>
                  <a:lnTo>
                    <a:pt x="1382" y="1991"/>
                  </a:lnTo>
                  <a:lnTo>
                    <a:pt x="1424" y="1987"/>
                  </a:lnTo>
                  <a:lnTo>
                    <a:pt x="1465" y="1984"/>
                  </a:lnTo>
                  <a:lnTo>
                    <a:pt x="1507" y="1982"/>
                  </a:lnTo>
                  <a:lnTo>
                    <a:pt x="1550" y="1981"/>
                  </a:lnTo>
                  <a:lnTo>
                    <a:pt x="1594" y="1981"/>
                  </a:lnTo>
                  <a:lnTo>
                    <a:pt x="1594" y="1980"/>
                  </a:lnTo>
                  <a:lnTo>
                    <a:pt x="1810" y="1980"/>
                  </a:lnTo>
                  <a:lnTo>
                    <a:pt x="1830" y="1960"/>
                  </a:lnTo>
                  <a:lnTo>
                    <a:pt x="1851" y="1940"/>
                  </a:lnTo>
                  <a:lnTo>
                    <a:pt x="1872" y="1921"/>
                  </a:lnTo>
                  <a:lnTo>
                    <a:pt x="1895" y="1902"/>
                  </a:lnTo>
                  <a:lnTo>
                    <a:pt x="1918" y="1884"/>
                  </a:lnTo>
                  <a:lnTo>
                    <a:pt x="1942" y="1868"/>
                  </a:lnTo>
                  <a:lnTo>
                    <a:pt x="1966" y="1851"/>
                  </a:lnTo>
                  <a:lnTo>
                    <a:pt x="1990" y="1836"/>
                  </a:lnTo>
                  <a:lnTo>
                    <a:pt x="1990" y="1596"/>
                  </a:lnTo>
                  <a:lnTo>
                    <a:pt x="2968" y="1596"/>
                  </a:lnTo>
                  <a:lnTo>
                    <a:pt x="2968" y="1831"/>
                  </a:lnTo>
                  <a:close/>
                  <a:moveTo>
                    <a:pt x="558" y="3723"/>
                  </a:moveTo>
                  <a:lnTo>
                    <a:pt x="558" y="3723"/>
                  </a:lnTo>
                  <a:lnTo>
                    <a:pt x="527" y="3758"/>
                  </a:lnTo>
                  <a:lnTo>
                    <a:pt x="493" y="3798"/>
                  </a:lnTo>
                  <a:lnTo>
                    <a:pt x="449" y="3853"/>
                  </a:lnTo>
                  <a:lnTo>
                    <a:pt x="398" y="3920"/>
                  </a:lnTo>
                  <a:lnTo>
                    <a:pt x="371" y="3957"/>
                  </a:lnTo>
                  <a:lnTo>
                    <a:pt x="343" y="3997"/>
                  </a:lnTo>
                  <a:lnTo>
                    <a:pt x="315" y="4039"/>
                  </a:lnTo>
                  <a:lnTo>
                    <a:pt x="285" y="4083"/>
                  </a:lnTo>
                  <a:lnTo>
                    <a:pt x="256" y="4129"/>
                  </a:lnTo>
                  <a:lnTo>
                    <a:pt x="226" y="4177"/>
                  </a:lnTo>
                  <a:lnTo>
                    <a:pt x="198" y="4226"/>
                  </a:lnTo>
                  <a:lnTo>
                    <a:pt x="171" y="4277"/>
                  </a:lnTo>
                  <a:lnTo>
                    <a:pt x="143" y="4329"/>
                  </a:lnTo>
                  <a:lnTo>
                    <a:pt x="119" y="4382"/>
                  </a:lnTo>
                  <a:lnTo>
                    <a:pt x="95" y="4435"/>
                  </a:lnTo>
                  <a:lnTo>
                    <a:pt x="73" y="4489"/>
                  </a:lnTo>
                  <a:lnTo>
                    <a:pt x="54" y="4544"/>
                  </a:lnTo>
                  <a:lnTo>
                    <a:pt x="37" y="4598"/>
                  </a:lnTo>
                  <a:lnTo>
                    <a:pt x="29" y="4625"/>
                  </a:lnTo>
                  <a:lnTo>
                    <a:pt x="23" y="4652"/>
                  </a:lnTo>
                  <a:lnTo>
                    <a:pt x="17" y="4679"/>
                  </a:lnTo>
                  <a:lnTo>
                    <a:pt x="12" y="4706"/>
                  </a:lnTo>
                  <a:lnTo>
                    <a:pt x="8" y="4734"/>
                  </a:lnTo>
                  <a:lnTo>
                    <a:pt x="4" y="4760"/>
                  </a:lnTo>
                  <a:lnTo>
                    <a:pt x="3" y="4787"/>
                  </a:lnTo>
                  <a:lnTo>
                    <a:pt x="0" y="4813"/>
                  </a:lnTo>
                  <a:lnTo>
                    <a:pt x="0" y="4840"/>
                  </a:lnTo>
                  <a:lnTo>
                    <a:pt x="2" y="4866"/>
                  </a:lnTo>
                  <a:lnTo>
                    <a:pt x="3" y="4892"/>
                  </a:lnTo>
                  <a:lnTo>
                    <a:pt x="6" y="4917"/>
                  </a:lnTo>
                  <a:lnTo>
                    <a:pt x="10" y="4943"/>
                  </a:lnTo>
                  <a:lnTo>
                    <a:pt x="16" y="4967"/>
                  </a:lnTo>
                  <a:lnTo>
                    <a:pt x="22" y="4992"/>
                  </a:lnTo>
                  <a:lnTo>
                    <a:pt x="30" y="5016"/>
                  </a:lnTo>
                  <a:lnTo>
                    <a:pt x="38" y="5039"/>
                  </a:lnTo>
                  <a:lnTo>
                    <a:pt x="48" y="5063"/>
                  </a:lnTo>
                  <a:lnTo>
                    <a:pt x="58" y="5084"/>
                  </a:lnTo>
                  <a:lnTo>
                    <a:pt x="70" y="5106"/>
                  </a:lnTo>
                  <a:lnTo>
                    <a:pt x="82" y="5127"/>
                  </a:lnTo>
                  <a:lnTo>
                    <a:pt x="95" y="5146"/>
                  </a:lnTo>
                  <a:lnTo>
                    <a:pt x="108" y="5165"/>
                  </a:lnTo>
                  <a:lnTo>
                    <a:pt x="122" y="5182"/>
                  </a:lnTo>
                  <a:lnTo>
                    <a:pt x="137" y="5200"/>
                  </a:lnTo>
                  <a:lnTo>
                    <a:pt x="153" y="5217"/>
                  </a:lnTo>
                  <a:lnTo>
                    <a:pt x="168" y="5232"/>
                  </a:lnTo>
                  <a:lnTo>
                    <a:pt x="185" y="5247"/>
                  </a:lnTo>
                  <a:lnTo>
                    <a:pt x="202" y="5261"/>
                  </a:lnTo>
                  <a:lnTo>
                    <a:pt x="220" y="5274"/>
                  </a:lnTo>
                  <a:lnTo>
                    <a:pt x="238" y="5286"/>
                  </a:lnTo>
                  <a:lnTo>
                    <a:pt x="257" y="5298"/>
                  </a:lnTo>
                  <a:lnTo>
                    <a:pt x="276" y="5309"/>
                  </a:lnTo>
                  <a:lnTo>
                    <a:pt x="295" y="5319"/>
                  </a:lnTo>
                  <a:lnTo>
                    <a:pt x="313" y="5328"/>
                  </a:lnTo>
                  <a:lnTo>
                    <a:pt x="334" y="5337"/>
                  </a:lnTo>
                  <a:lnTo>
                    <a:pt x="354" y="5344"/>
                  </a:lnTo>
                  <a:lnTo>
                    <a:pt x="375" y="5351"/>
                  </a:lnTo>
                  <a:lnTo>
                    <a:pt x="395" y="5357"/>
                  </a:lnTo>
                  <a:lnTo>
                    <a:pt x="416" y="5362"/>
                  </a:lnTo>
                  <a:lnTo>
                    <a:pt x="437" y="5366"/>
                  </a:lnTo>
                  <a:lnTo>
                    <a:pt x="459" y="5370"/>
                  </a:lnTo>
                  <a:lnTo>
                    <a:pt x="480" y="5374"/>
                  </a:lnTo>
                  <a:lnTo>
                    <a:pt x="501" y="5375"/>
                  </a:lnTo>
                  <a:lnTo>
                    <a:pt x="522" y="5376"/>
                  </a:lnTo>
                  <a:lnTo>
                    <a:pt x="544" y="5377"/>
                  </a:lnTo>
                  <a:lnTo>
                    <a:pt x="566" y="5377"/>
                  </a:lnTo>
                  <a:lnTo>
                    <a:pt x="587" y="5376"/>
                  </a:lnTo>
                  <a:lnTo>
                    <a:pt x="609" y="5374"/>
                  </a:lnTo>
                  <a:lnTo>
                    <a:pt x="630" y="5371"/>
                  </a:lnTo>
                  <a:lnTo>
                    <a:pt x="651" y="5368"/>
                  </a:lnTo>
                  <a:lnTo>
                    <a:pt x="672" y="5363"/>
                  </a:lnTo>
                  <a:lnTo>
                    <a:pt x="693" y="5358"/>
                  </a:lnTo>
                  <a:lnTo>
                    <a:pt x="714" y="5352"/>
                  </a:lnTo>
                  <a:lnTo>
                    <a:pt x="734" y="5346"/>
                  </a:lnTo>
                  <a:lnTo>
                    <a:pt x="754" y="5339"/>
                  </a:lnTo>
                  <a:lnTo>
                    <a:pt x="774" y="5331"/>
                  </a:lnTo>
                  <a:lnTo>
                    <a:pt x="793" y="5322"/>
                  </a:lnTo>
                  <a:lnTo>
                    <a:pt x="812" y="5312"/>
                  </a:lnTo>
                  <a:lnTo>
                    <a:pt x="831" y="5302"/>
                  </a:lnTo>
                  <a:lnTo>
                    <a:pt x="848" y="5291"/>
                  </a:lnTo>
                  <a:lnTo>
                    <a:pt x="867" y="5279"/>
                  </a:lnTo>
                  <a:lnTo>
                    <a:pt x="884" y="5266"/>
                  </a:lnTo>
                  <a:lnTo>
                    <a:pt x="900" y="5253"/>
                  </a:lnTo>
                  <a:lnTo>
                    <a:pt x="917" y="5239"/>
                  </a:lnTo>
                  <a:lnTo>
                    <a:pt x="933" y="5224"/>
                  </a:lnTo>
                  <a:lnTo>
                    <a:pt x="948" y="5207"/>
                  </a:lnTo>
                  <a:lnTo>
                    <a:pt x="963" y="5191"/>
                  </a:lnTo>
                  <a:lnTo>
                    <a:pt x="976" y="5174"/>
                  </a:lnTo>
                  <a:lnTo>
                    <a:pt x="989" y="5156"/>
                  </a:lnTo>
                  <a:lnTo>
                    <a:pt x="1002" y="5137"/>
                  </a:lnTo>
                  <a:lnTo>
                    <a:pt x="1014" y="5117"/>
                  </a:lnTo>
                  <a:lnTo>
                    <a:pt x="1024" y="5097"/>
                  </a:lnTo>
                  <a:lnTo>
                    <a:pt x="1034" y="5076"/>
                  </a:lnTo>
                  <a:lnTo>
                    <a:pt x="1043" y="5054"/>
                  </a:lnTo>
                  <a:lnTo>
                    <a:pt x="1052" y="5031"/>
                  </a:lnTo>
                  <a:lnTo>
                    <a:pt x="1060" y="5008"/>
                  </a:lnTo>
                  <a:lnTo>
                    <a:pt x="1066" y="4984"/>
                  </a:lnTo>
                  <a:lnTo>
                    <a:pt x="1072" y="4959"/>
                  </a:lnTo>
                  <a:lnTo>
                    <a:pt x="1076" y="4933"/>
                  </a:lnTo>
                  <a:lnTo>
                    <a:pt x="1080" y="4907"/>
                  </a:lnTo>
                  <a:lnTo>
                    <a:pt x="1082" y="4881"/>
                  </a:lnTo>
                  <a:lnTo>
                    <a:pt x="1083" y="4854"/>
                  </a:lnTo>
                  <a:lnTo>
                    <a:pt x="1085" y="4828"/>
                  </a:lnTo>
                  <a:lnTo>
                    <a:pt x="1085" y="4802"/>
                  </a:lnTo>
                  <a:lnTo>
                    <a:pt x="1083" y="4775"/>
                  </a:lnTo>
                  <a:lnTo>
                    <a:pt x="1081" y="4749"/>
                  </a:lnTo>
                  <a:lnTo>
                    <a:pt x="1079" y="4722"/>
                  </a:lnTo>
                  <a:lnTo>
                    <a:pt x="1075" y="4695"/>
                  </a:lnTo>
                  <a:lnTo>
                    <a:pt x="1072" y="4669"/>
                  </a:lnTo>
                  <a:lnTo>
                    <a:pt x="1061" y="4616"/>
                  </a:lnTo>
                  <a:lnTo>
                    <a:pt x="1048" y="4562"/>
                  </a:lnTo>
                  <a:lnTo>
                    <a:pt x="1031" y="4510"/>
                  </a:lnTo>
                  <a:lnTo>
                    <a:pt x="1014" y="4458"/>
                  </a:lnTo>
                  <a:lnTo>
                    <a:pt x="995" y="4407"/>
                  </a:lnTo>
                  <a:lnTo>
                    <a:pt x="974" y="4356"/>
                  </a:lnTo>
                  <a:lnTo>
                    <a:pt x="950" y="4306"/>
                  </a:lnTo>
                  <a:lnTo>
                    <a:pt x="926" y="4258"/>
                  </a:lnTo>
                  <a:lnTo>
                    <a:pt x="902" y="4211"/>
                  </a:lnTo>
                  <a:lnTo>
                    <a:pt x="876" y="4164"/>
                  </a:lnTo>
                  <a:lnTo>
                    <a:pt x="850" y="4120"/>
                  </a:lnTo>
                  <a:lnTo>
                    <a:pt x="824" y="4077"/>
                  </a:lnTo>
                  <a:lnTo>
                    <a:pt x="796" y="4036"/>
                  </a:lnTo>
                  <a:lnTo>
                    <a:pt x="770" y="3997"/>
                  </a:lnTo>
                  <a:lnTo>
                    <a:pt x="744" y="3960"/>
                  </a:lnTo>
                  <a:lnTo>
                    <a:pt x="695" y="3892"/>
                  </a:lnTo>
                  <a:lnTo>
                    <a:pt x="651" y="3834"/>
                  </a:lnTo>
                  <a:lnTo>
                    <a:pt x="612" y="3788"/>
                  </a:lnTo>
                  <a:lnTo>
                    <a:pt x="583" y="3752"/>
                  </a:lnTo>
                  <a:lnTo>
                    <a:pt x="558" y="3723"/>
                  </a:lnTo>
                  <a:close/>
                  <a:moveTo>
                    <a:pt x="223" y="4493"/>
                  </a:moveTo>
                  <a:lnTo>
                    <a:pt x="223" y="4493"/>
                  </a:lnTo>
                  <a:lnTo>
                    <a:pt x="241" y="4566"/>
                  </a:lnTo>
                  <a:lnTo>
                    <a:pt x="259" y="4633"/>
                  </a:lnTo>
                  <a:lnTo>
                    <a:pt x="278" y="4696"/>
                  </a:lnTo>
                  <a:lnTo>
                    <a:pt x="296" y="4755"/>
                  </a:lnTo>
                  <a:lnTo>
                    <a:pt x="315" y="4810"/>
                  </a:lnTo>
                  <a:lnTo>
                    <a:pt x="335" y="4861"/>
                  </a:lnTo>
                  <a:lnTo>
                    <a:pt x="355" y="4910"/>
                  </a:lnTo>
                  <a:lnTo>
                    <a:pt x="377" y="4956"/>
                  </a:lnTo>
                  <a:lnTo>
                    <a:pt x="400" y="4999"/>
                  </a:lnTo>
                  <a:lnTo>
                    <a:pt x="424" y="5041"/>
                  </a:lnTo>
                  <a:lnTo>
                    <a:pt x="452" y="5081"/>
                  </a:lnTo>
                  <a:lnTo>
                    <a:pt x="480" y="5120"/>
                  </a:lnTo>
                  <a:lnTo>
                    <a:pt x="511" y="5158"/>
                  </a:lnTo>
                  <a:lnTo>
                    <a:pt x="544" y="5195"/>
                  </a:lnTo>
                  <a:lnTo>
                    <a:pt x="580" y="5233"/>
                  </a:lnTo>
                  <a:lnTo>
                    <a:pt x="619" y="5271"/>
                  </a:lnTo>
                  <a:lnTo>
                    <a:pt x="576" y="5270"/>
                  </a:lnTo>
                  <a:lnTo>
                    <a:pt x="534" y="5266"/>
                  </a:lnTo>
                  <a:lnTo>
                    <a:pt x="495" y="5261"/>
                  </a:lnTo>
                  <a:lnTo>
                    <a:pt x="458" y="5253"/>
                  </a:lnTo>
                  <a:lnTo>
                    <a:pt x="423" y="5244"/>
                  </a:lnTo>
                  <a:lnTo>
                    <a:pt x="390" y="5232"/>
                  </a:lnTo>
                  <a:lnTo>
                    <a:pt x="359" y="5218"/>
                  </a:lnTo>
                  <a:lnTo>
                    <a:pt x="330" y="5202"/>
                  </a:lnTo>
                  <a:lnTo>
                    <a:pt x="303" y="5185"/>
                  </a:lnTo>
                  <a:lnTo>
                    <a:pt x="278" y="5166"/>
                  </a:lnTo>
                  <a:lnTo>
                    <a:pt x="256" y="5146"/>
                  </a:lnTo>
                  <a:lnTo>
                    <a:pt x="235" y="5123"/>
                  </a:lnTo>
                  <a:lnTo>
                    <a:pt x="217" y="5100"/>
                  </a:lnTo>
                  <a:lnTo>
                    <a:pt x="199" y="5075"/>
                  </a:lnTo>
                  <a:lnTo>
                    <a:pt x="185" y="5049"/>
                  </a:lnTo>
                  <a:lnTo>
                    <a:pt x="172" y="5022"/>
                  </a:lnTo>
                  <a:lnTo>
                    <a:pt x="161" y="4993"/>
                  </a:lnTo>
                  <a:lnTo>
                    <a:pt x="152" y="4964"/>
                  </a:lnTo>
                  <a:lnTo>
                    <a:pt x="145" y="4934"/>
                  </a:lnTo>
                  <a:lnTo>
                    <a:pt x="140" y="4902"/>
                  </a:lnTo>
                  <a:lnTo>
                    <a:pt x="136" y="4871"/>
                  </a:lnTo>
                  <a:lnTo>
                    <a:pt x="135" y="4839"/>
                  </a:lnTo>
                  <a:lnTo>
                    <a:pt x="135" y="4806"/>
                  </a:lnTo>
                  <a:lnTo>
                    <a:pt x="137" y="4771"/>
                  </a:lnTo>
                  <a:lnTo>
                    <a:pt x="142" y="4737"/>
                  </a:lnTo>
                  <a:lnTo>
                    <a:pt x="148" y="4703"/>
                  </a:lnTo>
                  <a:lnTo>
                    <a:pt x="156" y="4669"/>
                  </a:lnTo>
                  <a:lnTo>
                    <a:pt x="166" y="4633"/>
                  </a:lnTo>
                  <a:lnTo>
                    <a:pt x="178" y="4598"/>
                  </a:lnTo>
                  <a:lnTo>
                    <a:pt x="191" y="4562"/>
                  </a:lnTo>
                  <a:lnTo>
                    <a:pt x="206" y="4528"/>
                  </a:lnTo>
                  <a:lnTo>
                    <a:pt x="223" y="4493"/>
                  </a:lnTo>
                  <a:close/>
                  <a:moveTo>
                    <a:pt x="913" y="5078"/>
                  </a:moveTo>
                  <a:lnTo>
                    <a:pt x="913" y="5078"/>
                  </a:lnTo>
                  <a:lnTo>
                    <a:pt x="894" y="5003"/>
                  </a:lnTo>
                  <a:lnTo>
                    <a:pt x="874" y="4925"/>
                  </a:lnTo>
                  <a:lnTo>
                    <a:pt x="831" y="4768"/>
                  </a:lnTo>
                  <a:lnTo>
                    <a:pt x="785" y="4611"/>
                  </a:lnTo>
                  <a:lnTo>
                    <a:pt x="737" y="4458"/>
                  </a:lnTo>
                  <a:lnTo>
                    <a:pt x="691" y="4313"/>
                  </a:lnTo>
                  <a:lnTo>
                    <a:pt x="648" y="4181"/>
                  </a:lnTo>
                  <a:lnTo>
                    <a:pt x="607" y="4063"/>
                  </a:lnTo>
                  <a:lnTo>
                    <a:pt x="572" y="3965"/>
                  </a:lnTo>
                  <a:lnTo>
                    <a:pt x="611" y="4006"/>
                  </a:lnTo>
                  <a:lnTo>
                    <a:pt x="648" y="4046"/>
                  </a:lnTo>
                  <a:lnTo>
                    <a:pt x="682" y="4087"/>
                  </a:lnTo>
                  <a:lnTo>
                    <a:pt x="714" y="4126"/>
                  </a:lnTo>
                  <a:lnTo>
                    <a:pt x="744" y="4166"/>
                  </a:lnTo>
                  <a:lnTo>
                    <a:pt x="772" y="4205"/>
                  </a:lnTo>
                  <a:lnTo>
                    <a:pt x="796" y="4244"/>
                  </a:lnTo>
                  <a:lnTo>
                    <a:pt x="820" y="4281"/>
                  </a:lnTo>
                  <a:lnTo>
                    <a:pt x="841" y="4319"/>
                  </a:lnTo>
                  <a:lnTo>
                    <a:pt x="861" y="4357"/>
                  </a:lnTo>
                  <a:lnTo>
                    <a:pt x="878" y="4395"/>
                  </a:lnTo>
                  <a:lnTo>
                    <a:pt x="893" y="4431"/>
                  </a:lnTo>
                  <a:lnTo>
                    <a:pt x="907" y="4468"/>
                  </a:lnTo>
                  <a:lnTo>
                    <a:pt x="919" y="4503"/>
                  </a:lnTo>
                  <a:lnTo>
                    <a:pt x="930" y="4540"/>
                  </a:lnTo>
                  <a:lnTo>
                    <a:pt x="939" y="4575"/>
                  </a:lnTo>
                  <a:lnTo>
                    <a:pt x="946" y="4610"/>
                  </a:lnTo>
                  <a:lnTo>
                    <a:pt x="952" y="4644"/>
                  </a:lnTo>
                  <a:lnTo>
                    <a:pt x="956" y="4678"/>
                  </a:lnTo>
                  <a:lnTo>
                    <a:pt x="959" y="4712"/>
                  </a:lnTo>
                  <a:lnTo>
                    <a:pt x="962" y="4745"/>
                  </a:lnTo>
                  <a:lnTo>
                    <a:pt x="962" y="4777"/>
                  </a:lnTo>
                  <a:lnTo>
                    <a:pt x="962" y="4810"/>
                  </a:lnTo>
                  <a:lnTo>
                    <a:pt x="959" y="4842"/>
                  </a:lnTo>
                  <a:lnTo>
                    <a:pt x="957" y="4873"/>
                  </a:lnTo>
                  <a:lnTo>
                    <a:pt x="954" y="4904"/>
                  </a:lnTo>
                  <a:lnTo>
                    <a:pt x="949" y="4934"/>
                  </a:lnTo>
                  <a:lnTo>
                    <a:pt x="943" y="4964"/>
                  </a:lnTo>
                  <a:lnTo>
                    <a:pt x="937" y="4993"/>
                  </a:lnTo>
                  <a:lnTo>
                    <a:pt x="930" y="5023"/>
                  </a:lnTo>
                  <a:lnTo>
                    <a:pt x="922" y="5051"/>
                  </a:lnTo>
                  <a:lnTo>
                    <a:pt x="913" y="5078"/>
                  </a:lnTo>
                  <a:close/>
                  <a:moveTo>
                    <a:pt x="4058" y="33"/>
                  </a:moveTo>
                  <a:lnTo>
                    <a:pt x="2749" y="172"/>
                  </a:lnTo>
                  <a:lnTo>
                    <a:pt x="2737" y="153"/>
                  </a:lnTo>
                  <a:lnTo>
                    <a:pt x="2723" y="135"/>
                  </a:lnTo>
                  <a:lnTo>
                    <a:pt x="2708" y="118"/>
                  </a:lnTo>
                  <a:lnTo>
                    <a:pt x="2693" y="101"/>
                  </a:lnTo>
                  <a:lnTo>
                    <a:pt x="2675" y="86"/>
                  </a:lnTo>
                  <a:lnTo>
                    <a:pt x="2659" y="72"/>
                  </a:lnTo>
                  <a:lnTo>
                    <a:pt x="2640" y="59"/>
                  </a:lnTo>
                  <a:lnTo>
                    <a:pt x="2621" y="47"/>
                  </a:lnTo>
                  <a:lnTo>
                    <a:pt x="2601" y="37"/>
                  </a:lnTo>
                  <a:lnTo>
                    <a:pt x="2580" y="27"/>
                  </a:lnTo>
                  <a:lnTo>
                    <a:pt x="2558" y="19"/>
                  </a:lnTo>
                  <a:lnTo>
                    <a:pt x="2536" y="13"/>
                  </a:lnTo>
                  <a:lnTo>
                    <a:pt x="2514" y="7"/>
                  </a:lnTo>
                  <a:lnTo>
                    <a:pt x="2490" y="3"/>
                  </a:lnTo>
                  <a:lnTo>
                    <a:pt x="2466" y="1"/>
                  </a:lnTo>
                  <a:lnTo>
                    <a:pt x="2443" y="0"/>
                  </a:lnTo>
                  <a:lnTo>
                    <a:pt x="2418" y="1"/>
                  </a:lnTo>
                  <a:lnTo>
                    <a:pt x="2394" y="3"/>
                  </a:lnTo>
                  <a:lnTo>
                    <a:pt x="2372" y="7"/>
                  </a:lnTo>
                  <a:lnTo>
                    <a:pt x="2349" y="13"/>
                  </a:lnTo>
                  <a:lnTo>
                    <a:pt x="2327" y="19"/>
                  </a:lnTo>
                  <a:lnTo>
                    <a:pt x="2306" y="27"/>
                  </a:lnTo>
                  <a:lnTo>
                    <a:pt x="2284" y="37"/>
                  </a:lnTo>
                  <a:lnTo>
                    <a:pt x="2264" y="47"/>
                  </a:lnTo>
                  <a:lnTo>
                    <a:pt x="2245" y="59"/>
                  </a:lnTo>
                  <a:lnTo>
                    <a:pt x="2227" y="72"/>
                  </a:lnTo>
                  <a:lnTo>
                    <a:pt x="2209" y="86"/>
                  </a:lnTo>
                  <a:lnTo>
                    <a:pt x="2192" y="100"/>
                  </a:lnTo>
                  <a:lnTo>
                    <a:pt x="2177" y="117"/>
                  </a:lnTo>
                  <a:lnTo>
                    <a:pt x="2163" y="133"/>
                  </a:lnTo>
                  <a:lnTo>
                    <a:pt x="2149" y="151"/>
                  </a:lnTo>
                  <a:lnTo>
                    <a:pt x="2137" y="170"/>
                  </a:lnTo>
                  <a:lnTo>
                    <a:pt x="842" y="33"/>
                  </a:lnTo>
                  <a:lnTo>
                    <a:pt x="825" y="68"/>
                  </a:lnTo>
                  <a:lnTo>
                    <a:pt x="809" y="105"/>
                  </a:lnTo>
                  <a:lnTo>
                    <a:pt x="795" y="142"/>
                  </a:lnTo>
                  <a:lnTo>
                    <a:pt x="785" y="179"/>
                  </a:lnTo>
                  <a:lnTo>
                    <a:pt x="775" y="217"/>
                  </a:lnTo>
                  <a:lnTo>
                    <a:pt x="768" y="255"/>
                  </a:lnTo>
                  <a:lnTo>
                    <a:pt x="763" y="294"/>
                  </a:lnTo>
                  <a:lnTo>
                    <a:pt x="761" y="333"/>
                  </a:lnTo>
                  <a:lnTo>
                    <a:pt x="761" y="372"/>
                  </a:lnTo>
                  <a:lnTo>
                    <a:pt x="763" y="412"/>
                  </a:lnTo>
                  <a:lnTo>
                    <a:pt x="769" y="453"/>
                  </a:lnTo>
                  <a:lnTo>
                    <a:pt x="778" y="495"/>
                  </a:lnTo>
                  <a:lnTo>
                    <a:pt x="789" y="536"/>
                  </a:lnTo>
                  <a:lnTo>
                    <a:pt x="804" y="580"/>
                  </a:lnTo>
                  <a:lnTo>
                    <a:pt x="821" y="622"/>
                  </a:lnTo>
                  <a:lnTo>
                    <a:pt x="842" y="666"/>
                  </a:lnTo>
                  <a:lnTo>
                    <a:pt x="2143" y="560"/>
                  </a:lnTo>
                  <a:lnTo>
                    <a:pt x="2158" y="582"/>
                  </a:lnTo>
                  <a:lnTo>
                    <a:pt x="2176" y="602"/>
                  </a:lnTo>
                  <a:lnTo>
                    <a:pt x="2195" y="621"/>
                  </a:lnTo>
                  <a:lnTo>
                    <a:pt x="2215" y="639"/>
                  </a:lnTo>
                  <a:lnTo>
                    <a:pt x="2236" y="655"/>
                  </a:lnTo>
                  <a:lnTo>
                    <a:pt x="2258" y="669"/>
                  </a:lnTo>
                  <a:lnTo>
                    <a:pt x="2282" y="682"/>
                  </a:lnTo>
                  <a:lnTo>
                    <a:pt x="2307" y="693"/>
                  </a:lnTo>
                  <a:lnTo>
                    <a:pt x="2307" y="1073"/>
                  </a:lnTo>
                  <a:lnTo>
                    <a:pt x="1804" y="1073"/>
                  </a:lnTo>
                  <a:lnTo>
                    <a:pt x="1804" y="1426"/>
                  </a:lnTo>
                  <a:lnTo>
                    <a:pt x="3122" y="1426"/>
                  </a:lnTo>
                  <a:lnTo>
                    <a:pt x="3122" y="1073"/>
                  </a:lnTo>
                  <a:lnTo>
                    <a:pt x="2584" y="1073"/>
                  </a:lnTo>
                  <a:lnTo>
                    <a:pt x="2584" y="691"/>
                  </a:lnTo>
                  <a:lnTo>
                    <a:pt x="2608" y="679"/>
                  </a:lnTo>
                  <a:lnTo>
                    <a:pt x="2632" y="666"/>
                  </a:lnTo>
                  <a:lnTo>
                    <a:pt x="2653" y="652"/>
                  </a:lnTo>
                  <a:lnTo>
                    <a:pt x="2673" y="636"/>
                  </a:lnTo>
                  <a:lnTo>
                    <a:pt x="2693" y="619"/>
                  </a:lnTo>
                  <a:lnTo>
                    <a:pt x="2711" y="600"/>
                  </a:lnTo>
                  <a:lnTo>
                    <a:pt x="2727" y="580"/>
                  </a:lnTo>
                  <a:lnTo>
                    <a:pt x="2743" y="558"/>
                  </a:lnTo>
                  <a:lnTo>
                    <a:pt x="4058" y="666"/>
                  </a:lnTo>
                  <a:lnTo>
                    <a:pt x="4078" y="622"/>
                  </a:lnTo>
                  <a:lnTo>
                    <a:pt x="4096" y="580"/>
                  </a:lnTo>
                  <a:lnTo>
                    <a:pt x="4111" y="536"/>
                  </a:lnTo>
                  <a:lnTo>
                    <a:pt x="4122" y="495"/>
                  </a:lnTo>
                  <a:lnTo>
                    <a:pt x="4130" y="453"/>
                  </a:lnTo>
                  <a:lnTo>
                    <a:pt x="4136" y="412"/>
                  </a:lnTo>
                  <a:lnTo>
                    <a:pt x="4140" y="372"/>
                  </a:lnTo>
                  <a:lnTo>
                    <a:pt x="4140" y="333"/>
                  </a:lnTo>
                  <a:lnTo>
                    <a:pt x="4137" y="294"/>
                  </a:lnTo>
                  <a:lnTo>
                    <a:pt x="4133" y="255"/>
                  </a:lnTo>
                  <a:lnTo>
                    <a:pt x="4126" y="217"/>
                  </a:lnTo>
                  <a:lnTo>
                    <a:pt x="4116" y="179"/>
                  </a:lnTo>
                  <a:lnTo>
                    <a:pt x="4104" y="142"/>
                  </a:lnTo>
                  <a:lnTo>
                    <a:pt x="4091" y="105"/>
                  </a:lnTo>
                  <a:lnTo>
                    <a:pt x="4075" y="68"/>
                  </a:lnTo>
                  <a:lnTo>
                    <a:pt x="4058" y="33"/>
                  </a:lnTo>
                  <a:close/>
                  <a:moveTo>
                    <a:pt x="3989" y="146"/>
                  </a:moveTo>
                  <a:lnTo>
                    <a:pt x="4019" y="345"/>
                  </a:lnTo>
                  <a:lnTo>
                    <a:pt x="2841" y="298"/>
                  </a:lnTo>
                  <a:lnTo>
                    <a:pt x="2832" y="250"/>
                  </a:lnTo>
                  <a:lnTo>
                    <a:pt x="3989" y="146"/>
                  </a:lnTo>
                  <a:close/>
                  <a:moveTo>
                    <a:pt x="911" y="146"/>
                  </a:moveTo>
                  <a:lnTo>
                    <a:pt x="2067" y="250"/>
                  </a:lnTo>
                  <a:lnTo>
                    <a:pt x="2059" y="298"/>
                  </a:lnTo>
                  <a:lnTo>
                    <a:pt x="880" y="345"/>
                  </a:lnTo>
                  <a:lnTo>
                    <a:pt x="911" y="146"/>
                  </a:lnTo>
                  <a:close/>
                  <a:moveTo>
                    <a:pt x="544" y="3112"/>
                  </a:moveTo>
                  <a:lnTo>
                    <a:pt x="544" y="3112"/>
                  </a:lnTo>
                  <a:lnTo>
                    <a:pt x="730" y="3161"/>
                  </a:lnTo>
                  <a:lnTo>
                    <a:pt x="916" y="2563"/>
                  </a:lnTo>
                  <a:lnTo>
                    <a:pt x="929" y="2536"/>
                  </a:lnTo>
                  <a:lnTo>
                    <a:pt x="942" y="2510"/>
                  </a:lnTo>
                  <a:lnTo>
                    <a:pt x="956" y="2485"/>
                  </a:lnTo>
                  <a:lnTo>
                    <a:pt x="970" y="2462"/>
                  </a:lnTo>
                  <a:lnTo>
                    <a:pt x="985" y="2439"/>
                  </a:lnTo>
                  <a:lnTo>
                    <a:pt x="1001" y="2418"/>
                  </a:lnTo>
                  <a:lnTo>
                    <a:pt x="1017" y="2397"/>
                  </a:lnTo>
                  <a:lnTo>
                    <a:pt x="1034" y="2377"/>
                  </a:lnTo>
                  <a:lnTo>
                    <a:pt x="1067" y="2339"/>
                  </a:lnTo>
                  <a:lnTo>
                    <a:pt x="1100" y="2302"/>
                  </a:lnTo>
                  <a:lnTo>
                    <a:pt x="1133" y="2267"/>
                  </a:lnTo>
                  <a:lnTo>
                    <a:pt x="1164" y="2232"/>
                  </a:lnTo>
                  <a:lnTo>
                    <a:pt x="1127" y="2241"/>
                  </a:lnTo>
                  <a:lnTo>
                    <a:pt x="1092" y="2252"/>
                  </a:lnTo>
                  <a:lnTo>
                    <a:pt x="1057" y="2265"/>
                  </a:lnTo>
                  <a:lnTo>
                    <a:pt x="1024" y="2279"/>
                  </a:lnTo>
                  <a:lnTo>
                    <a:pt x="992" y="2294"/>
                  </a:lnTo>
                  <a:lnTo>
                    <a:pt x="961" y="2311"/>
                  </a:lnTo>
                  <a:lnTo>
                    <a:pt x="931" y="2330"/>
                  </a:lnTo>
                  <a:lnTo>
                    <a:pt x="902" y="2350"/>
                  </a:lnTo>
                  <a:lnTo>
                    <a:pt x="874" y="2371"/>
                  </a:lnTo>
                  <a:lnTo>
                    <a:pt x="847" y="2395"/>
                  </a:lnTo>
                  <a:lnTo>
                    <a:pt x="822" y="2421"/>
                  </a:lnTo>
                  <a:lnTo>
                    <a:pt x="798" y="2448"/>
                  </a:lnTo>
                  <a:lnTo>
                    <a:pt x="775" y="2477"/>
                  </a:lnTo>
                  <a:lnTo>
                    <a:pt x="754" y="2508"/>
                  </a:lnTo>
                  <a:lnTo>
                    <a:pt x="734" y="2541"/>
                  </a:lnTo>
                  <a:lnTo>
                    <a:pt x="715" y="2576"/>
                  </a:lnTo>
                  <a:lnTo>
                    <a:pt x="544" y="3112"/>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Times New Roman" panose="02020603050405020304" pitchFamily="18" charset="0"/>
                <a:cs typeface="+mn-ea"/>
                <a:sym typeface="Times New Roman" panose="02020603050405020304" pitchFamily="18" charset="0"/>
              </a:endParaRPr>
            </a:p>
          </p:txBody>
        </p:sp>
        <p:cxnSp>
          <p:nvCxnSpPr>
            <p:cNvPr id="15" name="直接连接符 14">
              <a:extLst>
                <a:ext uri="{FF2B5EF4-FFF2-40B4-BE49-F238E27FC236}">
                  <a16:creationId xmlns:a16="http://schemas.microsoft.com/office/drawing/2014/main" id="{59F7932B-D7CF-4D08-9B9B-CBBC9AC731F0}"/>
                </a:ext>
              </a:extLst>
            </p:cNvPr>
            <p:cNvCxnSpPr/>
            <p:nvPr/>
          </p:nvCxnSpPr>
          <p:spPr>
            <a:xfrm>
              <a:off x="3140304" y="3860991"/>
              <a:ext cx="1131971" cy="32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D537A18-6933-4C46-A438-4787A7D8B8AD}"/>
                </a:ext>
              </a:extLst>
            </p:cNvPr>
            <p:cNvSpPr txBox="1"/>
            <p:nvPr/>
          </p:nvSpPr>
          <p:spPr>
            <a:xfrm>
              <a:off x="4272276" y="3676027"/>
              <a:ext cx="696485" cy="344487"/>
            </a:xfrm>
            <a:prstGeom prst="rect">
              <a:avLst/>
            </a:prstGeom>
            <a:noFill/>
          </p:spPr>
          <p:txBody>
            <a:bodyPr wrap="none" rtlCol="0">
              <a:spAutoFit/>
            </a:bodyPr>
            <a:lstStyle/>
            <a:p>
              <a:r>
                <a:rPr lang="en-US" altLang="zh-CN" sz="1600"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80%</a:t>
              </a:r>
              <a:endParaRPr lang="zh-CN" altLang="en-US" sz="1600"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7" name="左大括号 16">
              <a:extLst>
                <a:ext uri="{FF2B5EF4-FFF2-40B4-BE49-F238E27FC236}">
                  <a16:creationId xmlns:a16="http://schemas.microsoft.com/office/drawing/2014/main" id="{16D11287-C3C1-4F7F-B01B-DC79B8FE319C}"/>
                </a:ext>
              </a:extLst>
            </p:cNvPr>
            <p:cNvSpPr/>
            <p:nvPr/>
          </p:nvSpPr>
          <p:spPr>
            <a:xfrm>
              <a:off x="506782" y="5312336"/>
              <a:ext cx="223081" cy="1061882"/>
            </a:xfrm>
            <a:prstGeom prst="leftBrace">
              <a:avLst>
                <a:gd name="adj1" fmla="val 21659"/>
                <a:gd name="adj2" fmla="val 49357"/>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8" name="左大括号 17">
              <a:extLst>
                <a:ext uri="{FF2B5EF4-FFF2-40B4-BE49-F238E27FC236}">
                  <a16:creationId xmlns:a16="http://schemas.microsoft.com/office/drawing/2014/main" id="{EE24C895-6982-4236-B0E6-7DB8C73BDC33}"/>
                </a:ext>
              </a:extLst>
            </p:cNvPr>
            <p:cNvSpPr/>
            <p:nvPr/>
          </p:nvSpPr>
          <p:spPr>
            <a:xfrm>
              <a:off x="2892094" y="4720856"/>
              <a:ext cx="225675" cy="1653362"/>
            </a:xfrm>
            <a:prstGeom prst="leftBrace">
              <a:avLst>
                <a:gd name="adj1" fmla="val 64303"/>
                <a:gd name="adj2" fmla="val 50000"/>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cxnSp>
          <p:nvCxnSpPr>
            <p:cNvPr id="19" name="直接连接符 18">
              <a:extLst>
                <a:ext uri="{FF2B5EF4-FFF2-40B4-BE49-F238E27FC236}">
                  <a16:creationId xmlns:a16="http://schemas.microsoft.com/office/drawing/2014/main" id="{07F94AF4-710A-4E85-BCBC-7FD238039C63}"/>
                </a:ext>
              </a:extLst>
            </p:cNvPr>
            <p:cNvCxnSpPr/>
            <p:nvPr/>
          </p:nvCxnSpPr>
          <p:spPr>
            <a:xfrm>
              <a:off x="736028" y="5312336"/>
              <a:ext cx="1131971" cy="3213"/>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A0EE368-A47B-45C0-8B82-DBA0028F55E8}"/>
                </a:ext>
              </a:extLst>
            </p:cNvPr>
            <p:cNvCxnSpPr/>
            <p:nvPr/>
          </p:nvCxnSpPr>
          <p:spPr>
            <a:xfrm>
              <a:off x="3140303" y="4729068"/>
              <a:ext cx="1131971" cy="3213"/>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32066BA-9AE8-4141-9F39-43AB432063C9}"/>
                </a:ext>
              </a:extLst>
            </p:cNvPr>
            <p:cNvSpPr txBox="1"/>
            <p:nvPr/>
          </p:nvSpPr>
          <p:spPr>
            <a:xfrm>
              <a:off x="1049380" y="6446408"/>
              <a:ext cx="591412" cy="375804"/>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d</a:t>
              </a:r>
              <a:r>
                <a:rPr lang="en-US" altLang="zh-CN" baseline="-25000" dirty="0">
                  <a:latin typeface="Times New Roman" panose="02020603050405020304" pitchFamily="18" charset="0"/>
                  <a:ea typeface="宋体" panose="02010600030101010101" pitchFamily="2" charset="-122"/>
                  <a:cs typeface="+mn-ea"/>
                  <a:sym typeface="Times New Roman" panose="02020603050405020304" pitchFamily="18" charset="0"/>
                </a:rPr>
                <a:t>n-1</a:t>
              </a:r>
              <a:endParaRPr lang="zh-CN" altLang="en-US"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2" name="文本框 21">
              <a:extLst>
                <a:ext uri="{FF2B5EF4-FFF2-40B4-BE49-F238E27FC236}">
                  <a16:creationId xmlns:a16="http://schemas.microsoft.com/office/drawing/2014/main" id="{B5D76F64-8FA7-4053-9283-463A2C701244}"/>
                </a:ext>
              </a:extLst>
            </p:cNvPr>
            <p:cNvSpPr txBox="1"/>
            <p:nvPr/>
          </p:nvSpPr>
          <p:spPr>
            <a:xfrm>
              <a:off x="3464766" y="6377296"/>
              <a:ext cx="495903" cy="375804"/>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d</a:t>
              </a:r>
              <a:r>
                <a:rPr lang="en-US" altLang="zh-CN" baseline="-25000" dirty="0">
                  <a:latin typeface="Times New Roman" panose="02020603050405020304" pitchFamily="18" charset="0"/>
                  <a:ea typeface="宋体" panose="02010600030101010101" pitchFamily="2" charset="-122"/>
                  <a:cs typeface="+mn-ea"/>
                  <a:sym typeface="Times New Roman" panose="02020603050405020304" pitchFamily="18" charset="0"/>
                </a:rPr>
                <a:t>n </a:t>
              </a: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a:t>
              </a:r>
              <a:endParaRPr lang="zh-CN" altLang="en-US"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C946477-4AF4-43E4-8E5E-1B456C57D7AB}"/>
                    </a:ext>
                  </a:extLst>
                </p:cNvPr>
                <p:cNvSpPr txBox="1"/>
                <p:nvPr/>
              </p:nvSpPr>
              <p:spPr>
                <a:xfrm>
                  <a:off x="79263" y="5636989"/>
                  <a:ext cx="405657" cy="338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1" i="1">
                            <a:latin typeface="Cambria Math" panose="02040503050406030204" pitchFamily="18" charset="0"/>
                            <a:cs typeface="+mn-ea"/>
                            <a:sym typeface="Times New Roman" panose="02020603050405020304" pitchFamily="18" charset="0"/>
                          </a:rPr>
                          <m:t>𝒍</m:t>
                        </m:r>
                        <m:r>
                          <a:rPr lang="en-US" altLang="zh-CN" sz="1600" b="1" i="1">
                            <a:latin typeface="Cambria Math" panose="02040503050406030204" pitchFamily="18" charset="0"/>
                            <a:cs typeface="+mn-ea"/>
                            <a:sym typeface="Times New Roman" panose="02020603050405020304" pitchFamily="18" charset="0"/>
                          </a:rPr>
                          <m:t>′</m:t>
                        </m:r>
                      </m:oMath>
                    </m:oMathPara>
                  </a14:m>
                  <a:endParaRPr lang="zh-CN" altLang="en-US" sz="1600"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4C946477-4AF4-43E4-8E5E-1B456C57D7AB}"/>
                    </a:ext>
                  </a:extLst>
                </p:cNvPr>
                <p:cNvSpPr txBox="1">
                  <a:spLocks noRot="1" noChangeAspect="1" noMove="1" noResize="1" noEditPoints="1" noAdjustHandles="1" noChangeArrowheads="1" noChangeShapeType="1" noTextEdit="1"/>
                </p:cNvSpPr>
                <p:nvPr/>
              </p:nvSpPr>
              <p:spPr>
                <a:xfrm>
                  <a:off x="79263" y="5636989"/>
                  <a:ext cx="405657" cy="338746"/>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ABA82647-FCFE-4276-914D-29235F306664}"/>
                    </a:ext>
                  </a:extLst>
                </p:cNvPr>
                <p:cNvSpPr txBox="1"/>
                <p:nvPr/>
              </p:nvSpPr>
              <p:spPr>
                <a:xfrm>
                  <a:off x="2522640" y="5378261"/>
                  <a:ext cx="343739" cy="338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1" i="1">
                            <a:latin typeface="Cambria Math" panose="02040503050406030204" pitchFamily="18" charset="0"/>
                            <a:cs typeface="+mn-ea"/>
                            <a:sym typeface="Times New Roman" panose="02020603050405020304" pitchFamily="18" charset="0"/>
                          </a:rPr>
                          <m:t>𝒍</m:t>
                        </m:r>
                      </m:oMath>
                    </m:oMathPara>
                  </a14:m>
                  <a:endParaRPr lang="zh-CN" altLang="en-US" sz="1600" baseline="-25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ABA82647-FCFE-4276-914D-29235F306664}"/>
                    </a:ext>
                  </a:extLst>
                </p:cNvPr>
                <p:cNvSpPr txBox="1">
                  <a:spLocks noRot="1" noChangeAspect="1" noMove="1" noResize="1" noEditPoints="1" noAdjustHandles="1" noChangeArrowheads="1" noChangeShapeType="1" noTextEdit="1"/>
                </p:cNvSpPr>
                <p:nvPr/>
              </p:nvSpPr>
              <p:spPr>
                <a:xfrm>
                  <a:off x="2522640" y="5378261"/>
                  <a:ext cx="343739" cy="338746"/>
                </a:xfrm>
                <a:prstGeom prst="rect">
                  <a:avLst/>
                </a:prstGeom>
                <a:blipFill>
                  <a:blip r:embed="rId10"/>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13443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8752" y="185457"/>
            <a:ext cx="9388439"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Stream multicast dynamic switching mechanism</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14</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9" name="Rectangle 2">
            <a:extLst>
              <a:ext uri="{FF2B5EF4-FFF2-40B4-BE49-F238E27FC236}">
                <a16:creationId xmlns:a16="http://schemas.microsoft.com/office/drawing/2014/main" id="{568916B4-54F9-44EA-BD94-96BE0824653F}"/>
              </a:ext>
            </a:extLst>
          </p:cNvPr>
          <p:cNvSpPr>
            <a:spLocks noChangeArrowheads="1"/>
          </p:cNvSpPr>
          <p:nvPr/>
        </p:nvSpPr>
        <p:spPr bwMode="auto">
          <a:xfrm>
            <a:off x="-377952" y="3563571"/>
            <a:ext cx="11580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1" name="矩形 10">
            <a:extLst>
              <a:ext uri="{FF2B5EF4-FFF2-40B4-BE49-F238E27FC236}">
                <a16:creationId xmlns:a16="http://schemas.microsoft.com/office/drawing/2014/main" id="{EB9954F0-57DB-40DF-940A-859AB16B6CC8}"/>
              </a:ext>
            </a:extLst>
          </p:cNvPr>
          <p:cNvSpPr/>
          <p:nvPr/>
        </p:nvSpPr>
        <p:spPr>
          <a:xfrm>
            <a:off x="334711" y="973807"/>
            <a:ext cx="4682855" cy="907941"/>
          </a:xfrm>
          <a:prstGeom prst="rect">
            <a:avLst/>
          </a:prstGeom>
        </p:spPr>
        <p:txBody>
          <a:bodyPr wrap="square">
            <a:spAutoFit/>
          </a:bodyPr>
          <a:lstStyle/>
          <a:p>
            <a:pPr defTabSz="474968">
              <a:lnSpc>
                <a:spcPct val="120000"/>
              </a:lnSpc>
              <a:spcBef>
                <a:spcPts val="300"/>
              </a:spcBef>
              <a:buFont typeface="Wingdings" panose="05000000000000000000" pitchFamily="2" charset="2"/>
              <a:buChar char="Ø"/>
              <a:defRPr sz="1455">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2200" dirty="0">
                <a:latin typeface="Times New Roman" panose="02020603050405020304" pitchFamily="18" charset="0"/>
                <a:ea typeface="宋体" panose="02010600030101010101" pitchFamily="2" charset="-122"/>
                <a:cs typeface="+mn-ea"/>
                <a:sym typeface="Times New Roman" panose="02020603050405020304" pitchFamily="18" charset="0"/>
              </a:rPr>
              <a:t> Negative scale-down dynamic switch</a:t>
            </a:r>
          </a:p>
          <a:p>
            <a:pPr defTabSz="474968">
              <a:lnSpc>
                <a:spcPct val="120000"/>
              </a:lnSpc>
              <a:spcBef>
                <a:spcPts val="300"/>
              </a:spcBef>
              <a:buFont typeface="Wingdings" panose="05000000000000000000" pitchFamily="2" charset="2"/>
              <a:buChar char="Ø"/>
              <a:defRPr sz="1455">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2200" dirty="0">
                <a:latin typeface="Times New Roman" panose="02020603050405020304" pitchFamily="18" charset="0"/>
                <a:ea typeface="宋体" panose="02010600030101010101" pitchFamily="2" charset="-122"/>
                <a:cs typeface="+mn-ea"/>
                <a:sym typeface="Times New Roman" panose="02020603050405020304" pitchFamily="18" charset="0"/>
              </a:rPr>
              <a:t> Active scale-up dynamic switch</a:t>
            </a:r>
          </a:p>
        </p:txBody>
      </p:sp>
      <p:sp>
        <p:nvSpPr>
          <p:cNvPr id="12" name="文本框 11">
            <a:extLst>
              <a:ext uri="{FF2B5EF4-FFF2-40B4-BE49-F238E27FC236}">
                <a16:creationId xmlns:a16="http://schemas.microsoft.com/office/drawing/2014/main" id="{D6A4250F-882D-4EB8-948A-2A0BD5918F10}"/>
              </a:ext>
            </a:extLst>
          </p:cNvPr>
          <p:cNvSpPr txBox="1"/>
          <p:nvPr/>
        </p:nvSpPr>
        <p:spPr>
          <a:xfrm>
            <a:off x="1170534" y="5954137"/>
            <a:ext cx="3800999" cy="584775"/>
          </a:xfrm>
          <a:prstGeom prst="rect">
            <a:avLst/>
          </a:prstGeom>
          <a:noFill/>
        </p:spPr>
        <p:txBody>
          <a:bodyPr wrap="square" rtlCol="0">
            <a:spAutoFit/>
          </a:bodyPr>
          <a:lstStyle/>
          <a:p>
            <a:r>
              <a:rPr lang="en-US" altLang="zh-CN" sz="1600" dirty="0">
                <a:latin typeface="Times New Roman" panose="02020603050405020304" pitchFamily="18" charset="0"/>
                <a:ea typeface="宋体" panose="02010600030101010101" pitchFamily="2" charset="-122"/>
                <a:cs typeface="+mn-ea"/>
                <a:sym typeface="Times New Roman" panose="02020603050405020304" pitchFamily="18" charset="0"/>
              </a:rPr>
              <a:t>The maximum output of a non-blocking multicast tree changed from 3 to 2.</a:t>
            </a:r>
            <a:endParaRPr lang="zh-CN" altLang="en-US" sz="1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3" name="矩形 12">
            <a:extLst>
              <a:ext uri="{FF2B5EF4-FFF2-40B4-BE49-F238E27FC236}">
                <a16:creationId xmlns:a16="http://schemas.microsoft.com/office/drawing/2014/main" id="{91DF64E9-41C3-42A4-A70C-3AA9A9A1B35E}"/>
              </a:ext>
            </a:extLst>
          </p:cNvPr>
          <p:cNvSpPr/>
          <p:nvPr/>
        </p:nvSpPr>
        <p:spPr>
          <a:xfrm>
            <a:off x="6604150" y="5954136"/>
            <a:ext cx="4062347" cy="584775"/>
          </a:xfrm>
          <a:prstGeom prst="rect">
            <a:avLst/>
          </a:prstGeom>
        </p:spPr>
        <p:txBody>
          <a:bodyPr wrap="square">
            <a:spAutoFit/>
          </a:bodyPr>
          <a:lstStyle/>
          <a:p>
            <a:r>
              <a:rPr lang="en-US" altLang="zh-CN" sz="1600" dirty="0">
                <a:latin typeface="Times New Roman" panose="02020603050405020304" pitchFamily="18" charset="0"/>
                <a:ea typeface="宋体" panose="02010600030101010101" pitchFamily="2" charset="-122"/>
                <a:cs typeface="+mn-ea"/>
                <a:sym typeface="Times New Roman" panose="02020603050405020304" pitchFamily="18" charset="0"/>
              </a:rPr>
              <a:t>The maximum output degree of non-blocking multicast tree changed from 2 to 3</a:t>
            </a:r>
            <a:endParaRPr lang="zh-CN" altLang="en-US" sz="1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7" name="图片 6">
            <a:extLst>
              <a:ext uri="{FF2B5EF4-FFF2-40B4-BE49-F238E27FC236}">
                <a16:creationId xmlns:a16="http://schemas.microsoft.com/office/drawing/2014/main" id="{2600CA42-3426-4224-AA25-65AC09063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495" y="2570387"/>
            <a:ext cx="4412877" cy="3320979"/>
          </a:xfrm>
          <a:prstGeom prst="rect">
            <a:avLst/>
          </a:prstGeom>
        </p:spPr>
      </p:pic>
      <p:pic>
        <p:nvPicPr>
          <p:cNvPr id="14" name="图片 13">
            <a:extLst>
              <a:ext uri="{FF2B5EF4-FFF2-40B4-BE49-F238E27FC236}">
                <a16:creationId xmlns:a16="http://schemas.microsoft.com/office/drawing/2014/main" id="{C5D68E04-3ED7-4FED-8DD6-E468D25A1D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60" y="2563214"/>
            <a:ext cx="4356223" cy="3320979"/>
          </a:xfrm>
          <a:prstGeom prst="rect">
            <a:avLst/>
          </a:prstGeom>
        </p:spPr>
      </p:pic>
    </p:spTree>
    <p:extLst>
      <p:ext uri="{BB962C8B-B14F-4D97-AF65-F5344CB8AC3E}">
        <p14:creationId xmlns:p14="http://schemas.microsoft.com/office/powerpoint/2010/main" val="70955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A41C6A31-13B3-4793-A376-84009AF2DCFF}"/>
              </a:ext>
            </a:extLst>
          </p:cNvPr>
          <p:cNvSpPr>
            <a:spLocks noGrp="1"/>
          </p:cNvSpPr>
          <p:nvPr>
            <p:ph type="title"/>
          </p:nvPr>
        </p:nvSpPr>
        <p:spPr>
          <a:xfrm>
            <a:off x="224082" y="213303"/>
            <a:ext cx="9384045"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Stream multicast dynamic switching mechanism</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15</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3" name="Rectangle 2">
            <a:extLst>
              <a:ext uri="{FF2B5EF4-FFF2-40B4-BE49-F238E27FC236}">
                <a16:creationId xmlns:a16="http://schemas.microsoft.com/office/drawing/2014/main" id="{58029CAC-D5B0-446D-A411-DFDD3776A139}"/>
              </a:ext>
            </a:extLst>
          </p:cNvPr>
          <p:cNvSpPr>
            <a:spLocks noChangeArrowheads="1"/>
          </p:cNvSpPr>
          <p:nvPr/>
        </p:nvSpPr>
        <p:spPr bwMode="auto">
          <a:xfrm>
            <a:off x="2345639" y="606450"/>
            <a:ext cx="9756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4" name="矩形 13">
            <a:extLst>
              <a:ext uri="{FF2B5EF4-FFF2-40B4-BE49-F238E27FC236}">
                <a16:creationId xmlns:a16="http://schemas.microsoft.com/office/drawing/2014/main" id="{77138F8A-85E2-4329-8670-9BC571B00358}"/>
              </a:ext>
            </a:extLst>
          </p:cNvPr>
          <p:cNvSpPr/>
          <p:nvPr/>
        </p:nvSpPr>
        <p:spPr>
          <a:xfrm>
            <a:off x="224082" y="3736208"/>
            <a:ext cx="8160233" cy="2908489"/>
          </a:xfrm>
          <a:prstGeom prst="rect">
            <a:avLst/>
          </a:prstGeom>
        </p:spPr>
        <p:txBody>
          <a:bodyPr wrap="square">
            <a:spAutoFit/>
          </a:bodyPr>
          <a:lstStyle/>
          <a:p>
            <a:pPr marL="628635" indent="-342891">
              <a:spcBef>
                <a:spcPts val="1200"/>
              </a:spcBef>
              <a:spcAft>
                <a:spcPts val="600"/>
              </a:spcAft>
              <a:buClr>
                <a:srgbClr val="C00000"/>
              </a:buClr>
              <a:buSzPct val="110000"/>
              <a:buFont typeface="Wingdings" panose="05000000000000000000" pitchFamily="2" charset="2"/>
              <a:buChar char="p"/>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Control Message</a:t>
            </a:r>
          </a:p>
          <a:p>
            <a:pPr marL="1085824" lvl="1" indent="-342891">
              <a:lnSpc>
                <a:spcPct val="90000"/>
              </a:lnSpc>
              <a:spcBef>
                <a:spcPts val="200"/>
              </a:spcBef>
              <a:spcAft>
                <a:spcPts val="600"/>
              </a:spcAft>
              <a:buClr>
                <a:srgbClr val="C00000"/>
              </a:buClr>
              <a:buSzPct val="110000"/>
              <a:buFont typeface="Arial" panose="020B0604020202020204" pitchFamily="34" charset="0"/>
              <a:buChar char="•"/>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Stream Multicast Dynamic Switching Strategy (Negative Scale-down</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&amp;</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Active Scale-up)</a:t>
            </a:r>
          </a:p>
          <a:p>
            <a:pPr marL="1085824" lvl="1" indent="-342891">
              <a:lnSpc>
                <a:spcPct val="90000"/>
              </a:lnSpc>
              <a:spcBef>
                <a:spcPts val="200"/>
              </a:spcBef>
              <a:spcAft>
                <a:spcPts val="600"/>
              </a:spcAft>
              <a:buClr>
                <a:srgbClr val="C00000"/>
              </a:buClr>
              <a:buSzPct val="110000"/>
              <a:buFont typeface="Arial" panose="020B0604020202020204" pitchFamily="34" charset="0"/>
              <a:buChar char="•"/>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Control Configuration  (</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inform destination instances to disconnect or establish a new connection for reorganizing the structure)</a:t>
            </a:r>
            <a:endPar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628635" indent="-342891">
              <a:spcBef>
                <a:spcPts val="1200"/>
              </a:spcBef>
              <a:spcAft>
                <a:spcPts val="600"/>
              </a:spcAft>
              <a:buClr>
                <a:srgbClr val="C00000"/>
              </a:buClr>
              <a:buSzPct val="110000"/>
              <a:buFont typeface="Wingdings" panose="05000000000000000000" pitchFamily="2" charset="2"/>
              <a:buChar char="p"/>
              <a:defRPr/>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Multicast Controller</a:t>
            </a:r>
          </a:p>
          <a:p>
            <a:pPr marL="1085824" lvl="1" indent="-342891">
              <a:lnSpc>
                <a:spcPct val="90000"/>
              </a:lnSpc>
              <a:spcBef>
                <a:spcPts val="200"/>
              </a:spcBef>
              <a:spcAft>
                <a:spcPts val="600"/>
              </a:spcAft>
              <a:buClr>
                <a:srgbClr val="C00000"/>
              </a:buClr>
              <a:buSzPct val="110000"/>
              <a:buFont typeface="Arial" panose="020B0604020202020204" pitchFamily="34" charset="0"/>
              <a:buChar char="•"/>
              <a:defRPr/>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It monitors the workloads of the transfer queue and determines the stream multicast structure adjustment.</a:t>
            </a:r>
            <a:endPar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18" name="图片 17">
            <a:extLst>
              <a:ext uri="{FF2B5EF4-FFF2-40B4-BE49-F238E27FC236}">
                <a16:creationId xmlns:a16="http://schemas.microsoft.com/office/drawing/2014/main" id="{FFFBD142-6964-481F-9839-359D62ADD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85" y="1043225"/>
            <a:ext cx="6972851" cy="2526051"/>
          </a:xfrm>
          <a:prstGeom prst="rect">
            <a:avLst/>
          </a:prstGeom>
        </p:spPr>
      </p:pic>
    </p:spTree>
    <p:extLst>
      <p:ext uri="{BB962C8B-B14F-4D97-AF65-F5344CB8AC3E}">
        <p14:creationId xmlns:p14="http://schemas.microsoft.com/office/powerpoint/2010/main" val="362890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261" y="129971"/>
            <a:ext cx="8576502"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Worker-oriented communication mechanism </a:t>
            </a:r>
            <a:endParaRPr lang="zh-CN" altLang="en-US" sz="36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16</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1" name="矩形 10">
            <a:extLst>
              <a:ext uri="{FF2B5EF4-FFF2-40B4-BE49-F238E27FC236}">
                <a16:creationId xmlns:a16="http://schemas.microsoft.com/office/drawing/2014/main" id="{6781D408-5723-4F5C-A139-A3CDD3C9DD5D}"/>
              </a:ext>
            </a:extLst>
          </p:cNvPr>
          <p:cNvSpPr/>
          <p:nvPr/>
        </p:nvSpPr>
        <p:spPr>
          <a:xfrm>
            <a:off x="451833" y="5532004"/>
            <a:ext cx="7654291" cy="1322413"/>
          </a:xfrm>
          <a:prstGeom prst="rect">
            <a:avLst/>
          </a:prstGeom>
        </p:spPr>
        <p:txBody>
          <a:bodyPr wrap="square">
            <a:spAutoFit/>
          </a:bodyPr>
          <a:lstStyle/>
          <a:p>
            <a:pPr marL="628635" indent="-342891">
              <a:spcBef>
                <a:spcPts val="1200"/>
              </a:spcBef>
              <a:spcAft>
                <a:spcPts val="600"/>
              </a:spcAft>
              <a:buClr>
                <a:srgbClr val="C00000"/>
              </a:buClr>
              <a:buSzPct val="110000"/>
              <a:buFont typeface="Wingdings" panose="05000000000000000000" pitchFamily="2" charset="2"/>
              <a:buChar char="p"/>
              <a:defRP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Batch &amp; Dispatcher Component</a:t>
            </a:r>
            <a:r>
              <a:rPr lang="zh-CN" altLang="en-US" dirty="0">
                <a:latin typeface="Times New Roman" panose="02020603050405020304" pitchFamily="18" charset="0"/>
                <a:ea typeface="宋体" panose="02010600030101010101" pitchFamily="2" charset="-122"/>
                <a:cs typeface="+mn-ea"/>
                <a:sym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1085824" lvl="1" indent="-342891">
              <a:lnSpc>
                <a:spcPct val="90000"/>
              </a:lnSpc>
              <a:spcBef>
                <a:spcPts val="200"/>
              </a:spcBef>
              <a:spcAft>
                <a:spcPts val="600"/>
              </a:spcAft>
              <a:buClr>
                <a:srgbClr val="C00000"/>
              </a:buClr>
              <a:buSzPct val="110000"/>
              <a:buFont typeface="Arial" panose="020B0604020202020204" pitchFamily="34" charset="0"/>
              <a:buChar char="•"/>
              <a:defRP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Encapsulate and distribute WorkerMessage messages</a:t>
            </a:r>
          </a:p>
          <a:p>
            <a:pPr marL="1085824" lvl="1" indent="-342891">
              <a:lnSpc>
                <a:spcPct val="90000"/>
              </a:lnSpc>
              <a:spcBef>
                <a:spcPts val="200"/>
              </a:spcBef>
              <a:spcAft>
                <a:spcPts val="600"/>
              </a:spcAft>
              <a:buClr>
                <a:srgbClr val="C00000"/>
              </a:buClr>
              <a:buSzPct val="110000"/>
              <a:buFont typeface="Arial" panose="020B0604020202020204" pitchFamily="34" charset="0"/>
              <a:buChar char="•"/>
              <a:defRPr/>
            </a:pPr>
            <a:r>
              <a:rPr lang="en-US" altLang="zh-CN" dirty="0">
                <a:latin typeface="Times New Roman" panose="02020603050405020304" pitchFamily="18" charset="0"/>
                <a:ea typeface="宋体" panose="02010600030101010101" pitchFamily="2" charset="-122"/>
                <a:cs typeface="+mn-ea"/>
                <a:sym typeface="Times New Roman" panose="02020603050405020304" pitchFamily="18" charset="0"/>
              </a:rPr>
              <a:t>Reduce the cost of CPU serialization and solve the problem of multiple CPU serialization</a:t>
            </a:r>
          </a:p>
        </p:txBody>
      </p:sp>
      <p:pic>
        <p:nvPicPr>
          <p:cNvPr id="7" name="图片 6">
            <a:extLst>
              <a:ext uri="{FF2B5EF4-FFF2-40B4-BE49-F238E27FC236}">
                <a16:creationId xmlns:a16="http://schemas.microsoft.com/office/drawing/2014/main" id="{0C345F94-0F33-4180-A21B-7E2413672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101" y="3045167"/>
            <a:ext cx="6839267" cy="2212999"/>
          </a:xfrm>
          <a:prstGeom prst="rect">
            <a:avLst/>
          </a:prstGeom>
        </p:spPr>
      </p:pic>
      <p:pic>
        <p:nvPicPr>
          <p:cNvPr id="4" name="图片 3">
            <a:extLst>
              <a:ext uri="{FF2B5EF4-FFF2-40B4-BE49-F238E27FC236}">
                <a16:creationId xmlns:a16="http://schemas.microsoft.com/office/drawing/2014/main" id="{C3034C9F-48D5-44EB-8BAB-27DBFE5C4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499" y="798133"/>
            <a:ext cx="3301808" cy="1844131"/>
          </a:xfrm>
          <a:prstGeom prst="rect">
            <a:avLst/>
          </a:prstGeom>
        </p:spPr>
      </p:pic>
      <p:pic>
        <p:nvPicPr>
          <p:cNvPr id="9" name="图片 8">
            <a:extLst>
              <a:ext uri="{FF2B5EF4-FFF2-40B4-BE49-F238E27FC236}">
                <a16:creationId xmlns:a16="http://schemas.microsoft.com/office/drawing/2014/main" id="{D695CC1F-26A6-443E-9205-ACC888926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007" y="1490655"/>
            <a:ext cx="3145155" cy="1058891"/>
          </a:xfrm>
          <a:prstGeom prst="rect">
            <a:avLst/>
          </a:prstGeom>
        </p:spPr>
      </p:pic>
      <p:sp>
        <p:nvSpPr>
          <p:cNvPr id="12" name="文本框 11">
            <a:extLst>
              <a:ext uri="{FF2B5EF4-FFF2-40B4-BE49-F238E27FC236}">
                <a16:creationId xmlns:a16="http://schemas.microsoft.com/office/drawing/2014/main" id="{6D0DB905-6344-4838-817C-5A42BF63335D}"/>
              </a:ext>
            </a:extLst>
          </p:cNvPr>
          <p:cNvSpPr txBox="1"/>
          <p:nvPr/>
        </p:nvSpPr>
        <p:spPr>
          <a:xfrm>
            <a:off x="3040466" y="2611249"/>
            <a:ext cx="2059251" cy="307777"/>
          </a:xfrm>
          <a:prstGeom prst="rect">
            <a:avLst/>
          </a:prstGeom>
          <a:noFill/>
        </p:spPr>
        <p:txBody>
          <a:bodyPr wrap="square" rtlCol="0">
            <a:spAutoFit/>
          </a:bodyPr>
          <a:lstStyle/>
          <a:p>
            <a:pPr lvl="0"/>
            <a:r>
              <a:rPr lang="en-US" altLang="zh-CN" sz="1400" dirty="0">
                <a:latin typeface="Times New Roman" panose="02020603050405020304" pitchFamily="18" charset="0"/>
                <a:cs typeface="Times New Roman" panose="02020603050405020304" pitchFamily="18" charset="0"/>
              </a:rPr>
              <a:t>▲Tuple format in Storm</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文本框 12">
            <a:extLst>
              <a:ext uri="{FF2B5EF4-FFF2-40B4-BE49-F238E27FC236}">
                <a16:creationId xmlns:a16="http://schemas.microsoft.com/office/drawing/2014/main" id="{B699E8A8-AAE5-46E8-B3DA-0813B67DD69F}"/>
              </a:ext>
            </a:extLst>
          </p:cNvPr>
          <p:cNvSpPr txBox="1"/>
          <p:nvPr/>
        </p:nvSpPr>
        <p:spPr>
          <a:xfrm>
            <a:off x="7594068" y="2680522"/>
            <a:ext cx="2059251" cy="307777"/>
          </a:xfrm>
          <a:prstGeom prst="rect">
            <a:avLst/>
          </a:prstGeom>
          <a:noFill/>
        </p:spPr>
        <p:txBody>
          <a:bodyPr wrap="square" rtlCol="0">
            <a:spAutoFit/>
          </a:bodyPr>
          <a:lstStyle/>
          <a:p>
            <a:pPr lvl="0"/>
            <a:r>
              <a:rPr lang="en-US" altLang="zh-CN" sz="1400" dirty="0">
                <a:latin typeface="Times New Roman" panose="02020603050405020304" pitchFamily="18" charset="0"/>
                <a:cs typeface="Times New Roman" panose="02020603050405020304" pitchFamily="18" charset="0"/>
              </a:rPr>
              <a:t>▲Tuple format in Whale</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E3559CA5-31C7-4EA4-9AF2-72C2EEABFB0E}"/>
              </a:ext>
            </a:extLst>
          </p:cNvPr>
          <p:cNvSpPr txBox="1"/>
          <p:nvPr/>
        </p:nvSpPr>
        <p:spPr>
          <a:xfrm>
            <a:off x="2793248" y="5258167"/>
            <a:ext cx="6710121" cy="307777"/>
          </a:xfrm>
          <a:prstGeom prst="rect">
            <a:avLst/>
          </a:prstGeom>
          <a:noFill/>
        </p:spPr>
        <p:txBody>
          <a:bodyPr wrap="square" rtlCol="0">
            <a:spAutoFit/>
          </a:bodyPr>
          <a:lstStyle/>
          <a:p>
            <a:pPr lvl="0" algn="ctr"/>
            <a:r>
              <a:rPr lang="en-US" altLang="zh-CN" sz="1400" dirty="0">
                <a:latin typeface="Times New Roman" panose="02020603050405020304" pitchFamily="18" charset="0"/>
                <a:cs typeface="Times New Roman" panose="02020603050405020304" pitchFamily="18" charset="0"/>
              </a:rPr>
              <a:t>▲Worker-oriented communication mechanism</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5611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638" y="141074"/>
            <a:ext cx="7850331" cy="632401"/>
          </a:xfrm>
        </p:spPr>
        <p:txBody>
          <a:bodyPr>
            <a:norm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System architecture</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17</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Rectangle 2">
            <a:extLst>
              <a:ext uri="{FF2B5EF4-FFF2-40B4-BE49-F238E27FC236}">
                <a16:creationId xmlns:a16="http://schemas.microsoft.com/office/drawing/2014/main" id="{4EFF16BE-345B-42C8-8073-F1B4538DE0F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8" name="图片 7">
            <a:extLst>
              <a:ext uri="{FF2B5EF4-FFF2-40B4-BE49-F238E27FC236}">
                <a16:creationId xmlns:a16="http://schemas.microsoft.com/office/drawing/2014/main" id="{BEC169A6-EC41-4FD1-9141-AE2D06019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999" y="850253"/>
            <a:ext cx="5922147" cy="4460796"/>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232221" y="5286273"/>
            <a:ext cx="6736612" cy="1301047"/>
          </a:xfrm>
          <a:prstGeom prst="rect">
            <a:avLst/>
          </a:prstGeom>
          <a:noFill/>
          <a:ln w="9525">
            <a:noFill/>
            <a:miter lim="800000"/>
            <a:headEnd/>
            <a:tailEnd/>
          </a:ln>
        </p:spPr>
      </p:pic>
      <p:sp>
        <p:nvSpPr>
          <p:cNvPr id="9" name="矩形 8">
            <a:hlinkClick r:id="rId5"/>
          </p:cNvPr>
          <p:cNvSpPr/>
          <p:nvPr/>
        </p:nvSpPr>
        <p:spPr>
          <a:xfrm>
            <a:off x="304133" y="6474813"/>
            <a:ext cx="4051109" cy="369332"/>
          </a:xfrm>
          <a:prstGeom prst="rect">
            <a:avLst/>
          </a:prstGeom>
        </p:spPr>
        <p:txBody>
          <a:bodyPr wrap="none">
            <a:spAutoFit/>
          </a:bodyPr>
          <a:lstStyle/>
          <a:p>
            <a:r>
              <a:rPr lang="en-US" altLang="zh-CN" b="1" dirty="0"/>
              <a:t>https://github.com/CGCL-codes/Whale</a:t>
            </a:r>
            <a:endParaRPr lang="zh-CN" altLang="en-US" b="1" dirty="0"/>
          </a:p>
        </p:txBody>
      </p:sp>
    </p:spTree>
    <p:extLst>
      <p:ext uri="{BB962C8B-B14F-4D97-AF65-F5344CB8AC3E}">
        <p14:creationId xmlns:p14="http://schemas.microsoft.com/office/powerpoint/2010/main" val="262548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978" y="249647"/>
            <a:ext cx="7696484" cy="740343"/>
          </a:xfrm>
        </p:spPr>
        <p:txBody>
          <a:bodyPr>
            <a:normAutofit/>
          </a:bodyPr>
          <a:lstStyle/>
          <a:p>
            <a:r>
              <a:rPr lang="en-US" altLang="zh-CN" sz="3600" dirty="0">
                <a:latin typeface="Times New Roman" panose="02020603050405020304" pitchFamily="18" charset="0"/>
                <a:cs typeface="Times New Roman" panose="02020603050405020304" pitchFamily="18" charset="0"/>
              </a:rPr>
              <a:t>Experimental setup</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553069189"/>
              </p:ext>
            </p:extLst>
          </p:nvPr>
        </p:nvGraphicFramePr>
        <p:xfrm>
          <a:off x="2158830" y="4295855"/>
          <a:ext cx="7886700" cy="1427035"/>
        </p:xfrm>
        <a:graphic>
          <a:graphicData uri="http://schemas.openxmlformats.org/drawingml/2006/table">
            <a:tbl>
              <a:tblPr firstRow="1" bandRow="1">
                <a:tableStyleId>{5C22544A-7EE6-4342-B048-85BDC9FD1C3A}</a:tableStyleId>
              </a:tblPr>
              <a:tblGrid>
                <a:gridCol w="3766705">
                  <a:extLst>
                    <a:ext uri="{9D8B030D-6E8A-4147-A177-3AD203B41FA5}">
                      <a16:colId xmlns:a16="http://schemas.microsoft.com/office/drawing/2014/main" val="2282130822"/>
                    </a:ext>
                  </a:extLst>
                </a:gridCol>
                <a:gridCol w="4119995">
                  <a:extLst>
                    <a:ext uri="{9D8B030D-6E8A-4147-A177-3AD203B41FA5}">
                      <a16:colId xmlns:a16="http://schemas.microsoft.com/office/drawing/2014/main" val="1275842933"/>
                    </a:ext>
                  </a:extLst>
                </a:gridCol>
              </a:tblGrid>
              <a:tr h="421195">
                <a:tc>
                  <a:txBody>
                    <a:bodyPr/>
                    <a:lstStyle/>
                    <a:p>
                      <a:r>
                        <a:rPr lang="en-US" altLang="zh-CN" sz="1300"/>
                        <a:t>Application</a:t>
                      </a:r>
                      <a:endParaRPr lang="zh-CN" altLang="en-US" sz="1300" dirty="0"/>
                    </a:p>
                  </a:txBody>
                  <a:tcPr/>
                </a:tc>
                <a:tc>
                  <a:txBody>
                    <a:bodyPr/>
                    <a:lstStyle/>
                    <a:p>
                      <a:r>
                        <a:rPr lang="en-US" altLang="zh-CN" sz="1300" dirty="0"/>
                        <a:t>Description </a:t>
                      </a:r>
                      <a:endParaRPr lang="zh-CN" altLang="en-US" sz="1300" dirty="0"/>
                    </a:p>
                  </a:txBody>
                  <a:tcPr/>
                </a:tc>
                <a:extLst>
                  <a:ext uri="{0D108BD9-81ED-4DB2-BD59-A6C34878D82A}">
                    <a16:rowId xmlns:a16="http://schemas.microsoft.com/office/drawing/2014/main" val="4166483838"/>
                  </a:ext>
                </a:extLst>
              </a:tr>
              <a:tr h="502920">
                <a:tc>
                  <a:txBody>
                    <a:bodyPr/>
                    <a:lstStyle/>
                    <a:p>
                      <a:r>
                        <a:rPr lang="en-US" altLang="zh-CN" sz="1300" dirty="0"/>
                        <a:t>The on-demand ride-hailing platforms</a:t>
                      </a:r>
                      <a:endParaRPr lang="zh-CN" altLang="en-US" sz="1300" dirty="0"/>
                    </a:p>
                  </a:txBody>
                  <a:tcPr/>
                </a:tc>
                <a:tc>
                  <a:txBody>
                    <a:bodyPr/>
                    <a:lstStyle/>
                    <a:p>
                      <a:r>
                        <a:rPr lang="en-US" altLang="zh-CN" sz="1300" dirty="0"/>
                        <a:t>Join</a:t>
                      </a:r>
                      <a:r>
                        <a:rPr lang="en-US" altLang="zh-CN" sz="1300" baseline="0" dirty="0"/>
                        <a:t> the driver trajectory record and the user order stream</a:t>
                      </a:r>
                      <a:endParaRPr lang="zh-CN" altLang="en-US" sz="1300" dirty="0"/>
                    </a:p>
                  </a:txBody>
                  <a:tcPr/>
                </a:tc>
                <a:extLst>
                  <a:ext uri="{0D108BD9-81ED-4DB2-BD59-A6C34878D82A}">
                    <a16:rowId xmlns:a16="http://schemas.microsoft.com/office/drawing/2014/main" val="2956531372"/>
                  </a:ext>
                </a:extLst>
              </a:tr>
              <a:tr h="502920">
                <a:tc>
                  <a:txBody>
                    <a:bodyPr/>
                    <a:lstStyle/>
                    <a:p>
                      <a:r>
                        <a:rPr lang="en-US" altLang="zh-CN" sz="1300" dirty="0"/>
                        <a:t>The stock exchange application</a:t>
                      </a:r>
                    </a:p>
                  </a:txBody>
                  <a:tcPr/>
                </a:tc>
                <a:tc>
                  <a:txBody>
                    <a:bodyPr/>
                    <a:lstStyle/>
                    <a:p>
                      <a:r>
                        <a:rPr lang="en-US" altLang="zh-CN" sz="1300" dirty="0"/>
                        <a:t>Match</a:t>
                      </a:r>
                      <a:r>
                        <a:rPr lang="en-US" altLang="zh-CN" sz="1300" baseline="0" dirty="0"/>
                        <a:t> </a:t>
                      </a:r>
                      <a:r>
                        <a:rPr lang="en-US" altLang="zh-CN" sz="1300" dirty="0"/>
                        <a:t>between the stock buyer and seller using sophisticated matching rules.</a:t>
                      </a:r>
                      <a:endParaRPr lang="zh-CN" altLang="en-US" sz="1300" dirty="0"/>
                    </a:p>
                  </a:txBody>
                  <a:tcPr/>
                </a:tc>
                <a:extLst>
                  <a:ext uri="{0D108BD9-81ED-4DB2-BD59-A6C34878D82A}">
                    <a16:rowId xmlns:a16="http://schemas.microsoft.com/office/drawing/2014/main" val="2878294969"/>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32613311"/>
              </p:ext>
            </p:extLst>
          </p:nvPr>
        </p:nvGraphicFramePr>
        <p:xfrm>
          <a:off x="2152654" y="2775529"/>
          <a:ext cx="7886700" cy="1460505"/>
        </p:xfrm>
        <a:graphic>
          <a:graphicData uri="http://schemas.openxmlformats.org/drawingml/2006/table">
            <a:tbl>
              <a:tblPr firstRow="1" bandRow="1">
                <a:tableStyleId>{5C22544A-7EE6-4342-B048-85BDC9FD1C3A}</a:tableStyleId>
              </a:tblPr>
              <a:tblGrid>
                <a:gridCol w="2874819">
                  <a:extLst>
                    <a:ext uri="{9D8B030D-6E8A-4147-A177-3AD203B41FA5}">
                      <a16:colId xmlns:a16="http://schemas.microsoft.com/office/drawing/2014/main" val="2087821431"/>
                    </a:ext>
                  </a:extLst>
                </a:gridCol>
                <a:gridCol w="2382981">
                  <a:extLst>
                    <a:ext uri="{9D8B030D-6E8A-4147-A177-3AD203B41FA5}">
                      <a16:colId xmlns:a16="http://schemas.microsoft.com/office/drawing/2014/main" val="3552653285"/>
                    </a:ext>
                  </a:extLst>
                </a:gridCol>
                <a:gridCol w="2628900">
                  <a:extLst>
                    <a:ext uri="{9D8B030D-6E8A-4147-A177-3AD203B41FA5}">
                      <a16:colId xmlns:a16="http://schemas.microsoft.com/office/drawing/2014/main" val="4071537140"/>
                    </a:ext>
                  </a:extLst>
                </a:gridCol>
              </a:tblGrid>
              <a:tr h="388511">
                <a:tc>
                  <a:txBody>
                    <a:bodyPr/>
                    <a:lstStyle/>
                    <a:p>
                      <a:pPr algn="ctr"/>
                      <a:r>
                        <a:rPr lang="en-US" altLang="zh-CN" sz="1300" dirty="0"/>
                        <a:t>Dataset</a:t>
                      </a:r>
                      <a:endParaRPr lang="zh-CN" altLang="en-US" sz="1300" dirty="0"/>
                    </a:p>
                  </a:txBody>
                  <a:tcPr/>
                </a:tc>
                <a:tc>
                  <a:txBody>
                    <a:bodyPr/>
                    <a:lstStyle/>
                    <a:p>
                      <a:pPr algn="ctr"/>
                      <a:r>
                        <a:rPr lang="en-US" altLang="zh-CN" sz="1300" dirty="0"/>
                        <a:t>#</a:t>
                      </a:r>
                      <a:r>
                        <a:rPr lang="en-US" altLang="zh-CN" sz="1300" baseline="0" dirty="0"/>
                        <a:t> of tuples </a:t>
                      </a:r>
                      <a:endParaRPr lang="zh-CN" altLang="en-US" sz="1300" dirty="0"/>
                    </a:p>
                  </a:txBody>
                  <a:tcPr/>
                </a:tc>
                <a:tc>
                  <a:txBody>
                    <a:bodyPr/>
                    <a:lstStyle/>
                    <a:p>
                      <a:pPr algn="ctr"/>
                      <a:r>
                        <a:rPr lang="en-US" altLang="zh-CN" sz="1300" dirty="0"/>
                        <a:t># of keys</a:t>
                      </a:r>
                      <a:endParaRPr lang="zh-CN" altLang="en-US" sz="1300" dirty="0"/>
                    </a:p>
                  </a:txBody>
                  <a:tcPr/>
                </a:tc>
                <a:extLst>
                  <a:ext uri="{0D108BD9-81ED-4DB2-BD59-A6C34878D82A}">
                    <a16:rowId xmlns:a16="http://schemas.microsoft.com/office/drawing/2014/main" val="1440282177"/>
                  </a:ext>
                </a:extLst>
              </a:tr>
              <a:tr h="388511">
                <a:tc>
                  <a:txBody>
                    <a:bodyPr/>
                    <a:lstStyle/>
                    <a:p>
                      <a:pPr algn="ctr"/>
                      <a:r>
                        <a:rPr lang="en-US" altLang="zh-CN" sz="1300" dirty="0" err="1"/>
                        <a:t>Didi</a:t>
                      </a:r>
                      <a:r>
                        <a:rPr lang="en-US" altLang="zh-CN" sz="1300" dirty="0"/>
                        <a:t> </a:t>
                      </a:r>
                      <a:r>
                        <a:rPr lang="en-US" altLang="zh-CN" sz="1300" dirty="0" err="1"/>
                        <a:t>Chuxing</a:t>
                      </a:r>
                      <a:r>
                        <a:rPr lang="en-US" altLang="zh-CN" sz="1300" baseline="0" dirty="0"/>
                        <a:t> </a:t>
                      </a:r>
                      <a:r>
                        <a:rPr lang="en-US" altLang="zh-CN" sz="1300" dirty="0"/>
                        <a:t>orders </a:t>
                      </a:r>
                      <a:endParaRPr lang="zh-CN" altLang="en-US" sz="1300" dirty="0"/>
                    </a:p>
                  </a:txBody>
                  <a:tcPr/>
                </a:tc>
                <a:tc>
                  <a:txBody>
                    <a:bodyPr/>
                    <a:lstStyle/>
                    <a:p>
                      <a:pPr algn="ctr"/>
                      <a:r>
                        <a:rPr lang="en-US" altLang="zh-CN" sz="1300" dirty="0"/>
                        <a:t>13 Billion</a:t>
                      </a:r>
                      <a:endParaRPr lang="zh-CN" altLang="en-US" sz="1300" dirty="0"/>
                    </a:p>
                  </a:txBody>
                  <a:tcPr/>
                </a:tc>
                <a:tc>
                  <a:txBody>
                    <a:bodyPr/>
                    <a:lstStyle/>
                    <a:p>
                      <a:pPr algn="ctr"/>
                      <a:r>
                        <a:rPr lang="en-US" altLang="zh-CN" sz="1300" dirty="0"/>
                        <a:t>6 Million</a:t>
                      </a:r>
                      <a:endParaRPr lang="zh-CN" altLang="en-US" sz="1300" dirty="0"/>
                    </a:p>
                  </a:txBody>
                  <a:tcPr/>
                </a:tc>
                <a:extLst>
                  <a:ext uri="{0D108BD9-81ED-4DB2-BD59-A6C34878D82A}">
                    <a16:rowId xmlns:a16="http://schemas.microsoft.com/office/drawing/2014/main" val="171772950"/>
                  </a:ext>
                </a:extLst>
              </a:tr>
              <a:tr h="683483">
                <a:tc>
                  <a:txBody>
                    <a:bodyPr/>
                    <a:lstStyle/>
                    <a:p>
                      <a:pPr algn="ctr"/>
                      <a:r>
                        <a:rPr lang="en-US" altLang="zh-CN" sz="1300" dirty="0"/>
                        <a:t>NASDAQ Stock exchange records</a:t>
                      </a:r>
                      <a:endParaRPr lang="zh-CN" altLang="en-US" sz="1300" dirty="0"/>
                    </a:p>
                  </a:txBody>
                  <a:tcPr/>
                </a:tc>
                <a:tc>
                  <a:txBody>
                    <a:bodyPr/>
                    <a:lstStyle/>
                    <a:p>
                      <a:pPr algn="ctr"/>
                      <a:r>
                        <a:rPr lang="en-US" altLang="zh-CN" sz="1300" dirty="0"/>
                        <a:t>274 Million</a:t>
                      </a:r>
                      <a:endParaRPr lang="zh-CN" altLang="en-US" sz="1300" dirty="0"/>
                    </a:p>
                  </a:txBody>
                  <a:tcPr/>
                </a:tc>
                <a:tc>
                  <a:txBody>
                    <a:bodyPr/>
                    <a:lstStyle/>
                    <a:p>
                      <a:pPr algn="ctr"/>
                      <a:r>
                        <a:rPr lang="en-US" altLang="zh-CN" sz="1300" dirty="0"/>
                        <a:t>6.7</a:t>
                      </a:r>
                      <a:r>
                        <a:rPr lang="en-US" altLang="zh-CN" sz="1300" baseline="0" dirty="0"/>
                        <a:t> K</a:t>
                      </a:r>
                      <a:endParaRPr lang="zh-CN" altLang="en-US" sz="1300" dirty="0"/>
                    </a:p>
                  </a:txBody>
                  <a:tcPr/>
                </a:tc>
                <a:extLst>
                  <a:ext uri="{0D108BD9-81ED-4DB2-BD59-A6C34878D82A}">
                    <a16:rowId xmlns:a16="http://schemas.microsoft.com/office/drawing/2014/main" val="3991544969"/>
                  </a:ext>
                </a:extLst>
              </a:tr>
            </a:tbl>
          </a:graphicData>
        </a:graphic>
      </p:graphicFrame>
    </p:spTree>
    <p:extLst>
      <p:ext uri="{BB962C8B-B14F-4D97-AF65-F5344CB8AC3E}">
        <p14:creationId xmlns:p14="http://schemas.microsoft.com/office/powerpoint/2010/main" val="196738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35" y="30313"/>
            <a:ext cx="8600965"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Overall system performance evaluation</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19</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cxnSp>
        <p:nvCxnSpPr>
          <p:cNvPr id="6" name="直接连接符 5"/>
          <p:cNvCxnSpPr/>
          <p:nvPr/>
        </p:nvCxnSpPr>
        <p:spPr>
          <a:xfrm flipV="1">
            <a:off x="8323811" y="1132613"/>
            <a:ext cx="376844" cy="7343"/>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825C673-121A-4077-96EF-CA8D4BC27643}"/>
              </a:ext>
            </a:extLst>
          </p:cNvPr>
          <p:cNvSpPr txBox="1"/>
          <p:nvPr/>
        </p:nvSpPr>
        <p:spPr>
          <a:xfrm>
            <a:off x="1801134" y="3446239"/>
            <a:ext cx="3586511"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rPr>
              <a:t>Overall system throughput on Didi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5" name="文本框 14">
            <a:extLst>
              <a:ext uri="{FF2B5EF4-FFF2-40B4-BE49-F238E27FC236}">
                <a16:creationId xmlns:a16="http://schemas.microsoft.com/office/drawing/2014/main" id="{FD81610D-E927-4D9B-BC80-82C337258287}"/>
              </a:ext>
            </a:extLst>
          </p:cNvPr>
          <p:cNvSpPr txBox="1"/>
          <p:nvPr/>
        </p:nvSpPr>
        <p:spPr>
          <a:xfrm>
            <a:off x="1715966" y="6484838"/>
            <a:ext cx="3756840"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rPr>
              <a:t>Overall system throughput on Nasdaq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6" name="文本框 15">
            <a:extLst>
              <a:ext uri="{FF2B5EF4-FFF2-40B4-BE49-F238E27FC236}">
                <a16:creationId xmlns:a16="http://schemas.microsoft.com/office/drawing/2014/main" id="{E1EAF786-65EB-4C84-93B7-7DF7AF9DE2AC}"/>
              </a:ext>
            </a:extLst>
          </p:cNvPr>
          <p:cNvSpPr txBox="1"/>
          <p:nvPr/>
        </p:nvSpPr>
        <p:spPr>
          <a:xfrm>
            <a:off x="6955675" y="6499819"/>
            <a:ext cx="3460141"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▲Overall system latency on Nasdaq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7" name="文本框 16">
            <a:extLst>
              <a:ext uri="{FF2B5EF4-FFF2-40B4-BE49-F238E27FC236}">
                <a16:creationId xmlns:a16="http://schemas.microsoft.com/office/drawing/2014/main" id="{B71F5C64-B0A4-479F-A519-F08A45C3BAC9}"/>
              </a:ext>
            </a:extLst>
          </p:cNvPr>
          <p:cNvSpPr txBox="1"/>
          <p:nvPr/>
        </p:nvSpPr>
        <p:spPr>
          <a:xfrm>
            <a:off x="7087911" y="3429005"/>
            <a:ext cx="3195671"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▲Overall system latency on </a:t>
            </a:r>
            <a:r>
              <a:rPr lang="en-US" altLang="zh-CN" sz="1400" dirty="0" err="1">
                <a:latin typeface="Times New Roman" panose="02020603050405020304" pitchFamily="18" charset="0"/>
                <a:ea typeface="宋体" panose="02010600030101010101" pitchFamily="2" charset="-122"/>
                <a:cs typeface="+mn-ea"/>
                <a:sym typeface="Times New Roman" panose="02020603050405020304" pitchFamily="18" charset="0"/>
              </a:rPr>
              <a:t>Didi</a:t>
            </a: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5" name="图片 4">
            <a:extLst>
              <a:ext uri="{FF2B5EF4-FFF2-40B4-BE49-F238E27FC236}">
                <a16:creationId xmlns:a16="http://schemas.microsoft.com/office/drawing/2014/main" id="{F5F34676-3C6E-40A8-BE5B-AD6CC826C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811" y="818242"/>
            <a:ext cx="3079775" cy="2548397"/>
          </a:xfrm>
          <a:prstGeom prst="rect">
            <a:avLst/>
          </a:prstGeom>
        </p:spPr>
      </p:pic>
      <p:pic>
        <p:nvPicPr>
          <p:cNvPr id="9" name="图片 8">
            <a:extLst>
              <a:ext uri="{FF2B5EF4-FFF2-40B4-BE49-F238E27FC236}">
                <a16:creationId xmlns:a16="http://schemas.microsoft.com/office/drawing/2014/main" id="{B20CA3AD-7DBD-4E9B-BA80-8A93CCBFB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808" y="3839195"/>
            <a:ext cx="3042024" cy="2517159"/>
          </a:xfrm>
          <a:prstGeom prst="rect">
            <a:avLst/>
          </a:prstGeom>
        </p:spPr>
      </p:pic>
      <p:pic>
        <p:nvPicPr>
          <p:cNvPr id="19" name="图片 18">
            <a:extLst>
              <a:ext uri="{FF2B5EF4-FFF2-40B4-BE49-F238E27FC236}">
                <a16:creationId xmlns:a16="http://schemas.microsoft.com/office/drawing/2014/main" id="{36299C3D-AE58-4E89-BA64-337568A6CF8E}"/>
              </a:ext>
            </a:extLst>
          </p:cNvPr>
          <p:cNvPicPr>
            <a:picLocks noChangeAspect="1"/>
          </p:cNvPicPr>
          <p:nvPr/>
        </p:nvPicPr>
        <p:blipFill>
          <a:blip r:embed="rId5" cstate="print"/>
          <a:stretch>
            <a:fillRect/>
          </a:stretch>
        </p:blipFill>
        <p:spPr>
          <a:xfrm>
            <a:off x="6884462" y="748835"/>
            <a:ext cx="3105975" cy="2568852"/>
          </a:xfrm>
          <a:prstGeom prst="rect">
            <a:avLst/>
          </a:prstGeom>
        </p:spPr>
      </p:pic>
      <p:pic>
        <p:nvPicPr>
          <p:cNvPr id="21" name="图片 20">
            <a:extLst>
              <a:ext uri="{FF2B5EF4-FFF2-40B4-BE49-F238E27FC236}">
                <a16:creationId xmlns:a16="http://schemas.microsoft.com/office/drawing/2014/main" id="{204E9942-BCA8-4193-A083-BF9662EDA1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4225" y="3814087"/>
            <a:ext cx="3195672" cy="2644297"/>
          </a:xfrm>
          <a:prstGeom prst="rect">
            <a:avLst/>
          </a:prstGeom>
        </p:spPr>
      </p:pic>
    </p:spTree>
    <p:extLst>
      <p:ext uri="{BB962C8B-B14F-4D97-AF65-F5344CB8AC3E}">
        <p14:creationId xmlns:p14="http://schemas.microsoft.com/office/powerpoint/2010/main" val="203961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5733F05-F9E3-484B-9BE4-59FA0B9F2483}" type="slidenum">
              <a:rPr lang="zh-CN" altLang="en-US" smtClean="0">
                <a:cs typeface="+mn-ea"/>
                <a:sym typeface="+mn-lt"/>
              </a:rPr>
              <a:pPr>
                <a:defRPr/>
              </a:pPr>
              <a:t>2</a:t>
            </a:fld>
            <a:endParaRPr lang="en-US" altLang="zh-CN" dirty="0">
              <a:cs typeface="+mn-ea"/>
              <a:sym typeface="+mn-lt"/>
            </a:endParaRPr>
          </a:p>
        </p:txBody>
      </p:sp>
      <p:sp>
        <p:nvSpPr>
          <p:cNvPr id="23" name="标题 1"/>
          <p:cNvSpPr txBox="1">
            <a:spLocks/>
          </p:cNvSpPr>
          <p:nvPr/>
        </p:nvSpPr>
        <p:spPr>
          <a:xfrm>
            <a:off x="277089" y="18015"/>
            <a:ext cx="7862097" cy="6360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dirty="0">
                <a:latin typeface="Times New Roman" panose="02020603050405020304" pitchFamily="18" charset="0"/>
                <a:ea typeface="+mn-ea"/>
                <a:cs typeface="Times New Roman" panose="02020603050405020304" pitchFamily="18" charset="0"/>
                <a:sym typeface="+mn-lt"/>
              </a:rPr>
              <a:t>Stream processing system scenario</a:t>
            </a:r>
            <a:endParaRPr lang="zh-CN" altLang="en-US" dirty="0">
              <a:latin typeface="Times New Roman" panose="02020603050405020304" pitchFamily="18" charset="0"/>
              <a:ea typeface="+mn-ea"/>
              <a:cs typeface="Times New Roman" panose="02020603050405020304" pitchFamily="18" charset="0"/>
              <a:sym typeface="+mn-lt"/>
            </a:endParaRPr>
          </a:p>
        </p:txBody>
      </p:sp>
      <p:grpSp>
        <p:nvGrpSpPr>
          <p:cNvPr id="24" name="组合 23"/>
          <p:cNvGrpSpPr/>
          <p:nvPr/>
        </p:nvGrpSpPr>
        <p:grpSpPr>
          <a:xfrm>
            <a:off x="6998315" y="1809365"/>
            <a:ext cx="4083551" cy="3968096"/>
            <a:chOff x="5076874" y="2333583"/>
            <a:chExt cx="3604698" cy="3608408"/>
          </a:xfrm>
        </p:grpSpPr>
        <p:pic>
          <p:nvPicPr>
            <p:cNvPr id="25" name="Picture 2" descr="Image result for apache storm">
              <a:extLst>
                <a:ext uri="{FF2B5EF4-FFF2-40B4-BE49-F238E27FC236}">
                  <a16:creationId xmlns:a16="http://schemas.microsoft.com/office/drawing/2014/main" id="{6099ABEE-BE1E-4CC0-8666-6120C3502F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608" y="2333583"/>
              <a:ext cx="1978640" cy="6888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samza">
              <a:extLst>
                <a:ext uri="{FF2B5EF4-FFF2-40B4-BE49-F238E27FC236}">
                  <a16:creationId xmlns:a16="http://schemas.microsoft.com/office/drawing/2014/main" id="{90FB074B-728E-4ECD-9349-EBA1AF199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642" y="3686319"/>
              <a:ext cx="1911930" cy="6312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Screen_Shot_2015-12-28_at_16.43.04.png">
              <a:extLst>
                <a:ext uri="{FF2B5EF4-FFF2-40B4-BE49-F238E27FC236}">
                  <a16:creationId xmlns:a16="http://schemas.microsoft.com/office/drawing/2014/main" id="{6B1A7936-6DBD-4566-B2F2-63E45726F3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37" t="12183" r="37608" b="66722"/>
            <a:stretch>
              <a:fillRect/>
            </a:stretch>
          </p:blipFill>
          <p:spPr bwMode="auto">
            <a:xfrm>
              <a:off x="5076874" y="4547345"/>
              <a:ext cx="1829158" cy="7179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apache flink">
              <a:extLst>
                <a:ext uri="{FF2B5EF4-FFF2-40B4-BE49-F238E27FC236}">
                  <a16:creationId xmlns:a16="http://schemas.microsoft.com/office/drawing/2014/main" id="{5C0AF6F5-7053-47B3-BFA5-41519ECE7F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874" y="2833912"/>
              <a:ext cx="1677333" cy="7648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twitter heron">
              <a:extLst>
                <a:ext uri="{FF2B5EF4-FFF2-40B4-BE49-F238E27FC236}">
                  <a16:creationId xmlns:a16="http://schemas.microsoft.com/office/drawing/2014/main" id="{C585435D-2D9C-4C1C-8E3A-AA36B31FD3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4206" y="5230370"/>
              <a:ext cx="1916181" cy="71162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文本框 11">
            <a:extLst>
              <a:ext uri="{FF2B5EF4-FFF2-40B4-BE49-F238E27FC236}">
                <a16:creationId xmlns:a16="http://schemas.microsoft.com/office/drawing/2014/main" id="{1B372AB6-BF13-4CBD-B941-7587F9F82453}"/>
              </a:ext>
            </a:extLst>
          </p:cNvPr>
          <p:cNvSpPr txBox="1"/>
          <p:nvPr/>
        </p:nvSpPr>
        <p:spPr>
          <a:xfrm>
            <a:off x="277089" y="654092"/>
            <a:ext cx="5082363" cy="6278642"/>
          </a:xfrm>
          <a:prstGeom prst="rect">
            <a:avLst/>
          </a:prstGeom>
          <a:noFill/>
        </p:spPr>
        <p:txBody>
          <a:bodyPr wrap="square" rtlCol="0">
            <a:spAutoFit/>
          </a:bodyPr>
          <a:lstStyle/>
          <a:p>
            <a:pPr marL="457189" indent="-457189">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Data Streams</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Continuous arrive at high speed</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Large amount of streaming data</a:t>
            </a:r>
          </a:p>
          <a:p>
            <a:pPr lvl="1"/>
            <a:endParaRPr lang="en-US" altLang="zh-CN" sz="2000" dirty="0">
              <a:latin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Transmission</a:t>
            </a:r>
          </a:p>
          <a:p>
            <a:pPr marL="800080" lvl="1" indent="-342891">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Lightweight stream data</a:t>
            </a:r>
          </a:p>
          <a:p>
            <a:pPr marL="800080" lvl="1" indent="-342891">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Large amount of data</a:t>
            </a:r>
          </a:p>
          <a:p>
            <a:pPr lvl="1"/>
            <a:endParaRPr lang="en-US" altLang="zh-CN" sz="2400" dirty="0">
              <a:latin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Stream Applications</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Twitter detects hot events</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On-demand  ride-hailing  platforms </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Real-time system logs analyzing</a:t>
            </a:r>
          </a:p>
          <a:p>
            <a:pPr lvl="1"/>
            <a:endParaRPr lang="en-US" altLang="zh-CN" sz="2000" dirty="0">
              <a:latin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Application Characteristics</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Low-latency</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High-throughput</a:t>
            </a:r>
          </a:p>
          <a:p>
            <a:pPr lvl="1"/>
            <a:endParaRPr lang="en-US" altLang="zh-CN" sz="2000" dirty="0">
              <a:latin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Stream Processing System</a:t>
            </a:r>
          </a:p>
          <a:p>
            <a:pPr marL="914377" lvl="1" indent="-457189">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Spark Streaming</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Storm</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Flink</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Samza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Heron</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DStream</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70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018" y="42604"/>
            <a:ext cx="8647467"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Stream multicast performance evaluation </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20</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2" name="文本框 21">
            <a:extLst>
              <a:ext uri="{FF2B5EF4-FFF2-40B4-BE49-F238E27FC236}">
                <a16:creationId xmlns:a16="http://schemas.microsoft.com/office/drawing/2014/main" id="{A1084B46-70B7-4B8B-9D74-6D3011877E0B}"/>
              </a:ext>
            </a:extLst>
          </p:cNvPr>
          <p:cNvSpPr txBox="1"/>
          <p:nvPr/>
        </p:nvSpPr>
        <p:spPr>
          <a:xfrm>
            <a:off x="1515339" y="3479957"/>
            <a:ext cx="3585528" cy="307777"/>
          </a:xfrm>
          <a:prstGeom prst="rect">
            <a:avLst/>
          </a:prstGeom>
          <a:noFill/>
        </p:spPr>
        <p:txBody>
          <a:bodyPr wrap="square" rtlCol="0">
            <a:spAutoFit/>
          </a:bodyPr>
          <a:lstStyle/>
          <a:p>
            <a:pPr lvl="0"/>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rPr>
              <a:t>Throughput comparison using Didi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3" name="文本框 22">
            <a:extLst>
              <a:ext uri="{FF2B5EF4-FFF2-40B4-BE49-F238E27FC236}">
                <a16:creationId xmlns:a16="http://schemas.microsoft.com/office/drawing/2014/main" id="{FE7DA858-150C-4102-A634-F33C3C26EA33}"/>
              </a:ext>
            </a:extLst>
          </p:cNvPr>
          <p:cNvSpPr txBox="1"/>
          <p:nvPr/>
        </p:nvSpPr>
        <p:spPr>
          <a:xfrm>
            <a:off x="7060207" y="3488502"/>
            <a:ext cx="3228533" cy="307777"/>
          </a:xfrm>
          <a:prstGeom prst="rect">
            <a:avLst/>
          </a:prstGeom>
          <a:noFill/>
        </p:spPr>
        <p:txBody>
          <a:bodyPr wrap="square" rtlCol="0">
            <a:spAutoFit/>
          </a:bodyPr>
          <a:lstStyle/>
          <a:p>
            <a:pPr lvl="0"/>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rPr>
              <a:t>Latency comparison using Didi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4" name="文本框 23">
            <a:extLst>
              <a:ext uri="{FF2B5EF4-FFF2-40B4-BE49-F238E27FC236}">
                <a16:creationId xmlns:a16="http://schemas.microsoft.com/office/drawing/2014/main" id="{03524036-174C-45BD-A4F3-ABCA109EB21F}"/>
              </a:ext>
            </a:extLst>
          </p:cNvPr>
          <p:cNvSpPr txBox="1"/>
          <p:nvPr/>
        </p:nvSpPr>
        <p:spPr>
          <a:xfrm>
            <a:off x="1427992" y="6514041"/>
            <a:ext cx="3756840"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rPr>
              <a:t>Throughput comparison using Nasdaq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25" name="文本框 24">
            <a:extLst>
              <a:ext uri="{FF2B5EF4-FFF2-40B4-BE49-F238E27FC236}">
                <a16:creationId xmlns:a16="http://schemas.microsoft.com/office/drawing/2014/main" id="{A950DEE3-C3D3-426B-8F7B-D090CBA7CB84}"/>
              </a:ext>
            </a:extLst>
          </p:cNvPr>
          <p:cNvSpPr txBox="1"/>
          <p:nvPr/>
        </p:nvSpPr>
        <p:spPr>
          <a:xfrm>
            <a:off x="7060207" y="6499193"/>
            <a:ext cx="3436079" cy="307777"/>
          </a:xfrm>
          <a:prstGeom prst="rect">
            <a:avLst/>
          </a:prstGeom>
          <a:noFill/>
        </p:spPr>
        <p:txBody>
          <a:bodyPr wrap="square" rtlCol="0">
            <a:spAutoFit/>
          </a:bodyPr>
          <a:lstStyle/>
          <a:p>
            <a:pPr lvl="0" algn="ctr"/>
            <a:r>
              <a:rPr lang="en-US" altLang="zh-CN" sz="1400" dirty="0">
                <a:latin typeface="Times New Roman" panose="02020603050405020304" pitchFamily="18" charset="0"/>
                <a:ea typeface="宋体" panose="02010600030101010101" pitchFamily="2" charset="-122"/>
                <a:cs typeface="+mn-ea"/>
                <a:sym typeface="Times New Roman" panose="02020603050405020304" pitchFamily="18" charset="0"/>
              </a:rPr>
              <a:t>▲Latency comparison using Nasdaq dataset</a:t>
            </a:r>
            <a:endParaRPr lang="zh-CN" altLang="en-US" sz="1400" dirty="0">
              <a:solidFill>
                <a:prstClr val="black"/>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5" name="图片 4">
            <a:extLst>
              <a:ext uri="{FF2B5EF4-FFF2-40B4-BE49-F238E27FC236}">
                <a16:creationId xmlns:a16="http://schemas.microsoft.com/office/drawing/2014/main" id="{5E412211-610D-4C92-954D-AC228B315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242" y="3795635"/>
            <a:ext cx="3176988" cy="2628836"/>
          </a:xfrm>
          <a:prstGeom prst="rect">
            <a:avLst/>
          </a:prstGeom>
        </p:spPr>
      </p:pic>
      <p:pic>
        <p:nvPicPr>
          <p:cNvPr id="9" name="图片 8">
            <a:extLst>
              <a:ext uri="{FF2B5EF4-FFF2-40B4-BE49-F238E27FC236}">
                <a16:creationId xmlns:a16="http://schemas.microsoft.com/office/drawing/2014/main" id="{DFBB11D4-FCD4-4364-BAEE-5C84895EC8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473" y="752976"/>
            <a:ext cx="3228533" cy="2670943"/>
          </a:xfrm>
          <a:prstGeom prst="rect">
            <a:avLst/>
          </a:prstGeom>
        </p:spPr>
      </p:pic>
      <p:pic>
        <p:nvPicPr>
          <p:cNvPr id="13" name="图片 12">
            <a:extLst>
              <a:ext uri="{FF2B5EF4-FFF2-40B4-BE49-F238E27FC236}">
                <a16:creationId xmlns:a16="http://schemas.microsoft.com/office/drawing/2014/main" id="{22087377-B630-446C-87FE-24C6FD3FC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146" y="717103"/>
            <a:ext cx="3305693" cy="2734776"/>
          </a:xfrm>
          <a:prstGeom prst="rect">
            <a:avLst/>
          </a:prstGeom>
        </p:spPr>
      </p:pic>
      <p:pic>
        <p:nvPicPr>
          <p:cNvPr id="15" name="图片 14">
            <a:extLst>
              <a:ext uri="{FF2B5EF4-FFF2-40B4-BE49-F238E27FC236}">
                <a16:creationId xmlns:a16="http://schemas.microsoft.com/office/drawing/2014/main" id="{427731B8-F35B-4EBF-BBAA-1EB0611D01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145" y="3764418"/>
            <a:ext cx="3305693" cy="2734777"/>
          </a:xfrm>
          <a:prstGeom prst="rect">
            <a:avLst/>
          </a:prstGeom>
        </p:spPr>
      </p:pic>
    </p:spTree>
    <p:extLst>
      <p:ext uri="{BB962C8B-B14F-4D97-AF65-F5344CB8AC3E}">
        <p14:creationId xmlns:p14="http://schemas.microsoft.com/office/powerpoint/2010/main" val="224818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88DB40F5-B48E-4691-AEFB-40A4FC95C263}"/>
              </a:ext>
            </a:extLst>
          </p:cNvPr>
          <p:cNvSpPr>
            <a:spLocks noGrp="1"/>
          </p:cNvSpPr>
          <p:nvPr>
            <p:ph type="title"/>
          </p:nvPr>
        </p:nvSpPr>
        <p:spPr>
          <a:xfrm>
            <a:off x="531669" y="541050"/>
            <a:ext cx="7850331" cy="632401"/>
          </a:xfrm>
        </p:spPr>
        <p:txBody>
          <a:bodyPr>
            <a:norm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Conclusion</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3" name="内容占位符 2"/>
          <p:cNvSpPr>
            <a:spLocks noGrp="1"/>
          </p:cNvSpPr>
          <p:nvPr>
            <p:ph idx="1"/>
          </p:nvPr>
        </p:nvSpPr>
        <p:spPr>
          <a:xfrm>
            <a:off x="513251" y="2076592"/>
            <a:ext cx="8097349" cy="4644883"/>
          </a:xfrm>
        </p:spPr>
        <p:txBody>
          <a:bodyPr>
            <a:noAutofit/>
          </a:bodyPr>
          <a:lstStyle/>
          <a:p>
            <a:r>
              <a:rPr lang="en-US" altLang="zh-CN" sz="2400" dirty="0">
                <a:latin typeface="Times New Roman" panose="02020603050405020304" pitchFamily="18" charset="0"/>
                <a:cs typeface="Times New Roman" panose="02020603050405020304" pitchFamily="18" charset="0"/>
              </a:rPr>
              <a:t>We propose Whale, a novel RDMA-assisted distributed stream processing system with efficient one-to-many data partitioning</a:t>
            </a:r>
          </a:p>
          <a:p>
            <a:r>
              <a:rPr lang="en-US" altLang="zh-CN" sz="2400" dirty="0">
                <a:latin typeface="Times New Roman" panose="02020603050405020304" pitchFamily="18" charset="0"/>
                <a:cs typeface="Times New Roman" panose="02020603050405020304" pitchFamily="18" charset="0"/>
              </a:rPr>
              <a:t>We design a novel non-blocking multicast tree structure for RDMA-assisted one-to-many data partitioning</a:t>
            </a:r>
          </a:p>
          <a:p>
            <a:r>
              <a:rPr lang="en-US" altLang="zh-CN" sz="2400" dirty="0">
                <a:latin typeface="Times New Roman" panose="02020603050405020304" pitchFamily="18" charset="0"/>
                <a:cs typeface="Times New Roman" panose="02020603050405020304" pitchFamily="18" charset="0"/>
              </a:rPr>
              <a:t>We design a new worker-oriented communication mechanism in distributed stream processing systems. </a:t>
            </a:r>
          </a:p>
          <a:p>
            <a:r>
              <a:rPr lang="en-US" altLang="zh-CN" sz="2400" dirty="0">
                <a:latin typeface="Times New Roman" panose="02020603050405020304" pitchFamily="18" charset="0"/>
                <a:cs typeface="Times New Roman" panose="02020603050405020304" pitchFamily="18" charset="0"/>
              </a:rPr>
              <a:t>Whale achieves 56.6× improvement of system throughput and 97% reduction of processing latency compared to existing designs.</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E36CBBD-B9E7-4A80-B4C6-E23660E30DBD}" type="slidenum">
              <a:rPr lang="zh-CN" altLang="en-US" smtClean="0"/>
              <a:pPr/>
              <a:t>21</a:t>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17979" y="2760690"/>
            <a:ext cx="5069560" cy="2296924"/>
          </a:xfrm>
        </p:spPr>
        <p:txBody>
          <a:bodyPr>
            <a:normAutofit/>
          </a:bodyPr>
          <a:lstStyle/>
          <a:p>
            <a:pPr>
              <a:buNone/>
            </a:pPr>
            <a:r>
              <a:rPr lang="en-US" altLang="zh-CN" sz="4000" dirty="0">
                <a:latin typeface="Times New Roman" panose="02020603050405020304" pitchFamily="18" charset="0"/>
                <a:cs typeface="Times New Roman" panose="02020603050405020304" pitchFamily="18" charset="0"/>
              </a:rPr>
              <a:t>Thank you very much!</a:t>
            </a:r>
            <a:endParaRPr lang="zh-CN" altLang="en-US" sz="40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2E36CBBD-B9E7-4A80-B4C6-E23660E30DBD}" type="slidenum">
              <a:rPr lang="zh-CN" altLang="en-US" smtClean="0"/>
              <a:pPr/>
              <a:t>22</a:t>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549" y="179888"/>
            <a:ext cx="8600167" cy="632401"/>
          </a:xfrm>
        </p:spPr>
        <p:txBody>
          <a:bodyPr>
            <a:noAutofit/>
          </a:bodyPr>
          <a:lstStyle/>
          <a:p>
            <a:r>
              <a:rPr lang="en-US" altLang="zh-CN" sz="3600" dirty="0">
                <a:latin typeface="Times New Roman" panose="02020603050405020304" pitchFamily="18" charset="0"/>
                <a:cs typeface="Times New Roman" panose="02020603050405020304" pitchFamily="18" charset="0"/>
              </a:rPr>
              <a:t>Existing stream processing system</a:t>
            </a:r>
            <a:r>
              <a:rPr lang="en-US" altLang="zh-CN" sz="3600" baseline="30000" dirty="0">
                <a:latin typeface="Times New Roman" panose="02020603050405020304" pitchFamily="18" charset="0"/>
                <a:cs typeface="Times New Roman" panose="02020603050405020304" pitchFamily="18" charset="0"/>
              </a:rPr>
              <a:t>[1][2][3]</a:t>
            </a:r>
            <a:endParaRPr lang="zh-CN" altLang="en-US" sz="3600" b="1"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3</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3" name="文本框 12">
            <a:extLst>
              <a:ext uri="{FF2B5EF4-FFF2-40B4-BE49-F238E27FC236}">
                <a16:creationId xmlns:a16="http://schemas.microsoft.com/office/drawing/2014/main" id="{50C12967-3DFC-46E3-9F94-8909DD435CA3}"/>
              </a:ext>
            </a:extLst>
          </p:cNvPr>
          <p:cNvSpPr txBox="1"/>
          <p:nvPr/>
        </p:nvSpPr>
        <p:spPr>
          <a:xfrm>
            <a:off x="138549" y="877238"/>
            <a:ext cx="5082363" cy="2845202"/>
          </a:xfrm>
          <a:prstGeom prst="rect">
            <a:avLst/>
          </a:prstGeom>
          <a:noFill/>
        </p:spPr>
        <p:txBody>
          <a:bodyPr wrap="square" rtlCol="0">
            <a:spAutoFit/>
          </a:bodyPr>
          <a:lstStyle/>
          <a:p>
            <a:pPr marL="342891" indent="-342891">
              <a:lnSpc>
                <a:spcPct val="130000"/>
              </a:lnSpc>
              <a:buFont typeface="Wingdings" pitchFamily="2" charset="2"/>
              <a:buChar char="u"/>
            </a:pPr>
            <a:r>
              <a:rPr lang="zh-CN" altLang="en-US"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Instance-oriented communication</a:t>
            </a:r>
          </a:p>
          <a:p>
            <a:pPr>
              <a:lnSpc>
                <a:spcPct val="130000"/>
              </a:lnSpc>
            </a:pPr>
            <a:endPar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342891" indent="-342891">
              <a:lnSpc>
                <a:spcPct val="130000"/>
              </a:lnSpc>
              <a:buFont typeface="Wingdings" pitchFamily="2" charset="2"/>
              <a:buChar char="u"/>
            </a:pPr>
            <a:r>
              <a:rPr lang="zh-CN" altLang="en-US"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Pipeline parallelism</a:t>
            </a:r>
          </a:p>
          <a:p>
            <a:pPr marL="800080" lvl="1" indent="-342891">
              <a:lnSpc>
                <a:spcPct val="130000"/>
              </a:lnSpc>
              <a:buFont typeface="Wingdings" pitchFamily="2" charset="2"/>
              <a:buChar char="u"/>
            </a:pPr>
            <a:r>
              <a:rPr lang="en-US" altLang="zh-CN" sz="2000" dirty="0">
                <a:latin typeface="Times New Roman" panose="02020603050405020304" pitchFamily="18" charset="0"/>
                <a:cs typeface="Times New Roman" panose="02020603050405020304" pitchFamily="18" charset="0"/>
              </a:rPr>
              <a:t>DAG Topology</a:t>
            </a:r>
            <a:endPar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lvl="1">
              <a:lnSpc>
                <a:spcPct val="130000"/>
              </a:lnSpc>
            </a:pPr>
            <a:endPar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342891" indent="-342891">
              <a:lnSpc>
                <a:spcPct val="130000"/>
              </a:lnSpc>
              <a:buFont typeface="Wingdings" pitchFamily="2" charset="2"/>
              <a:buChar char="u"/>
            </a:pPr>
            <a:r>
              <a:rPr lang="zh-CN" altLang="en-US" sz="24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mn-ea"/>
                <a:sym typeface="Times New Roman" panose="02020603050405020304" pitchFamily="18" charset="0"/>
              </a:rPr>
              <a:t>Data parallelism </a:t>
            </a:r>
          </a:p>
        </p:txBody>
      </p:sp>
      <p:sp>
        <p:nvSpPr>
          <p:cNvPr id="50" name="文本框 49">
            <a:extLst>
              <a:ext uri="{FF2B5EF4-FFF2-40B4-BE49-F238E27FC236}">
                <a16:creationId xmlns:a16="http://schemas.microsoft.com/office/drawing/2014/main" id="{7D86CB09-7195-4D7C-915A-67FAF2989E86}"/>
              </a:ext>
            </a:extLst>
          </p:cNvPr>
          <p:cNvSpPr txBox="1"/>
          <p:nvPr/>
        </p:nvSpPr>
        <p:spPr>
          <a:xfrm>
            <a:off x="195896" y="5519097"/>
            <a:ext cx="8807624" cy="461665"/>
          </a:xfrm>
          <a:prstGeom prst="rect">
            <a:avLst/>
          </a:prstGeom>
          <a:noFill/>
        </p:spPr>
        <p:txBody>
          <a:bodyPr wrap="square" rtlCol="0">
            <a:spAutoFit/>
          </a:bodyPr>
          <a:lstStyle/>
          <a:p>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[1] A.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Toshniwal</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S. Taneja, A. Shukla, K. Ramasamy, J. M. Patel, S. Kulkarni, J. Jackson, K.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Gade</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M. Fu, J. Donham, N. Bhagat, S. Mittal, and D. V.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Ryaboy</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Storm@twitter</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in Proceedings of SIGMOD, 2014.</a:t>
            </a:r>
            <a:endParaRPr lang="zh-CN" altLang="en-US" sz="12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51" name="文本框 50">
            <a:extLst>
              <a:ext uri="{FF2B5EF4-FFF2-40B4-BE49-F238E27FC236}">
                <a16:creationId xmlns:a16="http://schemas.microsoft.com/office/drawing/2014/main" id="{B405CB71-AE10-4246-9CC0-959F51DE68BE}"/>
              </a:ext>
            </a:extLst>
          </p:cNvPr>
          <p:cNvSpPr txBox="1"/>
          <p:nvPr/>
        </p:nvSpPr>
        <p:spPr>
          <a:xfrm>
            <a:off x="195896" y="6387595"/>
            <a:ext cx="8807624" cy="461665"/>
          </a:xfrm>
          <a:prstGeom prst="rect">
            <a:avLst/>
          </a:prstGeom>
          <a:noFill/>
        </p:spPr>
        <p:txBody>
          <a:bodyPr wrap="square" rtlCol="0">
            <a:spAutoFit/>
          </a:bodyPr>
          <a:lstStyle/>
          <a:p>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[3] P. Carbone, A.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Katsifodimos</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S. Ewen, V.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Markl</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S.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Haridi</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and K.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Tzoumas</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“Apache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flinkTM</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Stream and batch processing in a single engine,” IEEE Data Eng. Bull., vol. 38, no. 4, pp. 28–38, 2015.</a:t>
            </a:r>
            <a:endParaRPr lang="zh-CN" altLang="en-US" sz="12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52" name="文本框 51">
            <a:extLst>
              <a:ext uri="{FF2B5EF4-FFF2-40B4-BE49-F238E27FC236}">
                <a16:creationId xmlns:a16="http://schemas.microsoft.com/office/drawing/2014/main" id="{19F550CD-1303-4A78-8CE5-5A1537B9E045}"/>
              </a:ext>
            </a:extLst>
          </p:cNvPr>
          <p:cNvSpPr txBox="1"/>
          <p:nvPr/>
        </p:nvSpPr>
        <p:spPr>
          <a:xfrm>
            <a:off x="195896" y="5966510"/>
            <a:ext cx="8807624" cy="461665"/>
          </a:xfrm>
          <a:prstGeom prst="rect">
            <a:avLst/>
          </a:prstGeom>
          <a:noFill/>
        </p:spPr>
        <p:txBody>
          <a:bodyPr wrap="square" rtlCol="0">
            <a:spAutoFit/>
          </a:bodyPr>
          <a:lstStyle/>
          <a:p>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[2] S. Kulkarni, N. Bhagat, M. Fu, V.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Kedigehalli</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C. Kellogg, S. Mittal, J. M. Patel, K. Ramasamy, and S. Taneja, “Twitter heron: Stream processing at scale,” in Proceedings of SIGMOD, 2015.</a:t>
            </a:r>
            <a:endParaRPr lang="zh-CN" altLang="en-US" sz="12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5" name="图片 4">
            <a:extLst>
              <a:ext uri="{FF2B5EF4-FFF2-40B4-BE49-F238E27FC236}">
                <a16:creationId xmlns:a16="http://schemas.microsoft.com/office/drawing/2014/main" id="{A98433A6-7052-4C51-9FF6-26A43FD2B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96" y="1495047"/>
            <a:ext cx="5869155" cy="3940803"/>
          </a:xfrm>
          <a:prstGeom prst="rect">
            <a:avLst/>
          </a:prstGeom>
        </p:spPr>
      </p:pic>
    </p:spTree>
    <p:extLst>
      <p:ext uri="{BB962C8B-B14F-4D97-AF65-F5344CB8AC3E}">
        <p14:creationId xmlns:p14="http://schemas.microsoft.com/office/powerpoint/2010/main" val="352191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a:extLst>
              <a:ext uri="{FF2B5EF4-FFF2-40B4-BE49-F238E27FC236}">
                <a16:creationId xmlns:a16="http://schemas.microsoft.com/office/drawing/2014/main" id="{F2527E39-4430-40DF-BEC2-0107DE10E3E0}"/>
              </a:ext>
            </a:extLst>
          </p:cNvPr>
          <p:cNvSpPr>
            <a:spLocks noGrp="1"/>
          </p:cNvSpPr>
          <p:nvPr>
            <p:ph type="title"/>
          </p:nvPr>
        </p:nvSpPr>
        <p:spPr>
          <a:xfrm>
            <a:off x="124164" y="143158"/>
            <a:ext cx="5285579"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Experimental Analysis</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4</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4" name="文本框 8">
            <a:extLst>
              <a:ext uri="{FF2B5EF4-FFF2-40B4-BE49-F238E27FC236}">
                <a16:creationId xmlns:a16="http://schemas.microsoft.com/office/drawing/2014/main" id="{3F4344F8-AE3F-4CBC-B145-5CFAFA248699}"/>
              </a:ext>
            </a:extLst>
          </p:cNvPr>
          <p:cNvSpPr txBox="1"/>
          <p:nvPr/>
        </p:nvSpPr>
        <p:spPr>
          <a:xfrm>
            <a:off x="1572022" y="3939947"/>
            <a:ext cx="3586511"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Throughput with different parallelism levels</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9">
            <a:extLst>
              <a:ext uri="{FF2B5EF4-FFF2-40B4-BE49-F238E27FC236}">
                <a16:creationId xmlns:a16="http://schemas.microsoft.com/office/drawing/2014/main" id="{D23A2ABB-4CA7-4594-B5A3-43A2CBBB3670}"/>
              </a:ext>
            </a:extLst>
          </p:cNvPr>
          <p:cNvSpPr txBox="1"/>
          <p:nvPr/>
        </p:nvSpPr>
        <p:spPr>
          <a:xfrm>
            <a:off x="6507592" y="3933984"/>
            <a:ext cx="4091604"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Processing latency with different parallelism levels</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EF4FFD66-0DAE-4D09-9495-4815EA5D8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022" y="1056690"/>
            <a:ext cx="3586511" cy="2819133"/>
          </a:xfrm>
          <a:prstGeom prst="rect">
            <a:avLst/>
          </a:prstGeom>
        </p:spPr>
      </p:pic>
      <p:pic>
        <p:nvPicPr>
          <p:cNvPr id="5" name="图片 4">
            <a:extLst>
              <a:ext uri="{FF2B5EF4-FFF2-40B4-BE49-F238E27FC236}">
                <a16:creationId xmlns:a16="http://schemas.microsoft.com/office/drawing/2014/main" id="{8D14B107-9D93-4E9C-9ED2-23E8257CC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986" y="1056688"/>
            <a:ext cx="3586511" cy="2819135"/>
          </a:xfrm>
          <a:prstGeom prst="rect">
            <a:avLst/>
          </a:prstGeom>
        </p:spPr>
      </p:pic>
      <p:pic>
        <p:nvPicPr>
          <p:cNvPr id="8" name="图片 7">
            <a:extLst>
              <a:ext uri="{FF2B5EF4-FFF2-40B4-BE49-F238E27FC236}">
                <a16:creationId xmlns:a16="http://schemas.microsoft.com/office/drawing/2014/main" id="{9DBB79EA-63F4-450F-9401-5838558BA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170" y="4264985"/>
            <a:ext cx="5718048" cy="2164080"/>
          </a:xfrm>
          <a:prstGeom prst="rect">
            <a:avLst/>
          </a:prstGeom>
        </p:spPr>
      </p:pic>
      <p:sp>
        <p:nvSpPr>
          <p:cNvPr id="17" name="文本框 9">
            <a:extLst>
              <a:ext uri="{FF2B5EF4-FFF2-40B4-BE49-F238E27FC236}">
                <a16:creationId xmlns:a16="http://schemas.microsoft.com/office/drawing/2014/main" id="{9775FB35-A24A-40DC-A97E-79B58415B401}"/>
              </a:ext>
            </a:extLst>
          </p:cNvPr>
          <p:cNvSpPr txBox="1"/>
          <p:nvPr/>
        </p:nvSpPr>
        <p:spPr>
          <a:xfrm>
            <a:off x="7652409" y="6413698"/>
            <a:ext cx="2967569"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An on-demand ride-hailing system</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375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298" y="266051"/>
            <a:ext cx="5285579"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Experimental Analysis</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5</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2" name="文本框 11">
            <a:extLst>
              <a:ext uri="{FF2B5EF4-FFF2-40B4-BE49-F238E27FC236}">
                <a16:creationId xmlns:a16="http://schemas.microsoft.com/office/drawing/2014/main" id="{830AEF50-4987-44B5-B9C7-4DEAD88B55FB}"/>
              </a:ext>
            </a:extLst>
          </p:cNvPr>
          <p:cNvSpPr txBox="1"/>
          <p:nvPr/>
        </p:nvSpPr>
        <p:spPr>
          <a:xfrm>
            <a:off x="4459544" y="5901113"/>
            <a:ext cx="3586511"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Breakdown CPU time of upstream instance</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3351430" y="1323217"/>
            <a:ext cx="5489147" cy="4416375"/>
          </a:xfrm>
          <a:prstGeom prst="rect">
            <a:avLst/>
          </a:prstGeom>
          <a:noFill/>
          <a:ln w="9525">
            <a:noFill/>
            <a:miter lim="800000"/>
            <a:headEnd/>
            <a:tailEnd/>
          </a:ln>
        </p:spPr>
      </p:pic>
    </p:spTree>
    <p:extLst>
      <p:ext uri="{BB962C8B-B14F-4D97-AF65-F5344CB8AC3E}">
        <p14:creationId xmlns:p14="http://schemas.microsoft.com/office/powerpoint/2010/main" val="339183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0577" y="53843"/>
            <a:ext cx="7886700" cy="919977"/>
          </a:xfrm>
        </p:spPr>
        <p:txBody>
          <a:bodyPr>
            <a:normAutofit/>
          </a:bodyPr>
          <a:lstStyle/>
          <a:p>
            <a:r>
              <a:rPr lang="en-US" altLang="zh-CN" sz="3000" dirty="0">
                <a:latin typeface="Times New Roman" panose="02020603050405020304" pitchFamily="18" charset="0"/>
                <a:cs typeface="Times New Roman" panose="02020603050405020304" pitchFamily="18" charset="0"/>
              </a:rPr>
              <a:t>One-to-many stream partitioning </a:t>
            </a:r>
            <a:endParaRPr lang="zh-CN" altLang="en-US" sz="30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391985" y="966940"/>
            <a:ext cx="7947450" cy="3322831"/>
          </a:xfrm>
        </p:spPr>
        <p:txBody>
          <a:bodyPr>
            <a:normAutofit lnSpcReduction="10000"/>
          </a:bodyPr>
          <a:lstStyle/>
          <a:p>
            <a:pPr algn="just">
              <a:buFont typeface="Wingdings" pitchFamily="2" charset="2"/>
              <a:buChar char="l"/>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Multiple serialization and redundant data transmissions</a:t>
            </a:r>
          </a:p>
          <a:p>
            <a:pPr lvl="1" algn="just">
              <a:buFont typeface="Wingdings" pitchFamily="2" charset="2"/>
              <a:buChar char="Ø"/>
            </a:pPr>
            <a:r>
              <a:rPr lang="en-US" altLang="zh-CN" dirty="0">
                <a:latin typeface="Times New Roman" panose="02020603050405020304" pitchFamily="18" charset="0"/>
                <a:cs typeface="Times New Roman" panose="02020603050405020304" pitchFamily="18" charset="0"/>
              </a:rPr>
              <a:t>Serialize a tuple multiple times</a:t>
            </a:r>
          </a:p>
          <a:p>
            <a:pPr lvl="1" algn="just">
              <a:buFont typeface="Wingdings" pitchFamily="2" charset="2"/>
              <a:buChar char="Ø"/>
            </a:pPr>
            <a:r>
              <a:rPr lang="en-US" altLang="zh-CN" dirty="0">
                <a:latin typeface="Times New Roman" panose="02020603050405020304" pitchFamily="18" charset="0"/>
                <a:cs typeface="Times New Roman" panose="02020603050405020304" pitchFamily="18" charset="0"/>
              </a:rPr>
              <a:t>Intensively movement of the packets between user space and kernel space</a:t>
            </a:r>
          </a:p>
          <a:p>
            <a:pPr algn="just">
              <a:buFont typeface="Wingdings" pitchFamily="2" charset="2"/>
              <a:buChar char="l"/>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Source multicast processing latency</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high</a:t>
            </a:r>
          </a:p>
          <a:p>
            <a:pPr lvl="1" algn="just">
              <a:buFont typeface="Wingdings" pitchFamily="2" charset="2"/>
              <a:buChar char="Ø"/>
            </a:pPr>
            <a:r>
              <a:rPr lang="en-US" altLang="zh-CN" dirty="0">
                <a:latin typeface="Times New Roman" panose="02020603050405020304" pitchFamily="18" charset="0"/>
                <a:cs typeface="Times New Roman" panose="02020603050405020304" pitchFamily="18" charset="0"/>
              </a:rPr>
              <a:t>Transfer the packets to each downstream instance in [O(N)]</a:t>
            </a:r>
          </a:p>
          <a:p>
            <a:pPr lvl="1" algn="just">
              <a:buFont typeface="Wingdings" pitchFamily="2" charset="2"/>
              <a:buChar char="Ø"/>
            </a:pPr>
            <a:r>
              <a:rPr lang="en-US" altLang="zh-CN" dirty="0">
                <a:latin typeface="Times New Roman" panose="02020603050405020304" pitchFamily="18" charset="0"/>
                <a:cs typeface="Times New Roman" panose="02020603050405020304" pitchFamily="18" charset="0"/>
              </a:rPr>
              <a:t>Communicate frequently to destination instances and causes high waiting processing time. </a:t>
            </a:r>
          </a:p>
        </p:txBody>
      </p:sp>
      <p:pic>
        <p:nvPicPr>
          <p:cNvPr id="96" name="图片 95" descr="1"/>
          <p:cNvPicPr>
            <a:picLocks noChangeAspect="1"/>
          </p:cNvPicPr>
          <p:nvPr/>
        </p:nvPicPr>
        <p:blipFill rotWithShape="1">
          <a:blip r:embed="rId3" cstate="print"/>
          <a:srcRect l="-2921" t="12678" r="51799" b="10911"/>
          <a:stretch/>
        </p:blipFill>
        <p:spPr>
          <a:xfrm>
            <a:off x="10374278" y="1722282"/>
            <a:ext cx="1934261" cy="1869891"/>
          </a:xfrm>
          <a:prstGeom prst="rect">
            <a:avLst/>
          </a:prstGeom>
        </p:spPr>
      </p:pic>
      <p:grpSp>
        <p:nvGrpSpPr>
          <p:cNvPr id="4" name="组合 3">
            <a:extLst>
              <a:ext uri="{FF2B5EF4-FFF2-40B4-BE49-F238E27FC236}">
                <a16:creationId xmlns:a16="http://schemas.microsoft.com/office/drawing/2014/main" id="{E4825491-6BA6-4251-B262-AFB02CCC82E2}"/>
              </a:ext>
            </a:extLst>
          </p:cNvPr>
          <p:cNvGrpSpPr/>
          <p:nvPr/>
        </p:nvGrpSpPr>
        <p:grpSpPr>
          <a:xfrm>
            <a:off x="6739724" y="3956932"/>
            <a:ext cx="5234266" cy="2843604"/>
            <a:chOff x="4457037" y="4123044"/>
            <a:chExt cx="4464973" cy="2254947"/>
          </a:xfrm>
        </p:grpSpPr>
        <p:grpSp>
          <p:nvGrpSpPr>
            <p:cNvPr id="22" name="组合 21"/>
            <p:cNvGrpSpPr/>
            <p:nvPr/>
          </p:nvGrpSpPr>
          <p:grpSpPr>
            <a:xfrm>
              <a:off x="4457037" y="4123044"/>
              <a:ext cx="4464973" cy="1944792"/>
              <a:chOff x="4378989" y="4551903"/>
              <a:chExt cx="4464973" cy="1944792"/>
            </a:xfrm>
          </p:grpSpPr>
          <p:grpSp>
            <p:nvGrpSpPr>
              <p:cNvPr id="5" name="Group 4"/>
              <p:cNvGrpSpPr>
                <a:grpSpLocks noChangeAspect="1"/>
              </p:cNvGrpSpPr>
              <p:nvPr/>
            </p:nvGrpSpPr>
            <p:grpSpPr bwMode="auto">
              <a:xfrm>
                <a:off x="4378989" y="4551903"/>
                <a:ext cx="4464973" cy="1944792"/>
                <a:chOff x="1854" y="2632"/>
                <a:chExt cx="3717" cy="1619"/>
              </a:xfrm>
            </p:grpSpPr>
            <p:sp>
              <p:nvSpPr>
                <p:cNvPr id="6" name="AutoShape 3"/>
                <p:cNvSpPr>
                  <a:spLocks noChangeAspect="1" noChangeArrowheads="1" noTextEdit="1"/>
                </p:cNvSpPr>
                <p:nvPr/>
              </p:nvSpPr>
              <p:spPr bwMode="auto">
                <a:xfrm>
                  <a:off x="1854" y="2632"/>
                  <a:ext cx="371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3511" y="3303"/>
                  <a:ext cx="941" cy="721"/>
                </a:xfrm>
                <a:custGeom>
                  <a:avLst/>
                  <a:gdLst>
                    <a:gd name="T0" fmla="*/ 0 w 941"/>
                    <a:gd name="T1" fmla="*/ 540 h 721"/>
                    <a:gd name="T2" fmla="*/ 761 w 941"/>
                    <a:gd name="T3" fmla="*/ 541 h 721"/>
                    <a:gd name="T4" fmla="*/ 761 w 941"/>
                    <a:gd name="T5" fmla="*/ 721 h 721"/>
                    <a:gd name="T6" fmla="*/ 941 w 941"/>
                    <a:gd name="T7" fmla="*/ 361 h 721"/>
                    <a:gd name="T8" fmla="*/ 762 w 941"/>
                    <a:gd name="T9" fmla="*/ 0 h 721"/>
                    <a:gd name="T10" fmla="*/ 762 w 941"/>
                    <a:gd name="T11" fmla="*/ 180 h 721"/>
                    <a:gd name="T12" fmla="*/ 0 w 941"/>
                    <a:gd name="T13" fmla="*/ 180 h 721"/>
                    <a:gd name="T14" fmla="*/ 0 w 941"/>
                    <a:gd name="T15" fmla="*/ 540 h 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721">
                      <a:moveTo>
                        <a:pt x="0" y="540"/>
                      </a:moveTo>
                      <a:lnTo>
                        <a:pt x="761" y="541"/>
                      </a:lnTo>
                      <a:lnTo>
                        <a:pt x="761" y="721"/>
                      </a:lnTo>
                      <a:lnTo>
                        <a:pt x="941" y="361"/>
                      </a:lnTo>
                      <a:lnTo>
                        <a:pt x="762" y="0"/>
                      </a:lnTo>
                      <a:lnTo>
                        <a:pt x="762" y="180"/>
                      </a:lnTo>
                      <a:lnTo>
                        <a:pt x="0" y="180"/>
                      </a:lnTo>
                      <a:lnTo>
                        <a:pt x="0" y="54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3511" y="3303"/>
                  <a:ext cx="941" cy="721"/>
                </a:xfrm>
                <a:custGeom>
                  <a:avLst/>
                  <a:gdLst>
                    <a:gd name="T0" fmla="*/ 0 w 941"/>
                    <a:gd name="T1" fmla="*/ 540 h 721"/>
                    <a:gd name="T2" fmla="*/ 761 w 941"/>
                    <a:gd name="T3" fmla="*/ 541 h 721"/>
                    <a:gd name="T4" fmla="*/ 761 w 941"/>
                    <a:gd name="T5" fmla="*/ 721 h 721"/>
                    <a:gd name="T6" fmla="*/ 941 w 941"/>
                    <a:gd name="T7" fmla="*/ 361 h 721"/>
                    <a:gd name="T8" fmla="*/ 762 w 941"/>
                    <a:gd name="T9" fmla="*/ 0 h 721"/>
                    <a:gd name="T10" fmla="*/ 762 w 941"/>
                    <a:gd name="T11" fmla="*/ 180 h 721"/>
                    <a:gd name="T12" fmla="*/ 0 w 941"/>
                    <a:gd name="T13" fmla="*/ 180 h 721"/>
                    <a:gd name="T14" fmla="*/ 0 w 941"/>
                    <a:gd name="T15" fmla="*/ 540 h 7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721">
                      <a:moveTo>
                        <a:pt x="0" y="540"/>
                      </a:moveTo>
                      <a:lnTo>
                        <a:pt x="761" y="541"/>
                      </a:lnTo>
                      <a:lnTo>
                        <a:pt x="761" y="721"/>
                      </a:lnTo>
                      <a:lnTo>
                        <a:pt x="941" y="361"/>
                      </a:lnTo>
                      <a:lnTo>
                        <a:pt x="762" y="0"/>
                      </a:lnTo>
                      <a:lnTo>
                        <a:pt x="762" y="180"/>
                      </a:lnTo>
                      <a:lnTo>
                        <a:pt x="0" y="180"/>
                      </a:lnTo>
                      <a:lnTo>
                        <a:pt x="0" y="54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2527" y="3013"/>
                  <a:ext cx="412" cy="1121"/>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2657" y="3245"/>
                  <a:ext cx="154" cy="207"/>
                </a:xfrm>
                <a:custGeom>
                  <a:avLst/>
                  <a:gdLst>
                    <a:gd name="T0" fmla="*/ 154 w 154"/>
                    <a:gd name="T1" fmla="*/ 60 h 207"/>
                    <a:gd name="T2" fmla="*/ 99 w 154"/>
                    <a:gd name="T3" fmla="*/ 60 h 207"/>
                    <a:gd name="T4" fmla="*/ 99 w 154"/>
                    <a:gd name="T5" fmla="*/ 0 h 207"/>
                    <a:gd name="T6" fmla="*/ 0 w 154"/>
                    <a:gd name="T7" fmla="*/ 0 h 207"/>
                    <a:gd name="T8" fmla="*/ 0 w 154"/>
                    <a:gd name="T9" fmla="*/ 207 h 207"/>
                    <a:gd name="T10" fmla="*/ 154 w 154"/>
                    <a:gd name="T11" fmla="*/ 207 h 207"/>
                    <a:gd name="T12" fmla="*/ 154 w 154"/>
                    <a:gd name="T13" fmla="*/ 60 h 207"/>
                    <a:gd name="T14" fmla="*/ 154 w 154"/>
                    <a:gd name="T15" fmla="*/ 55 h 207"/>
                    <a:gd name="T16" fmla="*/ 99 w 154"/>
                    <a:gd name="T17" fmla="*/ 0 h 207"/>
                    <a:gd name="T18" fmla="*/ 99 w 154"/>
                    <a:gd name="T19" fmla="*/ 60 h 207"/>
                    <a:gd name="T20" fmla="*/ 154 w 154"/>
                    <a:gd name="T21" fmla="*/ 60 h 207"/>
                    <a:gd name="T22" fmla="*/ 154 w 154"/>
                    <a:gd name="T23" fmla="*/ 5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207">
                      <a:moveTo>
                        <a:pt x="154" y="60"/>
                      </a:moveTo>
                      <a:lnTo>
                        <a:pt x="99" y="60"/>
                      </a:lnTo>
                      <a:lnTo>
                        <a:pt x="99" y="0"/>
                      </a:lnTo>
                      <a:lnTo>
                        <a:pt x="0" y="0"/>
                      </a:lnTo>
                      <a:lnTo>
                        <a:pt x="0" y="207"/>
                      </a:lnTo>
                      <a:lnTo>
                        <a:pt x="154" y="207"/>
                      </a:lnTo>
                      <a:lnTo>
                        <a:pt x="154" y="60"/>
                      </a:lnTo>
                      <a:close/>
                      <a:moveTo>
                        <a:pt x="154" y="55"/>
                      </a:moveTo>
                      <a:lnTo>
                        <a:pt x="99" y="0"/>
                      </a:lnTo>
                      <a:lnTo>
                        <a:pt x="99" y="60"/>
                      </a:lnTo>
                      <a:lnTo>
                        <a:pt x="154" y="60"/>
                      </a:lnTo>
                      <a:lnTo>
                        <a:pt x="15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p:cNvSpPr>
                <p:nvPr/>
              </p:nvSpPr>
              <p:spPr bwMode="auto">
                <a:xfrm>
                  <a:off x="2657" y="3245"/>
                  <a:ext cx="154" cy="207"/>
                </a:xfrm>
                <a:custGeom>
                  <a:avLst/>
                  <a:gdLst>
                    <a:gd name="T0" fmla="*/ 154 w 154"/>
                    <a:gd name="T1" fmla="*/ 60 h 207"/>
                    <a:gd name="T2" fmla="*/ 99 w 154"/>
                    <a:gd name="T3" fmla="*/ 60 h 207"/>
                    <a:gd name="T4" fmla="*/ 99 w 154"/>
                    <a:gd name="T5" fmla="*/ 0 h 207"/>
                    <a:gd name="T6" fmla="*/ 0 w 154"/>
                    <a:gd name="T7" fmla="*/ 0 h 207"/>
                    <a:gd name="T8" fmla="*/ 0 w 154"/>
                    <a:gd name="T9" fmla="*/ 207 h 207"/>
                    <a:gd name="T10" fmla="*/ 154 w 154"/>
                    <a:gd name="T11" fmla="*/ 207 h 207"/>
                    <a:gd name="T12" fmla="*/ 154 w 154"/>
                    <a:gd name="T13" fmla="*/ 60 h 207"/>
                  </a:gdLst>
                  <a:ahLst/>
                  <a:cxnLst>
                    <a:cxn ang="0">
                      <a:pos x="T0" y="T1"/>
                    </a:cxn>
                    <a:cxn ang="0">
                      <a:pos x="T2" y="T3"/>
                    </a:cxn>
                    <a:cxn ang="0">
                      <a:pos x="T4" y="T5"/>
                    </a:cxn>
                    <a:cxn ang="0">
                      <a:pos x="T6" y="T7"/>
                    </a:cxn>
                    <a:cxn ang="0">
                      <a:pos x="T8" y="T9"/>
                    </a:cxn>
                    <a:cxn ang="0">
                      <a:pos x="T10" y="T11"/>
                    </a:cxn>
                    <a:cxn ang="0">
                      <a:pos x="T12" y="T13"/>
                    </a:cxn>
                  </a:cxnLst>
                  <a:rect l="0" t="0" r="r" b="b"/>
                  <a:pathLst>
                    <a:path w="154" h="207">
                      <a:moveTo>
                        <a:pt x="154" y="60"/>
                      </a:moveTo>
                      <a:lnTo>
                        <a:pt x="99" y="60"/>
                      </a:lnTo>
                      <a:lnTo>
                        <a:pt x="99" y="0"/>
                      </a:lnTo>
                      <a:lnTo>
                        <a:pt x="0" y="0"/>
                      </a:lnTo>
                      <a:lnTo>
                        <a:pt x="0" y="207"/>
                      </a:lnTo>
                      <a:lnTo>
                        <a:pt x="154" y="207"/>
                      </a:lnTo>
                      <a:lnTo>
                        <a:pt x="154" y="6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2756" y="3245"/>
                  <a:ext cx="55" cy="60"/>
                </a:xfrm>
                <a:custGeom>
                  <a:avLst/>
                  <a:gdLst>
                    <a:gd name="T0" fmla="*/ 55 w 55"/>
                    <a:gd name="T1" fmla="*/ 55 h 60"/>
                    <a:gd name="T2" fmla="*/ 0 w 55"/>
                    <a:gd name="T3" fmla="*/ 0 h 60"/>
                    <a:gd name="T4" fmla="*/ 0 w 55"/>
                    <a:gd name="T5" fmla="*/ 60 h 60"/>
                    <a:gd name="T6" fmla="*/ 55 w 55"/>
                    <a:gd name="T7" fmla="*/ 60 h 60"/>
                    <a:gd name="T8" fmla="*/ 55 w 55"/>
                    <a:gd name="T9" fmla="*/ 55 h 60"/>
                  </a:gdLst>
                  <a:ahLst/>
                  <a:cxnLst>
                    <a:cxn ang="0">
                      <a:pos x="T0" y="T1"/>
                    </a:cxn>
                    <a:cxn ang="0">
                      <a:pos x="T2" y="T3"/>
                    </a:cxn>
                    <a:cxn ang="0">
                      <a:pos x="T4" y="T5"/>
                    </a:cxn>
                    <a:cxn ang="0">
                      <a:pos x="T6" y="T7"/>
                    </a:cxn>
                    <a:cxn ang="0">
                      <a:pos x="T8" y="T9"/>
                    </a:cxn>
                  </a:cxnLst>
                  <a:rect l="0" t="0" r="r" b="b"/>
                  <a:pathLst>
                    <a:path w="55" h="60">
                      <a:moveTo>
                        <a:pt x="55" y="55"/>
                      </a:moveTo>
                      <a:lnTo>
                        <a:pt x="0" y="0"/>
                      </a:lnTo>
                      <a:lnTo>
                        <a:pt x="0" y="60"/>
                      </a:lnTo>
                      <a:lnTo>
                        <a:pt x="55" y="60"/>
                      </a:lnTo>
                      <a:lnTo>
                        <a:pt x="55" y="55"/>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3913" y="2654"/>
                  <a:ext cx="151" cy="202"/>
                </a:xfrm>
                <a:custGeom>
                  <a:avLst/>
                  <a:gdLst>
                    <a:gd name="T0" fmla="*/ 151 w 151"/>
                    <a:gd name="T1" fmla="*/ 58 h 202"/>
                    <a:gd name="T2" fmla="*/ 96 w 151"/>
                    <a:gd name="T3" fmla="*/ 58 h 202"/>
                    <a:gd name="T4" fmla="*/ 96 w 151"/>
                    <a:gd name="T5" fmla="*/ 0 h 202"/>
                    <a:gd name="T6" fmla="*/ 0 w 151"/>
                    <a:gd name="T7" fmla="*/ 0 h 202"/>
                    <a:gd name="T8" fmla="*/ 0 w 151"/>
                    <a:gd name="T9" fmla="*/ 202 h 202"/>
                    <a:gd name="T10" fmla="*/ 151 w 151"/>
                    <a:gd name="T11" fmla="*/ 202 h 202"/>
                    <a:gd name="T12" fmla="*/ 151 w 151"/>
                    <a:gd name="T13" fmla="*/ 58 h 202"/>
                    <a:gd name="T14" fmla="*/ 151 w 151"/>
                    <a:gd name="T15" fmla="*/ 53 h 202"/>
                    <a:gd name="T16" fmla="*/ 96 w 151"/>
                    <a:gd name="T17" fmla="*/ 0 h 202"/>
                    <a:gd name="T18" fmla="*/ 96 w 151"/>
                    <a:gd name="T19" fmla="*/ 58 h 202"/>
                    <a:gd name="T20" fmla="*/ 151 w 151"/>
                    <a:gd name="T21" fmla="*/ 58 h 202"/>
                    <a:gd name="T22" fmla="*/ 151 w 151"/>
                    <a:gd name="T23" fmla="*/ 5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202">
                      <a:moveTo>
                        <a:pt x="151" y="58"/>
                      </a:moveTo>
                      <a:lnTo>
                        <a:pt x="96" y="58"/>
                      </a:lnTo>
                      <a:lnTo>
                        <a:pt x="96" y="0"/>
                      </a:lnTo>
                      <a:lnTo>
                        <a:pt x="0" y="0"/>
                      </a:lnTo>
                      <a:lnTo>
                        <a:pt x="0" y="202"/>
                      </a:lnTo>
                      <a:lnTo>
                        <a:pt x="151" y="202"/>
                      </a:lnTo>
                      <a:lnTo>
                        <a:pt x="151" y="58"/>
                      </a:lnTo>
                      <a:close/>
                      <a:moveTo>
                        <a:pt x="151" y="53"/>
                      </a:moveTo>
                      <a:lnTo>
                        <a:pt x="96" y="0"/>
                      </a:lnTo>
                      <a:lnTo>
                        <a:pt x="96" y="58"/>
                      </a:lnTo>
                      <a:lnTo>
                        <a:pt x="151" y="58"/>
                      </a:lnTo>
                      <a:lnTo>
                        <a:pt x="15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3913" y="2654"/>
                  <a:ext cx="151" cy="202"/>
                </a:xfrm>
                <a:custGeom>
                  <a:avLst/>
                  <a:gdLst>
                    <a:gd name="T0" fmla="*/ 151 w 151"/>
                    <a:gd name="T1" fmla="*/ 58 h 202"/>
                    <a:gd name="T2" fmla="*/ 96 w 151"/>
                    <a:gd name="T3" fmla="*/ 58 h 202"/>
                    <a:gd name="T4" fmla="*/ 96 w 151"/>
                    <a:gd name="T5" fmla="*/ 0 h 202"/>
                    <a:gd name="T6" fmla="*/ 0 w 151"/>
                    <a:gd name="T7" fmla="*/ 0 h 202"/>
                    <a:gd name="T8" fmla="*/ 0 w 151"/>
                    <a:gd name="T9" fmla="*/ 202 h 202"/>
                    <a:gd name="T10" fmla="*/ 151 w 151"/>
                    <a:gd name="T11" fmla="*/ 202 h 202"/>
                    <a:gd name="T12" fmla="*/ 151 w 151"/>
                    <a:gd name="T13" fmla="*/ 58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51" y="58"/>
                      </a:moveTo>
                      <a:lnTo>
                        <a:pt x="96" y="58"/>
                      </a:lnTo>
                      <a:lnTo>
                        <a:pt x="96" y="0"/>
                      </a:lnTo>
                      <a:lnTo>
                        <a:pt x="0" y="0"/>
                      </a:lnTo>
                      <a:lnTo>
                        <a:pt x="0" y="202"/>
                      </a:lnTo>
                      <a:lnTo>
                        <a:pt x="151" y="202"/>
                      </a:lnTo>
                      <a:lnTo>
                        <a:pt x="151" y="5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4009" y="2654"/>
                  <a:ext cx="55" cy="58"/>
                </a:xfrm>
                <a:custGeom>
                  <a:avLst/>
                  <a:gdLst>
                    <a:gd name="T0" fmla="*/ 55 w 55"/>
                    <a:gd name="T1" fmla="*/ 53 h 58"/>
                    <a:gd name="T2" fmla="*/ 0 w 55"/>
                    <a:gd name="T3" fmla="*/ 0 h 58"/>
                    <a:gd name="T4" fmla="*/ 0 w 55"/>
                    <a:gd name="T5" fmla="*/ 58 h 58"/>
                    <a:gd name="T6" fmla="*/ 55 w 55"/>
                    <a:gd name="T7" fmla="*/ 58 h 58"/>
                    <a:gd name="T8" fmla="*/ 55 w 55"/>
                    <a:gd name="T9" fmla="*/ 53 h 58"/>
                  </a:gdLst>
                  <a:ahLst/>
                  <a:cxnLst>
                    <a:cxn ang="0">
                      <a:pos x="T0" y="T1"/>
                    </a:cxn>
                    <a:cxn ang="0">
                      <a:pos x="T2" y="T3"/>
                    </a:cxn>
                    <a:cxn ang="0">
                      <a:pos x="T4" y="T5"/>
                    </a:cxn>
                    <a:cxn ang="0">
                      <a:pos x="T6" y="T7"/>
                    </a:cxn>
                    <a:cxn ang="0">
                      <a:pos x="T8" y="T9"/>
                    </a:cxn>
                  </a:cxnLst>
                  <a:rect l="0" t="0" r="r" b="b"/>
                  <a:pathLst>
                    <a:path w="55" h="58">
                      <a:moveTo>
                        <a:pt x="55" y="53"/>
                      </a:moveTo>
                      <a:lnTo>
                        <a:pt x="0" y="0"/>
                      </a:lnTo>
                      <a:lnTo>
                        <a:pt x="0" y="58"/>
                      </a:lnTo>
                      <a:lnTo>
                        <a:pt x="55" y="58"/>
                      </a:lnTo>
                      <a:lnTo>
                        <a:pt x="55" y="53"/>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4131" y="2693"/>
                  <a:ext cx="29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tuple</a:t>
                  </a:r>
                  <a:endParaRPr lang="zh-CN" altLang="zh-CN" dirty="0"/>
                </a:p>
              </p:txBody>
            </p:sp>
            <p:sp>
              <p:nvSpPr>
                <p:cNvPr id="17" name="Rectangle 15"/>
                <p:cNvSpPr>
                  <a:spLocks noChangeArrowheads="1"/>
                </p:cNvSpPr>
                <p:nvPr/>
              </p:nvSpPr>
              <p:spPr bwMode="auto">
                <a:xfrm>
                  <a:off x="3393" y="2693"/>
                  <a:ext cx="26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a:solidFill>
                        <a:srgbClr val="000000"/>
                      </a:solidFill>
                      <a:latin typeface="Times New Roman" panose="02020603050405020304" pitchFamily="18" charset="0"/>
                    </a:rPr>
                    <a:t>item</a:t>
                  </a:r>
                  <a:endParaRPr lang="zh-CN" altLang="zh-CN"/>
                </a:p>
              </p:txBody>
            </p:sp>
            <p:sp>
              <p:nvSpPr>
                <p:cNvPr id="19" name="Rectangle 17"/>
                <p:cNvSpPr>
                  <a:spLocks noChangeArrowheads="1"/>
                </p:cNvSpPr>
                <p:nvPr/>
              </p:nvSpPr>
              <p:spPr bwMode="auto">
                <a:xfrm>
                  <a:off x="1976" y="3047"/>
                  <a:ext cx="45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b="1">
                      <a:solidFill>
                        <a:srgbClr val="000000"/>
                      </a:solidFill>
                      <a:latin typeface="Times New Roman" panose="02020603050405020304" pitchFamily="18" charset="0"/>
                    </a:rPr>
                    <a:t>worker</a:t>
                  </a:r>
                  <a:endParaRPr lang="zh-CN" altLang="zh-CN"/>
                </a:p>
              </p:txBody>
            </p:sp>
            <p:sp>
              <p:nvSpPr>
                <p:cNvPr id="20" name="Rectangle 18"/>
                <p:cNvSpPr>
                  <a:spLocks noChangeArrowheads="1"/>
                </p:cNvSpPr>
                <p:nvPr/>
              </p:nvSpPr>
              <p:spPr bwMode="auto">
                <a:xfrm>
                  <a:off x="2636" y="2701"/>
                  <a:ext cx="2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a:solidFill>
                        <a:srgbClr val="000000"/>
                      </a:solidFill>
                      <a:latin typeface="Times New Roman" panose="02020603050405020304" pitchFamily="18" charset="0"/>
                    </a:rPr>
                    <a:t>task</a:t>
                  </a:r>
                  <a:endParaRPr lang="zh-CN" altLang="zh-CN"/>
                </a:p>
              </p:txBody>
            </p:sp>
            <p:sp>
              <p:nvSpPr>
                <p:cNvPr id="21" name="Rectangle 19"/>
                <p:cNvSpPr>
                  <a:spLocks noChangeArrowheads="1"/>
                </p:cNvSpPr>
                <p:nvPr/>
              </p:nvSpPr>
              <p:spPr bwMode="auto">
                <a:xfrm>
                  <a:off x="1971" y="346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task </a:t>
                  </a:r>
                  <a:endParaRPr lang="zh-CN" altLang="zh-CN" dirty="0"/>
                </a:p>
              </p:txBody>
            </p:sp>
            <p:sp>
              <p:nvSpPr>
                <p:cNvPr id="23" name="Rectangle 21"/>
                <p:cNvSpPr>
                  <a:spLocks noChangeArrowheads="1"/>
                </p:cNvSpPr>
                <p:nvPr/>
              </p:nvSpPr>
              <p:spPr bwMode="auto">
                <a:xfrm>
                  <a:off x="4511" y="3033"/>
                  <a:ext cx="45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b="1" dirty="0">
                      <a:solidFill>
                        <a:srgbClr val="000000"/>
                      </a:solidFill>
                      <a:latin typeface="Times New Roman" panose="02020603050405020304" pitchFamily="18" charset="0"/>
                    </a:rPr>
                    <a:t>worker</a:t>
                  </a:r>
                  <a:endParaRPr lang="zh-CN" altLang="zh-CN" dirty="0"/>
                </a:p>
              </p:txBody>
            </p:sp>
            <p:sp>
              <p:nvSpPr>
                <p:cNvPr id="24" name="Rectangle 22"/>
                <p:cNvSpPr>
                  <a:spLocks noChangeArrowheads="1"/>
                </p:cNvSpPr>
                <p:nvPr/>
              </p:nvSpPr>
              <p:spPr bwMode="auto">
                <a:xfrm>
                  <a:off x="3132" y="3492"/>
                  <a:ext cx="404" cy="340"/>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3"/>
                <p:cNvSpPr>
                  <a:spLocks noChangeArrowheads="1"/>
                </p:cNvSpPr>
                <p:nvPr/>
              </p:nvSpPr>
              <p:spPr bwMode="auto">
                <a:xfrm>
                  <a:off x="3132" y="3492"/>
                  <a:ext cx="404" cy="340"/>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p:cNvSpPr>
                  <a:spLocks noChangeArrowheads="1"/>
                </p:cNvSpPr>
                <p:nvPr/>
              </p:nvSpPr>
              <p:spPr bwMode="auto">
                <a:xfrm>
                  <a:off x="3159" y="3539"/>
                  <a:ext cx="39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300" dirty="0">
                      <a:solidFill>
                        <a:srgbClr val="000000"/>
                      </a:solidFill>
                      <a:latin typeface="Times New Roman" panose="02020603050405020304" pitchFamily="18" charset="0"/>
                    </a:rPr>
                    <a:t>transfer </a:t>
                  </a:r>
                  <a:endParaRPr lang="zh-CN" altLang="zh-CN" dirty="0"/>
                </a:p>
              </p:txBody>
            </p:sp>
            <p:sp>
              <p:nvSpPr>
                <p:cNvPr id="27" name="Rectangle 25"/>
                <p:cNvSpPr>
                  <a:spLocks noChangeArrowheads="1"/>
                </p:cNvSpPr>
                <p:nvPr/>
              </p:nvSpPr>
              <p:spPr bwMode="auto">
                <a:xfrm>
                  <a:off x="3188" y="3667"/>
                  <a:ext cx="2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300" dirty="0">
                      <a:solidFill>
                        <a:srgbClr val="000000"/>
                      </a:solidFill>
                      <a:latin typeface="Times New Roman" panose="02020603050405020304" pitchFamily="18" charset="0"/>
                    </a:rPr>
                    <a:t>thread</a:t>
                  </a:r>
                  <a:endParaRPr lang="zh-CN" altLang="zh-CN" dirty="0"/>
                </a:p>
              </p:txBody>
            </p:sp>
            <p:sp>
              <p:nvSpPr>
                <p:cNvPr id="28" name="Rectangle 26"/>
                <p:cNvSpPr>
                  <a:spLocks noChangeArrowheads="1"/>
                </p:cNvSpPr>
                <p:nvPr/>
              </p:nvSpPr>
              <p:spPr bwMode="auto">
                <a:xfrm>
                  <a:off x="4459" y="3496"/>
                  <a:ext cx="401" cy="321"/>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27"/>
                <p:cNvSpPr>
                  <a:spLocks noChangeArrowheads="1"/>
                </p:cNvSpPr>
                <p:nvPr/>
              </p:nvSpPr>
              <p:spPr bwMode="auto">
                <a:xfrm>
                  <a:off x="4459" y="3496"/>
                  <a:ext cx="401" cy="321"/>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28"/>
                <p:cNvSpPr>
                  <a:spLocks noChangeArrowheads="1"/>
                </p:cNvSpPr>
                <p:nvPr/>
              </p:nvSpPr>
              <p:spPr bwMode="auto">
                <a:xfrm>
                  <a:off x="4485" y="3534"/>
                  <a:ext cx="39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300" dirty="0">
                      <a:solidFill>
                        <a:srgbClr val="000000"/>
                      </a:solidFill>
                      <a:latin typeface="Times New Roman" panose="02020603050405020304" pitchFamily="18" charset="0"/>
                    </a:rPr>
                    <a:t>transfer </a:t>
                  </a:r>
                  <a:endParaRPr lang="zh-CN" altLang="zh-CN" dirty="0"/>
                </a:p>
              </p:txBody>
            </p:sp>
            <p:sp>
              <p:nvSpPr>
                <p:cNvPr id="31" name="Rectangle 29"/>
                <p:cNvSpPr>
                  <a:spLocks noChangeArrowheads="1"/>
                </p:cNvSpPr>
                <p:nvPr/>
              </p:nvSpPr>
              <p:spPr bwMode="auto">
                <a:xfrm>
                  <a:off x="4514" y="3662"/>
                  <a:ext cx="2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300" dirty="0">
                      <a:solidFill>
                        <a:srgbClr val="000000"/>
                      </a:solidFill>
                      <a:latin typeface="Times New Roman" panose="02020603050405020304" pitchFamily="18" charset="0"/>
                    </a:rPr>
                    <a:t>thread</a:t>
                  </a:r>
                  <a:endParaRPr lang="zh-CN" altLang="zh-CN" dirty="0"/>
                </a:p>
              </p:txBody>
            </p:sp>
            <p:sp>
              <p:nvSpPr>
                <p:cNvPr id="32" name="Rectangle 30"/>
                <p:cNvSpPr>
                  <a:spLocks noChangeArrowheads="1"/>
                </p:cNvSpPr>
                <p:nvPr/>
              </p:nvSpPr>
              <p:spPr bwMode="auto">
                <a:xfrm>
                  <a:off x="2583" y="3039"/>
                  <a:ext cx="2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send</a:t>
                  </a:r>
                  <a:endParaRPr lang="zh-CN" altLang="zh-CN" dirty="0"/>
                </a:p>
              </p:txBody>
            </p:sp>
            <p:sp>
              <p:nvSpPr>
                <p:cNvPr id="33" name="Freeform 31"/>
                <p:cNvSpPr>
                  <a:spLocks noEditPoints="1"/>
                </p:cNvSpPr>
                <p:nvPr/>
              </p:nvSpPr>
              <p:spPr bwMode="auto">
                <a:xfrm>
                  <a:off x="2655" y="3555"/>
                  <a:ext cx="155" cy="208"/>
                </a:xfrm>
                <a:custGeom>
                  <a:avLst/>
                  <a:gdLst>
                    <a:gd name="T0" fmla="*/ 155 w 155"/>
                    <a:gd name="T1" fmla="*/ 60 h 208"/>
                    <a:gd name="T2" fmla="*/ 99 w 155"/>
                    <a:gd name="T3" fmla="*/ 60 h 208"/>
                    <a:gd name="T4" fmla="*/ 99 w 155"/>
                    <a:gd name="T5" fmla="*/ 0 h 208"/>
                    <a:gd name="T6" fmla="*/ 0 w 155"/>
                    <a:gd name="T7" fmla="*/ 0 h 208"/>
                    <a:gd name="T8" fmla="*/ 0 w 155"/>
                    <a:gd name="T9" fmla="*/ 208 h 208"/>
                    <a:gd name="T10" fmla="*/ 155 w 155"/>
                    <a:gd name="T11" fmla="*/ 208 h 208"/>
                    <a:gd name="T12" fmla="*/ 155 w 155"/>
                    <a:gd name="T13" fmla="*/ 60 h 208"/>
                    <a:gd name="T14" fmla="*/ 155 w 155"/>
                    <a:gd name="T15" fmla="*/ 55 h 208"/>
                    <a:gd name="T16" fmla="*/ 99 w 155"/>
                    <a:gd name="T17" fmla="*/ 0 h 208"/>
                    <a:gd name="T18" fmla="*/ 99 w 155"/>
                    <a:gd name="T19" fmla="*/ 60 h 208"/>
                    <a:gd name="T20" fmla="*/ 155 w 155"/>
                    <a:gd name="T21" fmla="*/ 60 h 208"/>
                    <a:gd name="T22" fmla="*/ 155 w 155"/>
                    <a:gd name="T23" fmla="*/ 5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8">
                      <a:moveTo>
                        <a:pt x="155" y="60"/>
                      </a:moveTo>
                      <a:lnTo>
                        <a:pt x="99" y="60"/>
                      </a:lnTo>
                      <a:lnTo>
                        <a:pt x="99" y="0"/>
                      </a:lnTo>
                      <a:lnTo>
                        <a:pt x="0" y="0"/>
                      </a:lnTo>
                      <a:lnTo>
                        <a:pt x="0" y="208"/>
                      </a:lnTo>
                      <a:lnTo>
                        <a:pt x="155" y="208"/>
                      </a:lnTo>
                      <a:lnTo>
                        <a:pt x="155" y="60"/>
                      </a:lnTo>
                      <a:close/>
                      <a:moveTo>
                        <a:pt x="155" y="55"/>
                      </a:moveTo>
                      <a:lnTo>
                        <a:pt x="99" y="0"/>
                      </a:lnTo>
                      <a:lnTo>
                        <a:pt x="99" y="60"/>
                      </a:lnTo>
                      <a:lnTo>
                        <a:pt x="155" y="60"/>
                      </a:lnTo>
                      <a:lnTo>
                        <a:pt x="155"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2655" y="3555"/>
                  <a:ext cx="155" cy="208"/>
                </a:xfrm>
                <a:custGeom>
                  <a:avLst/>
                  <a:gdLst>
                    <a:gd name="T0" fmla="*/ 155 w 155"/>
                    <a:gd name="T1" fmla="*/ 60 h 208"/>
                    <a:gd name="T2" fmla="*/ 99 w 155"/>
                    <a:gd name="T3" fmla="*/ 60 h 208"/>
                    <a:gd name="T4" fmla="*/ 99 w 155"/>
                    <a:gd name="T5" fmla="*/ 0 h 208"/>
                    <a:gd name="T6" fmla="*/ 0 w 155"/>
                    <a:gd name="T7" fmla="*/ 0 h 208"/>
                    <a:gd name="T8" fmla="*/ 0 w 155"/>
                    <a:gd name="T9" fmla="*/ 208 h 208"/>
                    <a:gd name="T10" fmla="*/ 155 w 155"/>
                    <a:gd name="T11" fmla="*/ 208 h 208"/>
                    <a:gd name="T12" fmla="*/ 155 w 155"/>
                    <a:gd name="T13" fmla="*/ 60 h 208"/>
                  </a:gdLst>
                  <a:ahLst/>
                  <a:cxnLst>
                    <a:cxn ang="0">
                      <a:pos x="T0" y="T1"/>
                    </a:cxn>
                    <a:cxn ang="0">
                      <a:pos x="T2" y="T3"/>
                    </a:cxn>
                    <a:cxn ang="0">
                      <a:pos x="T4" y="T5"/>
                    </a:cxn>
                    <a:cxn ang="0">
                      <a:pos x="T6" y="T7"/>
                    </a:cxn>
                    <a:cxn ang="0">
                      <a:pos x="T8" y="T9"/>
                    </a:cxn>
                    <a:cxn ang="0">
                      <a:pos x="T10" y="T11"/>
                    </a:cxn>
                    <a:cxn ang="0">
                      <a:pos x="T12" y="T13"/>
                    </a:cxn>
                  </a:cxnLst>
                  <a:rect l="0" t="0" r="r" b="b"/>
                  <a:pathLst>
                    <a:path w="155" h="208">
                      <a:moveTo>
                        <a:pt x="155" y="60"/>
                      </a:moveTo>
                      <a:lnTo>
                        <a:pt x="99" y="60"/>
                      </a:lnTo>
                      <a:lnTo>
                        <a:pt x="99" y="0"/>
                      </a:lnTo>
                      <a:lnTo>
                        <a:pt x="0" y="0"/>
                      </a:lnTo>
                      <a:lnTo>
                        <a:pt x="0" y="208"/>
                      </a:lnTo>
                      <a:lnTo>
                        <a:pt x="155" y="208"/>
                      </a:lnTo>
                      <a:lnTo>
                        <a:pt x="155" y="6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2754" y="3555"/>
                  <a:ext cx="56" cy="60"/>
                </a:xfrm>
                <a:custGeom>
                  <a:avLst/>
                  <a:gdLst>
                    <a:gd name="T0" fmla="*/ 56 w 56"/>
                    <a:gd name="T1" fmla="*/ 55 h 60"/>
                    <a:gd name="T2" fmla="*/ 0 w 56"/>
                    <a:gd name="T3" fmla="*/ 0 h 60"/>
                    <a:gd name="T4" fmla="*/ 0 w 56"/>
                    <a:gd name="T5" fmla="*/ 60 h 60"/>
                    <a:gd name="T6" fmla="*/ 56 w 56"/>
                    <a:gd name="T7" fmla="*/ 60 h 60"/>
                    <a:gd name="T8" fmla="*/ 56 w 56"/>
                    <a:gd name="T9" fmla="*/ 55 h 60"/>
                  </a:gdLst>
                  <a:ahLst/>
                  <a:cxnLst>
                    <a:cxn ang="0">
                      <a:pos x="T0" y="T1"/>
                    </a:cxn>
                    <a:cxn ang="0">
                      <a:pos x="T2" y="T3"/>
                    </a:cxn>
                    <a:cxn ang="0">
                      <a:pos x="T4" y="T5"/>
                    </a:cxn>
                    <a:cxn ang="0">
                      <a:pos x="T6" y="T7"/>
                    </a:cxn>
                    <a:cxn ang="0">
                      <a:pos x="T8" y="T9"/>
                    </a:cxn>
                  </a:cxnLst>
                  <a:rect l="0" t="0" r="r" b="b"/>
                  <a:pathLst>
                    <a:path w="56" h="60">
                      <a:moveTo>
                        <a:pt x="56" y="55"/>
                      </a:moveTo>
                      <a:lnTo>
                        <a:pt x="0" y="0"/>
                      </a:lnTo>
                      <a:lnTo>
                        <a:pt x="0" y="60"/>
                      </a:lnTo>
                      <a:lnTo>
                        <a:pt x="56" y="60"/>
                      </a:lnTo>
                      <a:lnTo>
                        <a:pt x="56" y="55"/>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a:spLocks noEditPoints="1"/>
                </p:cNvSpPr>
                <p:nvPr/>
              </p:nvSpPr>
              <p:spPr bwMode="auto">
                <a:xfrm>
                  <a:off x="2655" y="3873"/>
                  <a:ext cx="155" cy="207"/>
                </a:xfrm>
                <a:custGeom>
                  <a:avLst/>
                  <a:gdLst>
                    <a:gd name="T0" fmla="*/ 155 w 155"/>
                    <a:gd name="T1" fmla="*/ 60 h 207"/>
                    <a:gd name="T2" fmla="*/ 99 w 155"/>
                    <a:gd name="T3" fmla="*/ 60 h 207"/>
                    <a:gd name="T4" fmla="*/ 99 w 155"/>
                    <a:gd name="T5" fmla="*/ 0 h 207"/>
                    <a:gd name="T6" fmla="*/ 0 w 155"/>
                    <a:gd name="T7" fmla="*/ 0 h 207"/>
                    <a:gd name="T8" fmla="*/ 0 w 155"/>
                    <a:gd name="T9" fmla="*/ 207 h 207"/>
                    <a:gd name="T10" fmla="*/ 155 w 155"/>
                    <a:gd name="T11" fmla="*/ 207 h 207"/>
                    <a:gd name="T12" fmla="*/ 155 w 155"/>
                    <a:gd name="T13" fmla="*/ 60 h 207"/>
                    <a:gd name="T14" fmla="*/ 155 w 155"/>
                    <a:gd name="T15" fmla="*/ 55 h 207"/>
                    <a:gd name="T16" fmla="*/ 99 w 155"/>
                    <a:gd name="T17" fmla="*/ 0 h 207"/>
                    <a:gd name="T18" fmla="*/ 99 w 155"/>
                    <a:gd name="T19" fmla="*/ 60 h 207"/>
                    <a:gd name="T20" fmla="*/ 155 w 155"/>
                    <a:gd name="T21" fmla="*/ 60 h 207"/>
                    <a:gd name="T22" fmla="*/ 155 w 155"/>
                    <a:gd name="T23" fmla="*/ 5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7">
                      <a:moveTo>
                        <a:pt x="155" y="60"/>
                      </a:moveTo>
                      <a:lnTo>
                        <a:pt x="99" y="60"/>
                      </a:lnTo>
                      <a:lnTo>
                        <a:pt x="99" y="0"/>
                      </a:lnTo>
                      <a:lnTo>
                        <a:pt x="0" y="0"/>
                      </a:lnTo>
                      <a:lnTo>
                        <a:pt x="0" y="207"/>
                      </a:lnTo>
                      <a:lnTo>
                        <a:pt x="155" y="207"/>
                      </a:lnTo>
                      <a:lnTo>
                        <a:pt x="155" y="60"/>
                      </a:lnTo>
                      <a:close/>
                      <a:moveTo>
                        <a:pt x="155" y="55"/>
                      </a:moveTo>
                      <a:lnTo>
                        <a:pt x="99" y="0"/>
                      </a:lnTo>
                      <a:lnTo>
                        <a:pt x="99" y="60"/>
                      </a:lnTo>
                      <a:lnTo>
                        <a:pt x="155" y="60"/>
                      </a:lnTo>
                      <a:lnTo>
                        <a:pt x="155"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p:cNvSpPr>
                <p:nvPr/>
              </p:nvSpPr>
              <p:spPr bwMode="auto">
                <a:xfrm>
                  <a:off x="2655" y="3873"/>
                  <a:ext cx="155" cy="207"/>
                </a:xfrm>
                <a:custGeom>
                  <a:avLst/>
                  <a:gdLst>
                    <a:gd name="T0" fmla="*/ 155 w 155"/>
                    <a:gd name="T1" fmla="*/ 60 h 207"/>
                    <a:gd name="T2" fmla="*/ 99 w 155"/>
                    <a:gd name="T3" fmla="*/ 60 h 207"/>
                    <a:gd name="T4" fmla="*/ 99 w 155"/>
                    <a:gd name="T5" fmla="*/ 0 h 207"/>
                    <a:gd name="T6" fmla="*/ 0 w 155"/>
                    <a:gd name="T7" fmla="*/ 0 h 207"/>
                    <a:gd name="T8" fmla="*/ 0 w 155"/>
                    <a:gd name="T9" fmla="*/ 207 h 207"/>
                    <a:gd name="T10" fmla="*/ 155 w 155"/>
                    <a:gd name="T11" fmla="*/ 207 h 207"/>
                    <a:gd name="T12" fmla="*/ 155 w 155"/>
                    <a:gd name="T13" fmla="*/ 60 h 207"/>
                  </a:gdLst>
                  <a:ahLst/>
                  <a:cxnLst>
                    <a:cxn ang="0">
                      <a:pos x="T0" y="T1"/>
                    </a:cxn>
                    <a:cxn ang="0">
                      <a:pos x="T2" y="T3"/>
                    </a:cxn>
                    <a:cxn ang="0">
                      <a:pos x="T4" y="T5"/>
                    </a:cxn>
                    <a:cxn ang="0">
                      <a:pos x="T6" y="T7"/>
                    </a:cxn>
                    <a:cxn ang="0">
                      <a:pos x="T8" y="T9"/>
                    </a:cxn>
                    <a:cxn ang="0">
                      <a:pos x="T10" y="T11"/>
                    </a:cxn>
                    <a:cxn ang="0">
                      <a:pos x="T12" y="T13"/>
                    </a:cxn>
                  </a:cxnLst>
                  <a:rect l="0" t="0" r="r" b="b"/>
                  <a:pathLst>
                    <a:path w="155" h="207">
                      <a:moveTo>
                        <a:pt x="155" y="60"/>
                      </a:moveTo>
                      <a:lnTo>
                        <a:pt x="99" y="60"/>
                      </a:lnTo>
                      <a:lnTo>
                        <a:pt x="99" y="0"/>
                      </a:lnTo>
                      <a:lnTo>
                        <a:pt x="0" y="0"/>
                      </a:lnTo>
                      <a:lnTo>
                        <a:pt x="0" y="207"/>
                      </a:lnTo>
                      <a:lnTo>
                        <a:pt x="155" y="207"/>
                      </a:lnTo>
                      <a:lnTo>
                        <a:pt x="155" y="6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2754" y="3873"/>
                  <a:ext cx="56" cy="60"/>
                </a:xfrm>
                <a:custGeom>
                  <a:avLst/>
                  <a:gdLst>
                    <a:gd name="T0" fmla="*/ 56 w 56"/>
                    <a:gd name="T1" fmla="*/ 55 h 60"/>
                    <a:gd name="T2" fmla="*/ 0 w 56"/>
                    <a:gd name="T3" fmla="*/ 0 h 60"/>
                    <a:gd name="T4" fmla="*/ 0 w 56"/>
                    <a:gd name="T5" fmla="*/ 60 h 60"/>
                    <a:gd name="T6" fmla="*/ 56 w 56"/>
                    <a:gd name="T7" fmla="*/ 60 h 60"/>
                    <a:gd name="T8" fmla="*/ 56 w 56"/>
                    <a:gd name="T9" fmla="*/ 55 h 60"/>
                  </a:gdLst>
                  <a:ahLst/>
                  <a:cxnLst>
                    <a:cxn ang="0">
                      <a:pos x="T0" y="T1"/>
                    </a:cxn>
                    <a:cxn ang="0">
                      <a:pos x="T2" y="T3"/>
                    </a:cxn>
                    <a:cxn ang="0">
                      <a:pos x="T4" y="T5"/>
                    </a:cxn>
                    <a:cxn ang="0">
                      <a:pos x="T6" y="T7"/>
                    </a:cxn>
                    <a:cxn ang="0">
                      <a:pos x="T8" y="T9"/>
                    </a:cxn>
                  </a:cxnLst>
                  <a:rect l="0" t="0" r="r" b="b"/>
                  <a:pathLst>
                    <a:path w="56" h="60">
                      <a:moveTo>
                        <a:pt x="56" y="55"/>
                      </a:moveTo>
                      <a:lnTo>
                        <a:pt x="0" y="0"/>
                      </a:lnTo>
                      <a:lnTo>
                        <a:pt x="0" y="60"/>
                      </a:lnTo>
                      <a:lnTo>
                        <a:pt x="56" y="60"/>
                      </a:lnTo>
                      <a:lnTo>
                        <a:pt x="56" y="55"/>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noEditPoints="1"/>
                </p:cNvSpPr>
                <p:nvPr/>
              </p:nvSpPr>
              <p:spPr bwMode="auto">
                <a:xfrm>
                  <a:off x="2809" y="3653"/>
                  <a:ext cx="265" cy="16"/>
                </a:xfrm>
                <a:custGeom>
                  <a:avLst/>
                  <a:gdLst>
                    <a:gd name="T0" fmla="*/ 16 w 640"/>
                    <a:gd name="T1" fmla="*/ 0 h 37"/>
                    <a:gd name="T2" fmla="*/ 240 w 640"/>
                    <a:gd name="T3" fmla="*/ 2 h 37"/>
                    <a:gd name="T4" fmla="*/ 256 w 640"/>
                    <a:gd name="T5" fmla="*/ 18 h 37"/>
                    <a:gd name="T6" fmla="*/ 240 w 640"/>
                    <a:gd name="T7" fmla="*/ 34 h 37"/>
                    <a:gd name="T8" fmla="*/ 16 w 640"/>
                    <a:gd name="T9" fmla="*/ 32 h 37"/>
                    <a:gd name="T10" fmla="*/ 0 w 640"/>
                    <a:gd name="T11" fmla="*/ 16 h 37"/>
                    <a:gd name="T12" fmla="*/ 16 w 640"/>
                    <a:gd name="T13" fmla="*/ 0 h 37"/>
                    <a:gd name="T14" fmla="*/ 400 w 640"/>
                    <a:gd name="T15" fmla="*/ 3 h 37"/>
                    <a:gd name="T16" fmla="*/ 624 w 640"/>
                    <a:gd name="T17" fmla="*/ 5 h 37"/>
                    <a:gd name="T18" fmla="*/ 640 w 640"/>
                    <a:gd name="T19" fmla="*/ 21 h 37"/>
                    <a:gd name="T20" fmla="*/ 624 w 640"/>
                    <a:gd name="T21" fmla="*/ 37 h 37"/>
                    <a:gd name="T22" fmla="*/ 400 w 640"/>
                    <a:gd name="T23" fmla="*/ 35 h 37"/>
                    <a:gd name="T24" fmla="*/ 384 w 640"/>
                    <a:gd name="T25" fmla="*/ 19 h 37"/>
                    <a:gd name="T26" fmla="*/ 400 w 640"/>
                    <a:gd name="T2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0" h="37">
                      <a:moveTo>
                        <a:pt x="16" y="0"/>
                      </a:moveTo>
                      <a:lnTo>
                        <a:pt x="240" y="2"/>
                      </a:lnTo>
                      <a:cubicBezTo>
                        <a:pt x="249" y="2"/>
                        <a:pt x="256" y="9"/>
                        <a:pt x="256" y="18"/>
                      </a:cubicBezTo>
                      <a:cubicBezTo>
                        <a:pt x="256" y="27"/>
                        <a:pt x="249" y="34"/>
                        <a:pt x="240" y="34"/>
                      </a:cubicBezTo>
                      <a:lnTo>
                        <a:pt x="16" y="32"/>
                      </a:lnTo>
                      <a:cubicBezTo>
                        <a:pt x="7" y="32"/>
                        <a:pt x="0" y="25"/>
                        <a:pt x="0" y="16"/>
                      </a:cubicBezTo>
                      <a:cubicBezTo>
                        <a:pt x="0" y="7"/>
                        <a:pt x="7" y="0"/>
                        <a:pt x="16" y="0"/>
                      </a:cubicBezTo>
                      <a:close/>
                      <a:moveTo>
                        <a:pt x="400" y="3"/>
                      </a:moveTo>
                      <a:lnTo>
                        <a:pt x="624" y="5"/>
                      </a:lnTo>
                      <a:cubicBezTo>
                        <a:pt x="633" y="5"/>
                        <a:pt x="640" y="12"/>
                        <a:pt x="640" y="21"/>
                      </a:cubicBezTo>
                      <a:cubicBezTo>
                        <a:pt x="640" y="30"/>
                        <a:pt x="633" y="37"/>
                        <a:pt x="624" y="37"/>
                      </a:cubicBezTo>
                      <a:lnTo>
                        <a:pt x="400" y="35"/>
                      </a:lnTo>
                      <a:cubicBezTo>
                        <a:pt x="391" y="35"/>
                        <a:pt x="384" y="28"/>
                        <a:pt x="384" y="19"/>
                      </a:cubicBezTo>
                      <a:cubicBezTo>
                        <a:pt x="384" y="10"/>
                        <a:pt x="391" y="3"/>
                        <a:pt x="400" y="3"/>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3096" y="3626"/>
                  <a:ext cx="36" cy="72"/>
                </a:xfrm>
                <a:custGeom>
                  <a:avLst/>
                  <a:gdLst>
                    <a:gd name="T0" fmla="*/ 0 w 36"/>
                    <a:gd name="T1" fmla="*/ 72 h 72"/>
                    <a:gd name="T2" fmla="*/ 36 w 36"/>
                    <a:gd name="T3" fmla="*/ 36 h 72"/>
                    <a:gd name="T4" fmla="*/ 0 w 36"/>
                    <a:gd name="T5" fmla="*/ 0 h 72"/>
                  </a:gdLst>
                  <a:ahLst/>
                  <a:cxnLst>
                    <a:cxn ang="0">
                      <a:pos x="T0" y="T1"/>
                    </a:cxn>
                    <a:cxn ang="0">
                      <a:pos x="T2" y="T3"/>
                    </a:cxn>
                    <a:cxn ang="0">
                      <a:pos x="T4" y="T5"/>
                    </a:cxn>
                  </a:cxnLst>
                  <a:rect l="0" t="0" r="r" b="b"/>
                  <a:pathLst>
                    <a:path w="36" h="72">
                      <a:moveTo>
                        <a:pt x="0" y="72"/>
                      </a:moveTo>
                      <a:lnTo>
                        <a:pt x="36"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noEditPoints="1"/>
                </p:cNvSpPr>
                <p:nvPr/>
              </p:nvSpPr>
              <p:spPr bwMode="auto">
                <a:xfrm>
                  <a:off x="3696" y="3499"/>
                  <a:ext cx="103" cy="137"/>
                </a:xfrm>
                <a:custGeom>
                  <a:avLst/>
                  <a:gdLst>
                    <a:gd name="T0" fmla="*/ 103 w 103"/>
                    <a:gd name="T1" fmla="*/ 40 h 137"/>
                    <a:gd name="T2" fmla="*/ 66 w 103"/>
                    <a:gd name="T3" fmla="*/ 40 h 137"/>
                    <a:gd name="T4" fmla="*/ 66 w 103"/>
                    <a:gd name="T5" fmla="*/ 0 h 137"/>
                    <a:gd name="T6" fmla="*/ 0 w 103"/>
                    <a:gd name="T7" fmla="*/ 0 h 137"/>
                    <a:gd name="T8" fmla="*/ 0 w 103"/>
                    <a:gd name="T9" fmla="*/ 137 h 137"/>
                    <a:gd name="T10" fmla="*/ 103 w 103"/>
                    <a:gd name="T11" fmla="*/ 137 h 137"/>
                    <a:gd name="T12" fmla="*/ 103 w 103"/>
                    <a:gd name="T13" fmla="*/ 40 h 137"/>
                    <a:gd name="T14" fmla="*/ 103 w 103"/>
                    <a:gd name="T15" fmla="*/ 36 h 137"/>
                    <a:gd name="T16" fmla="*/ 66 w 103"/>
                    <a:gd name="T17" fmla="*/ 0 h 137"/>
                    <a:gd name="T18" fmla="*/ 66 w 103"/>
                    <a:gd name="T19" fmla="*/ 40 h 137"/>
                    <a:gd name="T20" fmla="*/ 103 w 103"/>
                    <a:gd name="T21" fmla="*/ 40 h 137"/>
                    <a:gd name="T22" fmla="*/ 103 w 103"/>
                    <a:gd name="T23" fmla="*/ 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37">
                      <a:moveTo>
                        <a:pt x="103" y="40"/>
                      </a:moveTo>
                      <a:lnTo>
                        <a:pt x="66" y="40"/>
                      </a:lnTo>
                      <a:lnTo>
                        <a:pt x="66" y="0"/>
                      </a:lnTo>
                      <a:lnTo>
                        <a:pt x="0" y="0"/>
                      </a:lnTo>
                      <a:lnTo>
                        <a:pt x="0" y="137"/>
                      </a:lnTo>
                      <a:lnTo>
                        <a:pt x="103" y="137"/>
                      </a:lnTo>
                      <a:lnTo>
                        <a:pt x="103" y="40"/>
                      </a:lnTo>
                      <a:close/>
                      <a:moveTo>
                        <a:pt x="103" y="36"/>
                      </a:moveTo>
                      <a:lnTo>
                        <a:pt x="66" y="0"/>
                      </a:lnTo>
                      <a:lnTo>
                        <a:pt x="66" y="40"/>
                      </a:lnTo>
                      <a:lnTo>
                        <a:pt x="103" y="40"/>
                      </a:lnTo>
                      <a:lnTo>
                        <a:pt x="10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0"/>
                <p:cNvSpPr>
                  <a:spLocks/>
                </p:cNvSpPr>
                <p:nvPr/>
              </p:nvSpPr>
              <p:spPr bwMode="auto">
                <a:xfrm>
                  <a:off x="3696" y="3499"/>
                  <a:ext cx="103" cy="137"/>
                </a:xfrm>
                <a:custGeom>
                  <a:avLst/>
                  <a:gdLst>
                    <a:gd name="T0" fmla="*/ 103 w 103"/>
                    <a:gd name="T1" fmla="*/ 40 h 137"/>
                    <a:gd name="T2" fmla="*/ 66 w 103"/>
                    <a:gd name="T3" fmla="*/ 40 h 137"/>
                    <a:gd name="T4" fmla="*/ 66 w 103"/>
                    <a:gd name="T5" fmla="*/ 0 h 137"/>
                    <a:gd name="T6" fmla="*/ 0 w 103"/>
                    <a:gd name="T7" fmla="*/ 0 h 137"/>
                    <a:gd name="T8" fmla="*/ 0 w 103"/>
                    <a:gd name="T9" fmla="*/ 137 h 137"/>
                    <a:gd name="T10" fmla="*/ 103 w 103"/>
                    <a:gd name="T11" fmla="*/ 137 h 137"/>
                    <a:gd name="T12" fmla="*/ 103 w 103"/>
                    <a:gd name="T13" fmla="*/ 40 h 137"/>
                  </a:gdLst>
                  <a:ahLst/>
                  <a:cxnLst>
                    <a:cxn ang="0">
                      <a:pos x="T0" y="T1"/>
                    </a:cxn>
                    <a:cxn ang="0">
                      <a:pos x="T2" y="T3"/>
                    </a:cxn>
                    <a:cxn ang="0">
                      <a:pos x="T4" y="T5"/>
                    </a:cxn>
                    <a:cxn ang="0">
                      <a:pos x="T6" y="T7"/>
                    </a:cxn>
                    <a:cxn ang="0">
                      <a:pos x="T8" y="T9"/>
                    </a:cxn>
                    <a:cxn ang="0">
                      <a:pos x="T10" y="T11"/>
                    </a:cxn>
                    <a:cxn ang="0">
                      <a:pos x="T12" y="T13"/>
                    </a:cxn>
                  </a:cxnLst>
                  <a:rect l="0" t="0" r="r" b="b"/>
                  <a:pathLst>
                    <a:path w="103" h="137">
                      <a:moveTo>
                        <a:pt x="103" y="40"/>
                      </a:moveTo>
                      <a:lnTo>
                        <a:pt x="66" y="40"/>
                      </a:lnTo>
                      <a:lnTo>
                        <a:pt x="66" y="0"/>
                      </a:lnTo>
                      <a:lnTo>
                        <a:pt x="0" y="0"/>
                      </a:lnTo>
                      <a:lnTo>
                        <a:pt x="0" y="137"/>
                      </a:lnTo>
                      <a:lnTo>
                        <a:pt x="103" y="137"/>
                      </a:lnTo>
                      <a:lnTo>
                        <a:pt x="103" y="40"/>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3762" y="3499"/>
                  <a:ext cx="37" cy="40"/>
                </a:xfrm>
                <a:custGeom>
                  <a:avLst/>
                  <a:gdLst>
                    <a:gd name="T0" fmla="*/ 37 w 37"/>
                    <a:gd name="T1" fmla="*/ 36 h 40"/>
                    <a:gd name="T2" fmla="*/ 0 w 37"/>
                    <a:gd name="T3" fmla="*/ 0 h 40"/>
                    <a:gd name="T4" fmla="*/ 0 w 37"/>
                    <a:gd name="T5" fmla="*/ 40 h 40"/>
                    <a:gd name="T6" fmla="*/ 37 w 37"/>
                    <a:gd name="T7" fmla="*/ 40 h 40"/>
                    <a:gd name="T8" fmla="*/ 37 w 37"/>
                    <a:gd name="T9" fmla="*/ 36 h 40"/>
                  </a:gdLst>
                  <a:ahLst/>
                  <a:cxnLst>
                    <a:cxn ang="0">
                      <a:pos x="T0" y="T1"/>
                    </a:cxn>
                    <a:cxn ang="0">
                      <a:pos x="T2" y="T3"/>
                    </a:cxn>
                    <a:cxn ang="0">
                      <a:pos x="T4" y="T5"/>
                    </a:cxn>
                    <a:cxn ang="0">
                      <a:pos x="T6" y="T7"/>
                    </a:cxn>
                    <a:cxn ang="0">
                      <a:pos x="T8" y="T9"/>
                    </a:cxn>
                  </a:cxnLst>
                  <a:rect l="0" t="0" r="r" b="b"/>
                  <a:pathLst>
                    <a:path w="37" h="40">
                      <a:moveTo>
                        <a:pt x="37" y="36"/>
                      </a:moveTo>
                      <a:lnTo>
                        <a:pt x="0" y="0"/>
                      </a:lnTo>
                      <a:lnTo>
                        <a:pt x="0" y="40"/>
                      </a:lnTo>
                      <a:lnTo>
                        <a:pt x="37" y="40"/>
                      </a:lnTo>
                      <a:lnTo>
                        <a:pt x="37" y="36"/>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noEditPoints="1"/>
                </p:cNvSpPr>
                <p:nvPr/>
              </p:nvSpPr>
              <p:spPr bwMode="auto">
                <a:xfrm>
                  <a:off x="3907" y="3594"/>
                  <a:ext cx="105" cy="142"/>
                </a:xfrm>
                <a:custGeom>
                  <a:avLst/>
                  <a:gdLst>
                    <a:gd name="T0" fmla="*/ 105 w 105"/>
                    <a:gd name="T1" fmla="*/ 41 h 142"/>
                    <a:gd name="T2" fmla="*/ 67 w 105"/>
                    <a:gd name="T3" fmla="*/ 41 h 142"/>
                    <a:gd name="T4" fmla="*/ 67 w 105"/>
                    <a:gd name="T5" fmla="*/ 0 h 142"/>
                    <a:gd name="T6" fmla="*/ 0 w 105"/>
                    <a:gd name="T7" fmla="*/ 0 h 142"/>
                    <a:gd name="T8" fmla="*/ 0 w 105"/>
                    <a:gd name="T9" fmla="*/ 142 h 142"/>
                    <a:gd name="T10" fmla="*/ 105 w 105"/>
                    <a:gd name="T11" fmla="*/ 142 h 142"/>
                    <a:gd name="T12" fmla="*/ 105 w 105"/>
                    <a:gd name="T13" fmla="*/ 41 h 142"/>
                    <a:gd name="T14" fmla="*/ 105 w 105"/>
                    <a:gd name="T15" fmla="*/ 38 h 142"/>
                    <a:gd name="T16" fmla="*/ 67 w 105"/>
                    <a:gd name="T17" fmla="*/ 0 h 142"/>
                    <a:gd name="T18" fmla="*/ 67 w 105"/>
                    <a:gd name="T19" fmla="*/ 41 h 142"/>
                    <a:gd name="T20" fmla="*/ 105 w 105"/>
                    <a:gd name="T21" fmla="*/ 41 h 142"/>
                    <a:gd name="T22" fmla="*/ 105 w 105"/>
                    <a:gd name="T23" fmla="*/ 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42">
                      <a:moveTo>
                        <a:pt x="105" y="41"/>
                      </a:moveTo>
                      <a:lnTo>
                        <a:pt x="67" y="41"/>
                      </a:lnTo>
                      <a:lnTo>
                        <a:pt x="67" y="0"/>
                      </a:lnTo>
                      <a:lnTo>
                        <a:pt x="0" y="0"/>
                      </a:lnTo>
                      <a:lnTo>
                        <a:pt x="0" y="142"/>
                      </a:lnTo>
                      <a:lnTo>
                        <a:pt x="105" y="142"/>
                      </a:lnTo>
                      <a:lnTo>
                        <a:pt x="105" y="41"/>
                      </a:lnTo>
                      <a:close/>
                      <a:moveTo>
                        <a:pt x="105" y="38"/>
                      </a:moveTo>
                      <a:lnTo>
                        <a:pt x="67" y="0"/>
                      </a:lnTo>
                      <a:lnTo>
                        <a:pt x="67" y="41"/>
                      </a:lnTo>
                      <a:lnTo>
                        <a:pt x="105" y="41"/>
                      </a:lnTo>
                      <a:lnTo>
                        <a:pt x="10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3907" y="3594"/>
                  <a:ext cx="105" cy="142"/>
                </a:xfrm>
                <a:custGeom>
                  <a:avLst/>
                  <a:gdLst>
                    <a:gd name="T0" fmla="*/ 105 w 105"/>
                    <a:gd name="T1" fmla="*/ 41 h 142"/>
                    <a:gd name="T2" fmla="*/ 67 w 105"/>
                    <a:gd name="T3" fmla="*/ 41 h 142"/>
                    <a:gd name="T4" fmla="*/ 67 w 105"/>
                    <a:gd name="T5" fmla="*/ 0 h 142"/>
                    <a:gd name="T6" fmla="*/ 0 w 105"/>
                    <a:gd name="T7" fmla="*/ 0 h 142"/>
                    <a:gd name="T8" fmla="*/ 0 w 105"/>
                    <a:gd name="T9" fmla="*/ 142 h 142"/>
                    <a:gd name="T10" fmla="*/ 105 w 105"/>
                    <a:gd name="T11" fmla="*/ 142 h 142"/>
                    <a:gd name="T12" fmla="*/ 105 w 105"/>
                    <a:gd name="T13" fmla="*/ 41 h 142"/>
                  </a:gdLst>
                  <a:ahLst/>
                  <a:cxnLst>
                    <a:cxn ang="0">
                      <a:pos x="T0" y="T1"/>
                    </a:cxn>
                    <a:cxn ang="0">
                      <a:pos x="T2" y="T3"/>
                    </a:cxn>
                    <a:cxn ang="0">
                      <a:pos x="T4" y="T5"/>
                    </a:cxn>
                    <a:cxn ang="0">
                      <a:pos x="T6" y="T7"/>
                    </a:cxn>
                    <a:cxn ang="0">
                      <a:pos x="T8" y="T9"/>
                    </a:cxn>
                    <a:cxn ang="0">
                      <a:pos x="T10" y="T11"/>
                    </a:cxn>
                    <a:cxn ang="0">
                      <a:pos x="T12" y="T13"/>
                    </a:cxn>
                  </a:cxnLst>
                  <a:rect l="0" t="0" r="r" b="b"/>
                  <a:pathLst>
                    <a:path w="105" h="142">
                      <a:moveTo>
                        <a:pt x="105" y="41"/>
                      </a:moveTo>
                      <a:lnTo>
                        <a:pt x="67" y="41"/>
                      </a:lnTo>
                      <a:lnTo>
                        <a:pt x="67" y="0"/>
                      </a:lnTo>
                      <a:lnTo>
                        <a:pt x="0" y="0"/>
                      </a:lnTo>
                      <a:lnTo>
                        <a:pt x="0" y="142"/>
                      </a:lnTo>
                      <a:lnTo>
                        <a:pt x="105" y="142"/>
                      </a:lnTo>
                      <a:lnTo>
                        <a:pt x="105" y="41"/>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4"/>
                <p:cNvSpPr>
                  <a:spLocks/>
                </p:cNvSpPr>
                <p:nvPr/>
              </p:nvSpPr>
              <p:spPr bwMode="auto">
                <a:xfrm>
                  <a:off x="3974" y="3594"/>
                  <a:ext cx="38" cy="41"/>
                </a:xfrm>
                <a:custGeom>
                  <a:avLst/>
                  <a:gdLst>
                    <a:gd name="T0" fmla="*/ 38 w 38"/>
                    <a:gd name="T1" fmla="*/ 38 h 41"/>
                    <a:gd name="T2" fmla="*/ 0 w 38"/>
                    <a:gd name="T3" fmla="*/ 0 h 41"/>
                    <a:gd name="T4" fmla="*/ 0 w 38"/>
                    <a:gd name="T5" fmla="*/ 41 h 41"/>
                    <a:gd name="T6" fmla="*/ 38 w 38"/>
                    <a:gd name="T7" fmla="*/ 41 h 41"/>
                    <a:gd name="T8" fmla="*/ 38 w 38"/>
                    <a:gd name="T9" fmla="*/ 38 h 41"/>
                  </a:gdLst>
                  <a:ahLst/>
                  <a:cxnLst>
                    <a:cxn ang="0">
                      <a:pos x="T0" y="T1"/>
                    </a:cxn>
                    <a:cxn ang="0">
                      <a:pos x="T2" y="T3"/>
                    </a:cxn>
                    <a:cxn ang="0">
                      <a:pos x="T4" y="T5"/>
                    </a:cxn>
                    <a:cxn ang="0">
                      <a:pos x="T6" y="T7"/>
                    </a:cxn>
                    <a:cxn ang="0">
                      <a:pos x="T8" y="T9"/>
                    </a:cxn>
                  </a:cxnLst>
                  <a:rect l="0" t="0" r="r" b="b"/>
                  <a:pathLst>
                    <a:path w="38" h="41">
                      <a:moveTo>
                        <a:pt x="38" y="38"/>
                      </a:moveTo>
                      <a:lnTo>
                        <a:pt x="0" y="0"/>
                      </a:lnTo>
                      <a:lnTo>
                        <a:pt x="0" y="41"/>
                      </a:lnTo>
                      <a:lnTo>
                        <a:pt x="38" y="41"/>
                      </a:lnTo>
                      <a:lnTo>
                        <a:pt x="38" y="3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5"/>
                <p:cNvSpPr>
                  <a:spLocks noEditPoints="1"/>
                </p:cNvSpPr>
                <p:nvPr/>
              </p:nvSpPr>
              <p:spPr bwMode="auto">
                <a:xfrm>
                  <a:off x="4100" y="3688"/>
                  <a:ext cx="107" cy="143"/>
                </a:xfrm>
                <a:custGeom>
                  <a:avLst/>
                  <a:gdLst>
                    <a:gd name="T0" fmla="*/ 107 w 107"/>
                    <a:gd name="T1" fmla="*/ 41 h 143"/>
                    <a:gd name="T2" fmla="*/ 69 w 107"/>
                    <a:gd name="T3" fmla="*/ 41 h 143"/>
                    <a:gd name="T4" fmla="*/ 69 w 107"/>
                    <a:gd name="T5" fmla="*/ 0 h 143"/>
                    <a:gd name="T6" fmla="*/ 0 w 107"/>
                    <a:gd name="T7" fmla="*/ 0 h 143"/>
                    <a:gd name="T8" fmla="*/ 0 w 107"/>
                    <a:gd name="T9" fmla="*/ 143 h 143"/>
                    <a:gd name="T10" fmla="*/ 107 w 107"/>
                    <a:gd name="T11" fmla="*/ 143 h 143"/>
                    <a:gd name="T12" fmla="*/ 107 w 107"/>
                    <a:gd name="T13" fmla="*/ 41 h 143"/>
                    <a:gd name="T14" fmla="*/ 107 w 107"/>
                    <a:gd name="T15" fmla="*/ 38 h 143"/>
                    <a:gd name="T16" fmla="*/ 69 w 107"/>
                    <a:gd name="T17" fmla="*/ 0 h 143"/>
                    <a:gd name="T18" fmla="*/ 69 w 107"/>
                    <a:gd name="T19" fmla="*/ 41 h 143"/>
                    <a:gd name="T20" fmla="*/ 107 w 107"/>
                    <a:gd name="T21" fmla="*/ 41 h 143"/>
                    <a:gd name="T22" fmla="*/ 107 w 107"/>
                    <a:gd name="T23" fmla="*/ 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43">
                      <a:moveTo>
                        <a:pt x="107" y="41"/>
                      </a:moveTo>
                      <a:lnTo>
                        <a:pt x="69" y="41"/>
                      </a:lnTo>
                      <a:lnTo>
                        <a:pt x="69" y="0"/>
                      </a:lnTo>
                      <a:lnTo>
                        <a:pt x="0" y="0"/>
                      </a:lnTo>
                      <a:lnTo>
                        <a:pt x="0" y="143"/>
                      </a:lnTo>
                      <a:lnTo>
                        <a:pt x="107" y="143"/>
                      </a:lnTo>
                      <a:lnTo>
                        <a:pt x="107" y="41"/>
                      </a:lnTo>
                      <a:close/>
                      <a:moveTo>
                        <a:pt x="107" y="38"/>
                      </a:moveTo>
                      <a:lnTo>
                        <a:pt x="69" y="0"/>
                      </a:lnTo>
                      <a:lnTo>
                        <a:pt x="69" y="41"/>
                      </a:lnTo>
                      <a:lnTo>
                        <a:pt x="107" y="41"/>
                      </a:lnTo>
                      <a:lnTo>
                        <a:pt x="10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4100" y="3688"/>
                  <a:ext cx="107" cy="143"/>
                </a:xfrm>
                <a:custGeom>
                  <a:avLst/>
                  <a:gdLst>
                    <a:gd name="T0" fmla="*/ 107 w 107"/>
                    <a:gd name="T1" fmla="*/ 41 h 143"/>
                    <a:gd name="T2" fmla="*/ 69 w 107"/>
                    <a:gd name="T3" fmla="*/ 41 h 143"/>
                    <a:gd name="T4" fmla="*/ 69 w 107"/>
                    <a:gd name="T5" fmla="*/ 0 h 143"/>
                    <a:gd name="T6" fmla="*/ 0 w 107"/>
                    <a:gd name="T7" fmla="*/ 0 h 143"/>
                    <a:gd name="T8" fmla="*/ 0 w 107"/>
                    <a:gd name="T9" fmla="*/ 143 h 143"/>
                    <a:gd name="T10" fmla="*/ 107 w 107"/>
                    <a:gd name="T11" fmla="*/ 143 h 143"/>
                    <a:gd name="T12" fmla="*/ 107 w 107"/>
                    <a:gd name="T13" fmla="*/ 41 h 143"/>
                  </a:gdLst>
                  <a:ahLst/>
                  <a:cxnLst>
                    <a:cxn ang="0">
                      <a:pos x="T0" y="T1"/>
                    </a:cxn>
                    <a:cxn ang="0">
                      <a:pos x="T2" y="T3"/>
                    </a:cxn>
                    <a:cxn ang="0">
                      <a:pos x="T4" y="T5"/>
                    </a:cxn>
                    <a:cxn ang="0">
                      <a:pos x="T6" y="T7"/>
                    </a:cxn>
                    <a:cxn ang="0">
                      <a:pos x="T8" y="T9"/>
                    </a:cxn>
                    <a:cxn ang="0">
                      <a:pos x="T10" y="T11"/>
                    </a:cxn>
                    <a:cxn ang="0">
                      <a:pos x="T12" y="T13"/>
                    </a:cxn>
                  </a:cxnLst>
                  <a:rect l="0" t="0" r="r" b="b"/>
                  <a:pathLst>
                    <a:path w="107" h="143">
                      <a:moveTo>
                        <a:pt x="107" y="41"/>
                      </a:moveTo>
                      <a:lnTo>
                        <a:pt x="69" y="41"/>
                      </a:lnTo>
                      <a:lnTo>
                        <a:pt x="69" y="0"/>
                      </a:lnTo>
                      <a:lnTo>
                        <a:pt x="0" y="0"/>
                      </a:lnTo>
                      <a:lnTo>
                        <a:pt x="0" y="143"/>
                      </a:lnTo>
                      <a:lnTo>
                        <a:pt x="107" y="143"/>
                      </a:lnTo>
                      <a:lnTo>
                        <a:pt x="107" y="41"/>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p:cNvSpPr>
                <p:nvPr/>
              </p:nvSpPr>
              <p:spPr bwMode="auto">
                <a:xfrm>
                  <a:off x="4169" y="3688"/>
                  <a:ext cx="38" cy="41"/>
                </a:xfrm>
                <a:custGeom>
                  <a:avLst/>
                  <a:gdLst>
                    <a:gd name="T0" fmla="*/ 38 w 38"/>
                    <a:gd name="T1" fmla="*/ 38 h 41"/>
                    <a:gd name="T2" fmla="*/ 0 w 38"/>
                    <a:gd name="T3" fmla="*/ 0 h 41"/>
                    <a:gd name="T4" fmla="*/ 0 w 38"/>
                    <a:gd name="T5" fmla="*/ 41 h 41"/>
                    <a:gd name="T6" fmla="*/ 38 w 38"/>
                    <a:gd name="T7" fmla="*/ 41 h 41"/>
                    <a:gd name="T8" fmla="*/ 38 w 38"/>
                    <a:gd name="T9" fmla="*/ 38 h 41"/>
                  </a:gdLst>
                  <a:ahLst/>
                  <a:cxnLst>
                    <a:cxn ang="0">
                      <a:pos x="T0" y="T1"/>
                    </a:cxn>
                    <a:cxn ang="0">
                      <a:pos x="T2" y="T3"/>
                    </a:cxn>
                    <a:cxn ang="0">
                      <a:pos x="T4" y="T5"/>
                    </a:cxn>
                    <a:cxn ang="0">
                      <a:pos x="T6" y="T7"/>
                    </a:cxn>
                    <a:cxn ang="0">
                      <a:pos x="T8" y="T9"/>
                    </a:cxn>
                  </a:cxnLst>
                  <a:rect l="0" t="0" r="r" b="b"/>
                  <a:pathLst>
                    <a:path w="38" h="41">
                      <a:moveTo>
                        <a:pt x="38" y="38"/>
                      </a:moveTo>
                      <a:lnTo>
                        <a:pt x="0" y="0"/>
                      </a:lnTo>
                      <a:lnTo>
                        <a:pt x="0" y="41"/>
                      </a:lnTo>
                      <a:lnTo>
                        <a:pt x="38" y="41"/>
                      </a:lnTo>
                      <a:lnTo>
                        <a:pt x="38" y="38"/>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noEditPoints="1"/>
                </p:cNvSpPr>
                <p:nvPr/>
              </p:nvSpPr>
              <p:spPr bwMode="auto">
                <a:xfrm>
                  <a:off x="4009" y="3650"/>
                  <a:ext cx="424" cy="16"/>
                </a:xfrm>
                <a:custGeom>
                  <a:avLst/>
                  <a:gdLst>
                    <a:gd name="T0" fmla="*/ 16 w 1024"/>
                    <a:gd name="T1" fmla="*/ 6 h 38"/>
                    <a:gd name="T2" fmla="*/ 240 w 1024"/>
                    <a:gd name="T3" fmla="*/ 5 h 38"/>
                    <a:gd name="T4" fmla="*/ 256 w 1024"/>
                    <a:gd name="T5" fmla="*/ 21 h 38"/>
                    <a:gd name="T6" fmla="*/ 240 w 1024"/>
                    <a:gd name="T7" fmla="*/ 37 h 38"/>
                    <a:gd name="T8" fmla="*/ 16 w 1024"/>
                    <a:gd name="T9" fmla="*/ 38 h 38"/>
                    <a:gd name="T10" fmla="*/ 0 w 1024"/>
                    <a:gd name="T11" fmla="*/ 22 h 38"/>
                    <a:gd name="T12" fmla="*/ 16 w 1024"/>
                    <a:gd name="T13" fmla="*/ 6 h 38"/>
                    <a:gd name="T14" fmla="*/ 400 w 1024"/>
                    <a:gd name="T15" fmla="*/ 4 h 38"/>
                    <a:gd name="T16" fmla="*/ 624 w 1024"/>
                    <a:gd name="T17" fmla="*/ 2 h 38"/>
                    <a:gd name="T18" fmla="*/ 640 w 1024"/>
                    <a:gd name="T19" fmla="*/ 18 h 38"/>
                    <a:gd name="T20" fmla="*/ 624 w 1024"/>
                    <a:gd name="T21" fmla="*/ 34 h 38"/>
                    <a:gd name="T22" fmla="*/ 400 w 1024"/>
                    <a:gd name="T23" fmla="*/ 36 h 38"/>
                    <a:gd name="T24" fmla="*/ 384 w 1024"/>
                    <a:gd name="T25" fmla="*/ 20 h 38"/>
                    <a:gd name="T26" fmla="*/ 400 w 1024"/>
                    <a:gd name="T27" fmla="*/ 4 h 38"/>
                    <a:gd name="T28" fmla="*/ 784 w 1024"/>
                    <a:gd name="T29" fmla="*/ 1 h 38"/>
                    <a:gd name="T30" fmla="*/ 1008 w 1024"/>
                    <a:gd name="T31" fmla="*/ 0 h 38"/>
                    <a:gd name="T32" fmla="*/ 1024 w 1024"/>
                    <a:gd name="T33" fmla="*/ 16 h 38"/>
                    <a:gd name="T34" fmla="*/ 1008 w 1024"/>
                    <a:gd name="T35" fmla="*/ 32 h 38"/>
                    <a:gd name="T36" fmla="*/ 784 w 1024"/>
                    <a:gd name="T37" fmla="*/ 33 h 38"/>
                    <a:gd name="T38" fmla="*/ 768 w 1024"/>
                    <a:gd name="T39" fmla="*/ 17 h 38"/>
                    <a:gd name="T40" fmla="*/ 784 w 1024"/>
                    <a:gd name="T4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38">
                      <a:moveTo>
                        <a:pt x="16" y="6"/>
                      </a:moveTo>
                      <a:lnTo>
                        <a:pt x="240" y="5"/>
                      </a:lnTo>
                      <a:cubicBezTo>
                        <a:pt x="249" y="5"/>
                        <a:pt x="256" y="12"/>
                        <a:pt x="256" y="21"/>
                      </a:cubicBezTo>
                      <a:cubicBezTo>
                        <a:pt x="256" y="30"/>
                        <a:pt x="249" y="37"/>
                        <a:pt x="240" y="37"/>
                      </a:cubicBezTo>
                      <a:lnTo>
                        <a:pt x="16" y="38"/>
                      </a:lnTo>
                      <a:cubicBezTo>
                        <a:pt x="7" y="38"/>
                        <a:pt x="0" y="31"/>
                        <a:pt x="0" y="22"/>
                      </a:cubicBezTo>
                      <a:cubicBezTo>
                        <a:pt x="0" y="14"/>
                        <a:pt x="7" y="6"/>
                        <a:pt x="16" y="6"/>
                      </a:cubicBezTo>
                      <a:close/>
                      <a:moveTo>
                        <a:pt x="400" y="4"/>
                      </a:moveTo>
                      <a:lnTo>
                        <a:pt x="624" y="2"/>
                      </a:lnTo>
                      <a:cubicBezTo>
                        <a:pt x="633" y="2"/>
                        <a:pt x="640" y="9"/>
                        <a:pt x="640" y="18"/>
                      </a:cubicBezTo>
                      <a:cubicBezTo>
                        <a:pt x="640" y="27"/>
                        <a:pt x="633" y="34"/>
                        <a:pt x="624" y="34"/>
                      </a:cubicBezTo>
                      <a:lnTo>
                        <a:pt x="400" y="36"/>
                      </a:lnTo>
                      <a:cubicBezTo>
                        <a:pt x="391" y="36"/>
                        <a:pt x="384" y="29"/>
                        <a:pt x="384" y="20"/>
                      </a:cubicBezTo>
                      <a:cubicBezTo>
                        <a:pt x="384" y="11"/>
                        <a:pt x="391" y="4"/>
                        <a:pt x="400" y="4"/>
                      </a:cubicBezTo>
                      <a:close/>
                      <a:moveTo>
                        <a:pt x="784" y="1"/>
                      </a:moveTo>
                      <a:lnTo>
                        <a:pt x="1008" y="0"/>
                      </a:lnTo>
                      <a:cubicBezTo>
                        <a:pt x="1017" y="0"/>
                        <a:pt x="1024" y="7"/>
                        <a:pt x="1024" y="16"/>
                      </a:cubicBezTo>
                      <a:cubicBezTo>
                        <a:pt x="1024" y="24"/>
                        <a:pt x="1017" y="32"/>
                        <a:pt x="1008" y="32"/>
                      </a:cubicBezTo>
                      <a:lnTo>
                        <a:pt x="784" y="33"/>
                      </a:lnTo>
                      <a:cubicBezTo>
                        <a:pt x="775" y="33"/>
                        <a:pt x="768" y="26"/>
                        <a:pt x="768" y="17"/>
                      </a:cubicBezTo>
                      <a:cubicBezTo>
                        <a:pt x="768" y="8"/>
                        <a:pt x="775" y="1"/>
                        <a:pt x="784" y="1"/>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9"/>
                <p:cNvSpPr>
                  <a:spLocks/>
                </p:cNvSpPr>
                <p:nvPr/>
              </p:nvSpPr>
              <p:spPr bwMode="auto">
                <a:xfrm>
                  <a:off x="4423" y="3621"/>
                  <a:ext cx="36" cy="71"/>
                </a:xfrm>
                <a:custGeom>
                  <a:avLst/>
                  <a:gdLst>
                    <a:gd name="T0" fmla="*/ 0 w 36"/>
                    <a:gd name="T1" fmla="*/ 71 h 71"/>
                    <a:gd name="T2" fmla="*/ 36 w 36"/>
                    <a:gd name="T3" fmla="*/ 35 h 71"/>
                    <a:gd name="T4" fmla="*/ 0 w 36"/>
                    <a:gd name="T5" fmla="*/ 0 h 71"/>
                  </a:gdLst>
                  <a:ahLst/>
                  <a:cxnLst>
                    <a:cxn ang="0">
                      <a:pos x="T0" y="T1"/>
                    </a:cxn>
                    <a:cxn ang="0">
                      <a:pos x="T2" y="T3"/>
                    </a:cxn>
                    <a:cxn ang="0">
                      <a:pos x="T4" y="T5"/>
                    </a:cxn>
                  </a:cxnLst>
                  <a:rect l="0" t="0" r="r" b="b"/>
                  <a:pathLst>
                    <a:path w="36" h="71">
                      <a:moveTo>
                        <a:pt x="0" y="71"/>
                      </a:moveTo>
                      <a:lnTo>
                        <a:pt x="36" y="35"/>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0"/>
                <p:cNvSpPr>
                  <a:spLocks noEditPoints="1"/>
                </p:cNvSpPr>
                <p:nvPr/>
              </p:nvSpPr>
              <p:spPr bwMode="auto">
                <a:xfrm>
                  <a:off x="3794" y="3562"/>
                  <a:ext cx="667" cy="13"/>
                </a:xfrm>
                <a:custGeom>
                  <a:avLst/>
                  <a:gdLst>
                    <a:gd name="T0" fmla="*/ 16 w 1610"/>
                    <a:gd name="T1" fmla="*/ 0 h 32"/>
                    <a:gd name="T2" fmla="*/ 240 w 1610"/>
                    <a:gd name="T3" fmla="*/ 0 h 32"/>
                    <a:gd name="T4" fmla="*/ 256 w 1610"/>
                    <a:gd name="T5" fmla="*/ 16 h 32"/>
                    <a:gd name="T6" fmla="*/ 240 w 1610"/>
                    <a:gd name="T7" fmla="*/ 32 h 32"/>
                    <a:gd name="T8" fmla="*/ 16 w 1610"/>
                    <a:gd name="T9" fmla="*/ 32 h 32"/>
                    <a:gd name="T10" fmla="*/ 0 w 1610"/>
                    <a:gd name="T11" fmla="*/ 16 h 32"/>
                    <a:gd name="T12" fmla="*/ 16 w 1610"/>
                    <a:gd name="T13" fmla="*/ 0 h 32"/>
                    <a:gd name="T14" fmla="*/ 400 w 1610"/>
                    <a:gd name="T15" fmla="*/ 0 h 32"/>
                    <a:gd name="T16" fmla="*/ 624 w 1610"/>
                    <a:gd name="T17" fmla="*/ 0 h 32"/>
                    <a:gd name="T18" fmla="*/ 640 w 1610"/>
                    <a:gd name="T19" fmla="*/ 16 h 32"/>
                    <a:gd name="T20" fmla="*/ 624 w 1610"/>
                    <a:gd name="T21" fmla="*/ 32 h 32"/>
                    <a:gd name="T22" fmla="*/ 400 w 1610"/>
                    <a:gd name="T23" fmla="*/ 32 h 32"/>
                    <a:gd name="T24" fmla="*/ 384 w 1610"/>
                    <a:gd name="T25" fmla="*/ 16 h 32"/>
                    <a:gd name="T26" fmla="*/ 400 w 1610"/>
                    <a:gd name="T27" fmla="*/ 0 h 32"/>
                    <a:gd name="T28" fmla="*/ 784 w 1610"/>
                    <a:gd name="T29" fmla="*/ 0 h 32"/>
                    <a:gd name="T30" fmla="*/ 1008 w 1610"/>
                    <a:gd name="T31" fmla="*/ 0 h 32"/>
                    <a:gd name="T32" fmla="*/ 1024 w 1610"/>
                    <a:gd name="T33" fmla="*/ 16 h 32"/>
                    <a:gd name="T34" fmla="*/ 1008 w 1610"/>
                    <a:gd name="T35" fmla="*/ 32 h 32"/>
                    <a:gd name="T36" fmla="*/ 784 w 1610"/>
                    <a:gd name="T37" fmla="*/ 32 h 32"/>
                    <a:gd name="T38" fmla="*/ 768 w 1610"/>
                    <a:gd name="T39" fmla="*/ 16 h 32"/>
                    <a:gd name="T40" fmla="*/ 784 w 1610"/>
                    <a:gd name="T41" fmla="*/ 0 h 32"/>
                    <a:gd name="T42" fmla="*/ 1168 w 1610"/>
                    <a:gd name="T43" fmla="*/ 0 h 32"/>
                    <a:gd name="T44" fmla="*/ 1392 w 1610"/>
                    <a:gd name="T45" fmla="*/ 0 h 32"/>
                    <a:gd name="T46" fmla="*/ 1408 w 1610"/>
                    <a:gd name="T47" fmla="*/ 16 h 32"/>
                    <a:gd name="T48" fmla="*/ 1392 w 1610"/>
                    <a:gd name="T49" fmla="*/ 32 h 32"/>
                    <a:gd name="T50" fmla="*/ 1168 w 1610"/>
                    <a:gd name="T51" fmla="*/ 32 h 32"/>
                    <a:gd name="T52" fmla="*/ 1152 w 1610"/>
                    <a:gd name="T53" fmla="*/ 16 h 32"/>
                    <a:gd name="T54" fmla="*/ 1168 w 1610"/>
                    <a:gd name="T55" fmla="*/ 0 h 32"/>
                    <a:gd name="T56" fmla="*/ 1552 w 1610"/>
                    <a:gd name="T57" fmla="*/ 0 h 32"/>
                    <a:gd name="T58" fmla="*/ 1594 w 1610"/>
                    <a:gd name="T59" fmla="*/ 0 h 32"/>
                    <a:gd name="T60" fmla="*/ 1610 w 1610"/>
                    <a:gd name="T61" fmla="*/ 16 h 32"/>
                    <a:gd name="T62" fmla="*/ 1594 w 1610"/>
                    <a:gd name="T63" fmla="*/ 32 h 32"/>
                    <a:gd name="T64" fmla="*/ 1552 w 1610"/>
                    <a:gd name="T65" fmla="*/ 32 h 32"/>
                    <a:gd name="T66" fmla="*/ 1536 w 1610"/>
                    <a:gd name="T67" fmla="*/ 16 h 32"/>
                    <a:gd name="T68" fmla="*/ 1552 w 1610"/>
                    <a:gd name="T6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0" h="32">
                      <a:moveTo>
                        <a:pt x="16" y="0"/>
                      </a:moveTo>
                      <a:lnTo>
                        <a:pt x="240" y="0"/>
                      </a:lnTo>
                      <a:cubicBezTo>
                        <a:pt x="249" y="0"/>
                        <a:pt x="256" y="7"/>
                        <a:pt x="256" y="16"/>
                      </a:cubicBezTo>
                      <a:cubicBezTo>
                        <a:pt x="256" y="24"/>
                        <a:pt x="249" y="32"/>
                        <a:pt x="240" y="32"/>
                      </a:cubicBezTo>
                      <a:lnTo>
                        <a:pt x="16" y="32"/>
                      </a:lnTo>
                      <a:cubicBezTo>
                        <a:pt x="7" y="32"/>
                        <a:pt x="0" y="24"/>
                        <a:pt x="0" y="16"/>
                      </a:cubicBezTo>
                      <a:cubicBezTo>
                        <a:pt x="0" y="7"/>
                        <a:pt x="7" y="0"/>
                        <a:pt x="16" y="0"/>
                      </a:cubicBezTo>
                      <a:close/>
                      <a:moveTo>
                        <a:pt x="400" y="0"/>
                      </a:moveTo>
                      <a:lnTo>
                        <a:pt x="624" y="0"/>
                      </a:lnTo>
                      <a:cubicBezTo>
                        <a:pt x="633" y="0"/>
                        <a:pt x="640" y="7"/>
                        <a:pt x="640" y="16"/>
                      </a:cubicBezTo>
                      <a:cubicBezTo>
                        <a:pt x="640" y="24"/>
                        <a:pt x="633" y="32"/>
                        <a:pt x="624" y="32"/>
                      </a:cubicBezTo>
                      <a:lnTo>
                        <a:pt x="400" y="32"/>
                      </a:lnTo>
                      <a:cubicBezTo>
                        <a:pt x="391" y="32"/>
                        <a:pt x="384" y="24"/>
                        <a:pt x="384" y="16"/>
                      </a:cubicBezTo>
                      <a:cubicBezTo>
                        <a:pt x="384" y="7"/>
                        <a:pt x="391" y="0"/>
                        <a:pt x="400" y="0"/>
                      </a:cubicBezTo>
                      <a:close/>
                      <a:moveTo>
                        <a:pt x="784" y="0"/>
                      </a:moveTo>
                      <a:lnTo>
                        <a:pt x="1008" y="0"/>
                      </a:lnTo>
                      <a:cubicBezTo>
                        <a:pt x="1017" y="0"/>
                        <a:pt x="1024" y="7"/>
                        <a:pt x="1024" y="16"/>
                      </a:cubicBezTo>
                      <a:cubicBezTo>
                        <a:pt x="1024" y="24"/>
                        <a:pt x="1017" y="32"/>
                        <a:pt x="1008" y="32"/>
                      </a:cubicBezTo>
                      <a:lnTo>
                        <a:pt x="784" y="32"/>
                      </a:lnTo>
                      <a:cubicBezTo>
                        <a:pt x="775" y="32"/>
                        <a:pt x="768" y="24"/>
                        <a:pt x="768" y="16"/>
                      </a:cubicBezTo>
                      <a:cubicBezTo>
                        <a:pt x="768" y="7"/>
                        <a:pt x="775" y="0"/>
                        <a:pt x="784" y="0"/>
                      </a:cubicBezTo>
                      <a:close/>
                      <a:moveTo>
                        <a:pt x="1168" y="0"/>
                      </a:moveTo>
                      <a:lnTo>
                        <a:pt x="1392" y="0"/>
                      </a:lnTo>
                      <a:cubicBezTo>
                        <a:pt x="1401" y="0"/>
                        <a:pt x="1408" y="7"/>
                        <a:pt x="1408" y="16"/>
                      </a:cubicBezTo>
                      <a:cubicBezTo>
                        <a:pt x="1408" y="24"/>
                        <a:pt x="1401" y="32"/>
                        <a:pt x="1392" y="32"/>
                      </a:cubicBezTo>
                      <a:lnTo>
                        <a:pt x="1168" y="32"/>
                      </a:lnTo>
                      <a:cubicBezTo>
                        <a:pt x="1159" y="32"/>
                        <a:pt x="1152" y="24"/>
                        <a:pt x="1152" y="16"/>
                      </a:cubicBezTo>
                      <a:cubicBezTo>
                        <a:pt x="1152" y="7"/>
                        <a:pt x="1159" y="0"/>
                        <a:pt x="1168" y="0"/>
                      </a:cubicBezTo>
                      <a:close/>
                      <a:moveTo>
                        <a:pt x="1552" y="0"/>
                      </a:moveTo>
                      <a:lnTo>
                        <a:pt x="1594" y="0"/>
                      </a:lnTo>
                      <a:cubicBezTo>
                        <a:pt x="1603" y="0"/>
                        <a:pt x="1610" y="7"/>
                        <a:pt x="1610" y="16"/>
                      </a:cubicBezTo>
                      <a:cubicBezTo>
                        <a:pt x="1610" y="24"/>
                        <a:pt x="1603" y="32"/>
                        <a:pt x="1594" y="32"/>
                      </a:cubicBezTo>
                      <a:lnTo>
                        <a:pt x="1552" y="32"/>
                      </a:lnTo>
                      <a:cubicBezTo>
                        <a:pt x="1543" y="32"/>
                        <a:pt x="1536" y="24"/>
                        <a:pt x="1536" y="16"/>
                      </a:cubicBezTo>
                      <a:cubicBezTo>
                        <a:pt x="1536" y="7"/>
                        <a:pt x="1543" y="0"/>
                        <a:pt x="1552" y="0"/>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4419" y="3533"/>
                  <a:ext cx="35" cy="71"/>
                </a:xfrm>
                <a:custGeom>
                  <a:avLst/>
                  <a:gdLst>
                    <a:gd name="T0" fmla="*/ 0 w 35"/>
                    <a:gd name="T1" fmla="*/ 71 h 71"/>
                    <a:gd name="T2" fmla="*/ 35 w 35"/>
                    <a:gd name="T3" fmla="*/ 36 h 71"/>
                    <a:gd name="T4" fmla="*/ 0 w 35"/>
                    <a:gd name="T5" fmla="*/ 0 h 71"/>
                  </a:gdLst>
                  <a:ahLst/>
                  <a:cxnLst>
                    <a:cxn ang="0">
                      <a:pos x="T0" y="T1"/>
                    </a:cxn>
                    <a:cxn ang="0">
                      <a:pos x="T2" y="T3"/>
                    </a:cxn>
                    <a:cxn ang="0">
                      <a:pos x="T4" y="T5"/>
                    </a:cxn>
                  </a:cxnLst>
                  <a:rect l="0" t="0" r="r" b="b"/>
                  <a:pathLst>
                    <a:path w="35" h="71">
                      <a:moveTo>
                        <a:pt x="0" y="71"/>
                      </a:moveTo>
                      <a:lnTo>
                        <a:pt x="35"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2"/>
                <p:cNvSpPr>
                  <a:spLocks noEditPoints="1"/>
                </p:cNvSpPr>
                <p:nvPr/>
              </p:nvSpPr>
              <p:spPr bwMode="auto">
                <a:xfrm>
                  <a:off x="4211" y="3743"/>
                  <a:ext cx="255" cy="16"/>
                </a:xfrm>
                <a:custGeom>
                  <a:avLst/>
                  <a:gdLst>
                    <a:gd name="T0" fmla="*/ 15 w 616"/>
                    <a:gd name="T1" fmla="*/ 6 h 38"/>
                    <a:gd name="T2" fmla="*/ 239 w 616"/>
                    <a:gd name="T3" fmla="*/ 4 h 38"/>
                    <a:gd name="T4" fmla="*/ 256 w 616"/>
                    <a:gd name="T5" fmla="*/ 20 h 38"/>
                    <a:gd name="T6" fmla="*/ 240 w 616"/>
                    <a:gd name="T7" fmla="*/ 36 h 38"/>
                    <a:gd name="T8" fmla="*/ 16 w 616"/>
                    <a:gd name="T9" fmla="*/ 38 h 38"/>
                    <a:gd name="T10" fmla="*/ 0 w 616"/>
                    <a:gd name="T11" fmla="*/ 22 h 38"/>
                    <a:gd name="T12" fmla="*/ 15 w 616"/>
                    <a:gd name="T13" fmla="*/ 6 h 38"/>
                    <a:gd name="T14" fmla="*/ 399 w 616"/>
                    <a:gd name="T15" fmla="*/ 2 h 38"/>
                    <a:gd name="T16" fmla="*/ 600 w 616"/>
                    <a:gd name="T17" fmla="*/ 0 h 38"/>
                    <a:gd name="T18" fmla="*/ 616 w 616"/>
                    <a:gd name="T19" fmla="*/ 16 h 38"/>
                    <a:gd name="T20" fmla="*/ 600 w 616"/>
                    <a:gd name="T21" fmla="*/ 32 h 38"/>
                    <a:gd name="T22" fmla="*/ 400 w 616"/>
                    <a:gd name="T23" fmla="*/ 34 h 38"/>
                    <a:gd name="T24" fmla="*/ 384 w 616"/>
                    <a:gd name="T25" fmla="*/ 18 h 38"/>
                    <a:gd name="T26" fmla="*/ 399 w 616"/>
                    <a:gd name="T2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6" h="38">
                      <a:moveTo>
                        <a:pt x="15" y="6"/>
                      </a:moveTo>
                      <a:lnTo>
                        <a:pt x="239" y="4"/>
                      </a:lnTo>
                      <a:cubicBezTo>
                        <a:pt x="248" y="4"/>
                        <a:pt x="256" y="11"/>
                        <a:pt x="256" y="20"/>
                      </a:cubicBezTo>
                      <a:cubicBezTo>
                        <a:pt x="256" y="28"/>
                        <a:pt x="249" y="36"/>
                        <a:pt x="240" y="36"/>
                      </a:cubicBezTo>
                      <a:lnTo>
                        <a:pt x="16" y="38"/>
                      </a:lnTo>
                      <a:cubicBezTo>
                        <a:pt x="7" y="38"/>
                        <a:pt x="0" y="31"/>
                        <a:pt x="0" y="22"/>
                      </a:cubicBezTo>
                      <a:cubicBezTo>
                        <a:pt x="0" y="13"/>
                        <a:pt x="7" y="6"/>
                        <a:pt x="15" y="6"/>
                      </a:cubicBezTo>
                      <a:close/>
                      <a:moveTo>
                        <a:pt x="399" y="2"/>
                      </a:moveTo>
                      <a:lnTo>
                        <a:pt x="600" y="0"/>
                      </a:lnTo>
                      <a:cubicBezTo>
                        <a:pt x="609" y="0"/>
                        <a:pt x="616" y="7"/>
                        <a:pt x="616" y="16"/>
                      </a:cubicBezTo>
                      <a:cubicBezTo>
                        <a:pt x="616" y="25"/>
                        <a:pt x="609" y="32"/>
                        <a:pt x="600" y="32"/>
                      </a:cubicBezTo>
                      <a:lnTo>
                        <a:pt x="400" y="34"/>
                      </a:lnTo>
                      <a:cubicBezTo>
                        <a:pt x="391" y="34"/>
                        <a:pt x="384" y="27"/>
                        <a:pt x="384" y="18"/>
                      </a:cubicBezTo>
                      <a:cubicBezTo>
                        <a:pt x="384" y="9"/>
                        <a:pt x="391" y="2"/>
                        <a:pt x="399" y="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3"/>
                <p:cNvSpPr>
                  <a:spLocks/>
                </p:cNvSpPr>
                <p:nvPr/>
              </p:nvSpPr>
              <p:spPr bwMode="auto">
                <a:xfrm>
                  <a:off x="4423" y="3714"/>
                  <a:ext cx="36" cy="72"/>
                </a:xfrm>
                <a:custGeom>
                  <a:avLst/>
                  <a:gdLst>
                    <a:gd name="T0" fmla="*/ 1 w 36"/>
                    <a:gd name="T1" fmla="*/ 72 h 72"/>
                    <a:gd name="T2" fmla="*/ 36 w 36"/>
                    <a:gd name="T3" fmla="*/ 36 h 72"/>
                    <a:gd name="T4" fmla="*/ 0 w 36"/>
                    <a:gd name="T5" fmla="*/ 0 h 72"/>
                  </a:gdLst>
                  <a:ahLst/>
                  <a:cxnLst>
                    <a:cxn ang="0">
                      <a:pos x="T0" y="T1"/>
                    </a:cxn>
                    <a:cxn ang="0">
                      <a:pos x="T2" y="T3"/>
                    </a:cxn>
                    <a:cxn ang="0">
                      <a:pos x="T4" y="T5"/>
                    </a:cxn>
                  </a:cxnLst>
                  <a:rect l="0" t="0" r="r" b="b"/>
                  <a:pathLst>
                    <a:path w="36" h="72">
                      <a:moveTo>
                        <a:pt x="1" y="72"/>
                      </a:moveTo>
                      <a:lnTo>
                        <a:pt x="36"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4"/>
                <p:cNvSpPr>
                  <a:spLocks noEditPoints="1"/>
                </p:cNvSpPr>
                <p:nvPr/>
              </p:nvSpPr>
              <p:spPr bwMode="auto">
                <a:xfrm>
                  <a:off x="3529" y="3656"/>
                  <a:ext cx="381" cy="15"/>
                </a:xfrm>
                <a:custGeom>
                  <a:avLst/>
                  <a:gdLst>
                    <a:gd name="T0" fmla="*/ 16 w 920"/>
                    <a:gd name="T1" fmla="*/ 0 h 36"/>
                    <a:gd name="T2" fmla="*/ 240 w 920"/>
                    <a:gd name="T3" fmla="*/ 1 h 36"/>
                    <a:gd name="T4" fmla="*/ 256 w 920"/>
                    <a:gd name="T5" fmla="*/ 17 h 36"/>
                    <a:gd name="T6" fmla="*/ 240 w 920"/>
                    <a:gd name="T7" fmla="*/ 33 h 36"/>
                    <a:gd name="T8" fmla="*/ 16 w 920"/>
                    <a:gd name="T9" fmla="*/ 32 h 36"/>
                    <a:gd name="T10" fmla="*/ 0 w 920"/>
                    <a:gd name="T11" fmla="*/ 16 h 36"/>
                    <a:gd name="T12" fmla="*/ 16 w 920"/>
                    <a:gd name="T13" fmla="*/ 0 h 36"/>
                    <a:gd name="T14" fmla="*/ 400 w 920"/>
                    <a:gd name="T15" fmla="*/ 2 h 36"/>
                    <a:gd name="T16" fmla="*/ 624 w 920"/>
                    <a:gd name="T17" fmla="*/ 3 h 36"/>
                    <a:gd name="T18" fmla="*/ 640 w 920"/>
                    <a:gd name="T19" fmla="*/ 19 h 36"/>
                    <a:gd name="T20" fmla="*/ 624 w 920"/>
                    <a:gd name="T21" fmla="*/ 35 h 36"/>
                    <a:gd name="T22" fmla="*/ 400 w 920"/>
                    <a:gd name="T23" fmla="*/ 34 h 36"/>
                    <a:gd name="T24" fmla="*/ 384 w 920"/>
                    <a:gd name="T25" fmla="*/ 18 h 36"/>
                    <a:gd name="T26" fmla="*/ 400 w 920"/>
                    <a:gd name="T27" fmla="*/ 2 h 36"/>
                    <a:gd name="T28" fmla="*/ 784 w 920"/>
                    <a:gd name="T29" fmla="*/ 4 h 36"/>
                    <a:gd name="T30" fmla="*/ 904 w 920"/>
                    <a:gd name="T31" fmla="*/ 4 h 36"/>
                    <a:gd name="T32" fmla="*/ 920 w 920"/>
                    <a:gd name="T33" fmla="*/ 20 h 36"/>
                    <a:gd name="T34" fmla="*/ 904 w 920"/>
                    <a:gd name="T35" fmla="*/ 36 h 36"/>
                    <a:gd name="T36" fmla="*/ 784 w 920"/>
                    <a:gd name="T37" fmla="*/ 36 h 36"/>
                    <a:gd name="T38" fmla="*/ 768 w 920"/>
                    <a:gd name="T39" fmla="*/ 20 h 36"/>
                    <a:gd name="T40" fmla="*/ 784 w 92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0" h="36">
                      <a:moveTo>
                        <a:pt x="16" y="0"/>
                      </a:moveTo>
                      <a:lnTo>
                        <a:pt x="240" y="1"/>
                      </a:lnTo>
                      <a:cubicBezTo>
                        <a:pt x="249" y="1"/>
                        <a:pt x="256" y="8"/>
                        <a:pt x="256" y="17"/>
                      </a:cubicBezTo>
                      <a:cubicBezTo>
                        <a:pt x="256" y="26"/>
                        <a:pt x="249" y="33"/>
                        <a:pt x="240" y="33"/>
                      </a:cubicBezTo>
                      <a:lnTo>
                        <a:pt x="16" y="32"/>
                      </a:lnTo>
                      <a:cubicBezTo>
                        <a:pt x="7" y="32"/>
                        <a:pt x="0" y="25"/>
                        <a:pt x="0" y="16"/>
                      </a:cubicBezTo>
                      <a:cubicBezTo>
                        <a:pt x="0" y="7"/>
                        <a:pt x="7" y="0"/>
                        <a:pt x="16" y="0"/>
                      </a:cubicBezTo>
                      <a:close/>
                      <a:moveTo>
                        <a:pt x="400" y="2"/>
                      </a:moveTo>
                      <a:lnTo>
                        <a:pt x="624" y="3"/>
                      </a:lnTo>
                      <a:cubicBezTo>
                        <a:pt x="633" y="3"/>
                        <a:pt x="640" y="10"/>
                        <a:pt x="640" y="19"/>
                      </a:cubicBezTo>
                      <a:cubicBezTo>
                        <a:pt x="640" y="28"/>
                        <a:pt x="633" y="35"/>
                        <a:pt x="624" y="35"/>
                      </a:cubicBezTo>
                      <a:lnTo>
                        <a:pt x="400" y="34"/>
                      </a:lnTo>
                      <a:cubicBezTo>
                        <a:pt x="391" y="34"/>
                        <a:pt x="384" y="27"/>
                        <a:pt x="384" y="18"/>
                      </a:cubicBezTo>
                      <a:cubicBezTo>
                        <a:pt x="384" y="9"/>
                        <a:pt x="391" y="2"/>
                        <a:pt x="400" y="2"/>
                      </a:cubicBezTo>
                      <a:close/>
                      <a:moveTo>
                        <a:pt x="784" y="4"/>
                      </a:moveTo>
                      <a:lnTo>
                        <a:pt x="904" y="4"/>
                      </a:lnTo>
                      <a:cubicBezTo>
                        <a:pt x="913" y="4"/>
                        <a:pt x="920" y="12"/>
                        <a:pt x="920" y="20"/>
                      </a:cubicBezTo>
                      <a:cubicBezTo>
                        <a:pt x="920" y="29"/>
                        <a:pt x="912" y="36"/>
                        <a:pt x="904" y="36"/>
                      </a:cubicBezTo>
                      <a:lnTo>
                        <a:pt x="784" y="36"/>
                      </a:lnTo>
                      <a:cubicBezTo>
                        <a:pt x="775" y="36"/>
                        <a:pt x="768" y="29"/>
                        <a:pt x="768" y="20"/>
                      </a:cubicBezTo>
                      <a:cubicBezTo>
                        <a:pt x="768" y="11"/>
                        <a:pt x="775" y="4"/>
                        <a:pt x="784" y="4"/>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5"/>
                <p:cNvSpPr>
                  <a:spLocks/>
                </p:cNvSpPr>
                <p:nvPr/>
              </p:nvSpPr>
              <p:spPr bwMode="auto">
                <a:xfrm>
                  <a:off x="3868" y="3628"/>
                  <a:ext cx="35" cy="72"/>
                </a:xfrm>
                <a:custGeom>
                  <a:avLst/>
                  <a:gdLst>
                    <a:gd name="T0" fmla="*/ 0 w 35"/>
                    <a:gd name="T1" fmla="*/ 72 h 72"/>
                    <a:gd name="T2" fmla="*/ 35 w 35"/>
                    <a:gd name="T3" fmla="*/ 36 h 72"/>
                    <a:gd name="T4" fmla="*/ 0 w 35"/>
                    <a:gd name="T5" fmla="*/ 0 h 72"/>
                  </a:gdLst>
                  <a:ahLst/>
                  <a:cxnLst>
                    <a:cxn ang="0">
                      <a:pos x="T0" y="T1"/>
                    </a:cxn>
                    <a:cxn ang="0">
                      <a:pos x="T2" y="T3"/>
                    </a:cxn>
                    <a:cxn ang="0">
                      <a:pos x="T4" y="T5"/>
                    </a:cxn>
                  </a:cxnLst>
                  <a:rect l="0" t="0" r="r" b="b"/>
                  <a:pathLst>
                    <a:path w="35" h="72">
                      <a:moveTo>
                        <a:pt x="0" y="72"/>
                      </a:moveTo>
                      <a:lnTo>
                        <a:pt x="35"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6"/>
                <p:cNvSpPr>
                  <a:spLocks noEditPoints="1"/>
                </p:cNvSpPr>
                <p:nvPr/>
              </p:nvSpPr>
              <p:spPr bwMode="auto">
                <a:xfrm>
                  <a:off x="3531" y="3748"/>
                  <a:ext cx="574" cy="18"/>
                </a:xfrm>
                <a:custGeom>
                  <a:avLst/>
                  <a:gdLst>
                    <a:gd name="T0" fmla="*/ 16 w 1386"/>
                    <a:gd name="T1" fmla="*/ 12 h 44"/>
                    <a:gd name="T2" fmla="*/ 240 w 1386"/>
                    <a:gd name="T3" fmla="*/ 10 h 44"/>
                    <a:gd name="T4" fmla="*/ 256 w 1386"/>
                    <a:gd name="T5" fmla="*/ 26 h 44"/>
                    <a:gd name="T6" fmla="*/ 240 w 1386"/>
                    <a:gd name="T7" fmla="*/ 42 h 44"/>
                    <a:gd name="T8" fmla="*/ 16 w 1386"/>
                    <a:gd name="T9" fmla="*/ 44 h 44"/>
                    <a:gd name="T10" fmla="*/ 0 w 1386"/>
                    <a:gd name="T11" fmla="*/ 28 h 44"/>
                    <a:gd name="T12" fmla="*/ 16 w 1386"/>
                    <a:gd name="T13" fmla="*/ 12 h 44"/>
                    <a:gd name="T14" fmla="*/ 400 w 1386"/>
                    <a:gd name="T15" fmla="*/ 9 h 44"/>
                    <a:gd name="T16" fmla="*/ 624 w 1386"/>
                    <a:gd name="T17" fmla="*/ 7 h 44"/>
                    <a:gd name="T18" fmla="*/ 640 w 1386"/>
                    <a:gd name="T19" fmla="*/ 23 h 44"/>
                    <a:gd name="T20" fmla="*/ 624 w 1386"/>
                    <a:gd name="T21" fmla="*/ 39 h 44"/>
                    <a:gd name="T22" fmla="*/ 400 w 1386"/>
                    <a:gd name="T23" fmla="*/ 41 h 44"/>
                    <a:gd name="T24" fmla="*/ 384 w 1386"/>
                    <a:gd name="T25" fmla="*/ 25 h 44"/>
                    <a:gd name="T26" fmla="*/ 400 w 1386"/>
                    <a:gd name="T27" fmla="*/ 9 h 44"/>
                    <a:gd name="T28" fmla="*/ 784 w 1386"/>
                    <a:gd name="T29" fmla="*/ 5 h 44"/>
                    <a:gd name="T30" fmla="*/ 1008 w 1386"/>
                    <a:gd name="T31" fmla="*/ 3 h 44"/>
                    <a:gd name="T32" fmla="*/ 1024 w 1386"/>
                    <a:gd name="T33" fmla="*/ 19 h 44"/>
                    <a:gd name="T34" fmla="*/ 1008 w 1386"/>
                    <a:gd name="T35" fmla="*/ 35 h 44"/>
                    <a:gd name="T36" fmla="*/ 784 w 1386"/>
                    <a:gd name="T37" fmla="*/ 37 h 44"/>
                    <a:gd name="T38" fmla="*/ 768 w 1386"/>
                    <a:gd name="T39" fmla="*/ 21 h 44"/>
                    <a:gd name="T40" fmla="*/ 784 w 1386"/>
                    <a:gd name="T41" fmla="*/ 5 h 44"/>
                    <a:gd name="T42" fmla="*/ 1168 w 1386"/>
                    <a:gd name="T43" fmla="*/ 2 h 44"/>
                    <a:gd name="T44" fmla="*/ 1370 w 1386"/>
                    <a:gd name="T45" fmla="*/ 0 h 44"/>
                    <a:gd name="T46" fmla="*/ 1386 w 1386"/>
                    <a:gd name="T47" fmla="*/ 16 h 44"/>
                    <a:gd name="T48" fmla="*/ 1371 w 1386"/>
                    <a:gd name="T49" fmla="*/ 32 h 44"/>
                    <a:gd name="T50" fmla="*/ 1168 w 1386"/>
                    <a:gd name="T51" fmla="*/ 34 h 44"/>
                    <a:gd name="T52" fmla="*/ 1152 w 1386"/>
                    <a:gd name="T53" fmla="*/ 18 h 44"/>
                    <a:gd name="T54" fmla="*/ 1168 w 1386"/>
                    <a:gd name="T5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6" h="44">
                      <a:moveTo>
                        <a:pt x="16" y="12"/>
                      </a:moveTo>
                      <a:lnTo>
                        <a:pt x="240" y="10"/>
                      </a:lnTo>
                      <a:cubicBezTo>
                        <a:pt x="249" y="10"/>
                        <a:pt x="256" y="17"/>
                        <a:pt x="256" y="26"/>
                      </a:cubicBezTo>
                      <a:cubicBezTo>
                        <a:pt x="256" y="35"/>
                        <a:pt x="249" y="42"/>
                        <a:pt x="240" y="42"/>
                      </a:cubicBezTo>
                      <a:lnTo>
                        <a:pt x="16" y="44"/>
                      </a:lnTo>
                      <a:cubicBezTo>
                        <a:pt x="7" y="44"/>
                        <a:pt x="0" y="37"/>
                        <a:pt x="0" y="28"/>
                      </a:cubicBezTo>
                      <a:cubicBezTo>
                        <a:pt x="0" y="19"/>
                        <a:pt x="7" y="12"/>
                        <a:pt x="16" y="12"/>
                      </a:cubicBezTo>
                      <a:close/>
                      <a:moveTo>
                        <a:pt x="400" y="9"/>
                      </a:moveTo>
                      <a:lnTo>
                        <a:pt x="624" y="7"/>
                      </a:lnTo>
                      <a:cubicBezTo>
                        <a:pt x="632" y="7"/>
                        <a:pt x="640" y="14"/>
                        <a:pt x="640" y="23"/>
                      </a:cubicBezTo>
                      <a:cubicBezTo>
                        <a:pt x="640" y="31"/>
                        <a:pt x="633" y="39"/>
                        <a:pt x="624" y="39"/>
                      </a:cubicBezTo>
                      <a:lnTo>
                        <a:pt x="400" y="41"/>
                      </a:lnTo>
                      <a:cubicBezTo>
                        <a:pt x="391" y="41"/>
                        <a:pt x="384" y="34"/>
                        <a:pt x="384" y="25"/>
                      </a:cubicBezTo>
                      <a:cubicBezTo>
                        <a:pt x="384" y="16"/>
                        <a:pt x="391" y="9"/>
                        <a:pt x="400" y="9"/>
                      </a:cubicBezTo>
                      <a:close/>
                      <a:moveTo>
                        <a:pt x="784" y="5"/>
                      </a:moveTo>
                      <a:lnTo>
                        <a:pt x="1008" y="3"/>
                      </a:lnTo>
                      <a:cubicBezTo>
                        <a:pt x="1016" y="3"/>
                        <a:pt x="1024" y="10"/>
                        <a:pt x="1024" y="19"/>
                      </a:cubicBezTo>
                      <a:cubicBezTo>
                        <a:pt x="1024" y="28"/>
                        <a:pt x="1017" y="35"/>
                        <a:pt x="1008" y="35"/>
                      </a:cubicBezTo>
                      <a:lnTo>
                        <a:pt x="784" y="37"/>
                      </a:lnTo>
                      <a:cubicBezTo>
                        <a:pt x="775" y="37"/>
                        <a:pt x="768" y="30"/>
                        <a:pt x="768" y="21"/>
                      </a:cubicBezTo>
                      <a:cubicBezTo>
                        <a:pt x="768" y="13"/>
                        <a:pt x="775" y="5"/>
                        <a:pt x="784" y="5"/>
                      </a:cubicBezTo>
                      <a:close/>
                      <a:moveTo>
                        <a:pt x="1168" y="2"/>
                      </a:moveTo>
                      <a:lnTo>
                        <a:pt x="1370" y="0"/>
                      </a:lnTo>
                      <a:cubicBezTo>
                        <a:pt x="1379" y="0"/>
                        <a:pt x="1386" y="7"/>
                        <a:pt x="1386" y="16"/>
                      </a:cubicBezTo>
                      <a:cubicBezTo>
                        <a:pt x="1386" y="25"/>
                        <a:pt x="1379" y="32"/>
                        <a:pt x="1371" y="32"/>
                      </a:cubicBezTo>
                      <a:lnTo>
                        <a:pt x="1168" y="34"/>
                      </a:lnTo>
                      <a:cubicBezTo>
                        <a:pt x="1159" y="34"/>
                        <a:pt x="1152" y="27"/>
                        <a:pt x="1152" y="18"/>
                      </a:cubicBezTo>
                      <a:cubicBezTo>
                        <a:pt x="1152" y="9"/>
                        <a:pt x="1159" y="2"/>
                        <a:pt x="1168" y="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7"/>
                <p:cNvSpPr>
                  <a:spLocks/>
                </p:cNvSpPr>
                <p:nvPr/>
              </p:nvSpPr>
              <p:spPr bwMode="auto">
                <a:xfrm>
                  <a:off x="4063" y="3719"/>
                  <a:ext cx="35" cy="72"/>
                </a:xfrm>
                <a:custGeom>
                  <a:avLst/>
                  <a:gdLst>
                    <a:gd name="T0" fmla="*/ 0 w 35"/>
                    <a:gd name="T1" fmla="*/ 72 h 72"/>
                    <a:gd name="T2" fmla="*/ 35 w 35"/>
                    <a:gd name="T3" fmla="*/ 36 h 72"/>
                    <a:gd name="T4" fmla="*/ 0 w 35"/>
                    <a:gd name="T5" fmla="*/ 0 h 72"/>
                  </a:gdLst>
                  <a:ahLst/>
                  <a:cxnLst>
                    <a:cxn ang="0">
                      <a:pos x="T0" y="T1"/>
                    </a:cxn>
                    <a:cxn ang="0">
                      <a:pos x="T2" y="T3"/>
                    </a:cxn>
                    <a:cxn ang="0">
                      <a:pos x="T4" y="T5"/>
                    </a:cxn>
                  </a:cxnLst>
                  <a:rect l="0" t="0" r="r" b="b"/>
                  <a:pathLst>
                    <a:path w="35" h="72">
                      <a:moveTo>
                        <a:pt x="0" y="72"/>
                      </a:moveTo>
                      <a:lnTo>
                        <a:pt x="35"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8"/>
                <p:cNvSpPr>
                  <a:spLocks noEditPoints="1"/>
                </p:cNvSpPr>
                <p:nvPr/>
              </p:nvSpPr>
              <p:spPr bwMode="auto">
                <a:xfrm>
                  <a:off x="3532" y="3555"/>
                  <a:ext cx="173" cy="15"/>
                </a:xfrm>
                <a:custGeom>
                  <a:avLst/>
                  <a:gdLst>
                    <a:gd name="T0" fmla="*/ 16 w 418"/>
                    <a:gd name="T1" fmla="*/ 0 h 35"/>
                    <a:gd name="T2" fmla="*/ 240 w 418"/>
                    <a:gd name="T3" fmla="*/ 2 h 35"/>
                    <a:gd name="T4" fmla="*/ 256 w 418"/>
                    <a:gd name="T5" fmla="*/ 18 h 35"/>
                    <a:gd name="T6" fmla="*/ 240 w 418"/>
                    <a:gd name="T7" fmla="*/ 34 h 35"/>
                    <a:gd name="T8" fmla="*/ 16 w 418"/>
                    <a:gd name="T9" fmla="*/ 32 h 35"/>
                    <a:gd name="T10" fmla="*/ 0 w 418"/>
                    <a:gd name="T11" fmla="*/ 16 h 35"/>
                    <a:gd name="T12" fmla="*/ 16 w 418"/>
                    <a:gd name="T13" fmla="*/ 0 h 35"/>
                    <a:gd name="T14" fmla="*/ 400 w 418"/>
                    <a:gd name="T15" fmla="*/ 3 h 35"/>
                    <a:gd name="T16" fmla="*/ 402 w 418"/>
                    <a:gd name="T17" fmla="*/ 3 h 35"/>
                    <a:gd name="T18" fmla="*/ 418 w 418"/>
                    <a:gd name="T19" fmla="*/ 19 h 35"/>
                    <a:gd name="T20" fmla="*/ 402 w 418"/>
                    <a:gd name="T21" fmla="*/ 35 h 35"/>
                    <a:gd name="T22" fmla="*/ 400 w 418"/>
                    <a:gd name="T23" fmla="*/ 35 h 35"/>
                    <a:gd name="T24" fmla="*/ 384 w 418"/>
                    <a:gd name="T25" fmla="*/ 19 h 35"/>
                    <a:gd name="T26" fmla="*/ 400 w 418"/>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35">
                      <a:moveTo>
                        <a:pt x="16" y="0"/>
                      </a:moveTo>
                      <a:lnTo>
                        <a:pt x="240" y="2"/>
                      </a:lnTo>
                      <a:cubicBezTo>
                        <a:pt x="249" y="2"/>
                        <a:pt x="256" y="9"/>
                        <a:pt x="256" y="18"/>
                      </a:cubicBezTo>
                      <a:cubicBezTo>
                        <a:pt x="256" y="27"/>
                        <a:pt x="248" y="34"/>
                        <a:pt x="240" y="34"/>
                      </a:cubicBezTo>
                      <a:lnTo>
                        <a:pt x="16" y="32"/>
                      </a:lnTo>
                      <a:cubicBezTo>
                        <a:pt x="7" y="32"/>
                        <a:pt x="0" y="25"/>
                        <a:pt x="0" y="16"/>
                      </a:cubicBezTo>
                      <a:cubicBezTo>
                        <a:pt x="0" y="8"/>
                        <a:pt x="7" y="0"/>
                        <a:pt x="16" y="0"/>
                      </a:cubicBezTo>
                      <a:close/>
                      <a:moveTo>
                        <a:pt x="400" y="3"/>
                      </a:moveTo>
                      <a:lnTo>
                        <a:pt x="402" y="3"/>
                      </a:lnTo>
                      <a:cubicBezTo>
                        <a:pt x="411" y="3"/>
                        <a:pt x="418" y="10"/>
                        <a:pt x="418" y="19"/>
                      </a:cubicBezTo>
                      <a:cubicBezTo>
                        <a:pt x="418" y="28"/>
                        <a:pt x="411" y="35"/>
                        <a:pt x="402" y="35"/>
                      </a:cubicBezTo>
                      <a:lnTo>
                        <a:pt x="400" y="35"/>
                      </a:lnTo>
                      <a:cubicBezTo>
                        <a:pt x="391" y="35"/>
                        <a:pt x="384" y="28"/>
                        <a:pt x="384" y="19"/>
                      </a:cubicBezTo>
                      <a:cubicBezTo>
                        <a:pt x="384" y="10"/>
                        <a:pt x="391" y="3"/>
                        <a:pt x="400" y="3"/>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59"/>
                <p:cNvSpPr>
                  <a:spLocks/>
                </p:cNvSpPr>
                <p:nvPr/>
              </p:nvSpPr>
              <p:spPr bwMode="auto">
                <a:xfrm>
                  <a:off x="3662" y="3527"/>
                  <a:ext cx="36" cy="72"/>
                </a:xfrm>
                <a:custGeom>
                  <a:avLst/>
                  <a:gdLst>
                    <a:gd name="T0" fmla="*/ 0 w 36"/>
                    <a:gd name="T1" fmla="*/ 72 h 72"/>
                    <a:gd name="T2" fmla="*/ 36 w 36"/>
                    <a:gd name="T3" fmla="*/ 36 h 72"/>
                    <a:gd name="T4" fmla="*/ 1 w 36"/>
                    <a:gd name="T5" fmla="*/ 0 h 72"/>
                  </a:gdLst>
                  <a:ahLst/>
                  <a:cxnLst>
                    <a:cxn ang="0">
                      <a:pos x="T0" y="T1"/>
                    </a:cxn>
                    <a:cxn ang="0">
                      <a:pos x="T2" y="T3"/>
                    </a:cxn>
                    <a:cxn ang="0">
                      <a:pos x="T4" y="T5"/>
                    </a:cxn>
                  </a:cxnLst>
                  <a:rect l="0" t="0" r="r" b="b"/>
                  <a:pathLst>
                    <a:path w="36" h="72">
                      <a:moveTo>
                        <a:pt x="0" y="72"/>
                      </a:moveTo>
                      <a:lnTo>
                        <a:pt x="36" y="36"/>
                      </a:lnTo>
                      <a:lnTo>
                        <a:pt x="1"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3429" y="3922"/>
                  <a:ext cx="73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gn="ctr"/>
                  <a:r>
                    <a:rPr lang="en-US" altLang="zh-CN" sz="1500" dirty="0">
                      <a:latin typeface="Times New Roman" panose="02020603050405020304" pitchFamily="18" charset="0"/>
                      <a:cs typeface="Times New Roman" panose="02020603050405020304" pitchFamily="18" charset="0"/>
                    </a:rPr>
                    <a:t>TCP/IP</a:t>
                  </a:r>
                  <a:endParaRPr lang="zh-CN" altLang="zh-CN" sz="1500" dirty="0">
                    <a:latin typeface="Times New Roman" panose="02020603050405020304" pitchFamily="18" charset="0"/>
                    <a:cs typeface="Times New Roman" panose="02020603050405020304" pitchFamily="18" charset="0"/>
                  </a:endParaRPr>
                </a:p>
              </p:txBody>
            </p:sp>
            <p:sp>
              <p:nvSpPr>
                <p:cNvPr id="63" name="Freeform 61"/>
                <p:cNvSpPr>
                  <a:spLocks/>
                </p:cNvSpPr>
                <p:nvPr/>
              </p:nvSpPr>
              <p:spPr bwMode="auto">
                <a:xfrm>
                  <a:off x="2324" y="2645"/>
                  <a:ext cx="216" cy="237"/>
                </a:xfrm>
                <a:custGeom>
                  <a:avLst/>
                  <a:gdLst>
                    <a:gd name="T0" fmla="*/ 181 w 522"/>
                    <a:gd name="T1" fmla="*/ 569 h 569"/>
                    <a:gd name="T2" fmla="*/ 340 w 522"/>
                    <a:gd name="T3" fmla="*/ 569 h 569"/>
                    <a:gd name="T4" fmla="*/ 522 w 522"/>
                    <a:gd name="T5" fmla="*/ 387 h 569"/>
                    <a:gd name="T6" fmla="*/ 522 w 522"/>
                    <a:gd name="T7" fmla="*/ 182 h 569"/>
                    <a:gd name="T8" fmla="*/ 340 w 522"/>
                    <a:gd name="T9" fmla="*/ 0 h 569"/>
                    <a:gd name="T10" fmla="*/ 181 w 522"/>
                    <a:gd name="T11" fmla="*/ 0 h 569"/>
                    <a:gd name="T12" fmla="*/ 0 w 522"/>
                    <a:gd name="T13" fmla="*/ 182 h 569"/>
                    <a:gd name="T14" fmla="*/ 0 w 522"/>
                    <a:gd name="T15" fmla="*/ 387 h 569"/>
                    <a:gd name="T16" fmla="*/ 181 w 522"/>
                    <a:gd name="T17"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569">
                      <a:moveTo>
                        <a:pt x="181" y="569"/>
                      </a:moveTo>
                      <a:lnTo>
                        <a:pt x="340" y="569"/>
                      </a:lnTo>
                      <a:cubicBezTo>
                        <a:pt x="441" y="569"/>
                        <a:pt x="522" y="488"/>
                        <a:pt x="522" y="387"/>
                      </a:cubicBezTo>
                      <a:lnTo>
                        <a:pt x="522" y="182"/>
                      </a:lnTo>
                      <a:cubicBezTo>
                        <a:pt x="522" y="82"/>
                        <a:pt x="441" y="0"/>
                        <a:pt x="340" y="0"/>
                      </a:cubicBezTo>
                      <a:lnTo>
                        <a:pt x="181" y="0"/>
                      </a:lnTo>
                      <a:cubicBezTo>
                        <a:pt x="81" y="0"/>
                        <a:pt x="0" y="82"/>
                        <a:pt x="0" y="182"/>
                      </a:cubicBezTo>
                      <a:lnTo>
                        <a:pt x="0" y="387"/>
                      </a:lnTo>
                      <a:cubicBezTo>
                        <a:pt x="0" y="488"/>
                        <a:pt x="81" y="569"/>
                        <a:pt x="181" y="569"/>
                      </a:cubicBezTo>
                      <a:close/>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2"/>
                <p:cNvSpPr>
                  <a:spLocks/>
                </p:cNvSpPr>
                <p:nvPr/>
              </p:nvSpPr>
              <p:spPr bwMode="auto">
                <a:xfrm>
                  <a:off x="1938" y="3442"/>
                  <a:ext cx="320" cy="376"/>
                </a:xfrm>
                <a:custGeom>
                  <a:avLst/>
                  <a:gdLst>
                    <a:gd name="T0" fmla="*/ 181 w 773"/>
                    <a:gd name="T1" fmla="*/ 902 h 902"/>
                    <a:gd name="T2" fmla="*/ 592 w 773"/>
                    <a:gd name="T3" fmla="*/ 902 h 902"/>
                    <a:gd name="T4" fmla="*/ 773 w 773"/>
                    <a:gd name="T5" fmla="*/ 720 h 902"/>
                    <a:gd name="T6" fmla="*/ 773 w 773"/>
                    <a:gd name="T7" fmla="*/ 181 h 902"/>
                    <a:gd name="T8" fmla="*/ 592 w 773"/>
                    <a:gd name="T9" fmla="*/ 0 h 902"/>
                    <a:gd name="T10" fmla="*/ 181 w 773"/>
                    <a:gd name="T11" fmla="*/ 0 h 902"/>
                    <a:gd name="T12" fmla="*/ 0 w 773"/>
                    <a:gd name="T13" fmla="*/ 181 h 902"/>
                    <a:gd name="T14" fmla="*/ 0 w 773"/>
                    <a:gd name="T15" fmla="*/ 720 h 902"/>
                    <a:gd name="T16" fmla="*/ 181 w 773"/>
                    <a:gd name="T1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902">
                      <a:moveTo>
                        <a:pt x="181" y="902"/>
                      </a:moveTo>
                      <a:lnTo>
                        <a:pt x="592" y="902"/>
                      </a:lnTo>
                      <a:cubicBezTo>
                        <a:pt x="692" y="902"/>
                        <a:pt x="773" y="821"/>
                        <a:pt x="773" y="720"/>
                      </a:cubicBezTo>
                      <a:lnTo>
                        <a:pt x="773" y="181"/>
                      </a:lnTo>
                      <a:cubicBezTo>
                        <a:pt x="773" y="81"/>
                        <a:pt x="692" y="0"/>
                        <a:pt x="592" y="0"/>
                      </a:cubicBezTo>
                      <a:lnTo>
                        <a:pt x="181" y="0"/>
                      </a:lnTo>
                      <a:cubicBezTo>
                        <a:pt x="81" y="0"/>
                        <a:pt x="0" y="81"/>
                        <a:pt x="0" y="181"/>
                      </a:cubicBezTo>
                      <a:lnTo>
                        <a:pt x="0" y="720"/>
                      </a:lnTo>
                      <a:cubicBezTo>
                        <a:pt x="0" y="821"/>
                        <a:pt x="81" y="902"/>
                        <a:pt x="181" y="902"/>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63"/>
                <p:cNvSpPr>
                  <a:spLocks noChangeArrowheads="1"/>
                </p:cNvSpPr>
                <p:nvPr/>
              </p:nvSpPr>
              <p:spPr bwMode="auto">
                <a:xfrm>
                  <a:off x="3079" y="2700"/>
                  <a:ext cx="216" cy="132"/>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64"/>
                <p:cNvSpPr>
                  <a:spLocks noChangeArrowheads="1"/>
                </p:cNvSpPr>
                <p:nvPr/>
              </p:nvSpPr>
              <p:spPr bwMode="auto">
                <a:xfrm>
                  <a:off x="1990" y="3640"/>
                  <a:ext cx="216" cy="131"/>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5"/>
                <p:cNvSpPr>
                  <a:spLocks/>
                </p:cNvSpPr>
                <p:nvPr/>
              </p:nvSpPr>
              <p:spPr bwMode="auto">
                <a:xfrm>
                  <a:off x="1865" y="2963"/>
                  <a:ext cx="1703" cy="1246"/>
                </a:xfrm>
                <a:custGeom>
                  <a:avLst/>
                  <a:gdLst>
                    <a:gd name="T0" fmla="*/ 121 w 4112"/>
                    <a:gd name="T1" fmla="*/ 2994 h 2994"/>
                    <a:gd name="T2" fmla="*/ 3991 w 4112"/>
                    <a:gd name="T3" fmla="*/ 2994 h 2994"/>
                    <a:gd name="T4" fmla="*/ 4112 w 4112"/>
                    <a:gd name="T5" fmla="*/ 2873 h 2994"/>
                    <a:gd name="T6" fmla="*/ 4112 w 4112"/>
                    <a:gd name="T7" fmla="*/ 121 h 2994"/>
                    <a:gd name="T8" fmla="*/ 3991 w 4112"/>
                    <a:gd name="T9" fmla="*/ 0 h 2994"/>
                    <a:gd name="T10" fmla="*/ 121 w 4112"/>
                    <a:gd name="T11" fmla="*/ 0 h 2994"/>
                    <a:gd name="T12" fmla="*/ 0 w 4112"/>
                    <a:gd name="T13" fmla="*/ 121 h 2994"/>
                    <a:gd name="T14" fmla="*/ 0 w 4112"/>
                    <a:gd name="T15" fmla="*/ 2873 h 2994"/>
                    <a:gd name="T16" fmla="*/ 121 w 4112"/>
                    <a:gd name="T17" fmla="*/ 2994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2" h="2994">
                      <a:moveTo>
                        <a:pt x="121" y="2994"/>
                      </a:moveTo>
                      <a:lnTo>
                        <a:pt x="3991" y="2994"/>
                      </a:lnTo>
                      <a:cubicBezTo>
                        <a:pt x="4058" y="2994"/>
                        <a:pt x="4112" y="2939"/>
                        <a:pt x="4112" y="2873"/>
                      </a:cubicBezTo>
                      <a:lnTo>
                        <a:pt x="4112" y="121"/>
                      </a:lnTo>
                      <a:cubicBezTo>
                        <a:pt x="4112" y="54"/>
                        <a:pt x="4058" y="0"/>
                        <a:pt x="3991" y="0"/>
                      </a:cubicBezTo>
                      <a:lnTo>
                        <a:pt x="121" y="0"/>
                      </a:lnTo>
                      <a:cubicBezTo>
                        <a:pt x="54" y="0"/>
                        <a:pt x="0" y="54"/>
                        <a:pt x="0" y="121"/>
                      </a:cubicBezTo>
                      <a:lnTo>
                        <a:pt x="0" y="2873"/>
                      </a:lnTo>
                      <a:cubicBezTo>
                        <a:pt x="0" y="2939"/>
                        <a:pt x="54" y="2994"/>
                        <a:pt x="121" y="2994"/>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6"/>
                <p:cNvSpPr>
                  <a:spLocks noEditPoints="1"/>
                </p:cNvSpPr>
                <p:nvPr/>
              </p:nvSpPr>
              <p:spPr bwMode="auto">
                <a:xfrm>
                  <a:off x="2806" y="3386"/>
                  <a:ext cx="325" cy="285"/>
                </a:xfrm>
                <a:custGeom>
                  <a:avLst/>
                  <a:gdLst>
                    <a:gd name="T0" fmla="*/ 29 w 785"/>
                    <a:gd name="T1" fmla="*/ 6 h 686"/>
                    <a:gd name="T2" fmla="*/ 198 w 785"/>
                    <a:gd name="T3" fmla="*/ 153 h 686"/>
                    <a:gd name="T4" fmla="*/ 199 w 785"/>
                    <a:gd name="T5" fmla="*/ 176 h 686"/>
                    <a:gd name="T6" fmla="*/ 177 w 785"/>
                    <a:gd name="T7" fmla="*/ 177 h 686"/>
                    <a:gd name="T8" fmla="*/ 8 w 785"/>
                    <a:gd name="T9" fmla="*/ 30 h 686"/>
                    <a:gd name="T10" fmla="*/ 6 w 785"/>
                    <a:gd name="T11" fmla="*/ 8 h 686"/>
                    <a:gd name="T12" fmla="*/ 29 w 785"/>
                    <a:gd name="T13" fmla="*/ 6 h 686"/>
                    <a:gd name="T14" fmla="*/ 319 w 785"/>
                    <a:gd name="T15" fmla="*/ 258 h 686"/>
                    <a:gd name="T16" fmla="*/ 488 w 785"/>
                    <a:gd name="T17" fmla="*/ 405 h 686"/>
                    <a:gd name="T18" fmla="*/ 489 w 785"/>
                    <a:gd name="T19" fmla="*/ 427 h 686"/>
                    <a:gd name="T20" fmla="*/ 467 w 785"/>
                    <a:gd name="T21" fmla="*/ 429 h 686"/>
                    <a:gd name="T22" fmla="*/ 298 w 785"/>
                    <a:gd name="T23" fmla="*/ 282 h 686"/>
                    <a:gd name="T24" fmla="*/ 296 w 785"/>
                    <a:gd name="T25" fmla="*/ 259 h 686"/>
                    <a:gd name="T26" fmla="*/ 319 w 785"/>
                    <a:gd name="T27" fmla="*/ 258 h 686"/>
                    <a:gd name="T28" fmla="*/ 609 w 785"/>
                    <a:gd name="T29" fmla="*/ 509 h 686"/>
                    <a:gd name="T30" fmla="*/ 778 w 785"/>
                    <a:gd name="T31" fmla="*/ 656 h 686"/>
                    <a:gd name="T32" fmla="*/ 779 w 785"/>
                    <a:gd name="T33" fmla="*/ 679 h 686"/>
                    <a:gd name="T34" fmla="*/ 757 w 785"/>
                    <a:gd name="T35" fmla="*/ 680 h 686"/>
                    <a:gd name="T36" fmla="*/ 588 w 785"/>
                    <a:gd name="T37" fmla="*/ 534 h 686"/>
                    <a:gd name="T38" fmla="*/ 586 w 785"/>
                    <a:gd name="T39" fmla="*/ 511 h 686"/>
                    <a:gd name="T40" fmla="*/ 609 w 785"/>
                    <a:gd name="T41" fmla="*/ 50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5" h="686">
                      <a:moveTo>
                        <a:pt x="29" y="6"/>
                      </a:moveTo>
                      <a:lnTo>
                        <a:pt x="198" y="153"/>
                      </a:lnTo>
                      <a:cubicBezTo>
                        <a:pt x="204" y="159"/>
                        <a:pt x="205" y="169"/>
                        <a:pt x="199" y="176"/>
                      </a:cubicBezTo>
                      <a:cubicBezTo>
                        <a:pt x="194" y="182"/>
                        <a:pt x="183" y="183"/>
                        <a:pt x="177" y="177"/>
                      </a:cubicBezTo>
                      <a:lnTo>
                        <a:pt x="8" y="30"/>
                      </a:lnTo>
                      <a:cubicBezTo>
                        <a:pt x="1" y="25"/>
                        <a:pt x="0" y="14"/>
                        <a:pt x="6" y="8"/>
                      </a:cubicBezTo>
                      <a:cubicBezTo>
                        <a:pt x="12" y="1"/>
                        <a:pt x="22" y="0"/>
                        <a:pt x="29" y="6"/>
                      </a:cubicBezTo>
                      <a:close/>
                      <a:moveTo>
                        <a:pt x="319" y="258"/>
                      </a:moveTo>
                      <a:lnTo>
                        <a:pt x="488" y="405"/>
                      </a:lnTo>
                      <a:cubicBezTo>
                        <a:pt x="494" y="410"/>
                        <a:pt x="495" y="421"/>
                        <a:pt x="489" y="427"/>
                      </a:cubicBezTo>
                      <a:cubicBezTo>
                        <a:pt x="484" y="434"/>
                        <a:pt x="473" y="435"/>
                        <a:pt x="467" y="429"/>
                      </a:cubicBezTo>
                      <a:lnTo>
                        <a:pt x="298" y="282"/>
                      </a:lnTo>
                      <a:cubicBezTo>
                        <a:pt x="291" y="276"/>
                        <a:pt x="290" y="266"/>
                        <a:pt x="296" y="259"/>
                      </a:cubicBezTo>
                      <a:cubicBezTo>
                        <a:pt x="302" y="253"/>
                        <a:pt x="312" y="252"/>
                        <a:pt x="319" y="258"/>
                      </a:cubicBezTo>
                      <a:close/>
                      <a:moveTo>
                        <a:pt x="609" y="509"/>
                      </a:moveTo>
                      <a:lnTo>
                        <a:pt x="778" y="656"/>
                      </a:lnTo>
                      <a:cubicBezTo>
                        <a:pt x="785" y="662"/>
                        <a:pt x="785" y="672"/>
                        <a:pt x="779" y="679"/>
                      </a:cubicBezTo>
                      <a:cubicBezTo>
                        <a:pt x="774" y="685"/>
                        <a:pt x="764" y="686"/>
                        <a:pt x="757" y="680"/>
                      </a:cubicBezTo>
                      <a:lnTo>
                        <a:pt x="588" y="534"/>
                      </a:lnTo>
                      <a:cubicBezTo>
                        <a:pt x="581" y="528"/>
                        <a:pt x="580" y="518"/>
                        <a:pt x="586" y="511"/>
                      </a:cubicBezTo>
                      <a:cubicBezTo>
                        <a:pt x="592" y="504"/>
                        <a:pt x="602" y="504"/>
                        <a:pt x="609" y="509"/>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7"/>
                <p:cNvSpPr>
                  <a:spLocks/>
                </p:cNvSpPr>
                <p:nvPr/>
              </p:nvSpPr>
              <p:spPr bwMode="auto">
                <a:xfrm>
                  <a:off x="3075" y="3615"/>
                  <a:ext cx="50" cy="54"/>
                </a:xfrm>
                <a:custGeom>
                  <a:avLst/>
                  <a:gdLst>
                    <a:gd name="T0" fmla="*/ 0 w 50"/>
                    <a:gd name="T1" fmla="*/ 54 h 54"/>
                    <a:gd name="T2" fmla="*/ 50 w 50"/>
                    <a:gd name="T3" fmla="*/ 50 h 54"/>
                    <a:gd name="T4" fmla="*/ 46 w 50"/>
                    <a:gd name="T5" fmla="*/ 0 h 54"/>
                  </a:gdLst>
                  <a:ahLst/>
                  <a:cxnLst>
                    <a:cxn ang="0">
                      <a:pos x="T0" y="T1"/>
                    </a:cxn>
                    <a:cxn ang="0">
                      <a:pos x="T2" y="T3"/>
                    </a:cxn>
                    <a:cxn ang="0">
                      <a:pos x="T4" y="T5"/>
                    </a:cxn>
                  </a:cxnLst>
                  <a:rect l="0" t="0" r="r" b="b"/>
                  <a:pathLst>
                    <a:path w="50" h="54">
                      <a:moveTo>
                        <a:pt x="0" y="54"/>
                      </a:moveTo>
                      <a:lnTo>
                        <a:pt x="50" y="50"/>
                      </a:lnTo>
                      <a:lnTo>
                        <a:pt x="46"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8"/>
                <p:cNvSpPr>
                  <a:spLocks noEditPoints="1"/>
                </p:cNvSpPr>
                <p:nvPr/>
              </p:nvSpPr>
              <p:spPr bwMode="auto">
                <a:xfrm>
                  <a:off x="2809" y="3672"/>
                  <a:ext cx="321" cy="291"/>
                </a:xfrm>
                <a:custGeom>
                  <a:avLst/>
                  <a:gdLst>
                    <a:gd name="T0" fmla="*/ 7 w 775"/>
                    <a:gd name="T1" fmla="*/ 668 h 698"/>
                    <a:gd name="T2" fmla="*/ 174 w 775"/>
                    <a:gd name="T3" fmla="*/ 519 h 698"/>
                    <a:gd name="T4" fmla="*/ 197 w 775"/>
                    <a:gd name="T5" fmla="*/ 520 h 698"/>
                    <a:gd name="T6" fmla="*/ 196 w 775"/>
                    <a:gd name="T7" fmla="*/ 542 h 698"/>
                    <a:gd name="T8" fmla="*/ 29 w 775"/>
                    <a:gd name="T9" fmla="*/ 692 h 698"/>
                    <a:gd name="T10" fmla="*/ 6 w 775"/>
                    <a:gd name="T11" fmla="*/ 690 h 698"/>
                    <a:gd name="T12" fmla="*/ 7 w 775"/>
                    <a:gd name="T13" fmla="*/ 668 h 698"/>
                    <a:gd name="T14" fmla="*/ 294 w 775"/>
                    <a:gd name="T15" fmla="*/ 412 h 698"/>
                    <a:gd name="T16" fmla="*/ 460 w 775"/>
                    <a:gd name="T17" fmla="*/ 262 h 698"/>
                    <a:gd name="T18" fmla="*/ 483 w 775"/>
                    <a:gd name="T19" fmla="*/ 264 h 698"/>
                    <a:gd name="T20" fmla="*/ 482 w 775"/>
                    <a:gd name="T21" fmla="*/ 286 h 698"/>
                    <a:gd name="T22" fmla="*/ 315 w 775"/>
                    <a:gd name="T23" fmla="*/ 436 h 698"/>
                    <a:gd name="T24" fmla="*/ 292 w 775"/>
                    <a:gd name="T25" fmla="*/ 434 h 698"/>
                    <a:gd name="T26" fmla="*/ 294 w 775"/>
                    <a:gd name="T27" fmla="*/ 412 h 698"/>
                    <a:gd name="T28" fmla="*/ 580 w 775"/>
                    <a:gd name="T29" fmla="*/ 156 h 698"/>
                    <a:gd name="T30" fmla="*/ 747 w 775"/>
                    <a:gd name="T31" fmla="*/ 6 h 698"/>
                    <a:gd name="T32" fmla="*/ 769 w 775"/>
                    <a:gd name="T33" fmla="*/ 8 h 698"/>
                    <a:gd name="T34" fmla="*/ 768 w 775"/>
                    <a:gd name="T35" fmla="*/ 30 h 698"/>
                    <a:gd name="T36" fmla="*/ 601 w 775"/>
                    <a:gd name="T37" fmla="*/ 180 h 698"/>
                    <a:gd name="T38" fmla="*/ 578 w 775"/>
                    <a:gd name="T39" fmla="*/ 178 h 698"/>
                    <a:gd name="T40" fmla="*/ 580 w 775"/>
                    <a:gd name="T41" fmla="*/ 15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698">
                      <a:moveTo>
                        <a:pt x="7" y="668"/>
                      </a:moveTo>
                      <a:lnTo>
                        <a:pt x="174" y="519"/>
                      </a:lnTo>
                      <a:cubicBezTo>
                        <a:pt x="181" y="513"/>
                        <a:pt x="191" y="513"/>
                        <a:pt x="197" y="520"/>
                      </a:cubicBezTo>
                      <a:cubicBezTo>
                        <a:pt x="203" y="526"/>
                        <a:pt x="202" y="536"/>
                        <a:pt x="196" y="542"/>
                      </a:cubicBezTo>
                      <a:lnTo>
                        <a:pt x="29" y="692"/>
                      </a:lnTo>
                      <a:cubicBezTo>
                        <a:pt x="22" y="698"/>
                        <a:pt x="12" y="697"/>
                        <a:pt x="6" y="690"/>
                      </a:cubicBezTo>
                      <a:cubicBezTo>
                        <a:pt x="0" y="684"/>
                        <a:pt x="1" y="674"/>
                        <a:pt x="7" y="668"/>
                      </a:cubicBezTo>
                      <a:close/>
                      <a:moveTo>
                        <a:pt x="294" y="412"/>
                      </a:moveTo>
                      <a:lnTo>
                        <a:pt x="460" y="262"/>
                      </a:lnTo>
                      <a:cubicBezTo>
                        <a:pt x="467" y="256"/>
                        <a:pt x="477" y="257"/>
                        <a:pt x="483" y="264"/>
                      </a:cubicBezTo>
                      <a:cubicBezTo>
                        <a:pt x="489" y="270"/>
                        <a:pt x="488" y="280"/>
                        <a:pt x="482" y="286"/>
                      </a:cubicBezTo>
                      <a:lnTo>
                        <a:pt x="315" y="436"/>
                      </a:lnTo>
                      <a:cubicBezTo>
                        <a:pt x="308" y="442"/>
                        <a:pt x="298" y="441"/>
                        <a:pt x="292" y="434"/>
                      </a:cubicBezTo>
                      <a:cubicBezTo>
                        <a:pt x="286" y="428"/>
                        <a:pt x="287" y="418"/>
                        <a:pt x="294" y="412"/>
                      </a:cubicBezTo>
                      <a:close/>
                      <a:moveTo>
                        <a:pt x="580" y="156"/>
                      </a:moveTo>
                      <a:lnTo>
                        <a:pt x="747" y="6"/>
                      </a:lnTo>
                      <a:cubicBezTo>
                        <a:pt x="753" y="0"/>
                        <a:pt x="763" y="1"/>
                        <a:pt x="769" y="8"/>
                      </a:cubicBezTo>
                      <a:cubicBezTo>
                        <a:pt x="775" y="14"/>
                        <a:pt x="774" y="24"/>
                        <a:pt x="768" y="30"/>
                      </a:cubicBezTo>
                      <a:lnTo>
                        <a:pt x="601" y="180"/>
                      </a:lnTo>
                      <a:cubicBezTo>
                        <a:pt x="594" y="185"/>
                        <a:pt x="584" y="185"/>
                        <a:pt x="578" y="178"/>
                      </a:cubicBezTo>
                      <a:cubicBezTo>
                        <a:pt x="572" y="172"/>
                        <a:pt x="573" y="162"/>
                        <a:pt x="580" y="156"/>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69"/>
                <p:cNvSpPr>
                  <a:spLocks/>
                </p:cNvSpPr>
                <p:nvPr/>
              </p:nvSpPr>
              <p:spPr bwMode="auto">
                <a:xfrm>
                  <a:off x="3077" y="3673"/>
                  <a:ext cx="50" cy="53"/>
                </a:xfrm>
                <a:custGeom>
                  <a:avLst/>
                  <a:gdLst>
                    <a:gd name="T0" fmla="*/ 47 w 50"/>
                    <a:gd name="T1" fmla="*/ 53 h 53"/>
                    <a:gd name="T2" fmla="*/ 50 w 50"/>
                    <a:gd name="T3" fmla="*/ 3 h 53"/>
                    <a:gd name="T4" fmla="*/ 0 w 50"/>
                    <a:gd name="T5" fmla="*/ 0 h 53"/>
                  </a:gdLst>
                  <a:ahLst/>
                  <a:cxnLst>
                    <a:cxn ang="0">
                      <a:pos x="T0" y="T1"/>
                    </a:cxn>
                    <a:cxn ang="0">
                      <a:pos x="T2" y="T3"/>
                    </a:cxn>
                    <a:cxn ang="0">
                      <a:pos x="T4" y="T5"/>
                    </a:cxn>
                  </a:cxnLst>
                  <a:rect l="0" t="0" r="r" b="b"/>
                  <a:pathLst>
                    <a:path w="50" h="53">
                      <a:moveTo>
                        <a:pt x="47" y="53"/>
                      </a:moveTo>
                      <a:lnTo>
                        <a:pt x="50" y="3"/>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70"/>
                <p:cNvSpPr>
                  <a:spLocks noChangeArrowheads="1"/>
                </p:cNvSpPr>
                <p:nvPr/>
              </p:nvSpPr>
              <p:spPr bwMode="auto">
                <a:xfrm>
                  <a:off x="2946" y="3910"/>
                  <a:ext cx="67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1200" dirty="0">
                      <a:latin typeface="Times New Roman" panose="02020603050405020304" pitchFamily="18" charset="0"/>
                      <a:cs typeface="Times New Roman" panose="02020603050405020304" pitchFamily="18" charset="0"/>
                    </a:rPr>
                    <a:t>Serialization</a:t>
                  </a:r>
                  <a:endParaRPr lang="zh-CN" altLang="zh-CN" sz="1200" dirty="0">
                    <a:latin typeface="Times New Roman" panose="02020603050405020304" pitchFamily="18" charset="0"/>
                    <a:cs typeface="Times New Roman" panose="02020603050405020304" pitchFamily="18" charset="0"/>
                  </a:endParaRPr>
                </a:p>
              </p:txBody>
            </p:sp>
            <p:sp>
              <p:nvSpPr>
                <p:cNvPr id="73" name="Freeform 71"/>
                <p:cNvSpPr>
                  <a:spLocks noEditPoints="1"/>
                </p:cNvSpPr>
                <p:nvPr/>
              </p:nvSpPr>
              <p:spPr bwMode="auto">
                <a:xfrm>
                  <a:off x="2259" y="3651"/>
                  <a:ext cx="397" cy="16"/>
                </a:xfrm>
                <a:custGeom>
                  <a:avLst/>
                  <a:gdLst>
                    <a:gd name="T0" fmla="*/ 16 w 957"/>
                    <a:gd name="T1" fmla="*/ 6 h 38"/>
                    <a:gd name="T2" fmla="*/ 240 w 957"/>
                    <a:gd name="T3" fmla="*/ 5 h 38"/>
                    <a:gd name="T4" fmla="*/ 256 w 957"/>
                    <a:gd name="T5" fmla="*/ 21 h 38"/>
                    <a:gd name="T6" fmla="*/ 240 w 957"/>
                    <a:gd name="T7" fmla="*/ 37 h 38"/>
                    <a:gd name="T8" fmla="*/ 16 w 957"/>
                    <a:gd name="T9" fmla="*/ 38 h 38"/>
                    <a:gd name="T10" fmla="*/ 0 w 957"/>
                    <a:gd name="T11" fmla="*/ 22 h 38"/>
                    <a:gd name="T12" fmla="*/ 16 w 957"/>
                    <a:gd name="T13" fmla="*/ 6 h 38"/>
                    <a:gd name="T14" fmla="*/ 400 w 957"/>
                    <a:gd name="T15" fmla="*/ 4 h 38"/>
                    <a:gd name="T16" fmla="*/ 624 w 957"/>
                    <a:gd name="T17" fmla="*/ 2 h 38"/>
                    <a:gd name="T18" fmla="*/ 640 w 957"/>
                    <a:gd name="T19" fmla="*/ 18 h 38"/>
                    <a:gd name="T20" fmla="*/ 624 w 957"/>
                    <a:gd name="T21" fmla="*/ 34 h 38"/>
                    <a:gd name="T22" fmla="*/ 400 w 957"/>
                    <a:gd name="T23" fmla="*/ 36 h 38"/>
                    <a:gd name="T24" fmla="*/ 384 w 957"/>
                    <a:gd name="T25" fmla="*/ 20 h 38"/>
                    <a:gd name="T26" fmla="*/ 400 w 957"/>
                    <a:gd name="T27" fmla="*/ 4 h 38"/>
                    <a:gd name="T28" fmla="*/ 784 w 957"/>
                    <a:gd name="T29" fmla="*/ 1 h 38"/>
                    <a:gd name="T30" fmla="*/ 941 w 957"/>
                    <a:gd name="T31" fmla="*/ 0 h 38"/>
                    <a:gd name="T32" fmla="*/ 957 w 957"/>
                    <a:gd name="T33" fmla="*/ 16 h 38"/>
                    <a:gd name="T34" fmla="*/ 941 w 957"/>
                    <a:gd name="T35" fmla="*/ 32 h 38"/>
                    <a:gd name="T36" fmla="*/ 784 w 957"/>
                    <a:gd name="T37" fmla="*/ 33 h 38"/>
                    <a:gd name="T38" fmla="*/ 768 w 957"/>
                    <a:gd name="T39" fmla="*/ 17 h 38"/>
                    <a:gd name="T40" fmla="*/ 784 w 957"/>
                    <a:gd name="T4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38">
                      <a:moveTo>
                        <a:pt x="16" y="6"/>
                      </a:moveTo>
                      <a:lnTo>
                        <a:pt x="240" y="5"/>
                      </a:lnTo>
                      <a:cubicBezTo>
                        <a:pt x="248" y="5"/>
                        <a:pt x="256" y="12"/>
                        <a:pt x="256" y="21"/>
                      </a:cubicBezTo>
                      <a:cubicBezTo>
                        <a:pt x="256" y="30"/>
                        <a:pt x="249" y="37"/>
                        <a:pt x="240" y="37"/>
                      </a:cubicBezTo>
                      <a:lnTo>
                        <a:pt x="16" y="38"/>
                      </a:lnTo>
                      <a:cubicBezTo>
                        <a:pt x="7" y="38"/>
                        <a:pt x="0" y="31"/>
                        <a:pt x="0" y="22"/>
                      </a:cubicBezTo>
                      <a:cubicBezTo>
                        <a:pt x="0" y="14"/>
                        <a:pt x="7" y="6"/>
                        <a:pt x="16" y="6"/>
                      </a:cubicBezTo>
                      <a:close/>
                      <a:moveTo>
                        <a:pt x="400" y="4"/>
                      </a:moveTo>
                      <a:lnTo>
                        <a:pt x="624" y="2"/>
                      </a:lnTo>
                      <a:cubicBezTo>
                        <a:pt x="632" y="2"/>
                        <a:pt x="640" y="9"/>
                        <a:pt x="640" y="18"/>
                      </a:cubicBezTo>
                      <a:cubicBezTo>
                        <a:pt x="640" y="27"/>
                        <a:pt x="633" y="34"/>
                        <a:pt x="624" y="34"/>
                      </a:cubicBezTo>
                      <a:lnTo>
                        <a:pt x="400" y="36"/>
                      </a:lnTo>
                      <a:cubicBezTo>
                        <a:pt x="391" y="36"/>
                        <a:pt x="384" y="29"/>
                        <a:pt x="384" y="20"/>
                      </a:cubicBezTo>
                      <a:cubicBezTo>
                        <a:pt x="384" y="11"/>
                        <a:pt x="391" y="4"/>
                        <a:pt x="400" y="4"/>
                      </a:cubicBezTo>
                      <a:close/>
                      <a:moveTo>
                        <a:pt x="784" y="1"/>
                      </a:moveTo>
                      <a:lnTo>
                        <a:pt x="941" y="0"/>
                      </a:lnTo>
                      <a:cubicBezTo>
                        <a:pt x="950" y="0"/>
                        <a:pt x="957" y="7"/>
                        <a:pt x="957" y="16"/>
                      </a:cubicBezTo>
                      <a:cubicBezTo>
                        <a:pt x="957" y="25"/>
                        <a:pt x="950" y="32"/>
                        <a:pt x="941" y="32"/>
                      </a:cubicBezTo>
                      <a:lnTo>
                        <a:pt x="784" y="33"/>
                      </a:lnTo>
                      <a:cubicBezTo>
                        <a:pt x="775" y="33"/>
                        <a:pt x="768" y="26"/>
                        <a:pt x="768" y="17"/>
                      </a:cubicBezTo>
                      <a:cubicBezTo>
                        <a:pt x="768" y="9"/>
                        <a:pt x="775" y="1"/>
                        <a:pt x="784" y="1"/>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72"/>
                <p:cNvSpPr>
                  <a:spLocks/>
                </p:cNvSpPr>
                <p:nvPr/>
              </p:nvSpPr>
              <p:spPr bwMode="auto">
                <a:xfrm>
                  <a:off x="2613" y="3622"/>
                  <a:ext cx="36" cy="72"/>
                </a:xfrm>
                <a:custGeom>
                  <a:avLst/>
                  <a:gdLst>
                    <a:gd name="T0" fmla="*/ 1 w 36"/>
                    <a:gd name="T1" fmla="*/ 72 h 72"/>
                    <a:gd name="T2" fmla="*/ 36 w 36"/>
                    <a:gd name="T3" fmla="*/ 36 h 72"/>
                    <a:gd name="T4" fmla="*/ 0 w 36"/>
                    <a:gd name="T5" fmla="*/ 0 h 72"/>
                  </a:gdLst>
                  <a:ahLst/>
                  <a:cxnLst>
                    <a:cxn ang="0">
                      <a:pos x="T0" y="T1"/>
                    </a:cxn>
                    <a:cxn ang="0">
                      <a:pos x="T2" y="T3"/>
                    </a:cxn>
                    <a:cxn ang="0">
                      <a:pos x="T4" y="T5"/>
                    </a:cxn>
                  </a:cxnLst>
                  <a:rect l="0" t="0" r="r" b="b"/>
                  <a:pathLst>
                    <a:path w="36" h="72">
                      <a:moveTo>
                        <a:pt x="1" y="72"/>
                      </a:moveTo>
                      <a:lnTo>
                        <a:pt x="36" y="36"/>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3"/>
                <p:cNvSpPr>
                  <a:spLocks noEditPoints="1"/>
                </p:cNvSpPr>
                <p:nvPr/>
              </p:nvSpPr>
              <p:spPr bwMode="auto">
                <a:xfrm>
                  <a:off x="2258" y="3420"/>
                  <a:ext cx="355" cy="248"/>
                </a:xfrm>
                <a:custGeom>
                  <a:avLst/>
                  <a:gdLst>
                    <a:gd name="T0" fmla="*/ 10 w 857"/>
                    <a:gd name="T1" fmla="*/ 563 h 594"/>
                    <a:gd name="T2" fmla="*/ 195 w 857"/>
                    <a:gd name="T3" fmla="*/ 437 h 594"/>
                    <a:gd name="T4" fmla="*/ 217 w 857"/>
                    <a:gd name="T5" fmla="*/ 441 h 594"/>
                    <a:gd name="T6" fmla="*/ 213 w 857"/>
                    <a:gd name="T7" fmla="*/ 464 h 594"/>
                    <a:gd name="T8" fmla="*/ 28 w 857"/>
                    <a:gd name="T9" fmla="*/ 590 h 594"/>
                    <a:gd name="T10" fmla="*/ 5 w 857"/>
                    <a:gd name="T11" fmla="*/ 585 h 594"/>
                    <a:gd name="T12" fmla="*/ 10 w 857"/>
                    <a:gd name="T13" fmla="*/ 563 h 594"/>
                    <a:gd name="T14" fmla="*/ 327 w 857"/>
                    <a:gd name="T15" fmla="*/ 347 h 594"/>
                    <a:gd name="T16" fmla="*/ 513 w 857"/>
                    <a:gd name="T17" fmla="*/ 221 h 594"/>
                    <a:gd name="T18" fmla="*/ 535 w 857"/>
                    <a:gd name="T19" fmla="*/ 226 h 594"/>
                    <a:gd name="T20" fmla="*/ 531 w 857"/>
                    <a:gd name="T21" fmla="*/ 248 h 594"/>
                    <a:gd name="T22" fmla="*/ 345 w 857"/>
                    <a:gd name="T23" fmla="*/ 374 h 594"/>
                    <a:gd name="T24" fmla="*/ 323 w 857"/>
                    <a:gd name="T25" fmla="*/ 369 h 594"/>
                    <a:gd name="T26" fmla="*/ 327 w 857"/>
                    <a:gd name="T27" fmla="*/ 347 h 594"/>
                    <a:gd name="T28" fmla="*/ 645 w 857"/>
                    <a:gd name="T29" fmla="*/ 131 h 594"/>
                    <a:gd name="T30" fmla="*/ 830 w 857"/>
                    <a:gd name="T31" fmla="*/ 5 h 594"/>
                    <a:gd name="T32" fmla="*/ 852 w 857"/>
                    <a:gd name="T33" fmla="*/ 10 h 594"/>
                    <a:gd name="T34" fmla="*/ 848 w 857"/>
                    <a:gd name="T35" fmla="*/ 32 h 594"/>
                    <a:gd name="T36" fmla="*/ 663 w 857"/>
                    <a:gd name="T37" fmla="*/ 158 h 594"/>
                    <a:gd name="T38" fmla="*/ 641 w 857"/>
                    <a:gd name="T39" fmla="*/ 154 h 594"/>
                    <a:gd name="T40" fmla="*/ 645 w 857"/>
                    <a:gd name="T41" fmla="*/ 13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7" h="594">
                      <a:moveTo>
                        <a:pt x="10" y="563"/>
                      </a:moveTo>
                      <a:lnTo>
                        <a:pt x="195" y="437"/>
                      </a:lnTo>
                      <a:cubicBezTo>
                        <a:pt x="202" y="432"/>
                        <a:pt x="212" y="434"/>
                        <a:pt x="217" y="441"/>
                      </a:cubicBezTo>
                      <a:cubicBezTo>
                        <a:pt x="222" y="449"/>
                        <a:pt x="220" y="459"/>
                        <a:pt x="213" y="464"/>
                      </a:cubicBezTo>
                      <a:lnTo>
                        <a:pt x="28" y="590"/>
                      </a:lnTo>
                      <a:cubicBezTo>
                        <a:pt x="20" y="594"/>
                        <a:pt x="10" y="593"/>
                        <a:pt x="5" y="585"/>
                      </a:cubicBezTo>
                      <a:cubicBezTo>
                        <a:pt x="0" y="578"/>
                        <a:pt x="2" y="568"/>
                        <a:pt x="10" y="563"/>
                      </a:cubicBezTo>
                      <a:close/>
                      <a:moveTo>
                        <a:pt x="327" y="347"/>
                      </a:moveTo>
                      <a:lnTo>
                        <a:pt x="513" y="221"/>
                      </a:lnTo>
                      <a:cubicBezTo>
                        <a:pt x="520" y="216"/>
                        <a:pt x="530" y="218"/>
                        <a:pt x="535" y="226"/>
                      </a:cubicBezTo>
                      <a:cubicBezTo>
                        <a:pt x="540" y="233"/>
                        <a:pt x="538" y="243"/>
                        <a:pt x="531" y="248"/>
                      </a:cubicBezTo>
                      <a:lnTo>
                        <a:pt x="345" y="374"/>
                      </a:lnTo>
                      <a:cubicBezTo>
                        <a:pt x="338" y="379"/>
                        <a:pt x="328" y="377"/>
                        <a:pt x="323" y="369"/>
                      </a:cubicBezTo>
                      <a:cubicBezTo>
                        <a:pt x="318" y="362"/>
                        <a:pt x="320" y="352"/>
                        <a:pt x="327" y="347"/>
                      </a:cubicBezTo>
                      <a:close/>
                      <a:moveTo>
                        <a:pt x="645" y="131"/>
                      </a:moveTo>
                      <a:lnTo>
                        <a:pt x="830" y="5"/>
                      </a:lnTo>
                      <a:cubicBezTo>
                        <a:pt x="837" y="0"/>
                        <a:pt x="847" y="2"/>
                        <a:pt x="852" y="10"/>
                      </a:cubicBezTo>
                      <a:cubicBezTo>
                        <a:pt x="857" y="17"/>
                        <a:pt x="855" y="27"/>
                        <a:pt x="848" y="32"/>
                      </a:cubicBezTo>
                      <a:lnTo>
                        <a:pt x="663" y="158"/>
                      </a:lnTo>
                      <a:cubicBezTo>
                        <a:pt x="656" y="163"/>
                        <a:pt x="646" y="161"/>
                        <a:pt x="641" y="154"/>
                      </a:cubicBezTo>
                      <a:cubicBezTo>
                        <a:pt x="636" y="146"/>
                        <a:pt x="638" y="136"/>
                        <a:pt x="645" y="131"/>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74"/>
                <p:cNvSpPr>
                  <a:spLocks/>
                </p:cNvSpPr>
                <p:nvPr/>
              </p:nvSpPr>
              <p:spPr bwMode="auto">
                <a:xfrm>
                  <a:off x="2600" y="3389"/>
                  <a:ext cx="49" cy="59"/>
                </a:xfrm>
                <a:custGeom>
                  <a:avLst/>
                  <a:gdLst>
                    <a:gd name="T0" fmla="*/ 40 w 49"/>
                    <a:gd name="T1" fmla="*/ 59 h 59"/>
                    <a:gd name="T2" fmla="*/ 49 w 49"/>
                    <a:gd name="T3" fmla="*/ 9 h 59"/>
                    <a:gd name="T4" fmla="*/ 0 w 49"/>
                    <a:gd name="T5" fmla="*/ 0 h 59"/>
                  </a:gdLst>
                  <a:ahLst/>
                  <a:cxnLst>
                    <a:cxn ang="0">
                      <a:pos x="T0" y="T1"/>
                    </a:cxn>
                    <a:cxn ang="0">
                      <a:pos x="T2" y="T3"/>
                    </a:cxn>
                    <a:cxn ang="0">
                      <a:pos x="T4" y="T5"/>
                    </a:cxn>
                  </a:cxnLst>
                  <a:rect l="0" t="0" r="r" b="b"/>
                  <a:pathLst>
                    <a:path w="49" h="59">
                      <a:moveTo>
                        <a:pt x="40" y="59"/>
                      </a:moveTo>
                      <a:lnTo>
                        <a:pt x="49" y="9"/>
                      </a:lnTo>
                      <a:lnTo>
                        <a:pt x="0"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5"/>
                <p:cNvSpPr>
                  <a:spLocks noEditPoints="1"/>
                </p:cNvSpPr>
                <p:nvPr/>
              </p:nvSpPr>
              <p:spPr bwMode="auto">
                <a:xfrm>
                  <a:off x="2259" y="3655"/>
                  <a:ext cx="345" cy="261"/>
                </a:xfrm>
                <a:custGeom>
                  <a:avLst/>
                  <a:gdLst>
                    <a:gd name="T0" fmla="*/ 27 w 834"/>
                    <a:gd name="T1" fmla="*/ 5 h 626"/>
                    <a:gd name="T2" fmla="*/ 207 w 834"/>
                    <a:gd name="T3" fmla="*/ 139 h 626"/>
                    <a:gd name="T4" fmla="*/ 207 w 834"/>
                    <a:gd name="T5" fmla="*/ 139 h 626"/>
                    <a:gd name="T6" fmla="*/ 211 w 834"/>
                    <a:gd name="T7" fmla="*/ 161 h 626"/>
                    <a:gd name="T8" fmla="*/ 188 w 834"/>
                    <a:gd name="T9" fmla="*/ 164 h 626"/>
                    <a:gd name="T10" fmla="*/ 188 w 834"/>
                    <a:gd name="T11" fmla="*/ 164 h 626"/>
                    <a:gd name="T12" fmla="*/ 8 w 834"/>
                    <a:gd name="T13" fmla="*/ 31 h 626"/>
                    <a:gd name="T14" fmla="*/ 5 w 834"/>
                    <a:gd name="T15" fmla="*/ 9 h 626"/>
                    <a:gd name="T16" fmla="*/ 27 w 834"/>
                    <a:gd name="T17" fmla="*/ 5 h 626"/>
                    <a:gd name="T18" fmla="*/ 336 w 834"/>
                    <a:gd name="T19" fmla="*/ 234 h 626"/>
                    <a:gd name="T20" fmla="*/ 516 w 834"/>
                    <a:gd name="T21" fmla="*/ 367 h 626"/>
                    <a:gd name="T22" fmla="*/ 516 w 834"/>
                    <a:gd name="T23" fmla="*/ 367 h 626"/>
                    <a:gd name="T24" fmla="*/ 520 w 834"/>
                    <a:gd name="T25" fmla="*/ 389 h 626"/>
                    <a:gd name="T26" fmla="*/ 497 w 834"/>
                    <a:gd name="T27" fmla="*/ 392 h 626"/>
                    <a:gd name="T28" fmla="*/ 317 w 834"/>
                    <a:gd name="T29" fmla="*/ 259 h 626"/>
                    <a:gd name="T30" fmla="*/ 314 w 834"/>
                    <a:gd name="T31" fmla="*/ 237 h 626"/>
                    <a:gd name="T32" fmla="*/ 336 w 834"/>
                    <a:gd name="T33" fmla="*/ 234 h 626"/>
                    <a:gd name="T34" fmla="*/ 645 w 834"/>
                    <a:gd name="T35" fmla="*/ 462 h 626"/>
                    <a:gd name="T36" fmla="*/ 825 w 834"/>
                    <a:gd name="T37" fmla="*/ 595 h 626"/>
                    <a:gd name="T38" fmla="*/ 829 w 834"/>
                    <a:gd name="T39" fmla="*/ 617 h 626"/>
                    <a:gd name="T40" fmla="*/ 806 w 834"/>
                    <a:gd name="T41" fmla="*/ 621 h 626"/>
                    <a:gd name="T42" fmla="*/ 626 w 834"/>
                    <a:gd name="T43" fmla="*/ 487 h 626"/>
                    <a:gd name="T44" fmla="*/ 623 w 834"/>
                    <a:gd name="T45" fmla="*/ 465 h 626"/>
                    <a:gd name="T46" fmla="*/ 645 w 834"/>
                    <a:gd name="T47" fmla="*/ 46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4" h="626">
                      <a:moveTo>
                        <a:pt x="27" y="5"/>
                      </a:moveTo>
                      <a:lnTo>
                        <a:pt x="207" y="139"/>
                      </a:lnTo>
                      <a:lnTo>
                        <a:pt x="207" y="139"/>
                      </a:lnTo>
                      <a:cubicBezTo>
                        <a:pt x="214" y="144"/>
                        <a:pt x="216" y="154"/>
                        <a:pt x="211" y="161"/>
                      </a:cubicBezTo>
                      <a:cubicBezTo>
                        <a:pt x="205" y="168"/>
                        <a:pt x="195" y="170"/>
                        <a:pt x="188" y="164"/>
                      </a:cubicBezTo>
                      <a:lnTo>
                        <a:pt x="188" y="164"/>
                      </a:lnTo>
                      <a:lnTo>
                        <a:pt x="8" y="31"/>
                      </a:lnTo>
                      <a:cubicBezTo>
                        <a:pt x="1" y="26"/>
                        <a:pt x="0" y="16"/>
                        <a:pt x="5" y="9"/>
                      </a:cubicBezTo>
                      <a:cubicBezTo>
                        <a:pt x="10" y="2"/>
                        <a:pt x="20" y="0"/>
                        <a:pt x="27" y="5"/>
                      </a:cubicBezTo>
                      <a:close/>
                      <a:moveTo>
                        <a:pt x="336" y="234"/>
                      </a:moveTo>
                      <a:lnTo>
                        <a:pt x="516" y="367"/>
                      </a:lnTo>
                      <a:lnTo>
                        <a:pt x="516" y="367"/>
                      </a:lnTo>
                      <a:cubicBezTo>
                        <a:pt x="523" y="372"/>
                        <a:pt x="525" y="382"/>
                        <a:pt x="520" y="389"/>
                      </a:cubicBezTo>
                      <a:cubicBezTo>
                        <a:pt x="514" y="396"/>
                        <a:pt x="504" y="398"/>
                        <a:pt x="497" y="392"/>
                      </a:cubicBezTo>
                      <a:lnTo>
                        <a:pt x="317" y="259"/>
                      </a:lnTo>
                      <a:cubicBezTo>
                        <a:pt x="310" y="254"/>
                        <a:pt x="308" y="244"/>
                        <a:pt x="314" y="237"/>
                      </a:cubicBezTo>
                      <a:cubicBezTo>
                        <a:pt x="319" y="230"/>
                        <a:pt x="329" y="228"/>
                        <a:pt x="336" y="234"/>
                      </a:cubicBezTo>
                      <a:close/>
                      <a:moveTo>
                        <a:pt x="645" y="462"/>
                      </a:moveTo>
                      <a:lnTo>
                        <a:pt x="825" y="595"/>
                      </a:lnTo>
                      <a:cubicBezTo>
                        <a:pt x="832" y="600"/>
                        <a:pt x="834" y="610"/>
                        <a:pt x="829" y="617"/>
                      </a:cubicBezTo>
                      <a:cubicBezTo>
                        <a:pt x="823" y="624"/>
                        <a:pt x="813" y="626"/>
                        <a:pt x="806" y="621"/>
                      </a:cubicBezTo>
                      <a:lnTo>
                        <a:pt x="626" y="487"/>
                      </a:lnTo>
                      <a:cubicBezTo>
                        <a:pt x="619" y="482"/>
                        <a:pt x="617" y="472"/>
                        <a:pt x="623" y="465"/>
                      </a:cubicBezTo>
                      <a:cubicBezTo>
                        <a:pt x="628" y="458"/>
                        <a:pt x="638" y="456"/>
                        <a:pt x="645" y="462"/>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6"/>
                <p:cNvSpPr>
                  <a:spLocks/>
                </p:cNvSpPr>
                <p:nvPr/>
              </p:nvSpPr>
              <p:spPr bwMode="auto">
                <a:xfrm>
                  <a:off x="2599" y="3898"/>
                  <a:ext cx="50" cy="57"/>
                </a:xfrm>
                <a:custGeom>
                  <a:avLst/>
                  <a:gdLst>
                    <a:gd name="T0" fmla="*/ 0 w 50"/>
                    <a:gd name="T1" fmla="*/ 57 h 57"/>
                    <a:gd name="T2" fmla="*/ 50 w 50"/>
                    <a:gd name="T3" fmla="*/ 50 h 57"/>
                    <a:gd name="T4" fmla="*/ 43 w 50"/>
                    <a:gd name="T5" fmla="*/ 0 h 57"/>
                  </a:gdLst>
                  <a:ahLst/>
                  <a:cxnLst>
                    <a:cxn ang="0">
                      <a:pos x="T0" y="T1"/>
                    </a:cxn>
                    <a:cxn ang="0">
                      <a:pos x="T2" y="T3"/>
                    </a:cxn>
                    <a:cxn ang="0">
                      <a:pos x="T4" y="T5"/>
                    </a:cxn>
                  </a:cxnLst>
                  <a:rect l="0" t="0" r="r" b="b"/>
                  <a:pathLst>
                    <a:path w="50" h="57">
                      <a:moveTo>
                        <a:pt x="0" y="57"/>
                      </a:moveTo>
                      <a:lnTo>
                        <a:pt x="50" y="50"/>
                      </a:lnTo>
                      <a:lnTo>
                        <a:pt x="43" y="0"/>
                      </a:lnTo>
                    </a:path>
                  </a:pathLst>
                </a:custGeom>
                <a:noFill/>
                <a:ln w="2063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77"/>
                <p:cNvSpPr>
                  <a:spLocks noChangeArrowheads="1"/>
                </p:cNvSpPr>
                <p:nvPr/>
              </p:nvSpPr>
              <p:spPr bwMode="auto">
                <a:xfrm>
                  <a:off x="5236" y="3487"/>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task </a:t>
                  </a:r>
                  <a:endParaRPr lang="zh-CN" altLang="zh-CN" dirty="0"/>
                </a:p>
              </p:txBody>
            </p:sp>
            <p:sp>
              <p:nvSpPr>
                <p:cNvPr id="80" name="Freeform 78"/>
                <p:cNvSpPr>
                  <a:spLocks/>
                </p:cNvSpPr>
                <p:nvPr/>
              </p:nvSpPr>
              <p:spPr bwMode="auto">
                <a:xfrm>
                  <a:off x="5214" y="3475"/>
                  <a:ext cx="299" cy="351"/>
                </a:xfrm>
                <a:custGeom>
                  <a:avLst/>
                  <a:gdLst>
                    <a:gd name="T0" fmla="*/ 182 w 721"/>
                    <a:gd name="T1" fmla="*/ 841 h 841"/>
                    <a:gd name="T2" fmla="*/ 540 w 721"/>
                    <a:gd name="T3" fmla="*/ 841 h 841"/>
                    <a:gd name="T4" fmla="*/ 721 w 721"/>
                    <a:gd name="T5" fmla="*/ 659 h 841"/>
                    <a:gd name="T6" fmla="*/ 721 w 721"/>
                    <a:gd name="T7" fmla="*/ 182 h 841"/>
                    <a:gd name="T8" fmla="*/ 540 w 721"/>
                    <a:gd name="T9" fmla="*/ 0 h 841"/>
                    <a:gd name="T10" fmla="*/ 182 w 721"/>
                    <a:gd name="T11" fmla="*/ 0 h 841"/>
                    <a:gd name="T12" fmla="*/ 0 w 721"/>
                    <a:gd name="T13" fmla="*/ 182 h 841"/>
                    <a:gd name="T14" fmla="*/ 0 w 721"/>
                    <a:gd name="T15" fmla="*/ 659 h 841"/>
                    <a:gd name="T16" fmla="*/ 182 w 721"/>
                    <a:gd name="T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 h="841">
                      <a:moveTo>
                        <a:pt x="182" y="841"/>
                      </a:moveTo>
                      <a:lnTo>
                        <a:pt x="540" y="841"/>
                      </a:lnTo>
                      <a:cubicBezTo>
                        <a:pt x="640" y="841"/>
                        <a:pt x="721" y="759"/>
                        <a:pt x="721" y="659"/>
                      </a:cubicBezTo>
                      <a:lnTo>
                        <a:pt x="721" y="182"/>
                      </a:lnTo>
                      <a:cubicBezTo>
                        <a:pt x="721" y="81"/>
                        <a:pt x="640" y="0"/>
                        <a:pt x="540" y="0"/>
                      </a:cubicBezTo>
                      <a:lnTo>
                        <a:pt x="182" y="0"/>
                      </a:lnTo>
                      <a:cubicBezTo>
                        <a:pt x="81" y="0"/>
                        <a:pt x="0" y="81"/>
                        <a:pt x="0" y="182"/>
                      </a:cubicBezTo>
                      <a:lnTo>
                        <a:pt x="0" y="659"/>
                      </a:lnTo>
                      <a:cubicBezTo>
                        <a:pt x="0" y="759"/>
                        <a:pt x="81" y="841"/>
                        <a:pt x="182" y="841"/>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Rectangle 79"/>
                <p:cNvSpPr>
                  <a:spLocks noChangeArrowheads="1"/>
                </p:cNvSpPr>
                <p:nvPr/>
              </p:nvSpPr>
              <p:spPr bwMode="auto">
                <a:xfrm>
                  <a:off x="5262" y="3659"/>
                  <a:ext cx="202" cy="123"/>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0"/>
                <p:cNvSpPr>
                  <a:spLocks/>
                </p:cNvSpPr>
                <p:nvPr/>
              </p:nvSpPr>
              <p:spPr bwMode="auto">
                <a:xfrm>
                  <a:off x="4389" y="2982"/>
                  <a:ext cx="1177" cy="1259"/>
                </a:xfrm>
                <a:custGeom>
                  <a:avLst/>
                  <a:gdLst>
                    <a:gd name="T0" fmla="*/ 121 w 2842"/>
                    <a:gd name="T1" fmla="*/ 3023 h 3023"/>
                    <a:gd name="T2" fmla="*/ 2721 w 2842"/>
                    <a:gd name="T3" fmla="*/ 3023 h 3023"/>
                    <a:gd name="T4" fmla="*/ 2842 w 2842"/>
                    <a:gd name="T5" fmla="*/ 2902 h 3023"/>
                    <a:gd name="T6" fmla="*/ 2842 w 2842"/>
                    <a:gd name="T7" fmla="*/ 121 h 3023"/>
                    <a:gd name="T8" fmla="*/ 2721 w 2842"/>
                    <a:gd name="T9" fmla="*/ 0 h 3023"/>
                    <a:gd name="T10" fmla="*/ 121 w 2842"/>
                    <a:gd name="T11" fmla="*/ 0 h 3023"/>
                    <a:gd name="T12" fmla="*/ 0 w 2842"/>
                    <a:gd name="T13" fmla="*/ 121 h 3023"/>
                    <a:gd name="T14" fmla="*/ 0 w 2842"/>
                    <a:gd name="T15" fmla="*/ 2902 h 3023"/>
                    <a:gd name="T16" fmla="*/ 121 w 2842"/>
                    <a:gd name="T17" fmla="*/ 30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2" h="3023">
                      <a:moveTo>
                        <a:pt x="121" y="3023"/>
                      </a:moveTo>
                      <a:lnTo>
                        <a:pt x="2721" y="3023"/>
                      </a:lnTo>
                      <a:cubicBezTo>
                        <a:pt x="2788" y="3023"/>
                        <a:pt x="2842" y="2969"/>
                        <a:pt x="2842" y="2902"/>
                      </a:cubicBezTo>
                      <a:lnTo>
                        <a:pt x="2842" y="121"/>
                      </a:lnTo>
                      <a:cubicBezTo>
                        <a:pt x="2842" y="54"/>
                        <a:pt x="2788" y="0"/>
                        <a:pt x="2721" y="0"/>
                      </a:cubicBezTo>
                      <a:lnTo>
                        <a:pt x="121" y="0"/>
                      </a:lnTo>
                      <a:cubicBezTo>
                        <a:pt x="54" y="0"/>
                        <a:pt x="0" y="54"/>
                        <a:pt x="0" y="121"/>
                      </a:cubicBezTo>
                      <a:lnTo>
                        <a:pt x="0" y="2902"/>
                      </a:lnTo>
                      <a:cubicBezTo>
                        <a:pt x="0" y="2969"/>
                        <a:pt x="54" y="3023"/>
                        <a:pt x="121" y="302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1"/>
                <p:cNvSpPr>
                  <a:spLocks noChangeArrowheads="1"/>
                </p:cNvSpPr>
                <p:nvPr/>
              </p:nvSpPr>
              <p:spPr bwMode="auto">
                <a:xfrm>
                  <a:off x="5236" y="3874"/>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task </a:t>
                  </a:r>
                  <a:endParaRPr lang="zh-CN" altLang="zh-CN" dirty="0"/>
                </a:p>
              </p:txBody>
            </p:sp>
            <p:sp>
              <p:nvSpPr>
                <p:cNvPr id="84" name="Freeform 82"/>
                <p:cNvSpPr>
                  <a:spLocks/>
                </p:cNvSpPr>
                <p:nvPr/>
              </p:nvSpPr>
              <p:spPr bwMode="auto">
                <a:xfrm>
                  <a:off x="5214" y="3862"/>
                  <a:ext cx="299" cy="350"/>
                </a:xfrm>
                <a:custGeom>
                  <a:avLst/>
                  <a:gdLst>
                    <a:gd name="T0" fmla="*/ 182 w 721"/>
                    <a:gd name="T1" fmla="*/ 841 h 841"/>
                    <a:gd name="T2" fmla="*/ 540 w 721"/>
                    <a:gd name="T3" fmla="*/ 841 h 841"/>
                    <a:gd name="T4" fmla="*/ 721 w 721"/>
                    <a:gd name="T5" fmla="*/ 659 h 841"/>
                    <a:gd name="T6" fmla="*/ 721 w 721"/>
                    <a:gd name="T7" fmla="*/ 182 h 841"/>
                    <a:gd name="T8" fmla="*/ 540 w 721"/>
                    <a:gd name="T9" fmla="*/ 0 h 841"/>
                    <a:gd name="T10" fmla="*/ 182 w 721"/>
                    <a:gd name="T11" fmla="*/ 0 h 841"/>
                    <a:gd name="T12" fmla="*/ 0 w 721"/>
                    <a:gd name="T13" fmla="*/ 182 h 841"/>
                    <a:gd name="T14" fmla="*/ 0 w 721"/>
                    <a:gd name="T15" fmla="*/ 659 h 841"/>
                    <a:gd name="T16" fmla="*/ 182 w 721"/>
                    <a:gd name="T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 h="841">
                      <a:moveTo>
                        <a:pt x="182" y="841"/>
                      </a:moveTo>
                      <a:lnTo>
                        <a:pt x="540" y="841"/>
                      </a:lnTo>
                      <a:cubicBezTo>
                        <a:pt x="640" y="841"/>
                        <a:pt x="721" y="760"/>
                        <a:pt x="721" y="659"/>
                      </a:cubicBezTo>
                      <a:lnTo>
                        <a:pt x="721" y="182"/>
                      </a:lnTo>
                      <a:cubicBezTo>
                        <a:pt x="721" y="82"/>
                        <a:pt x="640" y="0"/>
                        <a:pt x="540" y="0"/>
                      </a:cubicBezTo>
                      <a:lnTo>
                        <a:pt x="182" y="0"/>
                      </a:lnTo>
                      <a:cubicBezTo>
                        <a:pt x="81" y="0"/>
                        <a:pt x="0" y="82"/>
                        <a:pt x="0" y="182"/>
                      </a:cubicBezTo>
                      <a:lnTo>
                        <a:pt x="0" y="659"/>
                      </a:lnTo>
                      <a:cubicBezTo>
                        <a:pt x="0" y="760"/>
                        <a:pt x="81" y="841"/>
                        <a:pt x="182" y="841"/>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3"/>
                <p:cNvSpPr>
                  <a:spLocks noChangeArrowheads="1"/>
                </p:cNvSpPr>
                <p:nvPr/>
              </p:nvSpPr>
              <p:spPr bwMode="auto">
                <a:xfrm>
                  <a:off x="5262" y="4046"/>
                  <a:ext cx="202" cy="123"/>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84"/>
                <p:cNvSpPr>
                  <a:spLocks noChangeArrowheads="1"/>
                </p:cNvSpPr>
                <p:nvPr/>
              </p:nvSpPr>
              <p:spPr bwMode="auto">
                <a:xfrm>
                  <a:off x="5236" y="3094"/>
                  <a:ext cx="29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1600" dirty="0">
                      <a:solidFill>
                        <a:srgbClr val="000000"/>
                      </a:solidFill>
                      <a:latin typeface="Times New Roman" panose="02020603050405020304" pitchFamily="18" charset="0"/>
                    </a:rPr>
                    <a:t>task </a:t>
                  </a:r>
                  <a:endParaRPr lang="zh-CN" altLang="zh-CN" dirty="0"/>
                </a:p>
              </p:txBody>
            </p:sp>
            <p:sp>
              <p:nvSpPr>
                <p:cNvPr id="87" name="Freeform 85"/>
                <p:cNvSpPr>
                  <a:spLocks/>
                </p:cNvSpPr>
                <p:nvPr/>
              </p:nvSpPr>
              <p:spPr bwMode="auto">
                <a:xfrm>
                  <a:off x="5214" y="3083"/>
                  <a:ext cx="299" cy="350"/>
                </a:xfrm>
                <a:custGeom>
                  <a:avLst/>
                  <a:gdLst>
                    <a:gd name="T0" fmla="*/ 182 w 721"/>
                    <a:gd name="T1" fmla="*/ 840 h 840"/>
                    <a:gd name="T2" fmla="*/ 540 w 721"/>
                    <a:gd name="T3" fmla="*/ 840 h 840"/>
                    <a:gd name="T4" fmla="*/ 721 w 721"/>
                    <a:gd name="T5" fmla="*/ 659 h 840"/>
                    <a:gd name="T6" fmla="*/ 721 w 721"/>
                    <a:gd name="T7" fmla="*/ 181 h 840"/>
                    <a:gd name="T8" fmla="*/ 540 w 721"/>
                    <a:gd name="T9" fmla="*/ 0 h 840"/>
                    <a:gd name="T10" fmla="*/ 182 w 721"/>
                    <a:gd name="T11" fmla="*/ 0 h 840"/>
                    <a:gd name="T12" fmla="*/ 0 w 721"/>
                    <a:gd name="T13" fmla="*/ 181 h 840"/>
                    <a:gd name="T14" fmla="*/ 0 w 721"/>
                    <a:gd name="T15" fmla="*/ 659 h 840"/>
                    <a:gd name="T16" fmla="*/ 182 w 721"/>
                    <a:gd name="T17"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 h="840">
                      <a:moveTo>
                        <a:pt x="182" y="840"/>
                      </a:moveTo>
                      <a:lnTo>
                        <a:pt x="540" y="840"/>
                      </a:lnTo>
                      <a:cubicBezTo>
                        <a:pt x="640" y="840"/>
                        <a:pt x="721" y="759"/>
                        <a:pt x="721" y="659"/>
                      </a:cubicBezTo>
                      <a:lnTo>
                        <a:pt x="721" y="181"/>
                      </a:lnTo>
                      <a:cubicBezTo>
                        <a:pt x="721" y="81"/>
                        <a:pt x="640" y="0"/>
                        <a:pt x="540" y="0"/>
                      </a:cubicBezTo>
                      <a:lnTo>
                        <a:pt x="182" y="0"/>
                      </a:lnTo>
                      <a:cubicBezTo>
                        <a:pt x="81" y="0"/>
                        <a:pt x="0" y="81"/>
                        <a:pt x="0" y="181"/>
                      </a:cubicBezTo>
                      <a:lnTo>
                        <a:pt x="0" y="659"/>
                      </a:lnTo>
                      <a:cubicBezTo>
                        <a:pt x="0" y="759"/>
                        <a:pt x="81" y="840"/>
                        <a:pt x="182" y="840"/>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86"/>
                <p:cNvSpPr>
                  <a:spLocks noChangeArrowheads="1"/>
                </p:cNvSpPr>
                <p:nvPr/>
              </p:nvSpPr>
              <p:spPr bwMode="auto">
                <a:xfrm>
                  <a:off x="5262" y="3267"/>
                  <a:ext cx="202" cy="123"/>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noEditPoints="1"/>
                </p:cNvSpPr>
                <p:nvPr/>
              </p:nvSpPr>
              <p:spPr bwMode="auto">
                <a:xfrm>
                  <a:off x="4852" y="3373"/>
                  <a:ext cx="321" cy="291"/>
                </a:xfrm>
                <a:custGeom>
                  <a:avLst/>
                  <a:gdLst>
                    <a:gd name="T0" fmla="*/ 7 w 774"/>
                    <a:gd name="T1" fmla="*/ 668 h 698"/>
                    <a:gd name="T2" fmla="*/ 174 w 774"/>
                    <a:gd name="T3" fmla="*/ 519 h 698"/>
                    <a:gd name="T4" fmla="*/ 196 w 774"/>
                    <a:gd name="T5" fmla="*/ 520 h 698"/>
                    <a:gd name="T6" fmla="*/ 195 w 774"/>
                    <a:gd name="T7" fmla="*/ 542 h 698"/>
                    <a:gd name="T8" fmla="*/ 28 w 774"/>
                    <a:gd name="T9" fmla="*/ 692 h 698"/>
                    <a:gd name="T10" fmla="*/ 6 w 774"/>
                    <a:gd name="T11" fmla="*/ 691 h 698"/>
                    <a:gd name="T12" fmla="*/ 7 w 774"/>
                    <a:gd name="T13" fmla="*/ 668 h 698"/>
                    <a:gd name="T14" fmla="*/ 293 w 774"/>
                    <a:gd name="T15" fmla="*/ 412 h 698"/>
                    <a:gd name="T16" fmla="*/ 460 w 774"/>
                    <a:gd name="T17" fmla="*/ 262 h 698"/>
                    <a:gd name="T18" fmla="*/ 482 w 774"/>
                    <a:gd name="T19" fmla="*/ 263 h 698"/>
                    <a:gd name="T20" fmla="*/ 481 w 774"/>
                    <a:gd name="T21" fmla="*/ 286 h 698"/>
                    <a:gd name="T22" fmla="*/ 314 w 774"/>
                    <a:gd name="T23" fmla="*/ 436 h 698"/>
                    <a:gd name="T24" fmla="*/ 292 w 774"/>
                    <a:gd name="T25" fmla="*/ 434 h 698"/>
                    <a:gd name="T26" fmla="*/ 293 w 774"/>
                    <a:gd name="T27" fmla="*/ 412 h 698"/>
                    <a:gd name="T28" fmla="*/ 579 w 774"/>
                    <a:gd name="T29" fmla="*/ 155 h 698"/>
                    <a:gd name="T30" fmla="*/ 745 w 774"/>
                    <a:gd name="T31" fmla="*/ 6 h 698"/>
                    <a:gd name="T32" fmla="*/ 768 w 774"/>
                    <a:gd name="T33" fmla="*/ 7 h 698"/>
                    <a:gd name="T34" fmla="*/ 767 w 774"/>
                    <a:gd name="T35" fmla="*/ 30 h 698"/>
                    <a:gd name="T36" fmla="*/ 600 w 774"/>
                    <a:gd name="T37" fmla="*/ 179 h 698"/>
                    <a:gd name="T38" fmla="*/ 577 w 774"/>
                    <a:gd name="T39" fmla="*/ 178 h 698"/>
                    <a:gd name="T40" fmla="*/ 579 w 774"/>
                    <a:gd name="T41" fmla="*/ 15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4" h="698">
                      <a:moveTo>
                        <a:pt x="7" y="668"/>
                      </a:moveTo>
                      <a:lnTo>
                        <a:pt x="174" y="519"/>
                      </a:lnTo>
                      <a:cubicBezTo>
                        <a:pt x="180" y="513"/>
                        <a:pt x="190" y="513"/>
                        <a:pt x="196" y="520"/>
                      </a:cubicBezTo>
                      <a:cubicBezTo>
                        <a:pt x="202" y="526"/>
                        <a:pt x="202" y="537"/>
                        <a:pt x="195" y="542"/>
                      </a:cubicBezTo>
                      <a:lnTo>
                        <a:pt x="28" y="692"/>
                      </a:lnTo>
                      <a:cubicBezTo>
                        <a:pt x="22" y="698"/>
                        <a:pt x="12" y="697"/>
                        <a:pt x="6" y="691"/>
                      </a:cubicBezTo>
                      <a:cubicBezTo>
                        <a:pt x="0" y="684"/>
                        <a:pt x="1" y="674"/>
                        <a:pt x="7" y="668"/>
                      </a:cubicBezTo>
                      <a:close/>
                      <a:moveTo>
                        <a:pt x="293" y="412"/>
                      </a:moveTo>
                      <a:lnTo>
                        <a:pt x="460" y="262"/>
                      </a:lnTo>
                      <a:cubicBezTo>
                        <a:pt x="466" y="256"/>
                        <a:pt x="476" y="257"/>
                        <a:pt x="482" y="263"/>
                      </a:cubicBezTo>
                      <a:cubicBezTo>
                        <a:pt x="488" y="270"/>
                        <a:pt x="488" y="280"/>
                        <a:pt x="481" y="286"/>
                      </a:cubicBezTo>
                      <a:lnTo>
                        <a:pt x="314" y="436"/>
                      </a:lnTo>
                      <a:cubicBezTo>
                        <a:pt x="308" y="442"/>
                        <a:pt x="298" y="441"/>
                        <a:pt x="292" y="434"/>
                      </a:cubicBezTo>
                      <a:cubicBezTo>
                        <a:pt x="286" y="428"/>
                        <a:pt x="286" y="418"/>
                        <a:pt x="293" y="412"/>
                      </a:cubicBezTo>
                      <a:close/>
                      <a:moveTo>
                        <a:pt x="579" y="155"/>
                      </a:moveTo>
                      <a:lnTo>
                        <a:pt x="745" y="6"/>
                      </a:lnTo>
                      <a:cubicBezTo>
                        <a:pt x="752" y="0"/>
                        <a:pt x="762" y="0"/>
                        <a:pt x="768" y="7"/>
                      </a:cubicBezTo>
                      <a:cubicBezTo>
                        <a:pt x="774" y="14"/>
                        <a:pt x="773" y="24"/>
                        <a:pt x="767" y="30"/>
                      </a:cubicBezTo>
                      <a:lnTo>
                        <a:pt x="600" y="179"/>
                      </a:lnTo>
                      <a:cubicBezTo>
                        <a:pt x="593" y="185"/>
                        <a:pt x="583" y="185"/>
                        <a:pt x="577" y="178"/>
                      </a:cubicBezTo>
                      <a:cubicBezTo>
                        <a:pt x="572" y="171"/>
                        <a:pt x="572" y="161"/>
                        <a:pt x="579" y="155"/>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89"/>
                <p:cNvSpPr>
                  <a:spLocks/>
                </p:cNvSpPr>
                <p:nvPr/>
              </p:nvSpPr>
              <p:spPr bwMode="auto">
                <a:xfrm>
                  <a:off x="5155" y="3342"/>
                  <a:ext cx="50" cy="53"/>
                </a:xfrm>
                <a:custGeom>
                  <a:avLst/>
                  <a:gdLst>
                    <a:gd name="T0" fmla="*/ 48 w 50"/>
                    <a:gd name="T1" fmla="*/ 53 h 53"/>
                    <a:gd name="T2" fmla="*/ 50 w 50"/>
                    <a:gd name="T3" fmla="*/ 2 h 53"/>
                    <a:gd name="T4" fmla="*/ 0 w 50"/>
                    <a:gd name="T5" fmla="*/ 0 h 53"/>
                  </a:gdLst>
                  <a:ahLst/>
                  <a:cxnLst>
                    <a:cxn ang="0">
                      <a:pos x="T0" y="T1"/>
                    </a:cxn>
                    <a:cxn ang="0">
                      <a:pos x="T2" y="T3"/>
                    </a:cxn>
                    <a:cxn ang="0">
                      <a:pos x="T4" y="T5"/>
                    </a:cxn>
                  </a:cxnLst>
                  <a:rect l="0" t="0" r="r" b="b"/>
                  <a:pathLst>
                    <a:path w="50" h="53">
                      <a:moveTo>
                        <a:pt x="48" y="53"/>
                      </a:moveTo>
                      <a:lnTo>
                        <a:pt x="50" y="2"/>
                      </a:lnTo>
                      <a:lnTo>
                        <a:pt x="0"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noEditPoints="1"/>
                </p:cNvSpPr>
                <p:nvPr/>
              </p:nvSpPr>
              <p:spPr bwMode="auto">
                <a:xfrm>
                  <a:off x="4853" y="3647"/>
                  <a:ext cx="359" cy="14"/>
                </a:xfrm>
                <a:custGeom>
                  <a:avLst/>
                  <a:gdLst>
                    <a:gd name="T0" fmla="*/ 16 w 866"/>
                    <a:gd name="T1" fmla="*/ 0 h 32"/>
                    <a:gd name="T2" fmla="*/ 240 w 866"/>
                    <a:gd name="T3" fmla="*/ 0 h 32"/>
                    <a:gd name="T4" fmla="*/ 256 w 866"/>
                    <a:gd name="T5" fmla="*/ 16 h 32"/>
                    <a:gd name="T6" fmla="*/ 240 w 866"/>
                    <a:gd name="T7" fmla="*/ 32 h 32"/>
                    <a:gd name="T8" fmla="*/ 16 w 866"/>
                    <a:gd name="T9" fmla="*/ 32 h 32"/>
                    <a:gd name="T10" fmla="*/ 0 w 866"/>
                    <a:gd name="T11" fmla="*/ 16 h 32"/>
                    <a:gd name="T12" fmla="*/ 16 w 866"/>
                    <a:gd name="T13" fmla="*/ 0 h 32"/>
                    <a:gd name="T14" fmla="*/ 400 w 866"/>
                    <a:gd name="T15" fmla="*/ 0 h 32"/>
                    <a:gd name="T16" fmla="*/ 624 w 866"/>
                    <a:gd name="T17" fmla="*/ 0 h 32"/>
                    <a:gd name="T18" fmla="*/ 640 w 866"/>
                    <a:gd name="T19" fmla="*/ 16 h 32"/>
                    <a:gd name="T20" fmla="*/ 624 w 866"/>
                    <a:gd name="T21" fmla="*/ 32 h 32"/>
                    <a:gd name="T22" fmla="*/ 400 w 866"/>
                    <a:gd name="T23" fmla="*/ 32 h 32"/>
                    <a:gd name="T24" fmla="*/ 384 w 866"/>
                    <a:gd name="T25" fmla="*/ 16 h 32"/>
                    <a:gd name="T26" fmla="*/ 400 w 866"/>
                    <a:gd name="T27" fmla="*/ 0 h 32"/>
                    <a:gd name="T28" fmla="*/ 784 w 866"/>
                    <a:gd name="T29" fmla="*/ 0 h 32"/>
                    <a:gd name="T30" fmla="*/ 850 w 866"/>
                    <a:gd name="T31" fmla="*/ 0 h 32"/>
                    <a:gd name="T32" fmla="*/ 866 w 866"/>
                    <a:gd name="T33" fmla="*/ 16 h 32"/>
                    <a:gd name="T34" fmla="*/ 850 w 866"/>
                    <a:gd name="T35" fmla="*/ 32 h 32"/>
                    <a:gd name="T36" fmla="*/ 784 w 866"/>
                    <a:gd name="T37" fmla="*/ 32 h 32"/>
                    <a:gd name="T38" fmla="*/ 768 w 866"/>
                    <a:gd name="T39" fmla="*/ 16 h 32"/>
                    <a:gd name="T40" fmla="*/ 784 w 866"/>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6" h="32">
                      <a:moveTo>
                        <a:pt x="16" y="0"/>
                      </a:moveTo>
                      <a:lnTo>
                        <a:pt x="240" y="0"/>
                      </a:lnTo>
                      <a:cubicBezTo>
                        <a:pt x="249" y="0"/>
                        <a:pt x="256" y="7"/>
                        <a:pt x="256" y="16"/>
                      </a:cubicBezTo>
                      <a:cubicBezTo>
                        <a:pt x="256" y="25"/>
                        <a:pt x="249" y="32"/>
                        <a:pt x="240" y="32"/>
                      </a:cubicBezTo>
                      <a:lnTo>
                        <a:pt x="16" y="32"/>
                      </a:lnTo>
                      <a:cubicBezTo>
                        <a:pt x="7" y="32"/>
                        <a:pt x="0" y="25"/>
                        <a:pt x="0" y="16"/>
                      </a:cubicBezTo>
                      <a:cubicBezTo>
                        <a:pt x="0" y="7"/>
                        <a:pt x="7" y="0"/>
                        <a:pt x="16" y="0"/>
                      </a:cubicBezTo>
                      <a:close/>
                      <a:moveTo>
                        <a:pt x="400" y="0"/>
                      </a:moveTo>
                      <a:lnTo>
                        <a:pt x="624" y="0"/>
                      </a:lnTo>
                      <a:cubicBezTo>
                        <a:pt x="633" y="0"/>
                        <a:pt x="640" y="7"/>
                        <a:pt x="640" y="16"/>
                      </a:cubicBezTo>
                      <a:cubicBezTo>
                        <a:pt x="640" y="25"/>
                        <a:pt x="633" y="32"/>
                        <a:pt x="624" y="32"/>
                      </a:cubicBezTo>
                      <a:lnTo>
                        <a:pt x="400" y="32"/>
                      </a:lnTo>
                      <a:cubicBezTo>
                        <a:pt x="391" y="32"/>
                        <a:pt x="384" y="25"/>
                        <a:pt x="384" y="16"/>
                      </a:cubicBezTo>
                      <a:cubicBezTo>
                        <a:pt x="384" y="7"/>
                        <a:pt x="391" y="0"/>
                        <a:pt x="400" y="0"/>
                      </a:cubicBezTo>
                      <a:close/>
                      <a:moveTo>
                        <a:pt x="784" y="0"/>
                      </a:moveTo>
                      <a:lnTo>
                        <a:pt x="850" y="0"/>
                      </a:lnTo>
                      <a:cubicBezTo>
                        <a:pt x="859" y="0"/>
                        <a:pt x="866" y="7"/>
                        <a:pt x="866" y="16"/>
                      </a:cubicBezTo>
                      <a:cubicBezTo>
                        <a:pt x="866" y="25"/>
                        <a:pt x="859" y="32"/>
                        <a:pt x="850" y="32"/>
                      </a:cubicBezTo>
                      <a:lnTo>
                        <a:pt x="784" y="32"/>
                      </a:lnTo>
                      <a:cubicBezTo>
                        <a:pt x="775" y="32"/>
                        <a:pt x="768" y="25"/>
                        <a:pt x="768" y="16"/>
                      </a:cubicBezTo>
                      <a:cubicBezTo>
                        <a:pt x="768" y="7"/>
                        <a:pt x="775" y="0"/>
                        <a:pt x="784" y="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91"/>
                <p:cNvSpPr>
                  <a:spLocks/>
                </p:cNvSpPr>
                <p:nvPr/>
              </p:nvSpPr>
              <p:spPr bwMode="auto">
                <a:xfrm>
                  <a:off x="5170" y="3618"/>
                  <a:ext cx="35" cy="72"/>
                </a:xfrm>
                <a:custGeom>
                  <a:avLst/>
                  <a:gdLst>
                    <a:gd name="T0" fmla="*/ 0 w 35"/>
                    <a:gd name="T1" fmla="*/ 72 h 72"/>
                    <a:gd name="T2" fmla="*/ 35 w 35"/>
                    <a:gd name="T3" fmla="*/ 36 h 72"/>
                    <a:gd name="T4" fmla="*/ 0 w 35"/>
                    <a:gd name="T5" fmla="*/ 0 h 72"/>
                  </a:gdLst>
                  <a:ahLst/>
                  <a:cxnLst>
                    <a:cxn ang="0">
                      <a:pos x="T0" y="T1"/>
                    </a:cxn>
                    <a:cxn ang="0">
                      <a:pos x="T2" y="T3"/>
                    </a:cxn>
                    <a:cxn ang="0">
                      <a:pos x="T4" y="T5"/>
                    </a:cxn>
                  </a:cxnLst>
                  <a:rect l="0" t="0" r="r" b="b"/>
                  <a:pathLst>
                    <a:path w="35" h="72">
                      <a:moveTo>
                        <a:pt x="0" y="72"/>
                      </a:moveTo>
                      <a:lnTo>
                        <a:pt x="35" y="36"/>
                      </a:lnTo>
                      <a:lnTo>
                        <a:pt x="0"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noEditPoints="1"/>
                </p:cNvSpPr>
                <p:nvPr/>
              </p:nvSpPr>
              <p:spPr bwMode="auto">
                <a:xfrm>
                  <a:off x="4852" y="3649"/>
                  <a:ext cx="366" cy="373"/>
                </a:xfrm>
                <a:custGeom>
                  <a:avLst/>
                  <a:gdLst>
                    <a:gd name="T0" fmla="*/ 29 w 882"/>
                    <a:gd name="T1" fmla="*/ 6 h 894"/>
                    <a:gd name="T2" fmla="*/ 186 w 882"/>
                    <a:gd name="T3" fmla="*/ 166 h 894"/>
                    <a:gd name="T4" fmla="*/ 186 w 882"/>
                    <a:gd name="T5" fmla="*/ 188 h 894"/>
                    <a:gd name="T6" fmla="*/ 164 w 882"/>
                    <a:gd name="T7" fmla="*/ 188 h 894"/>
                    <a:gd name="T8" fmla="*/ 6 w 882"/>
                    <a:gd name="T9" fmla="*/ 28 h 894"/>
                    <a:gd name="T10" fmla="*/ 7 w 882"/>
                    <a:gd name="T11" fmla="*/ 6 h 894"/>
                    <a:gd name="T12" fmla="*/ 29 w 882"/>
                    <a:gd name="T13" fmla="*/ 6 h 894"/>
                    <a:gd name="T14" fmla="*/ 299 w 882"/>
                    <a:gd name="T15" fmla="*/ 279 h 894"/>
                    <a:gd name="T16" fmla="*/ 456 w 882"/>
                    <a:gd name="T17" fmla="*/ 439 h 894"/>
                    <a:gd name="T18" fmla="*/ 456 w 882"/>
                    <a:gd name="T19" fmla="*/ 462 h 894"/>
                    <a:gd name="T20" fmla="*/ 433 w 882"/>
                    <a:gd name="T21" fmla="*/ 461 h 894"/>
                    <a:gd name="T22" fmla="*/ 276 w 882"/>
                    <a:gd name="T23" fmla="*/ 302 h 894"/>
                    <a:gd name="T24" fmla="*/ 276 w 882"/>
                    <a:gd name="T25" fmla="*/ 279 h 894"/>
                    <a:gd name="T26" fmla="*/ 299 w 882"/>
                    <a:gd name="T27" fmla="*/ 279 h 894"/>
                    <a:gd name="T28" fmla="*/ 568 w 882"/>
                    <a:gd name="T29" fmla="*/ 553 h 894"/>
                    <a:gd name="T30" fmla="*/ 726 w 882"/>
                    <a:gd name="T31" fmla="*/ 712 h 894"/>
                    <a:gd name="T32" fmla="*/ 725 w 882"/>
                    <a:gd name="T33" fmla="*/ 735 h 894"/>
                    <a:gd name="T34" fmla="*/ 703 w 882"/>
                    <a:gd name="T35" fmla="*/ 735 h 894"/>
                    <a:gd name="T36" fmla="*/ 546 w 882"/>
                    <a:gd name="T37" fmla="*/ 575 h 894"/>
                    <a:gd name="T38" fmla="*/ 546 w 882"/>
                    <a:gd name="T39" fmla="*/ 553 h 894"/>
                    <a:gd name="T40" fmla="*/ 568 w 882"/>
                    <a:gd name="T41" fmla="*/ 553 h 894"/>
                    <a:gd name="T42" fmla="*/ 838 w 882"/>
                    <a:gd name="T43" fmla="*/ 826 h 894"/>
                    <a:gd name="T44" fmla="*/ 876 w 882"/>
                    <a:gd name="T45" fmla="*/ 865 h 894"/>
                    <a:gd name="T46" fmla="*/ 876 w 882"/>
                    <a:gd name="T47" fmla="*/ 887 h 894"/>
                    <a:gd name="T48" fmla="*/ 853 w 882"/>
                    <a:gd name="T49" fmla="*/ 887 h 894"/>
                    <a:gd name="T50" fmla="*/ 815 w 882"/>
                    <a:gd name="T51" fmla="*/ 849 h 894"/>
                    <a:gd name="T52" fmla="*/ 815 w 882"/>
                    <a:gd name="T53" fmla="*/ 826 h 894"/>
                    <a:gd name="T54" fmla="*/ 838 w 882"/>
                    <a:gd name="T55" fmla="*/ 826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2" h="894">
                      <a:moveTo>
                        <a:pt x="29" y="6"/>
                      </a:moveTo>
                      <a:lnTo>
                        <a:pt x="186" y="166"/>
                      </a:lnTo>
                      <a:cubicBezTo>
                        <a:pt x="193" y="172"/>
                        <a:pt x="193" y="182"/>
                        <a:pt x="186" y="188"/>
                      </a:cubicBezTo>
                      <a:cubicBezTo>
                        <a:pt x="180" y="194"/>
                        <a:pt x="170" y="194"/>
                        <a:pt x="164" y="188"/>
                      </a:cubicBezTo>
                      <a:lnTo>
                        <a:pt x="6" y="28"/>
                      </a:lnTo>
                      <a:cubicBezTo>
                        <a:pt x="0" y="22"/>
                        <a:pt x="0" y="12"/>
                        <a:pt x="7" y="6"/>
                      </a:cubicBezTo>
                      <a:cubicBezTo>
                        <a:pt x="13" y="0"/>
                        <a:pt x="23" y="0"/>
                        <a:pt x="29" y="6"/>
                      </a:cubicBezTo>
                      <a:close/>
                      <a:moveTo>
                        <a:pt x="299" y="279"/>
                      </a:moveTo>
                      <a:lnTo>
                        <a:pt x="456" y="439"/>
                      </a:lnTo>
                      <a:cubicBezTo>
                        <a:pt x="462" y="445"/>
                        <a:pt x="462" y="455"/>
                        <a:pt x="456" y="462"/>
                      </a:cubicBezTo>
                      <a:cubicBezTo>
                        <a:pt x="450" y="468"/>
                        <a:pt x="439" y="468"/>
                        <a:pt x="433" y="461"/>
                      </a:cubicBezTo>
                      <a:lnTo>
                        <a:pt x="276" y="302"/>
                      </a:lnTo>
                      <a:cubicBezTo>
                        <a:pt x="270" y="296"/>
                        <a:pt x="270" y="285"/>
                        <a:pt x="276" y="279"/>
                      </a:cubicBezTo>
                      <a:cubicBezTo>
                        <a:pt x="282" y="273"/>
                        <a:pt x="293" y="273"/>
                        <a:pt x="299" y="279"/>
                      </a:cubicBezTo>
                      <a:close/>
                      <a:moveTo>
                        <a:pt x="568" y="553"/>
                      </a:moveTo>
                      <a:lnTo>
                        <a:pt x="726" y="712"/>
                      </a:lnTo>
                      <a:cubicBezTo>
                        <a:pt x="732" y="719"/>
                        <a:pt x="732" y="729"/>
                        <a:pt x="725" y="735"/>
                      </a:cubicBezTo>
                      <a:cubicBezTo>
                        <a:pt x="719" y="741"/>
                        <a:pt x="709" y="741"/>
                        <a:pt x="703" y="735"/>
                      </a:cubicBezTo>
                      <a:lnTo>
                        <a:pt x="546" y="575"/>
                      </a:lnTo>
                      <a:cubicBezTo>
                        <a:pt x="539" y="569"/>
                        <a:pt x="539" y="559"/>
                        <a:pt x="546" y="553"/>
                      </a:cubicBezTo>
                      <a:cubicBezTo>
                        <a:pt x="552" y="547"/>
                        <a:pt x="562" y="547"/>
                        <a:pt x="568" y="553"/>
                      </a:cubicBezTo>
                      <a:close/>
                      <a:moveTo>
                        <a:pt x="838" y="826"/>
                      </a:moveTo>
                      <a:lnTo>
                        <a:pt x="876" y="865"/>
                      </a:lnTo>
                      <a:cubicBezTo>
                        <a:pt x="882" y="871"/>
                        <a:pt x="882" y="881"/>
                        <a:pt x="876" y="887"/>
                      </a:cubicBezTo>
                      <a:cubicBezTo>
                        <a:pt x="869" y="894"/>
                        <a:pt x="859" y="893"/>
                        <a:pt x="853" y="887"/>
                      </a:cubicBezTo>
                      <a:lnTo>
                        <a:pt x="815" y="849"/>
                      </a:lnTo>
                      <a:cubicBezTo>
                        <a:pt x="809" y="843"/>
                        <a:pt x="809" y="832"/>
                        <a:pt x="815" y="826"/>
                      </a:cubicBezTo>
                      <a:cubicBezTo>
                        <a:pt x="822" y="820"/>
                        <a:pt x="832" y="820"/>
                        <a:pt x="838" y="826"/>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3"/>
                <p:cNvSpPr>
                  <a:spLocks/>
                </p:cNvSpPr>
                <p:nvPr/>
              </p:nvSpPr>
              <p:spPr bwMode="auto">
                <a:xfrm>
                  <a:off x="5160" y="3964"/>
                  <a:ext cx="51" cy="50"/>
                </a:xfrm>
                <a:custGeom>
                  <a:avLst/>
                  <a:gdLst>
                    <a:gd name="T0" fmla="*/ 0 w 51"/>
                    <a:gd name="T1" fmla="*/ 50 h 50"/>
                    <a:gd name="T2" fmla="*/ 50 w 51"/>
                    <a:gd name="T3" fmla="*/ 50 h 50"/>
                    <a:gd name="T4" fmla="*/ 51 w 51"/>
                    <a:gd name="T5" fmla="*/ 0 h 50"/>
                  </a:gdLst>
                  <a:ahLst/>
                  <a:cxnLst>
                    <a:cxn ang="0">
                      <a:pos x="T0" y="T1"/>
                    </a:cxn>
                    <a:cxn ang="0">
                      <a:pos x="T2" y="T3"/>
                    </a:cxn>
                    <a:cxn ang="0">
                      <a:pos x="T4" y="T5"/>
                    </a:cxn>
                  </a:cxnLst>
                  <a:rect l="0" t="0" r="r" b="b"/>
                  <a:pathLst>
                    <a:path w="51" h="50">
                      <a:moveTo>
                        <a:pt x="0" y="50"/>
                      </a:moveTo>
                      <a:lnTo>
                        <a:pt x="50" y="50"/>
                      </a:lnTo>
                      <a:lnTo>
                        <a:pt x="51" y="0"/>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7" name="Rectangle 70"/>
              <p:cNvSpPr>
                <a:spLocks noChangeArrowheads="1"/>
              </p:cNvSpPr>
              <p:nvPr/>
            </p:nvSpPr>
            <p:spPr bwMode="auto">
              <a:xfrm>
                <a:off x="7476472" y="6213573"/>
                <a:ext cx="957596" cy="1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1200" dirty="0">
                    <a:latin typeface="Times New Roman" panose="02020603050405020304" pitchFamily="18" charset="0"/>
                    <a:cs typeface="Times New Roman" panose="02020603050405020304" pitchFamily="18" charset="0"/>
                  </a:rPr>
                  <a:t>Deserialization</a:t>
                </a:r>
                <a:endParaRPr lang="zh-CN" altLang="zh-CN" sz="1200" dirty="0">
                  <a:latin typeface="Times New Roman" panose="02020603050405020304" pitchFamily="18" charset="0"/>
                  <a:cs typeface="Times New Roman" panose="02020603050405020304" pitchFamily="18" charset="0"/>
                </a:endParaRPr>
              </a:p>
            </p:txBody>
          </p:sp>
        </p:grpSp>
        <p:sp>
          <p:nvSpPr>
            <p:cNvPr id="98" name="文本框 97"/>
            <p:cNvSpPr txBox="1"/>
            <p:nvPr/>
          </p:nvSpPr>
          <p:spPr>
            <a:xfrm>
              <a:off x="5294423" y="6121725"/>
              <a:ext cx="2874286" cy="256266"/>
            </a:xfrm>
            <a:prstGeom prst="rect">
              <a:avLst/>
            </a:prstGeom>
            <a:noFill/>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Distributed Stream Processing System</a:t>
              </a:r>
              <a:endParaRPr lang="zh-CN" altLang="en-US" sz="15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3725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856" y="166832"/>
            <a:ext cx="7255364"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Remote direct memory access</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7</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09" name="Shape 423">
            <a:extLst>
              <a:ext uri="{FF2B5EF4-FFF2-40B4-BE49-F238E27FC236}">
                <a16:creationId xmlns:a16="http://schemas.microsoft.com/office/drawing/2014/main" id="{2EC545B5-8EC6-442E-85DD-14CAD013A01B}"/>
              </a:ext>
            </a:extLst>
          </p:cNvPr>
          <p:cNvSpPr txBox="1">
            <a:spLocks/>
          </p:cNvSpPr>
          <p:nvPr/>
        </p:nvSpPr>
        <p:spPr>
          <a:xfrm>
            <a:off x="234032" y="857251"/>
            <a:ext cx="8745776" cy="4643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58">
              <a:spcBef>
                <a:spcPts val="1100"/>
              </a:spcBef>
              <a:buFont typeface="Wingdings" panose="05000000000000000000" pitchFamily="2" charset="2"/>
              <a:buChar char="u"/>
              <a:defRPr sz="228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228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280" dirty="0">
                <a:latin typeface="Times New Roman" panose="02020603050405020304" pitchFamily="18" charset="0"/>
                <a:ea typeface="宋体" panose="02010600030101010101" pitchFamily="2" charset="-122"/>
                <a:cs typeface="+mn-ea"/>
                <a:sym typeface="Times New Roman" panose="02020603050405020304" pitchFamily="18" charset="0"/>
              </a:rPr>
              <a:t>Feature</a:t>
            </a:r>
            <a:endParaRPr lang="zh-CN" altLang="en-US" sz="228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777221" lvl="1" indent="-342891" defTabSz="868658">
              <a:spcBef>
                <a:spcPts val="1100"/>
              </a:spcBef>
              <a:buFont typeface="Wingdings" panose="05000000000000000000" pitchFamily="2" charset="2"/>
              <a:buChar char="Ø"/>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rPr>
              <a:t>Kernel-by-Pass</a:t>
            </a:r>
            <a:endParaRPr lang="zh-CN" altLang="en-US" sz="19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777221" lvl="1" indent="-342891" defTabSz="868658">
              <a:spcBef>
                <a:spcPts val="1100"/>
              </a:spcBef>
              <a:buFont typeface="Wingdings" panose="05000000000000000000" pitchFamily="2" charset="2"/>
              <a:buChar char="Ø"/>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rPr>
              <a:t>Zero-copy</a:t>
            </a:r>
          </a:p>
          <a:p>
            <a:pPr marL="777221" lvl="1" indent="-342891" defTabSz="868658">
              <a:spcBef>
                <a:spcPts val="1100"/>
              </a:spcBef>
              <a:buFont typeface="Wingdings" panose="05000000000000000000" pitchFamily="2" charset="2"/>
              <a:buChar char="Ø"/>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rPr>
              <a:t>CPU offload</a:t>
            </a:r>
          </a:p>
          <a:p>
            <a:pPr marL="434329" lvl="1" indent="0" defTabSz="868658">
              <a:spcBef>
                <a:spcPts val="1100"/>
              </a:spcBef>
              <a:buNone/>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434329" lvl="1" indent="0" defTabSz="868658">
              <a:spcBef>
                <a:spcPts val="1100"/>
              </a:spcBef>
              <a:buNone/>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ltLang="en-US" sz="19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defTabSz="868658">
              <a:spcBef>
                <a:spcPts val="1100"/>
              </a:spcBef>
              <a:buFont typeface="Wingdings" panose="05000000000000000000" pitchFamily="2" charset="2"/>
              <a:buChar char="u"/>
              <a:defRPr sz="228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228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2280" dirty="0">
                <a:latin typeface="Times New Roman" panose="02020603050405020304" pitchFamily="18" charset="0"/>
                <a:ea typeface="宋体" panose="02010600030101010101" pitchFamily="2" charset="-122"/>
                <a:cs typeface="+mn-ea"/>
                <a:sym typeface="Times New Roman" panose="02020603050405020304" pitchFamily="18" charset="0"/>
              </a:rPr>
              <a:t>Performance</a:t>
            </a:r>
            <a:endParaRPr lang="zh-CN" altLang="en-US" sz="228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777221" lvl="1" indent="-342891" defTabSz="868658">
              <a:spcBef>
                <a:spcPts val="1100"/>
              </a:spcBef>
              <a:buFont typeface="Wingdings" panose="05000000000000000000" pitchFamily="2" charset="2"/>
              <a:buChar char="Ø"/>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rPr>
              <a:t>High-throughput</a:t>
            </a:r>
            <a:endParaRPr lang="zh-CN" altLang="en-US" sz="1900" dirty="0">
              <a:latin typeface="Times New Roman" panose="02020603050405020304" pitchFamily="18" charset="0"/>
              <a:ea typeface="宋体" panose="02010600030101010101" pitchFamily="2" charset="-122"/>
              <a:cs typeface="+mn-ea"/>
              <a:sym typeface="Times New Roman" panose="02020603050405020304" pitchFamily="18" charset="0"/>
            </a:endParaRPr>
          </a:p>
          <a:p>
            <a:pPr marL="777221" lvl="1" indent="-342891" defTabSz="868658">
              <a:spcBef>
                <a:spcPts val="1100"/>
              </a:spcBef>
              <a:buFont typeface="Wingdings" panose="05000000000000000000" pitchFamily="2" charset="2"/>
              <a:buChar char="Ø"/>
              <a:defRPr sz="1900">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900" dirty="0">
                <a:latin typeface="Times New Roman" panose="02020603050405020304" pitchFamily="18" charset="0"/>
                <a:ea typeface="宋体" panose="02010600030101010101" pitchFamily="2" charset="-122"/>
                <a:cs typeface="+mn-ea"/>
                <a:sym typeface="Times New Roman" panose="02020603050405020304" pitchFamily="18" charset="0"/>
              </a:rPr>
              <a:t>Low-latency</a:t>
            </a:r>
          </a:p>
        </p:txBody>
      </p:sp>
      <p:pic>
        <p:nvPicPr>
          <p:cNvPr id="110" name="图片 109" descr="1">
            <a:extLst>
              <a:ext uri="{FF2B5EF4-FFF2-40B4-BE49-F238E27FC236}">
                <a16:creationId xmlns:a16="http://schemas.microsoft.com/office/drawing/2014/main" id="{0392A0A7-6875-44C3-92F1-BAA511D80DF9}"/>
              </a:ext>
            </a:extLst>
          </p:cNvPr>
          <p:cNvPicPr>
            <a:picLocks noChangeAspect="1"/>
          </p:cNvPicPr>
          <p:nvPr/>
        </p:nvPicPr>
        <p:blipFill rotWithShape="1">
          <a:blip r:embed="rId3" cstate="print"/>
          <a:srcRect t="11692" r="-400"/>
          <a:stretch/>
        </p:blipFill>
        <p:spPr>
          <a:xfrm>
            <a:off x="7075812" y="1562311"/>
            <a:ext cx="3807992" cy="2124349"/>
          </a:xfrm>
          <a:prstGeom prst="rect">
            <a:avLst/>
          </a:prstGeom>
        </p:spPr>
      </p:pic>
      <p:sp>
        <p:nvSpPr>
          <p:cNvPr id="111" name="object 5">
            <a:extLst>
              <a:ext uri="{FF2B5EF4-FFF2-40B4-BE49-F238E27FC236}">
                <a16:creationId xmlns:a16="http://schemas.microsoft.com/office/drawing/2014/main" id="{FCAD6F77-F2CB-4FA3-AFAD-F6756766D91E}"/>
              </a:ext>
            </a:extLst>
          </p:cNvPr>
          <p:cNvSpPr/>
          <p:nvPr/>
        </p:nvSpPr>
        <p:spPr>
          <a:xfrm>
            <a:off x="6096000" y="4031786"/>
            <a:ext cx="4866401" cy="2689689"/>
          </a:xfrm>
          <a:prstGeom prst="rect">
            <a:avLst/>
          </a:prstGeom>
          <a:blipFill>
            <a:blip r:embed="rId4" cstate="print"/>
            <a:stretch>
              <a:fillRect r="-23882"/>
            </a:stretch>
          </a:blipFill>
        </p:spPr>
        <p:txBody>
          <a:bodyPr wrap="square" lIns="0" tIns="0" rIns="0" bIns="0" rtlCol="0"/>
          <a:lstStyle/>
          <a:p>
            <a:endParaRPr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Tree>
    <p:extLst>
      <p:ext uri="{BB962C8B-B14F-4D97-AF65-F5344CB8AC3E}">
        <p14:creationId xmlns:p14="http://schemas.microsoft.com/office/powerpoint/2010/main" val="373259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34216"/>
            <a:ext cx="10612580" cy="632401"/>
          </a:xfrm>
        </p:spPr>
        <p:txBody>
          <a:bodyPr>
            <a:noAutofit/>
          </a:bodyPr>
          <a:lstStyle/>
          <a:p>
            <a:r>
              <a:rPr lang="en-US" altLang="zh-CN" sz="3500" dirty="0">
                <a:latin typeface="Times New Roman" panose="02020603050405020304" pitchFamily="18" charset="0"/>
                <a:ea typeface="宋体" panose="02010600030101010101" pitchFamily="2" charset="-122"/>
                <a:cs typeface="+mn-ea"/>
                <a:sym typeface="Times New Roman" panose="02020603050405020304" pitchFamily="18" charset="0"/>
              </a:rPr>
              <a:t>RDMC: A Reliable RDMA Multicast for Large Objects</a:t>
            </a:r>
            <a:r>
              <a:rPr lang="en-US" altLang="zh-CN" sz="3500" baseline="30000" dirty="0">
                <a:latin typeface="Times New Roman" panose="02020603050405020304" pitchFamily="18" charset="0"/>
                <a:ea typeface="宋体" panose="02010600030101010101" pitchFamily="2" charset="-122"/>
                <a:cs typeface="+mn-ea"/>
                <a:sym typeface="Times New Roman" panose="02020603050405020304" pitchFamily="18" charset="0"/>
              </a:rPr>
              <a:t>[1]</a:t>
            </a:r>
            <a:endParaRPr lang="zh-CN" altLang="en-US" sz="3500" baseline="300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10" name="内容占位符 2">
            <a:extLst>
              <a:ext uri="{FF2B5EF4-FFF2-40B4-BE49-F238E27FC236}">
                <a16:creationId xmlns:a16="http://schemas.microsoft.com/office/drawing/2014/main" id="{05AEA05C-1135-492F-8392-6E875C95D809}"/>
              </a:ext>
            </a:extLst>
          </p:cNvPr>
          <p:cNvSpPr>
            <a:spLocks noGrp="1"/>
          </p:cNvSpPr>
          <p:nvPr>
            <p:ph idx="1"/>
          </p:nvPr>
        </p:nvSpPr>
        <p:spPr>
          <a:xfrm>
            <a:off x="445699" y="1477480"/>
            <a:ext cx="4795869" cy="2626491"/>
          </a:xfrm>
        </p:spPr>
        <p:txBody>
          <a:bodyPr>
            <a:normAutofit fontScale="92500" lnSpcReduction="20000"/>
          </a:bodyPr>
          <a:lstStyle/>
          <a:p>
            <a:pPr>
              <a:lnSpc>
                <a:spcPct val="140000"/>
              </a:lnSpc>
            </a:pPr>
            <a:r>
              <a:rPr lang="en-US" altLang="zh-CN" sz="2000" dirty="0">
                <a:latin typeface="Times New Roman" panose="02020603050405020304" pitchFamily="18" charset="0"/>
                <a:ea typeface="宋体" panose="02010600030101010101" pitchFamily="2" charset="-122"/>
                <a:cs typeface="+mn-ea"/>
                <a:sym typeface="Times New Roman" panose="02020603050405020304" pitchFamily="18" charset="0"/>
              </a:rPr>
              <a:t>Source node </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 S</a:t>
            </a:r>
          </a:p>
          <a:p>
            <a:pPr>
              <a:lnSpc>
                <a:spcPct val="140000"/>
              </a:lnSpc>
            </a:pPr>
            <a:r>
              <a:rPr lang="en-US" altLang="zh-CN" sz="2000" dirty="0">
                <a:latin typeface="Times New Roman" panose="02020603050405020304" pitchFamily="18" charset="0"/>
                <a:cs typeface="Times New Roman" panose="02020603050405020304" pitchFamily="18" charset="0"/>
              </a:rPr>
              <a:t>Worker set</a:t>
            </a:r>
            <a:r>
              <a:rPr lang="zh-CN" altLang="en-US" sz="20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w</a:t>
            </a:r>
            <a:r>
              <a:rPr lang="en-US" altLang="zh-CN" sz="1800" i="1" baseline="-25000" dirty="0">
                <a:latin typeface="Times New Roman" panose="02020603050405020304" pitchFamily="18" charset="0"/>
                <a:ea typeface="宋体" panose="02010600030101010101" pitchFamily="2" charset="-122"/>
                <a:cs typeface="+mn-ea"/>
                <a:sym typeface="Times New Roman" panose="02020603050405020304" pitchFamily="18" charset="0"/>
              </a:rPr>
              <a:t>1</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 w</a:t>
            </a:r>
            <a:r>
              <a:rPr lang="en-US" altLang="zh-CN" sz="1800" i="1" baseline="-25000" dirty="0">
                <a:latin typeface="Times New Roman" panose="02020603050405020304" pitchFamily="18" charset="0"/>
                <a:ea typeface="宋体" panose="02010600030101010101" pitchFamily="2" charset="-122"/>
                <a:cs typeface="+mn-ea"/>
                <a:sym typeface="Times New Roman" panose="02020603050405020304" pitchFamily="18" charset="0"/>
              </a:rPr>
              <a:t>2</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800" i="1" dirty="0" err="1">
                <a:latin typeface="Times New Roman" panose="02020603050405020304" pitchFamily="18" charset="0"/>
                <a:ea typeface="宋体" panose="02010600030101010101" pitchFamily="2" charset="-122"/>
                <a:cs typeface="+mn-ea"/>
                <a:sym typeface="Times New Roman" panose="02020603050405020304" pitchFamily="18" charset="0"/>
              </a:rPr>
              <a:t>w</a:t>
            </a:r>
            <a:r>
              <a:rPr lang="en-US" altLang="zh-CN" sz="1800" i="1" baseline="-25000" dirty="0" err="1">
                <a:latin typeface="Times New Roman" panose="02020603050405020304" pitchFamily="18" charset="0"/>
                <a:ea typeface="宋体" panose="02010600030101010101" pitchFamily="2" charset="-122"/>
                <a:cs typeface="+mn-ea"/>
                <a:sym typeface="Times New Roman" panose="02020603050405020304" pitchFamily="18" charset="0"/>
              </a:rPr>
              <a:t>n</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a:t>
            </a:r>
          </a:p>
          <a:p>
            <a:pPr>
              <a:lnSpc>
                <a:spcPct val="140000"/>
              </a:lnSpc>
            </a:pPr>
            <a:r>
              <a:rPr lang="en-US" altLang="zh-CN" sz="2000" dirty="0">
                <a:latin typeface="Times New Roman" panose="02020603050405020304" pitchFamily="18" charset="0"/>
                <a:cs typeface="Times New Roman" panose="02020603050405020304" pitchFamily="18" charset="0"/>
              </a:rPr>
              <a:t>Each worker has bandwidth</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b</a:t>
            </a:r>
            <a:r>
              <a:rPr lang="en-US" altLang="zh-CN" sz="1800" i="1" baseline="-25000" dirty="0">
                <a:latin typeface="Times New Roman" panose="02020603050405020304" pitchFamily="18" charset="0"/>
                <a:ea typeface="宋体" panose="02010600030101010101" pitchFamily="2" charset="-122"/>
                <a:cs typeface="+mn-ea"/>
                <a:sym typeface="Times New Roman" panose="02020603050405020304" pitchFamily="18" charset="0"/>
              </a:rPr>
              <a:t>1</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 b</a:t>
            </a:r>
            <a:r>
              <a:rPr lang="en-US" altLang="zh-CN" sz="1800" i="1" baseline="-25000" dirty="0">
                <a:latin typeface="Times New Roman" panose="02020603050405020304" pitchFamily="18" charset="0"/>
                <a:ea typeface="宋体" panose="02010600030101010101" pitchFamily="2" charset="-122"/>
                <a:cs typeface="+mn-ea"/>
                <a:sym typeface="Times New Roman" panose="02020603050405020304" pitchFamily="18" charset="0"/>
              </a:rPr>
              <a:t>2</a:t>
            </a:r>
            <a:r>
              <a:rPr lang="en-US" altLang="zh-CN" sz="1800" i="1" dirty="0">
                <a:latin typeface="Times New Roman" panose="02020603050405020304" pitchFamily="18" charset="0"/>
                <a:ea typeface="宋体" panose="02010600030101010101" pitchFamily="2" charset="-122"/>
                <a:cs typeface="+mn-ea"/>
                <a:sym typeface="Times New Roman" panose="02020603050405020304" pitchFamily="18" charset="0"/>
              </a:rPr>
              <a:t>, …, b</a:t>
            </a:r>
            <a:r>
              <a:rPr lang="en-US" altLang="zh-CN" sz="1800" i="1" baseline="-25000" dirty="0">
                <a:latin typeface="Times New Roman" panose="02020603050405020304" pitchFamily="18" charset="0"/>
                <a:ea typeface="宋体" panose="02010600030101010101" pitchFamily="2" charset="-122"/>
                <a:cs typeface="+mn-ea"/>
                <a:sym typeface="Times New Roman" panose="02020603050405020304" pitchFamily="18" charset="0"/>
              </a:rPr>
              <a:t>n</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a:t>
            </a:r>
          </a:p>
          <a:p>
            <a:pPr>
              <a:lnSpc>
                <a:spcPct val="140000"/>
              </a:lnSpc>
            </a:pP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Transfer File Size : F</a:t>
            </a:r>
          </a:p>
          <a:p>
            <a:pPr>
              <a:lnSpc>
                <a:spcPct val="140000"/>
              </a:lnSpc>
            </a:pP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Transfer Time Unit: 1tick </a:t>
            </a:r>
            <a:r>
              <a:rPr lang="zh-CN" altLang="en-US" sz="1800" dirty="0">
                <a:latin typeface="Times New Roman" panose="02020603050405020304" pitchFamily="18" charset="0"/>
                <a:ea typeface="宋体" panose="02010600030101010101" pitchFamily="2" charset="-122"/>
                <a:cs typeface="+mn-ea"/>
                <a:sym typeface="Times New Roman" panose="02020603050405020304" pitchFamily="18" charset="0"/>
              </a:rPr>
              <a:t>（</a:t>
            </a:r>
            <a:r>
              <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rPr>
              <a:t>transfer a single large object</a:t>
            </a:r>
            <a:r>
              <a:rPr lang="zh-CN" altLang="en-US" sz="1800" dirty="0">
                <a:latin typeface="Times New Roman" panose="02020603050405020304" pitchFamily="18" charset="0"/>
                <a:ea typeface="宋体" panose="02010600030101010101" pitchFamily="2" charset="-122"/>
                <a:cs typeface="+mn-ea"/>
                <a:sym typeface="Times New Roman" panose="02020603050405020304" pitchFamily="18" charset="0"/>
              </a:rPr>
              <a:t>）</a:t>
            </a:r>
          </a:p>
          <a:p>
            <a:pPr>
              <a:lnSpc>
                <a:spcPct val="140000"/>
              </a:lnSpc>
            </a:pPr>
            <a:endParaRPr lang="en-US" altLang="zh-CN" sz="18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8</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7" name="图片 6">
            <a:extLst>
              <a:ext uri="{FF2B5EF4-FFF2-40B4-BE49-F238E27FC236}">
                <a16:creationId xmlns:a16="http://schemas.microsoft.com/office/drawing/2014/main" id="{E70AFD6A-99D3-4FA5-8002-2AC385BBC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457" y="1713092"/>
            <a:ext cx="4215343" cy="3191096"/>
          </a:xfrm>
          <a:prstGeom prst="rect">
            <a:avLst/>
          </a:prstGeom>
        </p:spPr>
      </p:pic>
      <p:pic>
        <p:nvPicPr>
          <p:cNvPr id="8" name="图片 7">
            <a:extLst>
              <a:ext uri="{FF2B5EF4-FFF2-40B4-BE49-F238E27FC236}">
                <a16:creationId xmlns:a16="http://schemas.microsoft.com/office/drawing/2014/main" id="{7BCA0D44-790B-4FEC-BF08-FF25AEECC3B7}"/>
              </a:ext>
            </a:extLst>
          </p:cNvPr>
          <p:cNvPicPr>
            <a:picLocks noChangeAspect="1"/>
          </p:cNvPicPr>
          <p:nvPr/>
        </p:nvPicPr>
        <p:blipFill>
          <a:blip r:embed="rId4" cstate="print"/>
          <a:stretch>
            <a:fillRect/>
          </a:stretch>
        </p:blipFill>
        <p:spPr>
          <a:xfrm>
            <a:off x="7163686" y="4947930"/>
            <a:ext cx="2546181" cy="1342236"/>
          </a:xfrm>
          <a:prstGeom prst="rect">
            <a:avLst/>
          </a:prstGeom>
        </p:spPr>
      </p:pic>
      <p:sp>
        <p:nvSpPr>
          <p:cNvPr id="9" name="文本框 8">
            <a:extLst>
              <a:ext uri="{FF2B5EF4-FFF2-40B4-BE49-F238E27FC236}">
                <a16:creationId xmlns:a16="http://schemas.microsoft.com/office/drawing/2014/main" id="{969EF6C3-C98A-4976-A2F9-95A2FFFE16A9}"/>
              </a:ext>
            </a:extLst>
          </p:cNvPr>
          <p:cNvSpPr txBox="1"/>
          <p:nvPr/>
        </p:nvSpPr>
        <p:spPr>
          <a:xfrm>
            <a:off x="221675" y="6453813"/>
            <a:ext cx="8910671" cy="276999"/>
          </a:xfrm>
          <a:prstGeom prst="rect">
            <a:avLst/>
          </a:prstGeom>
          <a:noFill/>
        </p:spPr>
        <p:txBody>
          <a:bodyPr wrap="square" rtlCol="0">
            <a:spAutoFit/>
          </a:bodyPr>
          <a:lstStyle/>
          <a:p>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[1] J. Behrens, S. Jha, K. Birman, and E.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Tremel</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Rdmc</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A reliable </a:t>
            </a:r>
            <a:r>
              <a:rPr lang="en-US" altLang="zh-CN" sz="1200" dirty="0" err="1">
                <a:latin typeface="Times New Roman" panose="02020603050405020304" pitchFamily="18" charset="0"/>
                <a:ea typeface="宋体" panose="02010600030101010101" pitchFamily="2" charset="-122"/>
                <a:cs typeface="+mn-ea"/>
                <a:sym typeface="Times New Roman" panose="02020603050405020304" pitchFamily="18" charset="0"/>
              </a:rPr>
              <a:t>rdma</a:t>
            </a:r>
            <a:r>
              <a:rPr lang="en-US" altLang="zh-CN" sz="1200" dirty="0">
                <a:latin typeface="Times New Roman" panose="02020603050405020304" pitchFamily="18" charset="0"/>
                <a:ea typeface="宋体" panose="02010600030101010101" pitchFamily="2" charset="-122"/>
                <a:cs typeface="+mn-ea"/>
                <a:sym typeface="Times New Roman" panose="02020603050405020304" pitchFamily="18" charset="0"/>
              </a:rPr>
              <a:t> multicast for large objects,” in Proceedings of DSN, 2018.</a:t>
            </a:r>
            <a:endParaRPr lang="zh-CN" altLang="en-US" sz="12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1F1E242-D138-485E-B9E2-B831EBE7D1ED}"/>
                  </a:ext>
                </a:extLst>
              </p:cNvPr>
              <p:cNvSpPr txBox="1"/>
              <p:nvPr/>
            </p:nvSpPr>
            <p:spPr>
              <a:xfrm>
                <a:off x="445699" y="4483164"/>
                <a:ext cx="4674336" cy="748923"/>
              </a:xfrm>
              <a:prstGeom prst="rect">
                <a:avLst/>
              </a:prstGeom>
              <a:noFill/>
            </p:spPr>
            <p:txBody>
              <a:bodyPr wrap="square" rtlCol="0">
                <a:spAutoFit/>
              </a:bodyPr>
              <a:lstStyle/>
              <a:p>
                <a:pPr marL="285744" indent="-285744">
                  <a:spcBef>
                    <a:spcPts val="751"/>
                  </a:spcBef>
                  <a:buFont typeface="Arial" panose="020B0604020202020204" pitchFamily="34" charset="0"/>
                  <a:buChar char="•"/>
                </a:pPr>
                <a:r>
                  <a:rPr lang="en-US" altLang="zh-CN"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Transfer time</a:t>
                </a:r>
                <a:r>
                  <a:rPr lang="zh-CN" altLang="en-US"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a:t>
                </a:r>
                <a14:m>
                  <m:oMath xmlns:m="http://schemas.openxmlformats.org/officeDocument/2006/math">
                    <m:func>
                      <m:funcPr>
                        <m:ctrlPr>
                          <a:rPr lang="en-US" altLang="zh-CN" b="1" i="1">
                            <a:solidFill>
                              <a:srgbClr val="FF0000"/>
                            </a:solidFill>
                            <a:latin typeface="Cambria Math" panose="02040503050406030204" pitchFamily="18" charset="0"/>
                            <a:cs typeface="+mn-ea"/>
                            <a:sym typeface="Times New Roman" panose="02020603050405020304" pitchFamily="18" charset="0"/>
                          </a:rPr>
                        </m:ctrlPr>
                      </m:funcPr>
                      <m:fName>
                        <m:r>
                          <a:rPr lang="en-US" altLang="zh-CN" b="1" i="1">
                            <a:solidFill>
                              <a:srgbClr val="FF0000"/>
                            </a:solidFill>
                            <a:latin typeface="Cambria Math" panose="02040503050406030204" pitchFamily="18" charset="0"/>
                            <a:cs typeface="+mn-ea"/>
                            <a:sym typeface="Times New Roman" panose="02020603050405020304" pitchFamily="18" charset="0"/>
                          </a:rPr>
                          <m:t>𝐎</m:t>
                        </m:r>
                        <m:r>
                          <a:rPr lang="en-US" altLang="zh-CN" b="1">
                            <a:solidFill>
                              <a:srgbClr val="FF0000"/>
                            </a:solidFill>
                            <a:latin typeface="Cambria Math" panose="02040503050406030204" pitchFamily="18" charset="0"/>
                            <a:cs typeface="+mn-ea"/>
                            <a:sym typeface="Times New Roman" panose="02020603050405020304" pitchFamily="18" charset="0"/>
                          </a:rPr>
                          <m:t>(</m:t>
                        </m:r>
                        <m:r>
                          <a:rPr lang="en-US" altLang="zh-CN" b="1" i="1">
                            <a:solidFill>
                              <a:srgbClr val="FF0000"/>
                            </a:solidFill>
                            <a:latin typeface="Cambria Math" panose="02040503050406030204" pitchFamily="18" charset="0"/>
                            <a:cs typeface="+mn-ea"/>
                            <a:sym typeface="Times New Roman" panose="02020603050405020304" pitchFamily="18" charset="0"/>
                          </a:rPr>
                          <m:t>𝒍𝒐𝒈</m:t>
                        </m:r>
                      </m:fName>
                      <m:e>
                        <m:r>
                          <m:rPr>
                            <m:sty m:val="p"/>
                          </m:rPr>
                          <a:rPr lang="en-US" altLang="zh-CN" b="1" i="1">
                            <a:solidFill>
                              <a:srgbClr val="FF0000"/>
                            </a:solidFill>
                            <a:latin typeface="Cambria Math" panose="02040503050406030204" pitchFamily="18" charset="0"/>
                            <a:cs typeface="+mn-ea"/>
                            <a:sym typeface="Times New Roman" panose="02020603050405020304" pitchFamily="18" charset="0"/>
                          </a:rPr>
                          <m:t>N</m:t>
                        </m:r>
                      </m:e>
                    </m:func>
                    <m:r>
                      <a:rPr lang="en-US" altLang="zh-CN" b="1" i="1">
                        <a:solidFill>
                          <a:srgbClr val="FF0000"/>
                        </a:solidFill>
                        <a:latin typeface="Cambria Math" panose="02040503050406030204" pitchFamily="18" charset="0"/>
                        <a:cs typeface="+mn-ea"/>
                        <a:sym typeface="Times New Roman" panose="02020603050405020304" pitchFamily="18" charset="0"/>
                      </a:rPr>
                      <m:t>)</m:t>
                    </m:r>
                  </m:oMath>
                </a14:m>
                <a:endParaRPr lang="en-US" altLang="zh-CN"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endParaRPr>
              </a:p>
              <a:p>
                <a:pPr marL="285744" indent="-285744">
                  <a:spcBef>
                    <a:spcPts val="751"/>
                  </a:spcBef>
                  <a:buFont typeface="Arial" panose="020B0604020202020204" pitchFamily="34" charset="0"/>
                  <a:buChar char="•"/>
                </a:pPr>
                <a:r>
                  <a:rPr lang="en-US" altLang="zh-CN"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The max source out degree :  </a:t>
                </a:r>
                <a14:m>
                  <m:oMath xmlns:m="http://schemas.openxmlformats.org/officeDocument/2006/math">
                    <m:func>
                      <m:funcPr>
                        <m:ctrlPr>
                          <a:rPr lang="zh-CN" altLang="en-US" b="1" i="1">
                            <a:solidFill>
                              <a:srgbClr val="FF0000"/>
                            </a:solidFill>
                            <a:latin typeface="Cambria Math" panose="02040503050406030204" pitchFamily="18" charset="0"/>
                            <a:cs typeface="+mn-ea"/>
                            <a:sym typeface="Times New Roman" panose="02020603050405020304" pitchFamily="18" charset="0"/>
                          </a:rPr>
                        </m:ctrlPr>
                      </m:funcPr>
                      <m:fName>
                        <m:r>
                          <a:rPr lang="zh-CN" altLang="en-US" b="1" i="1">
                            <a:solidFill>
                              <a:srgbClr val="FF0000"/>
                            </a:solidFill>
                            <a:latin typeface="Cambria Math" panose="02040503050406030204" pitchFamily="18" charset="0"/>
                            <a:cs typeface="+mn-ea"/>
                            <a:sym typeface="Times New Roman" panose="02020603050405020304" pitchFamily="18" charset="0"/>
                          </a:rPr>
                          <m:t>𝒍𝒐𝒈</m:t>
                        </m:r>
                      </m:fName>
                      <m:e>
                        <m:d>
                          <m:dPr>
                            <m:ctrlPr>
                              <a:rPr lang="zh-CN" altLang="en-US" b="1" i="1">
                                <a:solidFill>
                                  <a:srgbClr val="FF0000"/>
                                </a:solidFill>
                                <a:latin typeface="Cambria Math" panose="02040503050406030204" pitchFamily="18" charset="0"/>
                                <a:cs typeface="+mn-ea"/>
                                <a:sym typeface="Times New Roman" panose="02020603050405020304" pitchFamily="18" charset="0"/>
                              </a:rPr>
                            </m:ctrlPr>
                          </m:dPr>
                          <m:e>
                            <m:r>
                              <a:rPr lang="zh-CN" altLang="en-US" b="1" i="1">
                                <a:solidFill>
                                  <a:srgbClr val="FF0000"/>
                                </a:solidFill>
                                <a:latin typeface="Cambria Math" panose="02040503050406030204" pitchFamily="18" charset="0"/>
                                <a:cs typeface="+mn-ea"/>
                                <a:sym typeface="Times New Roman" panose="02020603050405020304" pitchFamily="18" charset="0"/>
                              </a:rPr>
                              <m:t>𝑵</m:t>
                            </m:r>
                          </m:e>
                        </m:d>
                      </m:e>
                    </m:func>
                  </m:oMath>
                </a14:m>
                <a:r>
                  <a:rPr lang="en-US" altLang="zh-CN"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rPr>
                  <a:t> </a:t>
                </a:r>
                <a:endParaRPr lang="zh-CN" altLang="en-US" b="1" dirty="0">
                  <a:solidFill>
                    <a:srgbClr val="FF0000"/>
                  </a:solidFill>
                  <a:latin typeface="Times New Roman" panose="02020603050405020304" pitchFamily="18" charset="0"/>
                  <a:ea typeface="宋体" panose="02010600030101010101" pitchFamily="2" charset="-122"/>
                  <a:cs typeface="+mn-ea"/>
                  <a:sym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31F1E242-D138-485E-B9E2-B831EBE7D1ED}"/>
                  </a:ext>
                </a:extLst>
              </p:cNvPr>
              <p:cNvSpPr txBox="1">
                <a:spLocks noRot="1" noChangeAspect="1" noMove="1" noResize="1" noEditPoints="1" noAdjustHandles="1" noChangeArrowheads="1" noChangeShapeType="1" noTextEdit="1"/>
              </p:cNvSpPr>
              <p:nvPr/>
            </p:nvSpPr>
            <p:spPr>
              <a:xfrm>
                <a:off x="445699" y="4483164"/>
                <a:ext cx="4674336" cy="748923"/>
              </a:xfrm>
              <a:prstGeom prst="rect">
                <a:avLst/>
              </a:prstGeom>
              <a:blipFill>
                <a:blip r:embed="rId7"/>
                <a:stretch>
                  <a:fillRect l="-813" t="-5000" b="-1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213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3F131A4F-8398-4BE2-B3E9-4708408BFC7D}"/>
              </a:ext>
            </a:extLst>
          </p:cNvPr>
          <p:cNvSpPr>
            <a:spLocks noGrp="1"/>
          </p:cNvSpPr>
          <p:nvPr>
            <p:ph type="title"/>
          </p:nvPr>
        </p:nvSpPr>
        <p:spPr>
          <a:xfrm>
            <a:off x="289726" y="224850"/>
            <a:ext cx="7554712" cy="632401"/>
          </a:xfrm>
        </p:spPr>
        <p:txBody>
          <a:bodyPr>
            <a:noAutofit/>
          </a:bodyPr>
          <a:lstStyle/>
          <a:p>
            <a:r>
              <a:rPr lang="en-US" altLang="zh-CN" sz="3600" dirty="0">
                <a:latin typeface="Times New Roman" panose="02020603050405020304" pitchFamily="18" charset="0"/>
                <a:ea typeface="宋体" panose="02010600030101010101" pitchFamily="2" charset="-122"/>
                <a:cs typeface="+mn-ea"/>
                <a:sym typeface="Times New Roman" panose="02020603050405020304" pitchFamily="18" charset="0"/>
              </a:rPr>
              <a:t>Performance bottleneck in RDMC</a:t>
            </a:r>
            <a:endParaRPr lang="zh-CN" altLang="en-US" sz="3600" dirty="0">
              <a:latin typeface="Times New Roman" panose="02020603050405020304" pitchFamily="18" charset="0"/>
              <a:ea typeface="宋体" panose="02010600030101010101" pitchFamily="2" charset="-122"/>
              <a:cs typeface="+mn-ea"/>
              <a:sym typeface="Times New Roman" panose="02020603050405020304" pitchFamily="18" charset="0"/>
            </a:endParaRPr>
          </a:p>
        </p:txBody>
      </p:sp>
      <p:sp>
        <p:nvSpPr>
          <p:cNvPr id="6" name="灯片编号占位符 5"/>
          <p:cNvSpPr>
            <a:spLocks noGrp="1"/>
          </p:cNvSpPr>
          <p:nvPr>
            <p:ph type="sldNum" sz="quarter" idx="12"/>
          </p:nvPr>
        </p:nvSpPr>
        <p:spPr/>
        <p:txBody>
          <a:bodyPr/>
          <a:lstStyle/>
          <a:p>
            <a:fld id="{2E36CBBD-B9E7-4A80-B4C6-E23660E30DBD}" type="slidenum">
              <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rPr>
              <a:pPr/>
              <a:t>9</a:t>
            </a:fld>
            <a:endParaRPr lang="zh-CN" altLang="en-US" sz="2000">
              <a:latin typeface="Times New Roman" panose="02020603050405020304" pitchFamily="18" charset="0"/>
              <a:ea typeface="宋体" panose="02010600030101010101" pitchFamily="2" charset="-122"/>
              <a:cs typeface="+mn-ea"/>
              <a:sym typeface="Times New Roman" panose="02020603050405020304" pitchFamily="18" charset="0"/>
            </a:endParaRPr>
          </a:p>
        </p:txBody>
      </p:sp>
      <p:pic>
        <p:nvPicPr>
          <p:cNvPr id="18" name="图片 17">
            <a:extLst>
              <a:ext uri="{FF2B5EF4-FFF2-40B4-BE49-F238E27FC236}">
                <a16:creationId xmlns:a16="http://schemas.microsoft.com/office/drawing/2014/main" id="{A04D12E0-5BD2-4DEB-81E8-0B088B159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99" y="1942073"/>
            <a:ext cx="4362595" cy="3691560"/>
          </a:xfrm>
          <a:prstGeom prst="rect">
            <a:avLst/>
          </a:prstGeom>
        </p:spPr>
      </p:pic>
      <p:pic>
        <p:nvPicPr>
          <p:cNvPr id="20" name="图片 19">
            <a:extLst>
              <a:ext uri="{FF2B5EF4-FFF2-40B4-BE49-F238E27FC236}">
                <a16:creationId xmlns:a16="http://schemas.microsoft.com/office/drawing/2014/main" id="{750F42D0-1819-4CD9-BF15-348E2ED91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779" y="2015837"/>
            <a:ext cx="4362595" cy="3691560"/>
          </a:xfrm>
          <a:prstGeom prst="rect">
            <a:avLst/>
          </a:prstGeom>
        </p:spPr>
      </p:pic>
      <p:sp>
        <p:nvSpPr>
          <p:cNvPr id="22" name="文本框 21">
            <a:extLst>
              <a:ext uri="{FF2B5EF4-FFF2-40B4-BE49-F238E27FC236}">
                <a16:creationId xmlns:a16="http://schemas.microsoft.com/office/drawing/2014/main" id="{F1BB9F5C-632D-4EF9-B376-82DE827B2FB7}"/>
              </a:ext>
            </a:extLst>
          </p:cNvPr>
          <p:cNvSpPr txBox="1"/>
          <p:nvPr/>
        </p:nvSpPr>
        <p:spPr>
          <a:xfrm>
            <a:off x="1152655" y="5821122"/>
            <a:ext cx="4333955"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Throughput and load factor with different input rates</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a:extLst>
              <a:ext uri="{FF2B5EF4-FFF2-40B4-BE49-F238E27FC236}">
                <a16:creationId xmlns:a16="http://schemas.microsoft.com/office/drawing/2014/main" id="{C4534FC0-A9D5-4C22-9FFB-B4FD96CC6918}"/>
              </a:ext>
            </a:extLst>
          </p:cNvPr>
          <p:cNvSpPr txBox="1"/>
          <p:nvPr/>
        </p:nvSpPr>
        <p:spPr>
          <a:xfrm>
            <a:off x="7452834" y="5821122"/>
            <a:ext cx="3586511" cy="307777"/>
          </a:xfrm>
          <a:prstGeom prst="rect">
            <a:avLst/>
          </a:prstGeom>
          <a:noFill/>
        </p:spPr>
        <p:txBody>
          <a:bodyPr wrap="square" rtlCol="0">
            <a:spAutoFit/>
          </a:bodyPr>
          <a:lstStyle/>
          <a:p>
            <a:pPr lvl="0"/>
            <a:r>
              <a:rPr lang="en-US" altLang="zh-CN" sz="1400" dirty="0"/>
              <a:t>▲</a:t>
            </a:r>
            <a:r>
              <a:rPr lang="en-US" altLang="zh-CN"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Processing latency with different input rates</a:t>
            </a:r>
            <a:endParaRPr lang="zh-CN" altLang="en-US" sz="1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42472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3|30.6|7.1"/>
</p:tagLst>
</file>

<file path=ppt/tags/tag2.xml><?xml version="1.0" encoding="utf-8"?>
<p:tagLst xmlns:a="http://schemas.openxmlformats.org/drawingml/2006/main" xmlns:r="http://schemas.openxmlformats.org/officeDocument/2006/relationships" xmlns:p="http://schemas.openxmlformats.org/presentationml/2006/main">
  <p:tag name="PA" val="v5.2.8"/>
  <p:tag name="PAMAINTYPE" val="4"/>
  <p:tag name="PATYPE" val="150"/>
  <p:tag name="PASUBTYPE" val="152"/>
  <p:tag name="RESOURCELIBID_SHAPE" val="1886"/>
  <p:tag name="RESOURCELIB_SHAPETYPE" val="4"/>
</p:tagLst>
</file>

<file path=ppt/tags/tag3.xml><?xml version="1.0" encoding="utf-8"?>
<p:tagLst xmlns:a="http://schemas.openxmlformats.org/drawingml/2006/main" xmlns:r="http://schemas.openxmlformats.org/officeDocument/2006/relationships" xmlns:p="http://schemas.openxmlformats.org/presentationml/2006/main">
  <p:tag name="PA" val="v5.2.8"/>
  <p:tag name="PAMAINTYPE" val="4"/>
  <p:tag name="PATYPE" val="150"/>
  <p:tag name="PASUBTYPE" val="152"/>
  <p:tag name="RESOURCELIBID_SHAPE" val="1886"/>
  <p:tag name="RESOURCELIB_SHAPETYPE" val="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9219</TotalTime>
  <Words>4091</Words>
  <Application>Microsoft Macintosh PowerPoint</Application>
  <PresentationFormat>宽屏</PresentationFormat>
  <Paragraphs>272</Paragraphs>
  <Slides>22</Slides>
  <Notes>22</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1" baseType="lpstr">
      <vt:lpstr>等线</vt:lpstr>
      <vt:lpstr>Arial</vt:lpstr>
      <vt:lpstr>Calibri</vt:lpstr>
      <vt:lpstr>Calibri Light</vt:lpstr>
      <vt:lpstr>Cambria Math</vt:lpstr>
      <vt:lpstr>Times New Roman</vt:lpstr>
      <vt:lpstr>Wingdings</vt:lpstr>
      <vt:lpstr>Office 主题​​</vt:lpstr>
      <vt:lpstr>Equation</vt:lpstr>
      <vt:lpstr>Whale: Efficient Distributed Stream Processing using RDMA-assisted One-to-Many Data Partition</vt:lpstr>
      <vt:lpstr>PowerPoint 演示文稿</vt:lpstr>
      <vt:lpstr>Existing stream processing system[1][2][3]</vt:lpstr>
      <vt:lpstr>Experimental Analysis</vt:lpstr>
      <vt:lpstr>Experimental Analysis</vt:lpstr>
      <vt:lpstr>One-to-many stream partitioning </vt:lpstr>
      <vt:lpstr>Remote direct memory access</vt:lpstr>
      <vt:lpstr>RDMC: A Reliable RDMA Multicast for Large Objects[1]</vt:lpstr>
      <vt:lpstr>Performance bottleneck in RDMC</vt:lpstr>
      <vt:lpstr>RDMA-assisted one-to-many stream partitioning</vt:lpstr>
      <vt:lpstr>Determine the max d in stream multicast model</vt:lpstr>
      <vt:lpstr>Non-blocking multicast tree</vt:lpstr>
      <vt:lpstr>Queue-based self-adjusting mechanism</vt:lpstr>
      <vt:lpstr>Stream multicast dynamic switching mechanism</vt:lpstr>
      <vt:lpstr>Stream multicast dynamic switching mechanism</vt:lpstr>
      <vt:lpstr>Worker-oriented communication mechanism </vt:lpstr>
      <vt:lpstr>System architecture</vt:lpstr>
      <vt:lpstr>Experimental setup</vt:lpstr>
      <vt:lpstr>Overall system performance evaluation</vt:lpstr>
      <vt:lpstr>Stream multicast performance evaluation </vt:lpstr>
      <vt:lpstr>Conclusion</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Whale: Efficient Distributed Stream Processing using RDMA-assisted One-to-Many Data Partition</dc:title>
  <dc:subject/>
  <dc:creator/>
  <cp:keywords/>
  <dc:description/>
  <cp:lastModifiedBy>谭 杰</cp:lastModifiedBy>
  <cp:revision>375</cp:revision>
  <dcterms:created xsi:type="dcterms:W3CDTF">2020-05-15T15:03:16Z</dcterms:created>
  <dcterms:modified xsi:type="dcterms:W3CDTF">2021-10-19T17:44:25Z</dcterms:modified>
  <cp:category/>
</cp:coreProperties>
</file>