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0.xml" ContentType="application/vnd.openxmlformats-officedocument.presentationml.notesSlide+xml"/>
  <Override PartName="/ppt/tags/tag95.xml" ContentType="application/vnd.openxmlformats-officedocument.presentationml.tags+xml"/>
  <Override PartName="/ppt/notesSlides/notesSlide21.xml" ContentType="application/vnd.openxmlformats-officedocument.presentationml.notesSlide+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notesSlides/notesSlide24.xml" ContentType="application/vnd.openxmlformats-officedocument.presentationml.notesSlide+xml"/>
  <Override PartName="/ppt/tags/tag99.xml" ContentType="application/vnd.openxmlformats-officedocument.presentationml.tags+xml"/>
  <Override PartName="/ppt/notesSlides/notesSlide25.xml" ContentType="application/vnd.openxmlformats-officedocument.presentationml.notesSlide+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tags/tag104.xml" ContentType="application/vnd.openxmlformats-officedocument.presentationml.tags+xml"/>
  <Override PartName="/ppt/notesSlides/notesSlide29.xml" ContentType="application/vnd.openxmlformats-officedocument.presentationml.notesSlide+xml"/>
  <Override PartName="/ppt/tags/tag105.xml" ContentType="application/vnd.openxmlformats-officedocument.presentationml.tags+xml"/>
  <Override PartName="/ppt/notesSlides/notesSlide30.xml" ContentType="application/vnd.openxmlformats-officedocument.presentationml.notesSlide+xml"/>
  <Override PartName="/ppt/tags/tag106.xml" ContentType="application/vnd.openxmlformats-officedocument.presentationml.tags+xml"/>
  <Override PartName="/ppt/notesSlides/notesSlide31.xml" ContentType="application/vnd.openxmlformats-officedocument.presentationml.notesSlide+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notesSlides/notesSlide3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4.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5.xml" ContentType="application/vnd.openxmlformats-officedocument.presentationml.notesSlide+xml"/>
  <Override PartName="/ppt/tags/tag122.xml" ContentType="application/vnd.openxmlformats-officedocument.presentationml.tags+xml"/>
  <Override PartName="/ppt/notesSlides/notesSlide36.xml" ContentType="application/vnd.openxmlformats-officedocument.presentationml.notesSlide+xml"/>
  <Override PartName="/ppt/tags/tag123.xml" ContentType="application/vnd.openxmlformats-officedocument.presentationml.tags+xml"/>
  <Override PartName="/ppt/notesSlides/notesSlide3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70" r:id="rId3"/>
    <p:sldMasterId id="2147483682" r:id="rId4"/>
    <p:sldMasterId id="2147483695" r:id="rId5"/>
    <p:sldMasterId id="2147483707" r:id="rId6"/>
  </p:sldMasterIdLst>
  <p:notesMasterIdLst>
    <p:notesMasterId r:id="rId49"/>
  </p:notesMasterIdLst>
  <p:handoutMasterIdLst>
    <p:handoutMasterId r:id="rId50"/>
  </p:handoutMasterIdLst>
  <p:sldIdLst>
    <p:sldId id="256" r:id="rId7"/>
    <p:sldId id="427" r:id="rId8"/>
    <p:sldId id="552" r:id="rId9"/>
    <p:sldId id="424" r:id="rId10"/>
    <p:sldId id="553" r:id="rId11"/>
    <p:sldId id="484" r:id="rId12"/>
    <p:sldId id="463" r:id="rId13"/>
    <p:sldId id="464" r:id="rId14"/>
    <p:sldId id="430" r:id="rId15"/>
    <p:sldId id="600" r:id="rId16"/>
    <p:sldId id="601" r:id="rId17"/>
    <p:sldId id="602" r:id="rId18"/>
    <p:sldId id="603" r:id="rId19"/>
    <p:sldId id="604" r:id="rId20"/>
    <p:sldId id="563" r:id="rId21"/>
    <p:sldId id="428" r:id="rId22"/>
    <p:sldId id="434" r:id="rId23"/>
    <p:sldId id="564" r:id="rId24"/>
    <p:sldId id="429" r:id="rId25"/>
    <p:sldId id="525" r:id="rId26"/>
    <p:sldId id="555" r:id="rId27"/>
    <p:sldId id="435" r:id="rId28"/>
    <p:sldId id="470" r:id="rId29"/>
    <p:sldId id="605" r:id="rId30"/>
    <p:sldId id="606" r:id="rId31"/>
    <p:sldId id="472" r:id="rId32"/>
    <p:sldId id="607" r:id="rId33"/>
    <p:sldId id="526" r:id="rId34"/>
    <p:sldId id="608" r:id="rId35"/>
    <p:sldId id="475" r:id="rId36"/>
    <p:sldId id="609" r:id="rId37"/>
    <p:sldId id="610" r:id="rId38"/>
    <p:sldId id="611" r:id="rId39"/>
    <p:sldId id="437" r:id="rId40"/>
    <p:sldId id="556" r:id="rId41"/>
    <p:sldId id="439" r:id="rId42"/>
    <p:sldId id="565" r:id="rId43"/>
    <p:sldId id="612" r:id="rId44"/>
    <p:sldId id="481" r:id="rId45"/>
    <p:sldId id="557" r:id="rId46"/>
    <p:sldId id="454" r:id="rId47"/>
    <p:sldId id="271" r:id="rId48"/>
  </p:sldIdLst>
  <p:sldSz cx="14224000" cy="8001000"/>
  <p:notesSz cx="6662738" cy="9832975"/>
  <p:defaultTextStyle>
    <a:defPPr>
      <a:defRPr lang="en-US"/>
    </a:defPPr>
    <a:lvl1pPr marL="0" lvl="0"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624">
          <p15:clr>
            <a:srgbClr val="A4A3A4"/>
          </p15:clr>
        </p15:guide>
        <p15:guide id="2" orient="horz" pos="706">
          <p15:clr>
            <a:srgbClr val="A4A3A4"/>
          </p15:clr>
        </p15:guide>
        <p15:guide id="3" pos="8336">
          <p15:clr>
            <a:srgbClr val="A4A3A4"/>
          </p15:clr>
        </p15:guide>
        <p15:guide id="4" orient="horz" pos="2512">
          <p15:clr>
            <a:srgbClr val="A4A3A4"/>
          </p15:clr>
        </p15:guide>
        <p15:guide id="5" pos="4480">
          <p15:clr>
            <a:srgbClr val="A4A3A4"/>
          </p15:clr>
        </p15:guide>
        <p15:guide id="6" orient="horz" pos="43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524B"/>
    <a:srgbClr val="ADB9CA"/>
    <a:srgbClr val="5B9BD5"/>
    <a:srgbClr val="235E99"/>
    <a:srgbClr val="FCC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0"/>
    <p:restoredTop sz="63403" autoAdjust="0"/>
  </p:normalViewPr>
  <p:slideViewPr>
    <p:cSldViewPr snapToObjects="1" showGuides="1">
      <p:cViewPr varScale="1">
        <p:scale>
          <a:sx n="52" d="100"/>
          <a:sy n="52" d="100"/>
        </p:scale>
        <p:origin x="1212" y="66"/>
      </p:cViewPr>
      <p:guideLst>
        <p:guide pos="624"/>
        <p:guide orient="horz" pos="706"/>
        <p:guide pos="8336"/>
        <p:guide orient="horz" pos="2512"/>
        <p:guide pos="4480"/>
        <p:guide orient="horz" pos="4335"/>
      </p:guideLst>
    </p:cSldViewPr>
  </p:slideViewPr>
  <p:notesTextViewPr>
    <p:cViewPr>
      <p:scale>
        <a:sx n="1" d="1"/>
        <a:sy n="1" d="1"/>
      </p:scale>
      <p:origin x="0" y="0"/>
    </p:cViewPr>
  </p:notesTextViewPr>
  <p:notesViewPr>
    <p:cSldViewPr snapToObjects="1">
      <p:cViewPr varScale="1">
        <p:scale>
          <a:sx n="81" d="100"/>
          <a:sy n="81"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7663" cy="493713"/>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rPr>
              <a:t>1</a:t>
            </a:r>
            <a:endPar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
        <p:nvSpPr>
          <p:cNvPr id="3" name="日期占位符 2"/>
          <p:cNvSpPr>
            <a:spLocks noGrp="1"/>
          </p:cNvSpPr>
          <p:nvPr>
            <p:ph type="dt" sz="quarter" idx="1"/>
          </p:nvPr>
        </p:nvSpPr>
        <p:spPr>
          <a:xfrm>
            <a:off x="3773488" y="0"/>
            <a:ext cx="2887663" cy="493713"/>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60FE075-0201-4BD5-B0AC-48775B64AEEB}" type="datetime1">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MS PGothic" panose="020B0600070205080204" pitchFamily="34" charset="-128"/>
                <a:cs typeface="+mn-cs"/>
              </a:rPr>
              <a:t>2021/11/18</a:t>
            </a:fld>
            <a:endPar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
        <p:nvSpPr>
          <p:cNvPr id="4" name="页脚占位符 3"/>
          <p:cNvSpPr>
            <a:spLocks noGrp="1"/>
          </p:cNvSpPr>
          <p:nvPr>
            <p:ph type="ftr" sz="quarter" idx="2"/>
          </p:nvPr>
        </p:nvSpPr>
        <p:spPr>
          <a:xfrm>
            <a:off x="0" y="9339263"/>
            <a:ext cx="2887663" cy="493713"/>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
        <p:nvSpPr>
          <p:cNvPr id="5" name="灯片编号占位符 4"/>
          <p:cNvSpPr>
            <a:spLocks noGrp="1"/>
          </p:cNvSpPr>
          <p:nvPr>
            <p:ph type="sldNum" sz="quarter" idx="3"/>
          </p:nvPr>
        </p:nvSpPr>
        <p:spPr>
          <a:xfrm>
            <a:off x="3773488" y="9339263"/>
            <a:ext cx="2887663" cy="493713"/>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E97AEE1-674B-4C52-9F59-1ECE87927989}"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MS PGothic" panose="020B0600070205080204" pitchFamily="34" charset="-128"/>
                <a:cs typeface="+mn-cs"/>
              </a:rPr>
              <a:t>‹#›</a:t>
            </a:fld>
            <a:endPar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7663" cy="492125"/>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sz="1200">
                <a:latin typeface="微软雅黑" panose="020B0503020204020204" pitchFamily="34" charset="-122"/>
                <a:ea typeface="MS PGothic" panose="020B0600070205080204" pitchFamily="34" charset="-128"/>
                <a:cs typeface="+mn-cs"/>
              </a:defRPr>
            </a:lvl1pPr>
          </a:lstStyle>
          <a:p>
            <a:pPr eaLnBrk="0" hangingPunct="0">
              <a:defRPr/>
            </a:pPr>
            <a:r>
              <a:rPr lang="en-US" dirty="0"/>
              <a:t>1</a:t>
            </a:r>
          </a:p>
        </p:txBody>
      </p:sp>
      <p:sp>
        <p:nvSpPr>
          <p:cNvPr id="4099" name="Rectangle 3"/>
          <p:cNvSpPr>
            <a:spLocks noGrp="1" noChangeArrowheads="1"/>
          </p:cNvSpPr>
          <p:nvPr>
            <p:ph type="dt" idx="1"/>
          </p:nvPr>
        </p:nvSpPr>
        <p:spPr bwMode="auto">
          <a:xfrm>
            <a:off x="3775075" y="0"/>
            <a:ext cx="2887663" cy="492125"/>
          </a:xfrm>
          <a:prstGeom prst="rect">
            <a:avLst/>
          </a:prstGeom>
          <a:noFill/>
          <a:ln>
            <a:noFill/>
          </a:ln>
        </p:spPr>
        <p:txBody>
          <a:bodyPr vert="horz" wrap="square" lIns="91440" tIns="45720" rIns="91440" bIns="45720" numCol="1" anchor="t" anchorCtr="0" compatLnSpc="1"/>
          <a:lstStyle>
            <a:lvl1pPr algn="r">
              <a:buFont typeface="Arial" panose="020B0604020202020204" pitchFamily="34" charset="0"/>
              <a:buNone/>
              <a:defRPr sz="1200">
                <a:latin typeface="微软雅黑" panose="020B0503020204020204" pitchFamily="34" charset="-122"/>
                <a:ea typeface="MS PGothic" panose="020B0600070205080204" pitchFamily="34" charset="-128"/>
                <a:cs typeface="+mn-cs"/>
              </a:defRPr>
            </a:lvl1pPr>
          </a:lstStyle>
          <a:p>
            <a:pPr eaLnBrk="0" hangingPunct="0">
              <a:defRPr/>
            </a:pPr>
            <a:fld id="{E30A1685-A36B-423E-BC13-24BC6B665281}" type="datetime1">
              <a:rPr lang="zh-CN" altLang="en-US" smtClean="0"/>
              <a:t>2021/11/18</a:t>
            </a:fld>
            <a:endParaRPr lang="en-US" dirty="0"/>
          </a:p>
        </p:txBody>
      </p:sp>
      <p:sp>
        <p:nvSpPr>
          <p:cNvPr id="8196" name="Rectangle 4"/>
          <p:cNvSpPr>
            <a:spLocks noGrp="1" noRot="1" noChangeAspect="1"/>
          </p:cNvSpPr>
          <p:nvPr>
            <p:ph type="sldImg"/>
          </p:nvPr>
        </p:nvSpPr>
        <p:spPr>
          <a:xfrm>
            <a:off x="57150" y="738188"/>
            <a:ext cx="6551613" cy="3686175"/>
          </a:xfrm>
          <a:prstGeom prst="rect">
            <a:avLst/>
          </a:prstGeom>
          <a:noFill/>
          <a:ln w="9525">
            <a:noFill/>
          </a:ln>
        </p:spPr>
      </p:sp>
      <p:sp>
        <p:nvSpPr>
          <p:cNvPr id="4101" name="Rectangle 5"/>
          <p:cNvSpPr>
            <a:spLocks noGrp="1" noChangeArrowheads="1"/>
          </p:cNvSpPr>
          <p:nvPr>
            <p:ph type="body" sz="quarter" idx="3"/>
          </p:nvPr>
        </p:nvSpPr>
        <p:spPr bwMode="auto">
          <a:xfrm>
            <a:off x="889000" y="4670425"/>
            <a:ext cx="4884738" cy="4424363"/>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Fifth level</a:t>
            </a:r>
          </a:p>
        </p:txBody>
      </p:sp>
      <p:sp>
        <p:nvSpPr>
          <p:cNvPr id="4102" name="Rectangle 6"/>
          <p:cNvSpPr>
            <a:spLocks noGrp="1" noChangeArrowheads="1"/>
          </p:cNvSpPr>
          <p:nvPr>
            <p:ph type="ftr" sz="quarter" idx="4"/>
          </p:nvPr>
        </p:nvSpPr>
        <p:spPr bwMode="auto">
          <a:xfrm>
            <a:off x="0" y="9340850"/>
            <a:ext cx="2887663" cy="492125"/>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sz="1200">
                <a:latin typeface="微软雅黑" panose="020B0503020204020204" pitchFamily="34" charset="-122"/>
                <a:ea typeface="MS PGothic" panose="020B0600070205080204" pitchFamily="34" charset="-128"/>
                <a:cs typeface="+mn-cs"/>
              </a:defRPr>
            </a:lvl1pPr>
          </a:lstStyle>
          <a:p>
            <a:pPr eaLnBrk="0" hangingPunct="0">
              <a:defRPr/>
            </a:pPr>
            <a:endParaRPr lang="en-US" dirty="0"/>
          </a:p>
        </p:txBody>
      </p:sp>
      <p:sp>
        <p:nvSpPr>
          <p:cNvPr id="4103" name="Rectangle 7"/>
          <p:cNvSpPr>
            <a:spLocks noGrp="1" noChangeArrowheads="1"/>
          </p:cNvSpPr>
          <p:nvPr>
            <p:ph type="sldNum" sz="quarter" idx="5"/>
          </p:nvPr>
        </p:nvSpPr>
        <p:spPr bwMode="auto">
          <a:xfrm>
            <a:off x="3775075" y="9340850"/>
            <a:ext cx="2887663" cy="492125"/>
          </a:xfrm>
          <a:prstGeom prst="rect">
            <a:avLst/>
          </a:prstGeom>
          <a:noFill/>
          <a:ln>
            <a:noFill/>
          </a:ln>
        </p:spPr>
        <p:txBody>
          <a:bodyPr vert="horz" wrap="square" lIns="91440" tIns="45720" rIns="91440" bIns="45720" numCol="1" anchor="b" anchorCtr="0" compatLnSpc="1"/>
          <a:lstStyle>
            <a:lvl1pPr algn="r">
              <a:buFont typeface="Arial" panose="020B0604020202020204" pitchFamily="34" charset="0"/>
              <a:buNone/>
              <a:defRPr sz="1200">
                <a:latin typeface="微软雅黑" panose="020B0503020204020204" pitchFamily="34" charset="-122"/>
              </a:defRPr>
            </a:lvl1pPr>
          </a:lstStyle>
          <a:p>
            <a:pPr eaLnBrk="0" hangingPunct="0">
              <a:defRPr/>
            </a:pPr>
            <a:fld id="{72AF8F8E-5985-4524-9A78-2703D8259EC5}" type="slidenum">
              <a:rPr lang="zh-CN" altLang="en-US" smtClean="0"/>
              <a:t>‹#›</a:t>
            </a:fld>
            <a:endParaRPr lang="en-US" altLang="zh-CN"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微软雅黑" panose="020B0503020204020204" pitchFamily="34" charset="-122"/>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微软雅黑" panose="020B0503020204020204" pitchFamily="34" charset="-122"/>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微软雅黑" panose="020B0503020204020204" pitchFamily="34" charset="-122"/>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微软雅黑" panose="020B0503020204020204" pitchFamily="34" charset="-122"/>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微软雅黑" panose="020B0503020204020204" pitchFamily="34"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Here is the outline.  (stop 3 seconds</a:t>
            </a:r>
            <a:r>
              <a:rPr lang="en-US" altLang="zh-CN" b="1" dirty="0"/>
              <a:t>)</a:t>
            </a:r>
          </a:p>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Let’s begin with the background.</a:t>
            </a: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herd is a typical RPC system that uses rdma write for data transfer in RDMA uc mode.</a:t>
            </a:r>
          </a:p>
          <a:p>
            <a:r>
              <a:rPr lang="en-US" altLang="zh-CN" dirty="0"/>
              <a:t>Herd uses UC-based RDMA write to send data and the receiver uses UD-based RDMA send to return the result. </a:t>
            </a:r>
          </a:p>
          <a:p>
            <a:r>
              <a:rPr lang="en-US" altLang="zh-CN" dirty="0"/>
              <a:t>The core purpose of herd is using a different RDMA primitive to meet the system requirements in an asymmetric environment.</a:t>
            </a:r>
          </a:p>
          <a:p>
            <a:r>
              <a:rPr lang="zh-CN" altLang="en-US" dirty="0">
                <a:sym typeface="+mn-ea"/>
              </a:rPr>
              <a:t>herd's receiver polling and persists the data, and finally tells the sender about the completed persistence message</a:t>
            </a:r>
            <a:r>
              <a:rPr lang="en-US" altLang="zh-CN" dirty="0">
                <a:sym typeface="+mn-ea"/>
              </a:rPr>
              <a:t>.</a:t>
            </a:r>
            <a:endParaRPr lang="en-US" altLang="zh-CN" dirty="0"/>
          </a:p>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Figure shows the work flow of </a:t>
            </a:r>
            <a:r>
              <a:rPr lang="en-US" altLang="zh-CN" dirty="0" err="1"/>
              <a:t>ScaleRPC</a:t>
            </a:r>
            <a:r>
              <a:rPr lang="en-US" altLang="zh-CN" dirty="0"/>
              <a:t>. The data transfer includes two phases: warmup and process. </a:t>
            </a:r>
          </a:p>
          <a:p>
            <a:r>
              <a:rPr lang="en-US" altLang="zh-CN" dirty="0"/>
              <a:t>In the former phase, the sender uses an RDMA write to only send the local address of the data to the receiver’s message buffer. </a:t>
            </a:r>
          </a:p>
          <a:p>
            <a:r>
              <a:rPr lang="en-US" altLang="zh-CN" dirty="0"/>
              <a:t>The receiver polls the message buffer and uses an RDMA read to fetch the requested data from the sender. </a:t>
            </a:r>
          </a:p>
          <a:p>
            <a:r>
              <a:rPr lang="en-US" altLang="zh-CN" dirty="0"/>
              <a:t>Once the computation is completed, the receiver notifies the sender of a completion event using an RDMA write. </a:t>
            </a:r>
          </a:p>
          <a:p>
            <a:r>
              <a:rPr lang="en-US" altLang="zh-CN" dirty="0"/>
              <a:t>Subsequently, </a:t>
            </a:r>
            <a:r>
              <a:rPr lang="en-US" altLang="zh-CN" dirty="0" err="1"/>
              <a:t>ScaleRPC</a:t>
            </a:r>
            <a:r>
              <a:rPr lang="en-US" altLang="zh-CN" dirty="0"/>
              <a:t> begins the process phase, and the data transmission model is the same as </a:t>
            </a:r>
            <a:r>
              <a:rPr lang="en-US" altLang="zh-CN" dirty="0" err="1"/>
              <a:t>FaRM</a:t>
            </a:r>
            <a:r>
              <a:rPr lang="en-US" altLang="zh-CN" dirty="0"/>
              <a:t>.</a:t>
            </a:r>
          </a:p>
          <a:p>
            <a:r>
              <a:rPr lang="en-US" altLang="zh-CN" dirty="0" err="1"/>
              <a:t>ScaleRPC</a:t>
            </a:r>
            <a:r>
              <a:rPr lang="en-US" altLang="zh-CN" dirty="0"/>
              <a:t> discusses the impact of DDIO on persistent transfers, which still provide persistence due to the CPU polling in both phases of its transfer process</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Figure 2(a) shows a typical RPC design in </a:t>
            </a:r>
            <a:r>
              <a:rPr lang="en-US" altLang="zh-CN" dirty="0" err="1"/>
              <a:t>DaRPC</a:t>
            </a:r>
            <a:r>
              <a:rPr lang="en-US" altLang="zh-CN" dirty="0"/>
              <a:t>. </a:t>
            </a:r>
          </a:p>
          <a:p>
            <a:r>
              <a:rPr lang="en-US" altLang="zh-CN" dirty="0"/>
              <a:t>At first, the sender uses an RDMA send primitive to send a message (including data and metadata) to the receiver. </a:t>
            </a:r>
          </a:p>
          <a:p>
            <a:r>
              <a:rPr lang="en-US" altLang="zh-CN" dirty="0"/>
              <a:t>The receiver’s RNIC receives the message and stores it in a message buffer. </a:t>
            </a:r>
          </a:p>
          <a:p>
            <a:r>
              <a:rPr lang="en-US" altLang="zh-CN" dirty="0"/>
              <a:t>It notifies the receiver’s CPU to parse data and metadata in the message, and then the data is copied to the target memory space according to the metadata. </a:t>
            </a:r>
          </a:p>
          <a:p>
            <a:r>
              <a:rPr lang="en-US" altLang="zh-CN" dirty="0"/>
              <a:t>At last, the receiver uses an RDMA send primitive to notify the completion of this RPC to the sender</a:t>
            </a:r>
          </a:p>
          <a:p>
            <a:r>
              <a:rPr lang="en-US" altLang="zh-CN" dirty="0"/>
              <a:t>The RDMA send-based RPC design is similar to the previous approach, and eliminates the polling overhead compared to the RDMA write based approach.</a:t>
            </a:r>
          </a:p>
          <a:p>
            <a:r>
              <a:rPr lang="zh-CN" altLang="en-US" dirty="0"/>
              <a:t>Figure 2(b) shows the design of FaSST, who differs from DaRPC in that </a:t>
            </a:r>
            <a:r>
              <a:rPr lang="en-US" altLang="zh-CN" dirty="0"/>
              <a:t>it </a:t>
            </a:r>
            <a:r>
              <a:rPr lang="zh-CN" altLang="en-US" dirty="0"/>
              <a:t>works in UC mode.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Octopus and LITE both use the RDMA write-IMM primitive to notify the receiver’s CPU for further data processing. </a:t>
            </a:r>
          </a:p>
          <a:p>
            <a:r>
              <a:rPr lang="en-US" altLang="zh-CN" dirty="0"/>
              <a:t>Their data transmission models are similar to </a:t>
            </a:r>
            <a:r>
              <a:rPr lang="en-US" altLang="zh-CN" dirty="0" err="1"/>
              <a:t>FaRM</a:t>
            </a:r>
            <a:r>
              <a:rPr lang="en-US" altLang="zh-CN" dirty="0"/>
              <a:t>, except different RDMA primitives used. </a:t>
            </a:r>
          </a:p>
          <a:p>
            <a:r>
              <a:rPr lang="en-US" altLang="zh-CN" dirty="0"/>
              <a:t>Unlike Octopus, LITE implements RPCs in the kernel, and thus data access permissions should be spread to the kernel.</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The difference between RDMA send and RDMA write IMM primitives has little impact on the corresponding RPC design.</a:t>
            </a:r>
            <a:endParaRPr lang="zh-CN" altLang="en-US"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So, Here is our motivation.  (stop 3 seconds</a:t>
            </a:r>
            <a:r>
              <a:rPr lang="en-US" altLang="zh-CN" b="1"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For standard RDMA protocols, the acknowledgement does not necessarily imply that the data buffered in the volatile cache of the server’s RNIC has been persisted in the PM. </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dirty="0"/>
              <a:t>There is a risk of potential data loss if you just follow the traditional RDMA method of programming in the table on the left.</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dirty="0"/>
              <a:t>The actual data path that occurs behind this code is shown in the figure on the right. </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baseline="0" dirty="0"/>
              <a:t>A</a:t>
            </a:r>
            <a:r>
              <a:rPr lang="en-US" altLang="zh-CN" dirty="0"/>
              <a:t>ssume Time A represents the time when the data is received by the remote NIC, </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zh-CN" altLang="en-US" dirty="0"/>
              <a:t>𝑇</a:t>
            </a:r>
            <a:r>
              <a:rPr lang="en-US" altLang="zh-CN" dirty="0" err="1"/>
              <a:t>ime</a:t>
            </a:r>
            <a:r>
              <a:rPr lang="en-US" altLang="zh-CN" dirty="0"/>
              <a:t> </a:t>
            </a:r>
            <a:r>
              <a:rPr lang="zh-CN" altLang="en-US" dirty="0"/>
              <a:t>𝐵 </a:t>
            </a:r>
            <a:r>
              <a:rPr lang="en-US" altLang="zh-CN" dirty="0"/>
              <a:t>represents the time when the received data has been physically written from the receiver’s RNIC buffer to the PM, </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dirty="0"/>
              <a:t>and </a:t>
            </a:r>
            <a:r>
              <a:rPr lang="zh-CN" altLang="en-US" dirty="0"/>
              <a:t>𝑇</a:t>
            </a:r>
            <a:r>
              <a:rPr lang="en-US" altLang="zh-CN" dirty="0" err="1"/>
              <a:t>imeC</a:t>
            </a:r>
            <a:r>
              <a:rPr lang="zh-CN" altLang="en-US" dirty="0"/>
              <a:t> </a:t>
            </a:r>
            <a:r>
              <a:rPr lang="en-US" altLang="zh-CN" dirty="0"/>
              <a:t>represents the time when applications receive the WC event of RDMA write operations. </a:t>
            </a:r>
          </a:p>
          <a:p>
            <a:pPr marL="0" marR="0" lvl="0" indent="0" algn="l" defTabSz="914400" rtl="0" eaLnBrk="0" fontAlgn="base" latinLnBrk="0" hangingPunct="0">
              <a:lnSpc>
                <a:spcPct val="130000"/>
              </a:lnSpc>
              <a:spcBef>
                <a:spcPct val="30000"/>
              </a:spcBef>
              <a:spcAft>
                <a:spcPct val="0"/>
              </a:spcAft>
              <a:buClrTx/>
              <a:buSzTx/>
              <a:buFont typeface="Wingdings" panose="05000000000000000000" pitchFamily="2" charset="2"/>
              <a:buNone/>
              <a:defRPr/>
            </a:pPr>
            <a:r>
              <a:rPr lang="en-US" altLang="zh-CN" dirty="0"/>
              <a:t>If </a:t>
            </a:r>
            <a:r>
              <a:rPr lang="zh-CN" altLang="en-US" dirty="0"/>
              <a:t>𝑇</a:t>
            </a:r>
            <a:r>
              <a:rPr lang="en-US" altLang="zh-CN" dirty="0" err="1"/>
              <a:t>imeC</a:t>
            </a:r>
            <a:r>
              <a:rPr lang="zh-CN" altLang="en-US" dirty="0"/>
              <a:t> </a:t>
            </a:r>
            <a:r>
              <a:rPr lang="en-US" altLang="zh-CN" dirty="0"/>
              <a:t>is earlier than </a:t>
            </a:r>
            <a:r>
              <a:rPr lang="zh-CN" altLang="en-US" dirty="0"/>
              <a:t>𝑇</a:t>
            </a:r>
            <a:r>
              <a:rPr lang="en-US" altLang="zh-CN" dirty="0" err="1"/>
              <a:t>ime</a:t>
            </a:r>
            <a:r>
              <a:rPr lang="zh-CN" altLang="en-US" dirty="0"/>
              <a:t>𝐵</a:t>
            </a:r>
            <a:r>
              <a:rPr lang="en-US" altLang="zh-CN" dirty="0"/>
              <a:t>, a system crash or a power failure may lead to a data inconsistent problem w</a:t>
            </a:r>
            <a:r>
              <a:rPr lang="en-US" altLang="zh-CN" sz="1200" dirty="0" err="1">
                <a:latin typeface="微软雅黑" panose="020B0503020204020204" pitchFamily="34" charset="-122"/>
                <a:ea typeface="微软雅黑" panose="020B0503020204020204" pitchFamily="34" charset="-122"/>
                <a:cs typeface="Times New Roman" panose="02020603050405020304" pitchFamily="18" charset="0"/>
                <a:sym typeface="+mn-ea"/>
              </a:rPr>
              <a:t>ithout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 a validation of remote data persistence</a:t>
            </a:r>
          </a:p>
          <a:p>
            <a:pPr>
              <a:lnSpc>
                <a:spcPct val="130000"/>
              </a:lnSpc>
              <a:buFont typeface="Wingdings" panose="05000000000000000000" pitchFamily="2" charset="2"/>
            </a:pP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algn="just" eaLnBrk="1" hangingPunct="1">
              <a:lnSpc>
                <a:spcPct val="130000"/>
              </a:lnSpc>
              <a:buFont typeface="Arial" panose="020B0604020202020204" pitchFamily="34" charset="0"/>
              <a:buNone/>
            </a:pPr>
            <a:r>
              <a:rPr lang="en-US" altLang="zh-CN" dirty="0"/>
              <a:t>From the above description, we can find that these RPCs all guarantee data persistence naturally. </a:t>
            </a:r>
          </a:p>
          <a:p>
            <a:pPr algn="just" eaLnBrk="1" hangingPunct="1">
              <a:lnSpc>
                <a:spcPct val="130000"/>
              </a:lnSpc>
              <a:buFont typeface="Arial" panose="020B0604020202020204" pitchFamily="34" charset="0"/>
              <a:buNone/>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If persistent memory is used for the receiver,  the w</a:t>
            </a:r>
            <a:r>
              <a:rPr lang="en-US" altLang="zh-CN" dirty="0"/>
              <a:t>hen the RPC is completed, the sender can validate that the data has been persisted by the receiver. </a:t>
            </a:r>
          </a:p>
          <a:p>
            <a:pPr algn="just" eaLnBrk="1" hangingPunct="1">
              <a:lnSpc>
                <a:spcPct val="130000"/>
              </a:lnSpc>
              <a:buFont typeface="Arial" panose="020B0604020202020204" pitchFamily="34" charset="0"/>
              <a:buNone/>
            </a:pPr>
            <a:r>
              <a:rPr lang="en-US" altLang="zh-CN" dirty="0"/>
              <a:t>However, the costly RPC processing, RDMA networking, and PCIe operations are on the critical path of client applications. </a:t>
            </a:r>
          </a:p>
          <a:p>
            <a:pPr algn="just" eaLnBrk="1" hangingPunct="1">
              <a:lnSpc>
                <a:spcPct val="130000"/>
              </a:lnSpc>
              <a:buFont typeface="Arial" panose="020B0604020202020204" pitchFamily="34" charset="0"/>
              <a:buNone/>
            </a:pPr>
            <a:r>
              <a:rPr lang="en-US" altLang="zh-CN" dirty="0"/>
              <a:t>They often significantly increase the end-to-end latency compared with a single RDMA primitive.</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Here is the</a:t>
            </a:r>
            <a:r>
              <a:rPr lang="en-US" altLang="zh-CN" baseline="0" dirty="0"/>
              <a:t> challenge</a:t>
            </a:r>
            <a:r>
              <a:rPr lang="en-US" altLang="zh-CN" dirty="0"/>
              <a:t>.  (stop 3 seconds</a:t>
            </a:r>
            <a:r>
              <a:rPr lang="en-US" altLang="zh-CN" b="1" dirty="0"/>
              <a:t>)</a:t>
            </a:r>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just" defTabSz="914400" rtl="0" eaLnBrk="1" fontAlgn="base" latinLnBrk="0" hangingPunct="1">
              <a:lnSpc>
                <a:spcPct val="130000"/>
              </a:lnSpc>
              <a:spcBef>
                <a:spcPct val="30000"/>
              </a:spcBef>
              <a:spcAft>
                <a:spcPct val="0"/>
              </a:spcAft>
              <a:buClrTx/>
              <a:buSzTx/>
              <a:buFont typeface="Arial" panose="020B0604020202020204" pitchFamily="34" charset="0"/>
              <a:buNone/>
              <a:defRPr/>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In the NVM-RDMA architecture, </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the invisibility of remote persistence may cause data corruption in case of a system crash or a power failure</a:t>
            </a:r>
          </a:p>
          <a:p>
            <a:pPr marL="0" marR="0" lvl="0" indent="0" algn="just" defTabSz="914400" rtl="0" eaLnBrk="1" fontAlgn="base" latinLnBrk="0" hangingPunct="1">
              <a:lnSpc>
                <a:spcPct val="130000"/>
              </a:lnSpc>
              <a:spcBef>
                <a:spcPct val="30000"/>
              </a:spcBef>
              <a:spcAft>
                <a:spcPct val="0"/>
              </a:spcAft>
              <a:buClrTx/>
              <a:buSzTx/>
              <a:buFont typeface="Arial" panose="020B0604020202020204" pitchFamily="34" charset="0"/>
              <a:buNone/>
              <a:defRPr/>
            </a:pP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sym typeface="+mn-ea"/>
              </a:rPr>
              <a:t>Existing architectures do not provide an efficient method of persistent transmission, such as</a:t>
            </a:r>
          </a:p>
          <a:p>
            <a:pPr marL="685800" indent="-342900">
              <a:lnSpc>
                <a:spcPct val="130000"/>
              </a:lnSpc>
              <a:buFont typeface="Wingdings" panose="05000000000000000000" pitchFamily="2" charset="2"/>
              <a:buChar char="l"/>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Current RNIC hardware and firmware do not provide enough support for remote data persistence</a:t>
            </a:r>
          </a:p>
          <a:p>
            <a:pPr marL="685800" indent="-342900">
              <a:lnSpc>
                <a:spcPct val="130000"/>
              </a:lnSpc>
              <a:buFont typeface="Wingdings" panose="05000000000000000000" pitchFamily="2" charset="2"/>
              <a:buChar char="l"/>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DDIO technology makes remote persistence more difficult to achieve</a:t>
            </a:r>
            <a:r>
              <a:rPr lang="en-US" altLang="zh-CN" sz="1200" baseline="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in one-sided RDMA</a:t>
            </a:r>
          </a:p>
          <a:p>
            <a:pPr marL="685800" indent="-342900">
              <a:lnSpc>
                <a:spcPct val="130000"/>
              </a:lnSpc>
              <a:buFont typeface="Wingdings" panose="05000000000000000000" pitchFamily="2" charset="2"/>
              <a:buChar char="l"/>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Existing RPC communication methods provide data persistence guarantee, but </a:t>
            </a:r>
            <a:r>
              <a:rPr lang="en-US" altLang="zh-CN" dirty="0"/>
              <a:t>those RPCs require the remote server’s CPU to process the incoming data, and thus increase CPU load of the remote server, and also postpone the visibility of remote data persistence.</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just" defTabSz="914400" rtl="0" eaLnBrk="1" fontAlgn="base" latinLnBrk="0" hangingPunct="1">
              <a:lnSpc>
                <a:spcPct val="130000"/>
              </a:lnSpc>
              <a:spcBef>
                <a:spcPct val="30000"/>
              </a:spcBef>
              <a:spcAft>
                <a:spcPct val="0"/>
              </a:spcAft>
              <a:buClrTx/>
              <a:buSzTx/>
              <a:buFont typeface="Arial" panose="020B0604020202020204" pitchFamily="34" charset="0"/>
              <a:buNone/>
              <a:defRPr/>
            </a:pPr>
            <a:r>
              <a:rPr lang="en-US" altLang="zh-CN" dirty="0"/>
              <a:t>Since </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the RDMA NIC has some processing power and  RDMA RC mode can bypass the remote CPU and can</a:t>
            </a:r>
            <a:r>
              <a:rPr lang="en-US" altLang="zh-CN" dirty="0"/>
              <a:t> ensure reliable data transmission, it has a potential to achieve durable RDMA writes without involving the remote server’s CPUs.</a:t>
            </a:r>
          </a:p>
          <a:p>
            <a:pPr marL="0" marR="0" lvl="0" indent="0" algn="just" defTabSz="914400" rtl="0" eaLnBrk="1" fontAlgn="base" latinLnBrk="0" hangingPunct="1">
              <a:lnSpc>
                <a:spcPct val="130000"/>
              </a:lnSpc>
              <a:spcBef>
                <a:spcPct val="30000"/>
              </a:spcBef>
              <a:spcAft>
                <a:spcPct val="0"/>
              </a:spcAft>
              <a:buClrTx/>
              <a:buSzTx/>
              <a:buFont typeface="Arial" panose="020B0604020202020204" pitchFamily="34" charset="0"/>
              <a:buNone/>
              <a:defRPr/>
            </a:pPr>
            <a:r>
              <a:rPr lang="en-US" altLang="zh-CN"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New design of RDMA primitives and Persistent transmission method based on new primitives</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are</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required </a:t>
            </a:r>
            <a:r>
              <a:rPr lang="en-US" altLang="zh-CN"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to Implement an efficient remote persistence operations.</a:t>
            </a:r>
            <a:endParaRPr lang="en-US" altLang="zh-CN" dirty="0"/>
          </a:p>
          <a:p>
            <a:pPr algn="just" eaLnBrk="1" hangingPunct="1">
              <a:lnSpc>
                <a:spcPct val="130000"/>
              </a:lnSpc>
              <a:buFont typeface="Arial" panose="020B0604020202020204" pitchFamily="34" charset="0"/>
              <a:buNone/>
            </a:pP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r>
              <a:rPr kumimoji="1" lang="en-US" altLang="zh-CN" sz="1200" b="0" i="0" kern="1200" dirty="0">
                <a:solidFill>
                  <a:schemeClr val="tx1"/>
                </a:solidFill>
                <a:effectLst/>
                <a:ea typeface="宋体" panose="02010600030101010101" pitchFamily="2" charset="-122"/>
                <a:cs typeface="宋体" panose="02010600030101010101" pitchFamily="2" charset="-122"/>
              </a:rPr>
              <a:t>NVM </a:t>
            </a:r>
            <a:r>
              <a:rPr lang="en-US" altLang="zh-CN" dirty="0"/>
              <a:t>promise high memory density, low cost per bit, DRAM-like performance , and disk-like durability.</a:t>
            </a:r>
            <a:endParaRPr kumimoji="1" lang="en-US" altLang="zh-CN" sz="1200" b="0" i="0" kern="1200" dirty="0">
              <a:solidFill>
                <a:schemeClr val="tx1"/>
              </a:solidFill>
              <a:effectLst/>
              <a:ea typeface="宋体" panose="02010600030101010101" pitchFamily="2" charset="-122"/>
              <a:cs typeface="宋体" panose="02010600030101010101" pitchFamily="2" charset="-122"/>
            </a:endParaRPr>
          </a:p>
          <a:p>
            <a:r>
              <a:rPr kumimoji="1" lang="en-US" altLang="zh-CN" sz="1200" b="0" i="0" kern="1200" dirty="0">
                <a:solidFill>
                  <a:schemeClr val="tx1"/>
                </a:solidFill>
                <a:effectLst/>
                <a:ea typeface="宋体" panose="02010600030101010101" pitchFamily="2" charset="-122"/>
                <a:cs typeface="宋体" panose="02010600030101010101" pitchFamily="2" charset="-122"/>
              </a:rPr>
              <a:t>RDMA technologies </a:t>
            </a:r>
            <a:r>
              <a:rPr lang="en-US" altLang="zh-CN" dirty="0"/>
              <a:t>can offer extremely low network latency and high bandwidth, and enable low-latency remote memory accesses over networks by bypassing the operating system kernel and eliminating memory copying across buffers.</a:t>
            </a:r>
          </a:p>
          <a:p>
            <a:r>
              <a:rPr kumimoji="1" lang="en-US" altLang="zh-CN" sz="1200" b="0" i="0" kern="1200" dirty="0">
                <a:solidFill>
                  <a:schemeClr val="tx1"/>
                </a:solidFill>
                <a:effectLst/>
                <a:ea typeface="宋体" panose="02010600030101010101" pitchFamily="2" charset="-122"/>
                <a:cs typeface="宋体" panose="02010600030101010101" pitchFamily="2" charset="-122"/>
              </a:rPr>
              <a:t>We would like to replace the traditional RDMA and DRAM combination with NVM for a low overhead, low cost, high performance and persistent system. However, the fact is that traditional RDMA programming and hardware do not guarantee persistence and recoverability of data at the remote.</a:t>
            </a:r>
          </a:p>
          <a:p>
            <a:r>
              <a:rPr lang="en-US" altLang="zh-CN" dirty="0"/>
              <a:t>The advent of Persistent Memory necessitates an evolution of Remote Direct Memory Access (RDMA) technologies for supporting remote data persistence.</a:t>
            </a:r>
          </a:p>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Next we talk about our detailed design.</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lang="en-US" altLang="zh-CN" dirty="0"/>
              <a:t>To embrace the new PM, it is essential to design new RDMA primitives and more efficient RPCs to utilize PM in a distributed environment.</a:t>
            </a:r>
          </a:p>
          <a:p>
            <a:pPr marL="0" lvl="1"/>
            <a:r>
              <a:rPr lang="en-US" altLang="zh-CN" dirty="0"/>
              <a:t>We classified the proposed RDMA Flush primitives into two categories: sender-initiated and receiver-initiated. </a:t>
            </a:r>
          </a:p>
          <a:p>
            <a:pPr marL="0" lvl="1"/>
            <a:r>
              <a:rPr lang="en-US" altLang="zh-CN" dirty="0"/>
              <a:t>Sender-initiated RDMA Flush primitives are issued by the sender to verify the remote data persistence, while receiver-initiated Flush primitives are issued by the receiver to notify the completion of data persisting to the sender.</a:t>
            </a:r>
          </a:p>
          <a:p>
            <a:pPr marL="0" lvl="1"/>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lang="en-US" altLang="zh-CN" dirty="0"/>
              <a:t>Sender-initiated RDMA Flush primitives are designed according to the hardware features of RDMA and PM. </a:t>
            </a:r>
          </a:p>
          <a:p>
            <a:pPr marL="0" lvl="1"/>
            <a:r>
              <a:rPr lang="en-US" altLang="zh-CN" dirty="0"/>
              <a:t>One-sided RDMA communication mode bypasses OS kernels, and does not involve the remote server’s CPUs. </a:t>
            </a:r>
          </a:p>
          <a:p>
            <a:pPr marL="0" lvl="1"/>
            <a:r>
              <a:rPr lang="en-US" altLang="zh-CN" dirty="0"/>
              <a:t>Also, future smart RNICs have a potential to directly flush data from their volatile cache to PM. </a:t>
            </a:r>
          </a:p>
          <a:p>
            <a:pPr marL="0" lvl="1"/>
            <a:r>
              <a:rPr lang="en-US" altLang="zh-CN" dirty="0"/>
              <a:t>Thus, it is possible to achieve durable RDMA writes/sends without the involvement of remote CPUs. </a:t>
            </a:r>
          </a:p>
          <a:p>
            <a:pPr marL="0" lvl="1"/>
            <a:r>
              <a:rPr lang="en-US" altLang="zh-CN" dirty="0"/>
              <a:t>Sender-initiated RDMA primitives can be used only in the RC mode, because these RDMA primitives have to wait for ACKs from the remote RNIC.</a:t>
            </a:r>
          </a:p>
          <a:p>
            <a:pPr marL="0" lvl="1"/>
            <a:r>
              <a:rPr lang="en-US" altLang="zh-CN" dirty="0"/>
              <a:t>Here are two </a:t>
            </a:r>
            <a:r>
              <a:rPr kumimoji="0"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Sender-initiated RDMA Flush Primitives: </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SFlush and </a:t>
            </a:r>
            <a:r>
              <a:rPr kumimoji="0" lang="en-US" altLang="zh-CN" sz="12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Wflush</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p>
          <a:p>
            <a:pPr marL="0" lvl="1"/>
            <a:r>
              <a:rPr kumimoji="0" lang="en-US" altLang="zh-CN" sz="12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They are d</a:t>
            </a:r>
            <a:r>
              <a:rPr kumimoji="0" lang="en-US" altLang="zh-CN" sz="1200" dirty="0" err="1">
                <a:latin typeface="微软雅黑" panose="020B0503020204020204" pitchFamily="34" charset="-122"/>
                <a:ea typeface="微软雅黑" panose="020B0503020204020204" pitchFamily="34" charset="-122"/>
                <a:cs typeface="Times New Roman" panose="02020603050405020304" pitchFamily="18" charset="0"/>
                <a:sym typeface="+mn-ea"/>
              </a:rPr>
              <a:t>esigned</a:t>
            </a:r>
            <a:r>
              <a:rPr kumimoji="0"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 according to the hardware features of RDMA and PM</a:t>
            </a:r>
          </a:p>
          <a:p>
            <a:pPr marL="0" lvl="1"/>
            <a:r>
              <a:rPr kumimoji="0"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The implementations of the corresponding Flush primitive vary depending on the RDMA verbs.</a:t>
            </a:r>
            <a:endParaRPr kumimoji="0" lang="zh-CN" altLang="en-US" sz="120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lang="en-US" altLang="zh-CN" dirty="0"/>
              <a:t>(</a:t>
            </a:r>
            <a:r>
              <a:rPr lang="zh-CN" altLang="en-US" dirty="0"/>
              <a:t>这章从上到下都有问题</a:t>
            </a:r>
            <a:r>
              <a:rPr lang="en-US" altLang="zh-CN" dirty="0"/>
              <a:t>)</a:t>
            </a:r>
          </a:p>
          <a:p>
            <a:pPr marL="0" lvl="1"/>
            <a:r>
              <a:rPr lang="en-US" altLang="zh-CN" dirty="0"/>
              <a:t>Let's first look at the implementation details of SFLUSH and how it is used</a:t>
            </a:r>
          </a:p>
          <a:p>
            <a:pPr marL="0" lvl="1"/>
            <a:r>
              <a:rPr lang="en-US" altLang="zh-CN" dirty="0"/>
              <a:t>A SFlush should be accompanied with an RDMA send primitive. </a:t>
            </a:r>
          </a:p>
          <a:p>
            <a:pPr marL="0" lvl="1"/>
            <a:r>
              <a:rPr lang="en-US" altLang="zh-CN" dirty="0"/>
              <a:t>Because RDMA send primitives rely on the receiver’s CPU to obtain the destination memory address and perform DMA operations, the CPU intervention increases software overhead. </a:t>
            </a:r>
          </a:p>
          <a:p>
            <a:pPr marL="0" lvl="1"/>
            <a:r>
              <a:rPr lang="en-US" altLang="zh-CN" dirty="0"/>
              <a:t>We believe future smart RNICs can do the same job itself with our proposed SFlush primitive. </a:t>
            </a:r>
          </a:p>
          <a:p>
            <a:pPr marL="0" lvl="1"/>
            <a:r>
              <a:rPr lang="en-US" altLang="zh-CN" dirty="0"/>
              <a:t>When the receiver’s RNIC receives a SFlush primitive, it should first parse the received data packet to get the remote memory address, and then performs the DMA operation to persist the data.</a:t>
            </a:r>
          </a:p>
          <a:p>
            <a:pPr marL="0" lvl="1"/>
            <a:r>
              <a:rPr lang="en-US" altLang="zh-CN" dirty="0"/>
              <a:t>The algorithm on the right is the flow for persistent remote writes using </a:t>
            </a:r>
            <a:r>
              <a:rPr lang="en-US" altLang="zh-CN" dirty="0" err="1"/>
              <a:t>Sflush</a:t>
            </a:r>
            <a:r>
              <a:rPr lang="en-US" altLang="zh-CN" dirty="0"/>
              <a:t>. We provide API supply calls to enable efficient persistent write functionality.</a:t>
            </a: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kumimoji="0"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Corresponding to the features of RDMA write primitive , </a:t>
            </a:r>
            <a:r>
              <a:rPr lang="en-US" altLang="zh-CN" dirty="0"/>
              <a:t>an RDMA </a:t>
            </a:r>
            <a:r>
              <a:rPr lang="en-US" altLang="zh-CN" dirty="0" err="1"/>
              <a:t>WFlush</a:t>
            </a:r>
            <a:r>
              <a:rPr lang="en-US" altLang="zh-CN" dirty="0"/>
              <a:t>  primitive should be accompanied with an RDMA write primitive, as shown in Figure. </a:t>
            </a:r>
          </a:p>
          <a:p>
            <a:pPr marL="0" lvl="1"/>
            <a:r>
              <a:rPr lang="en-US" altLang="zh-CN" dirty="0"/>
              <a:t>It is aware of the target address of the received data because the RDMA write primitive contains the remote memory address.</a:t>
            </a:r>
          </a:p>
          <a:p>
            <a:pPr marL="0" lvl="1"/>
            <a:r>
              <a:rPr lang="en-US" altLang="zh-CN" dirty="0"/>
              <a:t>In this way, we can shorten the latency that the data persistence is visible to the sender.</a:t>
            </a:r>
          </a:p>
          <a:p>
            <a:pPr marL="0" lvl="1"/>
            <a:r>
              <a:rPr lang="en-US" altLang="zh-CN" dirty="0"/>
              <a:t>The algorithm on the right is the flow for persistent remote writes using </a:t>
            </a:r>
            <a:r>
              <a:rPr lang="en-US" altLang="zh-CN" dirty="0" err="1"/>
              <a:t>Wflush</a:t>
            </a: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lang="en-US" altLang="zh-CN" dirty="0"/>
              <a:t>This Figure demonstrates durable RDMA send/write operations using </a:t>
            </a:r>
            <a:r>
              <a:rPr lang="en-US" altLang="zh-CN" dirty="0" err="1"/>
              <a:t>RFlush</a:t>
            </a:r>
            <a:r>
              <a:rPr lang="en-US" altLang="zh-CN" dirty="0"/>
              <a:t>. </a:t>
            </a:r>
          </a:p>
          <a:p>
            <a:pPr marL="0" marR="0" lvl="1" indent="0" algn="l" defTabSz="914400" rtl="0" eaLnBrk="0" fontAlgn="base" latinLnBrk="0" hangingPunct="0">
              <a:lnSpc>
                <a:spcPct val="100000"/>
              </a:lnSpc>
              <a:spcBef>
                <a:spcPct val="30000"/>
              </a:spcBef>
              <a:spcAft>
                <a:spcPct val="0"/>
              </a:spcAft>
              <a:buClrTx/>
              <a:buSzTx/>
              <a:buFontTx/>
              <a:buNone/>
              <a:defRPr/>
            </a:pPr>
            <a:r>
              <a:rPr lang="en-US" altLang="zh-CN" dirty="0"/>
              <a:t>Unlike sender-initiated RDMA Flush primitives, the receiver-initiated RDMA Flush primitive should actively flush the received data to PM by the receiver’s RNIC itself, without any involvement of the receiver’s CPU. </a:t>
            </a:r>
          </a:p>
          <a:p>
            <a:pPr marL="0" marR="0" lvl="1" indent="0" algn="l" defTabSz="914400" rtl="0" eaLnBrk="0" fontAlgn="base" latinLnBrk="0" hangingPunct="0">
              <a:lnSpc>
                <a:spcPct val="100000"/>
              </a:lnSpc>
              <a:spcBef>
                <a:spcPct val="30000"/>
              </a:spcBef>
              <a:spcAft>
                <a:spcPct val="0"/>
              </a:spcAft>
              <a:buClrTx/>
              <a:buSzTx/>
              <a:buFontTx/>
              <a:buNone/>
              <a:defRPr/>
            </a:pPr>
            <a:r>
              <a:rPr lang="en-US" altLang="zh-CN" dirty="0">
                <a:sym typeface="+mn-ea"/>
              </a:rPr>
              <a:t>However, since current RNIC hardware does not support active data flushing, we rely on the receiver’s CPU to emulate RDMA </a:t>
            </a:r>
            <a:r>
              <a:rPr lang="en-US" altLang="zh-CN" dirty="0" err="1">
                <a:sym typeface="+mn-ea"/>
              </a:rPr>
              <a:t>RFlush</a:t>
            </a:r>
            <a:r>
              <a:rPr lang="en-US" altLang="zh-CN" dirty="0">
                <a:sym typeface="+mn-ea"/>
              </a:rPr>
              <a:t> primitives. </a:t>
            </a:r>
            <a:endParaRPr lang="en-US" altLang="zh-CN" dirty="0"/>
          </a:p>
          <a:p>
            <a:pPr marL="0" lvl="1"/>
            <a:r>
              <a:rPr lang="en-US" altLang="zh-CN" dirty="0"/>
              <a:t>Although </a:t>
            </a:r>
            <a:r>
              <a:rPr lang="en-US" altLang="zh-CN" dirty="0" err="1"/>
              <a:t>RFlush</a:t>
            </a:r>
            <a:r>
              <a:rPr lang="en-US" altLang="zh-CN" dirty="0"/>
              <a:t> leads to a moderate CPU load, it can be used in all RDMA connection modes, such as UC/UD.</a:t>
            </a:r>
          </a:p>
          <a:p>
            <a:pPr marL="0" marR="0" lvl="1"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lvl="1"/>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r>
              <a:rPr lang="en-US" altLang="zh-CN" dirty="0">
                <a:sym typeface="+mn-ea"/>
              </a:rPr>
              <a:t>A R</a:t>
            </a:r>
            <a:r>
              <a:rPr lang="en-US" altLang="zh-CN" dirty="0" err="1">
                <a:sym typeface="+mn-ea"/>
              </a:rPr>
              <a:t>Flush</a:t>
            </a:r>
            <a:r>
              <a:rPr lang="en-US" altLang="zh-CN" dirty="0">
                <a:sym typeface="+mn-ea"/>
              </a:rPr>
              <a:t> can be used with RDMA send or RDMA write primitive for persistence.</a:t>
            </a:r>
            <a:endParaRPr kumimoji="0" lang="en-US" altLang="zh-CN"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lvl="1"/>
            <a:r>
              <a:rPr lang="en-US" altLang="zh-CN" dirty="0"/>
              <a:t>The receiver’s CPU polls the message buffer for incoming RDMA send/write operations, and issues an RDMA </a:t>
            </a:r>
            <a:r>
              <a:rPr lang="en-US" altLang="zh-CN" dirty="0" err="1"/>
              <a:t>RFlush</a:t>
            </a:r>
            <a:r>
              <a:rPr lang="en-US" altLang="zh-CN" dirty="0"/>
              <a:t> primitive to flush data to the PM. </a:t>
            </a:r>
          </a:p>
          <a:p>
            <a:pPr marL="0" lvl="1"/>
            <a:r>
              <a:rPr lang="en-US" altLang="zh-CN" dirty="0"/>
              <a:t>Once the data has been persisted, the receiver’s CPU notifies the completion of data persisting to the sender immediately.</a:t>
            </a:r>
          </a:p>
          <a:p>
            <a:pPr marL="0" marR="0" lvl="1" indent="0" algn="l" defTabSz="914400" rtl="0" eaLnBrk="0" fontAlgn="base" latinLnBrk="0" hangingPunct="0">
              <a:lnSpc>
                <a:spcPct val="100000"/>
              </a:lnSpc>
              <a:spcBef>
                <a:spcPct val="30000"/>
              </a:spcBef>
              <a:spcAft>
                <a:spcPct val="0"/>
              </a:spcAft>
              <a:buClrTx/>
              <a:buSzTx/>
              <a:buFontTx/>
              <a:buNone/>
              <a:defRPr/>
            </a:pPr>
            <a:r>
              <a:rPr lang="en-US" altLang="zh-CN" dirty="0">
                <a:sym typeface="+mn-ea"/>
              </a:rPr>
              <a:t>The algorithm on the right is the flow for persistent remote writes using </a:t>
            </a:r>
            <a:r>
              <a:rPr lang="en-US" altLang="zh-CN" dirty="0" err="1">
                <a:sym typeface="+mn-ea"/>
              </a:rPr>
              <a:t>Rflush</a:t>
            </a:r>
            <a:r>
              <a:rPr lang="en-US" altLang="zh-CN" dirty="0">
                <a:sym typeface="+mn-ea"/>
              </a:rPr>
              <a:t>.</a:t>
            </a:r>
            <a:endParaRPr lang="zh-CN" altLang="en-US" dirty="0"/>
          </a:p>
          <a:p>
            <a:pPr marL="0" marR="0" lvl="1" indent="0" algn="l" defTabSz="914400" rtl="0" eaLnBrk="0" fontAlgn="base" latinLnBrk="0" hangingPunct="0">
              <a:lnSpc>
                <a:spcPct val="100000"/>
              </a:lnSpc>
              <a:spcBef>
                <a:spcPct val="30000"/>
              </a:spcBef>
              <a:spcAft>
                <a:spcPct val="0"/>
              </a:spcAft>
              <a:buClrTx/>
              <a:buSzTx/>
              <a:buFontTx/>
              <a:buNone/>
              <a:defRPr/>
            </a:pPr>
            <a:endParaRPr lang="zh-CN" altLang="en-US" dirty="0"/>
          </a:p>
          <a:p>
            <a:pPr marL="0" marR="0" lvl="1"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lvl="1"/>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a:endParaRPr lang="en-US" altLang="zh-CN" dirty="0"/>
          </a:p>
          <a:p>
            <a:pPr marL="0" lvl="1"/>
            <a:r>
              <a:rPr lang="en-US" altLang="zh-CN" dirty="0"/>
              <a:t>So,</a:t>
            </a:r>
            <a:r>
              <a:rPr lang="en-US" altLang="zh-CN" baseline="0" dirty="0"/>
              <a:t> what can we do with RDMA flush primitives?</a:t>
            </a:r>
            <a:endParaRPr lang="en-US" altLang="zh-CN" dirty="0"/>
          </a:p>
          <a:p>
            <a:pPr marL="0" lvl="1"/>
            <a:r>
              <a:rPr lang="en-US" altLang="zh-CN" dirty="0"/>
              <a:t>There are two ways to use the new flush primitive to develop its capabilities.</a:t>
            </a:r>
          </a:p>
          <a:p>
            <a:pPr marL="0" lvl="1"/>
            <a:r>
              <a:rPr lang="en-US" altLang="zh-CN" dirty="0"/>
              <a:t>The first approach is to use it to provide remote persistence guarantees for existing RDMA systems</a:t>
            </a:r>
          </a:p>
          <a:p>
            <a:pPr marL="0" lvl="1"/>
            <a:r>
              <a:rPr lang="en-US" altLang="zh-CN" dirty="0"/>
              <a:t>The second approach is to build an efficient durable RPC using the flush primitive</a:t>
            </a:r>
          </a:p>
          <a:p>
            <a:pPr marL="0" lvl="1"/>
            <a:r>
              <a:rPr lang="en-US" altLang="zh-CN" dirty="0"/>
              <a:t>Let's start with the first one</a:t>
            </a:r>
          </a:p>
          <a:p>
            <a:pPr marL="0" lvl="1"/>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A few previous proposals such as Tailwind , Octopus, and Clover store data to remote memory via RDMA write primitives.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Unfortunately, these systems do not guarantee data persistence for RDMA write operations. </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Taking Octopus as an example, we illustrate how these RDMA-enabled PM systems can exploit the RDMA </a:t>
            </a:r>
            <a:r>
              <a:rPr lang="en-US" altLang="zh-CN" dirty="0" err="1"/>
              <a:t>WFlush</a:t>
            </a:r>
            <a:r>
              <a:rPr lang="en-US" altLang="zh-CN" dirty="0"/>
              <a:t> primitive to guarantee remote data persistence effectively, as shown in Figure (a).</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In Octopus, the sender first obtains the destination memory address using a RPC implemented with RDMA write-IMM.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It then uses an RDMA write primitive to write the data to the PM.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To make the RPC in Octopus durable, we can use an RDMA </a:t>
            </a:r>
            <a:r>
              <a:rPr lang="en-US" altLang="zh-CN" dirty="0" err="1"/>
              <a:t>WFlush</a:t>
            </a:r>
            <a:r>
              <a:rPr lang="en-US" altLang="zh-CN" dirty="0"/>
              <a:t> primitive following the RDMA Write primitive.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The RDMA </a:t>
            </a:r>
            <a:r>
              <a:rPr lang="en-US" altLang="zh-CN" dirty="0" err="1"/>
              <a:t>WFlush</a:t>
            </a:r>
            <a:r>
              <a:rPr lang="en-US" altLang="zh-CN" dirty="0"/>
              <a:t> primitive guarantees that the received data is flushed to the PM when the sender receives the ACK of the RDMA </a:t>
            </a:r>
            <a:r>
              <a:rPr lang="en-US" altLang="zh-CN" dirty="0" err="1"/>
              <a:t>WFlush</a:t>
            </a:r>
            <a:r>
              <a:rPr lang="en-US" altLang="zh-CN" dirty="0"/>
              <a:t>.</a:t>
            </a: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hangingPunct="0">
              <a:lnSpc>
                <a:spcPct val="130000"/>
              </a:lnSpc>
              <a:spcBef>
                <a:spcPct val="0"/>
              </a:spcBef>
              <a:spcAft>
                <a:spcPts val="0"/>
              </a:spcAft>
              <a:buClrTx/>
              <a:buSzTx/>
              <a:buFont typeface="Wingdings" panose="05000000000000000000" charset="0"/>
              <a:buNone/>
              <a:defRPr/>
            </a:pPr>
            <a:r>
              <a:rPr lang="en-US" altLang="zh-CN" dirty="0"/>
              <a:t>A second way to </a:t>
            </a:r>
            <a:r>
              <a:rPr lang="en-US" altLang="zh-CN" sz="1200" dirty="0">
                <a:latin typeface="微软雅黑" panose="020B0503020204020204" pitchFamily="34" charset="-122"/>
                <a:ea typeface="微软雅黑" panose="020B0503020204020204" pitchFamily="34" charset="-122"/>
              </a:rPr>
              <a:t>develop</a:t>
            </a:r>
            <a:r>
              <a:rPr lang="en-US" altLang="zh-CN" dirty="0"/>
              <a:t> the capability of flush primitives is to build efficient durable RPCs</a:t>
            </a:r>
          </a:p>
          <a:p>
            <a:pPr marL="0" marR="0" lvl="0" indent="0" algn="l" defTabSz="914400" rtl="0" eaLnBrk="0" hangingPunct="0">
              <a:lnSpc>
                <a:spcPct val="130000"/>
              </a:lnSpc>
              <a:spcBef>
                <a:spcPct val="0"/>
              </a:spcBef>
              <a:spcAft>
                <a:spcPts val="0"/>
              </a:spcAft>
              <a:buClrTx/>
              <a:buSzTx/>
              <a:buFont typeface="Wingdings" panose="05000000000000000000" charset="0"/>
              <a:buNone/>
              <a:defRPr/>
            </a:pPr>
            <a:endParaRPr lang="en-US" altLang="zh-CN" dirty="0"/>
          </a:p>
          <a:p>
            <a:pPr marL="0" marR="0" lvl="0" indent="0" algn="l" defTabSz="914400" rtl="0" eaLnBrk="0" hangingPunct="0">
              <a:lnSpc>
                <a:spcPct val="130000"/>
              </a:lnSpc>
              <a:spcBef>
                <a:spcPct val="0"/>
              </a:spcBef>
              <a:spcAft>
                <a:spcPts val="0"/>
              </a:spcAft>
              <a:buClrTx/>
              <a:buSzTx/>
              <a:buFont typeface="Wingdings" panose="05000000000000000000" charset="0"/>
              <a:buNone/>
              <a:defRPr/>
            </a:pPr>
            <a:r>
              <a:rPr lang="en-US" altLang="zh-CN" dirty="0"/>
              <a:t>since previous RPC systems tightly couple the data persisting with the processing of RPCs, they should be also redesigned to allow the remote data persistence visible to the sender earlier.</a:t>
            </a:r>
          </a:p>
          <a:p>
            <a:pPr marL="0" marR="0" lvl="0" indent="0" algn="l" defTabSz="914400" rtl="0" eaLnBrk="0" hangingPunct="0">
              <a:lnSpc>
                <a:spcPct val="130000"/>
              </a:lnSpc>
              <a:spcBef>
                <a:spcPct val="0"/>
              </a:spcBef>
              <a:spcAft>
                <a:spcPts val="0"/>
              </a:spcAft>
              <a:buClrTx/>
              <a:buSzTx/>
              <a:buFont typeface="Wingdings" panose="05000000000000000000" charset="0"/>
              <a:buNone/>
              <a:defRPr/>
            </a:pPr>
            <a:r>
              <a:rPr lang="en-US" altLang="zh-CN" dirty="0"/>
              <a:t>aforementioned RDMA Flush primitive have the potential to make RPC durable with low latency.</a:t>
            </a:r>
          </a:p>
          <a:p>
            <a:pPr marL="0" marR="0" lvl="0" indent="0" algn="l" defTabSz="914400" rtl="0" eaLnBrk="0" hangingPunct="0">
              <a:lnSpc>
                <a:spcPct val="130000"/>
              </a:lnSpc>
              <a:spcBef>
                <a:spcPct val="0"/>
              </a:spcBef>
              <a:spcAft>
                <a:spcPts val="0"/>
              </a:spcAft>
              <a:buClrTx/>
              <a:buSzTx/>
              <a:buFont typeface="Wingdings" panose="05000000000000000000" charset="0"/>
              <a:buNone/>
              <a:defRPr/>
            </a:pPr>
            <a:r>
              <a:rPr lang="en-US" altLang="zh-CN" dirty="0"/>
              <a:t>We design durable RPCs using the aforementioned RDMA Flush primitive,</a:t>
            </a:r>
            <a:r>
              <a:rPr lang="zh-CN" altLang="en-US" dirty="0"/>
              <a:t> </a:t>
            </a:r>
            <a:r>
              <a:rPr lang="en-US" altLang="zh-CN" dirty="0"/>
              <a:t>as shown in Figure.</a:t>
            </a:r>
          </a:p>
          <a:p>
            <a:pPr marL="0" marR="0" lvl="0" indent="0" algn="l" defTabSz="914400" rtl="0" eaLnBrk="0" hangingPunct="0">
              <a:lnSpc>
                <a:spcPct val="130000"/>
              </a:lnSpc>
              <a:spcBef>
                <a:spcPct val="0"/>
              </a:spcBef>
              <a:spcAft>
                <a:spcPts val="0"/>
              </a:spcAft>
              <a:buClrTx/>
              <a:buSzTx/>
              <a:buFont typeface="Wingdings" panose="05000000000000000000" charset="0"/>
              <a:buNone/>
              <a:defRPr/>
            </a:pPr>
            <a:r>
              <a:rPr lang="en-US" altLang="zh-CN" dirty="0"/>
              <a:t>Unlike previous RPC designs, our durable RPCs can guarantee that the received data is stored in the receiver’s PM when the sender has received the ACK of RDMA Flush primitives.</a:t>
            </a:r>
          </a:p>
          <a:p>
            <a:pPr marL="0" marR="0" lvl="0" indent="0" algn="l" defTabSz="914400" rtl="0" eaLnBrk="0" hangingPunct="0">
              <a:lnSpc>
                <a:spcPct val="130000"/>
              </a:lnSpc>
              <a:spcBef>
                <a:spcPct val="0"/>
              </a:spcBef>
              <a:spcAft>
                <a:spcPts val="0"/>
              </a:spcAft>
              <a:buClrTx/>
              <a:buSzTx/>
              <a:buFont typeface="Wingdings" panose="05000000000000000000" charset="0"/>
              <a:buNone/>
              <a:defRPr/>
            </a:pPr>
            <a:endParaRPr lang="en-US" altLang="zh-CN" dirty="0"/>
          </a:p>
          <a:p>
            <a:r>
              <a:rPr lang="en-US" altLang="zh-CN" dirty="0"/>
              <a:t>As we know , Failure recovery is important for mission-critical enterprise applications.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In traditional communications, the destination address is usually a buffer or target memory, and there is no failure recovery capability.</a:t>
            </a:r>
            <a:endParaRPr lang="en-US" altLang="zh-CN" dirty="0"/>
          </a:p>
          <a:p>
            <a:r>
              <a:rPr lang="en-US" altLang="zh-CN" dirty="0"/>
              <a:t>Although the sender knows the persistence message with the RDMA Flush primitives, it still cannot send the next instruction in advance at this time, because in case of failure, the normal buffer or target memory cannot be recovered to get valid data, and the local has already considered the persistence finished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This figure shows a typical data path of RDMA write in an RDMA-based PM system.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sym typeface="+mn-ea"/>
              </a:rPr>
              <a:t>In an RDMA communication, the CPU initiates a command, which passes through the local NIC and the remote NIC and is finally stored in the remote memory area.</a:t>
            </a:r>
            <a:endParaRPr lang="en-US" altLang="zh-CN" dirty="0"/>
          </a:p>
          <a:p>
            <a:r>
              <a:rPr lang="en-US" altLang="zh-CN" dirty="0"/>
              <a:t>In the RDMA UC/UD modes, once the sender’s RNIC has sent out the data, it notifies the completion of RDMA operations to applications.</a:t>
            </a: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So we let the data instructions be transmitted to the redo log first.  </a:t>
            </a:r>
          </a:p>
          <a:p>
            <a:r>
              <a:rPr lang="en-US" altLang="zh-CN" dirty="0"/>
              <a:t>Figure 5 shows how durable RPCs are processed at the receiver side. </a:t>
            </a:r>
          </a:p>
          <a:p>
            <a:r>
              <a:rPr lang="en-US" altLang="zh-CN" dirty="0"/>
              <a:t>When the receiver’s RNIC receives RDMA requests, the data packets are cached in the volatile RNIC buffer (SRAM). </a:t>
            </a:r>
          </a:p>
          <a:p>
            <a:r>
              <a:rPr lang="en-US" altLang="zh-CN" dirty="0"/>
              <a:t>We maintain a ring buffer in the PM to store the redo log. </a:t>
            </a:r>
          </a:p>
          <a:p>
            <a:r>
              <a:rPr lang="en-US" altLang="zh-CN" dirty="0"/>
              <a:t>For each RDMA connection, the corresponding connection information is recorded in the log header. </a:t>
            </a:r>
          </a:p>
          <a:p>
            <a:r>
              <a:rPr lang="en-US" altLang="zh-CN" dirty="0"/>
              <a:t>A log entry contains the RPC operator and the data. </a:t>
            </a:r>
          </a:p>
          <a:p>
            <a:r>
              <a:rPr lang="en-US" altLang="zh-CN" dirty="0"/>
              <a:t>To guarantee failure atomicity, the data is always persisted before the RPC operator in the logging buffer. </a:t>
            </a:r>
          </a:p>
          <a:p>
            <a:r>
              <a:rPr lang="en-US" altLang="zh-CN" dirty="0"/>
              <a:t>Because the size of the RPC operator is very small, it can be persisted with an atomic write. </a:t>
            </a:r>
          </a:p>
          <a:p>
            <a:r>
              <a:rPr lang="en-US" altLang="zh-CN" dirty="0"/>
              <a:t>Once an RPC is successfully processed, the corresponding log entry is removed from the ring buffer.</a:t>
            </a:r>
          </a:p>
          <a:p>
            <a:r>
              <a:rPr lang="en-US" altLang="zh-CN" dirty="0"/>
              <a:t>For an RDMA </a:t>
            </a:r>
            <a:r>
              <a:rPr lang="en-US" altLang="zh-CN" dirty="0" err="1"/>
              <a:t>WFlush</a:t>
            </a:r>
            <a:r>
              <a:rPr lang="en-US" altLang="zh-CN" dirty="0"/>
              <a:t>-based RPC, the RNIC performs a DMA operation (○1 ) to store the data and the RPC operator in the log, and then notifies the completion of remote data persisting to the sender. </a:t>
            </a:r>
          </a:p>
          <a:p>
            <a:r>
              <a:rPr lang="en-US" altLang="zh-CN" dirty="0"/>
              <a:t>For an RDMA </a:t>
            </a:r>
            <a:r>
              <a:rPr lang="en-US" altLang="zh-CN" dirty="0" err="1"/>
              <a:t>SFlush</a:t>
            </a:r>
            <a:r>
              <a:rPr lang="en-US" altLang="zh-CN" dirty="0"/>
              <a:t>-based RPC, the data packet should be first stored in the message buffer for further processing (○A) because the RDMA send primitive does not contain the remote memory address. </a:t>
            </a:r>
          </a:p>
          <a:p>
            <a:r>
              <a:rPr lang="en-US" altLang="zh-CN" dirty="0"/>
              <a:t>With the RDMA SFlush primitive, we can immediately flush the data in the message buffer to the redo log via another DMA (○B)</a:t>
            </a:r>
          </a:p>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After the packet reaches the Redo log area, a thread is created to handle the RPC requests.</a:t>
            </a:r>
          </a:p>
          <a:p>
            <a:r>
              <a:rPr lang="en-US" altLang="zh-CN" dirty="0"/>
              <a:t>Even when the following RPC requests would process the same data, they will be queued in the logging buffer and then processed in a FIFO order. The redo logging mechanism not only guarantees failure atomicity during the processing of RPC, but also provides the ordering guarantee of RPC requests for data concurrency. </a:t>
            </a:r>
          </a:p>
          <a:p>
            <a:r>
              <a:rPr lang="en-US" altLang="zh-CN" dirty="0"/>
              <a:t>On the other hand, the sender may send too many requests even when the receiver is under a high load. Thus, when the incomplete RDMA requests accumulated at the receiver side become larger than a given threshold, the receiver should notify the sender to slow down the speed of data transmission. The sender can simply throttle new RPC requests for a short while.</a:t>
            </a:r>
          </a:p>
          <a:p>
            <a:endParaRPr lang="en-US" altLang="zh-CN" dirty="0"/>
          </a:p>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Since our durable RPC design decouples the data persisting from the RPC processing via RDMA Flush primitives, the remote data persistence is visible to the sender much earlier than traditional RPCs.</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 With the redo logging mechanism, the sender can issue other RPC requests without waiting for the completion event of the RPC that is still being processed, because our design guarantees that the durable RPC can be processed eventually even when a system failure occurs.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Specifically, Once the receiver is recovered from a failure, the RPC can be re-executed with the operation log.</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We exploit RDMA Flush primitives and redo logging to achieve fast recovery of incomplete RPCs, without re-sending the data from the client.</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A number of RPC systems such as </a:t>
            </a:r>
            <a:r>
              <a:rPr lang="en-US" altLang="zh-CN" dirty="0" err="1"/>
              <a:t>DaRPC</a:t>
            </a:r>
            <a:r>
              <a:rPr lang="en-US" altLang="zh-CN" dirty="0"/>
              <a:t>, </a:t>
            </a:r>
            <a:r>
              <a:rPr lang="en-US" altLang="zh-CN" dirty="0" err="1"/>
              <a:t>FaSST</a:t>
            </a:r>
            <a:r>
              <a:rPr lang="en-US" altLang="zh-CN" dirty="0"/>
              <a:t>, and </a:t>
            </a:r>
            <a:r>
              <a:rPr lang="en-US" altLang="zh-CN" dirty="0" err="1"/>
              <a:t>ScaleRPC</a:t>
            </a:r>
            <a:r>
              <a:rPr lang="en-US" altLang="zh-CN" baseline="0" dirty="0"/>
              <a:t> </a:t>
            </a:r>
            <a:r>
              <a:rPr lang="en-US" altLang="zh-CN" dirty="0"/>
              <a:t>perform a set of RDMA operations in a batch to improve the network throughput. </a:t>
            </a:r>
          </a:p>
          <a:p>
            <a:r>
              <a:rPr lang="en-US" altLang="zh-CN" dirty="0"/>
              <a:t>Our RDMA Flush primitives are also applicable for batched RDMA operations. </a:t>
            </a:r>
          </a:p>
          <a:p>
            <a:r>
              <a:rPr lang="en-US" altLang="zh-CN" dirty="0"/>
              <a:t>Taking RDMA </a:t>
            </a:r>
            <a:r>
              <a:rPr lang="en-US" altLang="zh-CN" dirty="0" err="1"/>
              <a:t>WFlush</a:t>
            </a:r>
            <a:r>
              <a:rPr lang="en-US" altLang="zh-CN" dirty="0"/>
              <a:t> as an example, Figure 6 shows the batched RDMA writes combining with RDMA </a:t>
            </a:r>
            <a:r>
              <a:rPr lang="en-US" altLang="zh-CN" dirty="0" err="1"/>
              <a:t>WFlush</a:t>
            </a:r>
            <a:r>
              <a:rPr lang="en-US" altLang="zh-CN" dirty="0"/>
              <a:t> primitives. </a:t>
            </a:r>
          </a:p>
          <a:p>
            <a:r>
              <a:rPr lang="en-US" altLang="zh-CN" dirty="0"/>
              <a:t>In a batching-disabled case, an RDMA </a:t>
            </a:r>
            <a:r>
              <a:rPr lang="en-US" altLang="zh-CN" dirty="0" err="1"/>
              <a:t>WFlush</a:t>
            </a:r>
            <a:r>
              <a:rPr lang="en-US" altLang="zh-CN" dirty="0"/>
              <a:t> is usually accompanied with an RDMA write operation to persist the data, as shown in Figure (a). </a:t>
            </a:r>
          </a:p>
          <a:p>
            <a:r>
              <a:rPr lang="en-US" altLang="zh-CN" dirty="0"/>
              <a:t>When the batching mechanism is enabled, the sender transfers a large message accompanying with an RDMA </a:t>
            </a:r>
            <a:r>
              <a:rPr lang="en-US" altLang="zh-CN" dirty="0" err="1"/>
              <a:t>WFlush</a:t>
            </a:r>
            <a:r>
              <a:rPr lang="en-US" altLang="zh-CN" dirty="0"/>
              <a:t> at a time, as shown in Figure (b).</a:t>
            </a:r>
          </a:p>
          <a:p>
            <a:endParaRPr lang="en-US" altLang="zh-CN" dirty="0"/>
          </a:p>
          <a:p>
            <a:r>
              <a:rPr lang="en-US" altLang="zh-CN" dirty="0"/>
              <a:t>The Results of the subsequent experiments </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reveal that Durable RPCs achieve more significant performance gains than traditional RPCs</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defRPr/>
            </a:pPr>
            <a:r>
              <a:rPr lang="en-US" altLang="zh-CN" dirty="0"/>
              <a:t>Then we talk about our</a:t>
            </a:r>
            <a:r>
              <a:rPr lang="en-US" altLang="zh-CN" baseline="0" dirty="0"/>
              <a:t> evaluation.</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r>
              <a:rPr kumimoji="1" lang="en-US" altLang="zh-CN" dirty="0"/>
              <a:t>Here is the experimental</a:t>
            </a:r>
            <a:r>
              <a:rPr kumimoji="1" lang="en-US" altLang="zh-CN" baseline="0" dirty="0"/>
              <a:t> setting.</a:t>
            </a:r>
          </a:p>
          <a:p>
            <a:r>
              <a:rPr kumimoji="1" lang="en-US" altLang="zh-CN" baseline="0" dirty="0"/>
              <a:t>We use micro-benchmark and </a:t>
            </a:r>
            <a:r>
              <a:rPr kumimoji="1" lang="en-US" altLang="zh-CN" baseline="0" dirty="0" err="1"/>
              <a:t>marco</a:t>
            </a:r>
            <a:r>
              <a:rPr kumimoji="1" lang="en-US" altLang="zh-CN" baseline="0" dirty="0"/>
              <a:t>-Benchmarks to test our durable RPCs , and compare with state-of-the-art systems.</a:t>
            </a:r>
          </a:p>
          <a:p>
            <a:endParaRPr kumimoji="1" lang="en-US" altLang="zh-CN" baseline="0" dirty="0"/>
          </a:p>
          <a:p>
            <a:r>
              <a:rPr lang="en-US" altLang="zh-CN" dirty="0"/>
              <a:t>In micro-benchmark, the sender first generates 50K objects in a remote server, and then reads/writes these objects for 300K times via different RDMA-based RPCs. </a:t>
            </a:r>
          </a:p>
          <a:p>
            <a:r>
              <a:rPr lang="en-US" altLang="zh-CN" dirty="0"/>
              <a:t>The default object size is 64 KB. The data access pattern follows a </a:t>
            </a:r>
            <a:r>
              <a:rPr lang="en-US" altLang="zh-CN" dirty="0" err="1"/>
              <a:t>zipfian</a:t>
            </a:r>
            <a:r>
              <a:rPr lang="en-US" altLang="zh-CN" dirty="0"/>
              <a:t> distribution with a read- /write ratio of 1:1. </a:t>
            </a:r>
          </a:p>
          <a:p>
            <a:r>
              <a:rPr lang="en-US" altLang="zh-CN" dirty="0"/>
              <a:t>We use 32 B, 1 KB, and 64 KB objects to evaluate the efficiency of our RPCs for typical message-passing systems, K-V stores, and file systems, respectively.</a:t>
            </a:r>
          </a:p>
          <a:p>
            <a:endParaRPr kumimoji="1" lang="en-US" altLang="zh-CN" baseline="0" dirty="0"/>
          </a:p>
          <a:p>
            <a:r>
              <a:rPr lang="en-US" altLang="zh-CN" dirty="0"/>
              <a:t>We use real-world applications such as compute-intensive PageRank and latency-sensitive YCSB benchmarks to evaluate the performance of different RPCs. </a:t>
            </a:r>
          </a:p>
          <a:p>
            <a:r>
              <a:rPr lang="en-US" altLang="zh-CN" dirty="0"/>
              <a:t>For the PageRank algorithm, we store the graph data in a remote server’s PM, and store the intermediate results of PageRank in the main memory of the computation node locally. The graph data are fetched via RPCs by the client node. </a:t>
            </a:r>
          </a:p>
          <a:p>
            <a:r>
              <a:rPr lang="en-US" altLang="zh-CN" dirty="0"/>
              <a:t>For YCSB benchmarks, we store 50K objects in a KV store system. The sizes of keys and values are 8 Bytes and 4 KB, respectively.</a:t>
            </a:r>
            <a:r>
              <a:rPr lang="en-US" altLang="zh-CN" baseline="0" dirty="0"/>
              <a:t> </a:t>
            </a:r>
            <a:r>
              <a:rPr lang="en-US" altLang="zh-CN" dirty="0"/>
              <a:t>Clients perform RPCs to access KV pairs in the remote PM, and maintain KV indexes in the main memory of clients locally. We perform KV operations 300K times in each test for different workloads.</a:t>
            </a:r>
            <a:endParaRPr kumimoji="1" lang="en-US" altLang="zh-CN" baseline="0" dirty="0"/>
          </a:p>
          <a:p>
            <a:endParaRPr kumimoji="1" lang="en-US" altLang="zh-CN" baseline="0" dirty="0"/>
          </a:p>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lvl="1" indent="0">
              <a:spcBef>
                <a:spcPts val="0"/>
              </a:spcBef>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For the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light load case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achieve moderate performance improvement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for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small objects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For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large objects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the throughput of our durable RPCs is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improved by 20%-90%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RPCs implemented with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and the throughput of our durable RPCs is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improved by 42%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RPCs which uses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send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a:p>
            <a:pPr marL="0" lvl="1" indent="0">
              <a:spcBef>
                <a:spcPts val="0"/>
              </a:spcBef>
              <a:buFont typeface="Arial" panose="020B0604020202020204" pitchFamily="34" charset="0"/>
              <a:buNone/>
              <a:defRP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0" lvl="1" indent="0">
              <a:spcBef>
                <a:spcPts val="0"/>
              </a:spcBef>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For the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heavy load case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all achieve the best performance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than other RPCs. The throughput of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is improved by 58%- 85% for all objects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implemented with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 the throughput by 43%-69%</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compared with RPCs which uses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send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a:p>
            <a:endParaRPr lang="en-US" altLang="zh-CN" dirty="0"/>
          </a:p>
          <a:p>
            <a:r>
              <a:rPr lang="en-US" altLang="zh-CN" dirty="0"/>
              <a:t>The performance improvement is mainly attributed to decoupling the remote data persisting from costly RPC processing.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Figure 10 shows the execution time of PageRank using three datasets for different RPC systems. Our RPCs always shows the best performance for all cases. Particularly, S-</a:t>
            </a:r>
            <a:r>
              <a:rPr lang="en-US" altLang="zh-CN" dirty="0" err="1"/>
              <a:t>RFlush</a:t>
            </a:r>
            <a:r>
              <a:rPr lang="en-US" altLang="zh-CN" dirty="0"/>
              <a:t>-RPC and </a:t>
            </a:r>
            <a:r>
              <a:rPr lang="en-US" altLang="zh-CN" dirty="0" err="1"/>
              <a:t>SFlush</a:t>
            </a:r>
            <a:r>
              <a:rPr lang="en-US" altLang="zh-CN" dirty="0"/>
              <a:t>-RPC can reduce the execution time by 8% and 30% compared with </a:t>
            </a:r>
            <a:r>
              <a:rPr lang="en-US" altLang="zh-CN" dirty="0" err="1"/>
              <a:t>DaRPC</a:t>
            </a:r>
            <a:r>
              <a:rPr lang="en-US" altLang="zh-CN" dirty="0"/>
              <a:t>, respectively. W-</a:t>
            </a:r>
            <a:r>
              <a:rPr lang="en-US" altLang="zh-CN" dirty="0" err="1"/>
              <a:t>RFlush</a:t>
            </a:r>
            <a:r>
              <a:rPr lang="en-US" altLang="zh-CN" dirty="0"/>
              <a:t>-RPC and </a:t>
            </a:r>
            <a:r>
              <a:rPr lang="en-US" altLang="zh-CN" dirty="0" err="1"/>
              <a:t>WFlush</a:t>
            </a:r>
            <a:r>
              <a:rPr lang="en-US" altLang="zh-CN" dirty="0"/>
              <a:t>-RPC can reduce the execution time by 8%-38% compared with other RPCs using RDMA write primitives. As </a:t>
            </a:r>
            <a:r>
              <a:rPr lang="en-US" altLang="zh-CN" dirty="0" err="1"/>
              <a:t>Pagerank</a:t>
            </a:r>
            <a:r>
              <a:rPr lang="en-US" altLang="zh-CN" dirty="0"/>
              <a:t> is a computation-intensive application, the high CPU load at the client side has a non-trivial impact on RDMA transmission. However, our durable RPCs still achieves substantial performance improvement. </a:t>
            </a:r>
          </a:p>
          <a:p>
            <a:endParaRPr lang="en-US" altLang="zh-CN" dirty="0"/>
          </a:p>
          <a:p>
            <a:r>
              <a:rPr lang="en-US" altLang="zh-CN" dirty="0"/>
              <a:t>Figure 11 shows the average latency of RPCs in different YCSB workloads. Since most YCSB workloads are </a:t>
            </a:r>
            <a:r>
              <a:rPr lang="en-US" altLang="zh-CN" dirty="0" err="1"/>
              <a:t>readintensive</a:t>
            </a:r>
            <a:r>
              <a:rPr lang="en-US" altLang="zh-CN" dirty="0"/>
              <a:t>, such as workloads B, C, and D, our durable RPCs show moderate performance improvement compared with other RPCs of the same type. For workloads A and E, </a:t>
            </a:r>
            <a:r>
              <a:rPr lang="en-US" altLang="zh-CN" dirty="0" err="1"/>
              <a:t>WRFlush</a:t>
            </a:r>
            <a:r>
              <a:rPr lang="en-US" altLang="zh-CN" dirty="0"/>
              <a:t>-RPC and </a:t>
            </a:r>
            <a:r>
              <a:rPr lang="en-US" altLang="zh-CN" dirty="0" err="1"/>
              <a:t>WFlush</a:t>
            </a:r>
            <a:r>
              <a:rPr lang="en-US" altLang="zh-CN" dirty="0"/>
              <a:t>-RPC reduce the average latency of RPCs by up to 50% compared with other RPCs using RDMA write primitives. S-</a:t>
            </a:r>
            <a:r>
              <a:rPr lang="en-US" altLang="zh-CN" dirty="0" err="1"/>
              <a:t>RFlush</a:t>
            </a:r>
            <a:r>
              <a:rPr lang="en-US" altLang="zh-CN" dirty="0"/>
              <a:t>-RPC and </a:t>
            </a:r>
            <a:r>
              <a:rPr lang="en-US" altLang="zh-CN" dirty="0" err="1"/>
              <a:t>SFlush</a:t>
            </a:r>
            <a:r>
              <a:rPr lang="en-US" altLang="zh-CN" dirty="0"/>
              <a:t>-RPC also reduce the latency of remote read/write operations by 7% and 23% compared with </a:t>
            </a:r>
            <a:r>
              <a:rPr lang="en-US" altLang="zh-CN" dirty="0" err="1"/>
              <a:t>DaRPC</a:t>
            </a:r>
            <a:r>
              <a:rPr lang="en-US" altLang="zh-CN" dirty="0"/>
              <a:t>. These results demonstrate that our RDMA Flush-based durable RPCs are beneficial for real-world write-intensive workloads.</a:t>
            </a:r>
          </a:p>
          <a:p>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pPr marL="0" indent="0" algn="l">
              <a:lnSpc>
                <a:spcPct val="150000"/>
              </a:lnSpc>
              <a:spcBef>
                <a:spcPts val="0"/>
              </a:spcBef>
              <a:buNone/>
            </a:pPr>
            <a:r>
              <a:rPr lang="en-US" altLang="zh-CN"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ea"/>
              </a:rPr>
              <a:t>用</a:t>
            </a:r>
            <a:r>
              <a:rPr lang="en-US" altLang="zh-CN" dirty="0">
                <a:latin typeface="微软雅黑" panose="020B0503020204020204" pitchFamily="34" charset="-122"/>
                <a:ea typeface="微软雅黑" panose="020B0503020204020204" pitchFamily="34" charset="-122"/>
                <a:cs typeface="Times New Roman" panose="02020603050405020304" pitchFamily="18" charset="0"/>
                <a:sym typeface="+mn-ea"/>
              </a:rPr>
              <a:t>slide</a:t>
            </a:r>
            <a:r>
              <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mn-ea"/>
              </a:rPr>
              <a:t>里内容全文或者替换成下面</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indent="0" algn="l">
              <a:lnSpc>
                <a:spcPct val="150000"/>
              </a:lnSpc>
              <a:spcBef>
                <a:spcPts val="0"/>
              </a:spcBef>
              <a:buNone/>
            </a:pPr>
            <a:r>
              <a:rPr lang="en-US" altLang="zh-CN" dirty="0"/>
              <a:t>Based on our experimental results, we summarize the features of different RPCs, as shown in Table 2. Our durable RPCs can decouple the data persisting from the RPC processing, and thus provide opportunities to overlap the RDMA transmission and the costly RPC processing. In this way, our durable RPCs can significantly improve the RPC performance compared with traditional RPCs, particularly for write-intensive applications. We also find that RPCs implemented with </a:t>
            </a:r>
            <a:r>
              <a:rPr lang="en-US" altLang="zh-CN" dirty="0" err="1"/>
              <a:t>senderinitiated</a:t>
            </a:r>
            <a:r>
              <a:rPr lang="en-US" altLang="zh-CN" dirty="0"/>
              <a:t> RDMA Flush primitives have a greater impact on the RDMA network load because the sender has to send an additional RDMA Flush primitive over the network. As a result, we advocate receiver-initiated RDMA Flush primitives for the scenario of high RDMA network load. Moreover, we advocate one-sided RDMA primitives rather than two-sided ones for higher throughput and lower latency</a:t>
            </a:r>
            <a:endParaRPr lang="en-US" altLang="zh-CN" dirty="0">
              <a:latin typeface="宋体" panose="02010600030101010101" pitchFamily="2" charset="-122"/>
              <a:sym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备注占位符 2"/>
          <p:cNvSpPr>
            <a:spLocks noGrp="1"/>
          </p:cNvSpPr>
          <p:nvPr>
            <p:ph type="body" idx="1"/>
          </p:nvPr>
        </p:nvSpPr>
        <p:spPr/>
        <p:txBody>
          <a:bodyPr/>
          <a:lstStyle/>
          <a:p>
            <a:r>
              <a:rPr lang="en-US" altLang="zh-CN" dirty="0"/>
              <a:t>Finally, a summary of our work</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Next, the data reaches the receiver's NIC through the network, </a:t>
            </a:r>
          </a:p>
          <a:p>
            <a:r>
              <a:rPr lang="en-US" altLang="zh-CN" dirty="0"/>
              <a:t>and at this point, for RDMA RC mode, once the data is received by the receiver’s RNIC, it returns a work completion (WC) event to the sender.</a:t>
            </a:r>
          </a:p>
          <a:p>
            <a:r>
              <a:rPr lang="en-US" altLang="zh-CN" dirty="0"/>
              <a:t>Then, the data is transmitted  from the receiver's NIC DMA to the PM destination area.</a:t>
            </a: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In this paper, we made an extensive study of existing </a:t>
            </a:r>
            <a:r>
              <a:rPr lang="en-US" altLang="zh-CN" dirty="0" err="1"/>
              <a:t>RDMAbased</a:t>
            </a:r>
            <a:r>
              <a:rPr lang="en-US" altLang="zh-CN" dirty="0"/>
              <a:t> RPCs. </a:t>
            </a:r>
          </a:p>
          <a:p>
            <a:r>
              <a:rPr lang="en-US" altLang="zh-CN" dirty="0"/>
              <a:t>Based on the lessons learnt, we designed several hardware-supported RDMA Flush primitives to guarantee the persistence of RDMA update operations. </a:t>
            </a:r>
          </a:p>
          <a:p>
            <a:r>
              <a:rPr lang="en-US" altLang="zh-CN" dirty="0"/>
              <a:t>We also proposed durable RPCs based on the new RDMA Flush primitives for fast failure recovery. </a:t>
            </a:r>
          </a:p>
          <a:p>
            <a:r>
              <a:rPr lang="en-US" altLang="zh-CN" dirty="0"/>
              <a:t>We compared our proposals with several state-of-the-art RPCs in a real testbed equipped with Intel </a:t>
            </a:r>
            <a:r>
              <a:rPr lang="en-US" altLang="zh-CN" dirty="0" err="1"/>
              <a:t>Optane</a:t>
            </a:r>
            <a:r>
              <a:rPr lang="en-US" altLang="zh-CN" dirty="0"/>
              <a:t> DCPMM and InfiniBand networks. </a:t>
            </a:r>
          </a:p>
          <a:p>
            <a:r>
              <a:rPr lang="en-US" altLang="zh-CN" dirty="0"/>
              <a:t>Experimental results show that the proposed RDMA Flush primitives and the corresponding RPCs can significantly improve the throughput and latency of durable RDMA transmission.</a:t>
            </a:r>
            <a:endParaRPr lang="en-US" altLang="zh-CN" dirty="0">
              <a:latin typeface="宋体" panose="02010600030101010101" pitchFamily="2" charset="-122"/>
              <a:sym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8008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So, for standard RDMA protocols, the acknowledgement does not necessarily imply that the data buffered in the volatile cache of the server’s RNIC has been persisted in the PM. </a:t>
            </a:r>
          </a:p>
          <a:p>
            <a:r>
              <a:rPr lang="en-US" altLang="zh-CN" dirty="0"/>
              <a:t>Without a validation of remote data persistence, distributed applications may incur data consistency and concurrency problems.</a:t>
            </a:r>
          </a:p>
          <a:p>
            <a:r>
              <a:rPr lang="en-US" altLang="zh-CN" dirty="0"/>
              <a:t>RDMA and NVM researchers need to be able to sense data persistence transfer acknowledgements to avoid the above problems.</a:t>
            </a:r>
          </a:p>
          <a:p>
            <a:r>
              <a:rPr lang="en-US" altLang="zh-CN" dirty="0"/>
              <a:t>Fortunately, data in receiver’s NIC can be piped directly into persistent memory via DMA, making it possible for the NIC to provide persistent acknowledgement.</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The volatile cache of RNICs is the root cause of data persistence problems in distributed PM systems.</a:t>
            </a:r>
          </a:p>
          <a:p>
            <a:r>
              <a:rPr lang="en-US" altLang="zh-CN" dirty="0"/>
              <a:t>As a result, the SNIA PM programming model advocates an RDMA read-after-write mechanism to guarantee data persistence.</a:t>
            </a:r>
          </a:p>
          <a:p>
            <a:r>
              <a:rPr lang="en-US" altLang="zh-CN" dirty="0"/>
              <a:t>Specifically, the sender reads the last byte of the data from the PM to check its correctness once the RDMA write operation completes</a:t>
            </a:r>
          </a:p>
          <a:p>
            <a:r>
              <a:rPr lang="en-US" altLang="zh-CN" dirty="0"/>
              <a:t>The figure shows the data path from the NIC to the PM with DDIO technology turned off.</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latin typeface="微软雅黑" panose="020B0503020204020204" pitchFamily="34" charset="-122"/>
                <a:ea typeface="微软雅黑" panose="020B0503020204020204" pitchFamily="34" charset="-122"/>
                <a:cs typeface="楷体" panose="02010609060101010101" pitchFamily="49" charset="-122"/>
                <a:sym typeface="+mn-ea"/>
              </a:rPr>
              <a:t>With DDIO technology turned off, data is imported directly into the ADR persistence area by the IO controller.</a:t>
            </a:r>
            <a:endParaRPr lang="zh-CN" altLang="en-US" sz="1200" dirty="0">
              <a:latin typeface="微软雅黑" panose="020B0503020204020204" pitchFamily="34" charset="-122"/>
              <a:ea typeface="微软雅黑" panose="020B0503020204020204" pitchFamily="34" charset="-122"/>
              <a:cs typeface="楷体" panose="02010609060101010101" pitchFamily="49" charset="-122"/>
            </a:endParaRPr>
          </a:p>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a:t>Although the RDMA read-after-write mechanism is easy to implement, it has been questioned since some hardware features of the remote server may affect its effectiveness.</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a:t>Which is </a:t>
            </a:r>
            <a:r>
              <a:rPr lang="en-US" altLang="zh-CN" sz="1200" dirty="0">
                <a:solidFill>
                  <a:srgbClr val="FF0000"/>
                </a:solidFill>
                <a:latin typeface="微软雅黑" panose="020B0503020204020204" pitchFamily="34" charset="-122"/>
                <a:ea typeface="微软雅黑" panose="020B0503020204020204" pitchFamily="34" charset="-122"/>
              </a:rPr>
              <a:t>a passive, high-overhead, compromise persistence guarantee strategy on RDMA.</a:t>
            </a: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For example, the DDIO technology provided by intel on the 5th generation Xeon processors allows the receiver’s RNIC directly place the incoming data in the volatile L3 cache.</a:t>
            </a:r>
          </a:p>
          <a:p>
            <a:r>
              <a:rPr lang="en-US" altLang="zh-CN" dirty="0"/>
              <a:t>The sender is not able to perceive whether and when the data is written to the PM.</a:t>
            </a:r>
          </a:p>
          <a:p>
            <a:r>
              <a:rPr lang="en-US" altLang="zh-CN" dirty="0"/>
              <a:t>In this case, the RDMA read-after-write mechanism becomes ineffective because the data read by the sender is actually in the L3 cache. </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a:latin typeface="微软雅黑" panose="020B0503020204020204" pitchFamily="34" charset="-122"/>
                <a:ea typeface="微软雅黑" panose="020B0503020204020204" pitchFamily="34" charset="-122"/>
                <a:cs typeface="楷体" panose="02010609060101010101" pitchFamily="49" charset="-122"/>
                <a:sym typeface="+mn-ea"/>
              </a:rPr>
              <a:t>While it is possible to wake up the remote CPU for </a:t>
            </a:r>
            <a:r>
              <a:rPr lang="en-US" altLang="zh-CN" sz="1200" dirty="0" err="1">
                <a:latin typeface="微软雅黑" panose="020B0503020204020204" pitchFamily="34" charset="-122"/>
                <a:ea typeface="微软雅黑" panose="020B0503020204020204" pitchFamily="34" charset="-122"/>
                <a:cs typeface="楷体" panose="02010609060101010101" pitchFamily="49" charset="-122"/>
                <a:sym typeface="+mn-ea"/>
              </a:rPr>
              <a:t>CLFlush</a:t>
            </a:r>
            <a:r>
              <a:rPr lang="en-US" altLang="zh-CN" sz="1200" dirty="0">
                <a:latin typeface="微软雅黑" panose="020B0503020204020204" pitchFamily="34" charset="-122"/>
                <a:ea typeface="微软雅黑" panose="020B0503020204020204" pitchFamily="34" charset="-122"/>
                <a:cs typeface="楷体" panose="02010609060101010101" pitchFamily="49" charset="-122"/>
                <a:sym typeface="+mn-ea"/>
              </a:rPr>
              <a:t> or use the new Intel </a:t>
            </a:r>
            <a:r>
              <a:rPr lang="en-US" altLang="zh-CN" sz="1200" dirty="0" err="1">
                <a:latin typeface="微软雅黑" panose="020B0503020204020204" pitchFamily="34" charset="-122"/>
                <a:ea typeface="微软雅黑" panose="020B0503020204020204" pitchFamily="34" charset="-122"/>
                <a:cs typeface="楷体" panose="02010609060101010101" pitchFamily="49" charset="-122"/>
                <a:sym typeface="+mn-ea"/>
              </a:rPr>
              <a:t>Optane</a:t>
            </a:r>
            <a:r>
              <a:rPr lang="en-US" altLang="zh-CN" sz="1200" dirty="0">
                <a:latin typeface="微软雅黑" panose="020B0503020204020204" pitchFamily="34" charset="-122"/>
                <a:ea typeface="微软雅黑" panose="020B0503020204020204" pitchFamily="34" charset="-122"/>
                <a:cs typeface="楷体" panose="02010609060101010101" pitchFamily="49" charset="-122"/>
                <a:sym typeface="+mn-ea"/>
              </a:rPr>
              <a:t> technology to ensure data consistency</a:t>
            </a:r>
          </a:p>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dirty="0">
                <a:latin typeface="微软雅黑" panose="020B0503020204020204" pitchFamily="34" charset="-122"/>
                <a:ea typeface="微软雅黑" panose="020B0503020204020204" pitchFamily="34" charset="-122"/>
                <a:cs typeface="楷体" panose="02010609060101010101" pitchFamily="49" charset="-122"/>
                <a:sym typeface="+mn-ea"/>
              </a:rPr>
              <a:t>This is still not a direct way to ensure data persistence on the remote side within RDMA.</a:t>
            </a:r>
            <a:endParaRPr lang="zh-CN" altLang="en-US" sz="1200" dirty="0">
              <a:latin typeface="微软雅黑" panose="020B0503020204020204" pitchFamily="34" charset="-122"/>
              <a:ea typeface="微软雅黑" panose="020B0503020204020204" pitchFamily="34" charset="-122"/>
              <a:cs typeface="楷体" panose="02010609060101010101" pitchFamily="49" charset="-122"/>
              <a:sym typeface="+mn-ea"/>
            </a:endParaRPr>
          </a:p>
          <a:p>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sym typeface="+mn-ea"/>
              </a:rPr>
              <a:t>The RDMA write-after-read mechanism is used when data is written directly to memory via RDMA.</a:t>
            </a:r>
          </a:p>
          <a:p>
            <a:r>
              <a:rPr lang="en-US" altLang="zh-CN" dirty="0">
                <a:sym typeface="+mn-ea"/>
              </a:rPr>
              <a:t>Nowadays, the mainstream RDMA-enabled systems are more likely to use RPC for communication.</a:t>
            </a:r>
          </a:p>
          <a:p>
            <a:r>
              <a:rPr lang="en-US" altLang="zh-CN" dirty="0"/>
              <a:t>An RPC often uses a set of RDMA primitives to perform a complicated task with fewer RTTs.</a:t>
            </a:r>
            <a:endParaRPr lang="en-US" altLang="zh-CN" dirty="0">
              <a:sym typeface="+mn-ea"/>
            </a:endParaRPr>
          </a:p>
          <a:p>
            <a:r>
              <a:rPr lang="en-US" altLang="zh-CN" dirty="0"/>
              <a:t>Although most existing RPC systems are designed to facilitate RDMA programming for Distributed Shared Memory, </a:t>
            </a:r>
          </a:p>
          <a:p>
            <a:r>
              <a:rPr lang="en-US" altLang="zh-CN" dirty="0"/>
              <a:t>they actually support durable RDMA writes by synchronizing the process of writing data from NIC to the NVM. </a:t>
            </a:r>
            <a:endParaRPr lang="en-US" altLang="zh-CN" dirty="0">
              <a:sym typeface="+mn-ea"/>
            </a:endParaRPr>
          </a:p>
          <a:p>
            <a:r>
              <a:rPr lang="en-US" altLang="zh-CN" dirty="0"/>
              <a:t>To study previous durable RDMA write mechanisms in existing RPC systems, we classify existing RDMA-based DSM systems according to different RDMA primitives and transmission modes, as shown in Table.</a:t>
            </a:r>
          </a:p>
          <a:p>
            <a:endParaRPr lang="zh-CN" altLang="en-US" dirty="0"/>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150" y="738188"/>
            <a:ext cx="6551613" cy="3686175"/>
          </a:xfrm>
        </p:spPr>
      </p:sp>
      <p:sp>
        <p:nvSpPr>
          <p:cNvPr id="3" name="文本占位符 2"/>
          <p:cNvSpPr>
            <a:spLocks noGrp="1"/>
          </p:cNvSpPr>
          <p:nvPr>
            <p:ph type="body" idx="3"/>
          </p:nvPr>
        </p:nvSpPr>
        <p:spPr/>
        <p:txBody>
          <a:bodyPr/>
          <a:lstStyle/>
          <a:p>
            <a:r>
              <a:rPr lang="en-US" altLang="zh-CN" dirty="0"/>
              <a:t>Let's first take a look at the schematic diagram of RPCs based on the RDMA write primitive with RDMA RC mode.</a:t>
            </a:r>
          </a:p>
          <a:p>
            <a:r>
              <a:rPr lang="en-US" altLang="zh-CN" dirty="0"/>
              <a:t>RDMA write </a:t>
            </a:r>
            <a:r>
              <a:rPr lang="en-US" altLang="zh-CN" dirty="0">
                <a:ea typeface="微软雅黑" panose="020B0503020204020204" pitchFamily="34" charset="-122"/>
                <a:cs typeface="Times New Roman" panose="02020603050405020304" pitchFamily="18" charset="0"/>
                <a:sym typeface="+mn-ea"/>
              </a:rPr>
              <a:t>primitive </a:t>
            </a:r>
            <a:r>
              <a:rPr lang="en-US" altLang="zh-CN" dirty="0"/>
              <a:t>can bypass the remote CPU to transfer data to the remote memory, therefore </a:t>
            </a:r>
            <a:r>
              <a:rPr lang="en-US" altLang="zh-CN" dirty="0">
                <a:ea typeface="微软雅黑" panose="020B0503020204020204" pitchFamily="34" charset="-122"/>
                <a:cs typeface="Times New Roman" panose="02020603050405020304" pitchFamily="18" charset="0"/>
                <a:sym typeface="+mn-ea"/>
              </a:rPr>
              <a:t>RDMA Write enable flexible design of transmission.</a:t>
            </a:r>
          </a:p>
          <a:p>
            <a:r>
              <a:rPr lang="en-US" altLang="zh-CN" dirty="0">
                <a:ea typeface="微软雅黑" panose="020B0503020204020204" pitchFamily="34" charset="-122"/>
                <a:cs typeface="Times New Roman" panose="02020603050405020304" pitchFamily="18" charset="0"/>
                <a:sym typeface="+mn-ea"/>
              </a:rPr>
              <a:t>FaRM, L5, RFP use RDMA Write with RDMA RC mode to design different data transfer methods and provide persistence assurance. </a:t>
            </a:r>
            <a:endParaRPr lang="en-US" altLang="zh-CN" dirty="0"/>
          </a:p>
          <a:p>
            <a:r>
              <a:rPr lang="en-US" altLang="zh-CN" dirty="0" err="1"/>
              <a:t>Specifically, FaRM</a:t>
            </a:r>
            <a:r>
              <a:rPr lang="en-US" altLang="zh-CN" dirty="0"/>
              <a:t> uses RDMA write for transmission. The receivers exploit RDMA </a:t>
            </a:r>
            <a:r>
              <a:rPr lang="en-US" altLang="zh-CN" dirty="0" err="1"/>
              <a:t>recv</a:t>
            </a:r>
            <a:r>
              <a:rPr lang="en-US" altLang="zh-CN" dirty="0"/>
              <a:t> primitives or a polling mechanism to store the received data in the persistent domain. </a:t>
            </a:r>
          </a:p>
          <a:p>
            <a:r>
              <a:rPr lang="en-US" altLang="zh-CN" dirty="0"/>
              <a:t>If a sender receives a completion event of the RPC, it can confirm that the data has been persisted in the remote server.</a:t>
            </a:r>
          </a:p>
          <a:p>
            <a:r>
              <a:rPr lang="en-US" altLang="zh-CN" dirty="0"/>
              <a:t>Figure (b) illustrates the communication mode of RFP. The sender uses an RDMA write to transfer data, and then uses an RDMA read to collect the result processed by the receiver.</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L5 uses two RDMA writes to transfer data and a valid message, respectively. The receiver polls the message buffer for incoming RDMA writes, and then returns the processing result using an RDMA write primitive. </a:t>
            </a: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4.xml"/><Relationship Id="rId5" Type="http://schemas.openxmlformats.org/officeDocument/2006/relationships/image" Target="../media/image12.jpeg"/><Relationship Id="rId4" Type="http://schemas.openxmlformats.org/officeDocument/2006/relationships/image" Target="../media/image11.tif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4.xml"/><Relationship Id="rId5" Type="http://schemas.openxmlformats.org/officeDocument/2006/relationships/image" Target="../media/image12.jpeg"/><Relationship Id="rId4" Type="http://schemas.openxmlformats.org/officeDocument/2006/relationships/image" Target="../media/image11.tif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4.xml"/><Relationship Id="rId5" Type="http://schemas.openxmlformats.org/officeDocument/2006/relationships/image" Target="../media/image12.jpeg"/><Relationship Id="rId4" Type="http://schemas.openxmlformats.org/officeDocument/2006/relationships/image" Target="../media/image11.tif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6.xml"/><Relationship Id="rId5" Type="http://schemas.openxmlformats.org/officeDocument/2006/relationships/image" Target="../media/image12.jpeg"/><Relationship Id="rId4" Type="http://schemas.openxmlformats.org/officeDocument/2006/relationships/image" Target="../media/image11.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66490" y="2486025"/>
            <a:ext cx="12091035" cy="1714500"/>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132968" y="4533900"/>
            <a:ext cx="9958070" cy="20447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66490" y="2486025"/>
            <a:ext cx="12091035" cy="1714500"/>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132968" y="4533900"/>
            <a:ext cx="9958070" cy="20447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23623" y="5141924"/>
            <a:ext cx="12091035" cy="1589087"/>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23623" y="3390911"/>
            <a:ext cx="12091035" cy="1751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967029" y="1866911"/>
            <a:ext cx="6170364"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7340540" y="1866911"/>
            <a:ext cx="6172479"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10996" y="320675"/>
            <a:ext cx="12802023" cy="1333500"/>
          </a:xfrm>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10990" y="1790711"/>
            <a:ext cx="6284630"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710990" y="2536825"/>
            <a:ext cx="6284630"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7226268" y="1790711"/>
            <a:ext cx="6286745"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7226268" y="2536825"/>
            <a:ext cx="6286745"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0988" y="319099"/>
            <a:ext cx="4680674" cy="1355725"/>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560952" y="319099"/>
            <a:ext cx="7952067" cy="6827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710988" y="1674813"/>
            <a:ext cx="4680674" cy="547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788937" y="5600700"/>
            <a:ext cx="8533977" cy="66198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788937" y="714375"/>
            <a:ext cx="8533977" cy="4800600"/>
          </a:xfrm>
        </p:spPr>
        <p:txBody>
          <a:bodyPr vert="horz" wrap="square" lIns="91371" tIns="45684" rIns="91371" bIns="45684" numCol="1" anchor="t" anchorCtr="0" compatLnSpc="1"/>
          <a:lstStyle>
            <a:lvl1pPr marL="0" indent="0">
              <a:buNone/>
              <a:defRPr sz="3200">
                <a:latin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40000"/>
              </a:lnSpc>
              <a:spcBef>
                <a:spcPct val="0"/>
              </a:spcBef>
              <a:spcAft>
                <a:spcPct val="0"/>
              </a:spcAft>
              <a:buClrTx/>
              <a:buSzTx/>
              <a:buFontTx/>
              <a:buNone/>
              <a:defRPr/>
            </a:pPr>
            <a:endParaRPr kumimoji="0" lang="zh-CN" altLang="en-US" sz="3200" b="1" i="0" u="none" strike="noStrike" kern="0" cap="none" spc="0" normalizeH="0" baseline="0" noProof="0" dirty="0">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2788937" y="6262688"/>
            <a:ext cx="8533977" cy="938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lvl2pPr>
              <a:spcBef>
                <a:spcPts val="50"/>
              </a:spcBef>
              <a:defRPr/>
            </a:lvl2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77052" y="320675"/>
            <a:ext cx="3135967" cy="6826250"/>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967029" y="320675"/>
            <a:ext cx="9206876" cy="682625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eaLnBrk="0" hangingPunct="0">
              <a:defRPr/>
            </a:pPr>
            <a:endParaRPr lang="en-GB"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66490" y="2486025"/>
            <a:ext cx="12091035" cy="1714500"/>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132968" y="4533900"/>
            <a:ext cx="9958070" cy="20447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23623" y="5141924"/>
            <a:ext cx="12091035" cy="1589087"/>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23623" y="3390911"/>
            <a:ext cx="12091035" cy="1751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内容占位符 2"/>
          <p:cNvSpPr>
            <a:spLocks noGrp="1"/>
          </p:cNvSpPr>
          <p:nvPr>
            <p:ph sz="half" idx="1"/>
          </p:nvPr>
        </p:nvSpPr>
        <p:spPr>
          <a:xfrm>
            <a:off x="967029" y="1866911"/>
            <a:ext cx="6170364"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7340540" y="1866911"/>
            <a:ext cx="6172479"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10996" y="320675"/>
            <a:ext cx="12802023" cy="1333500"/>
          </a:xfrm>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10990" y="1790711"/>
            <a:ext cx="6284630"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710990" y="2536825"/>
            <a:ext cx="6284630"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7226268" y="1790711"/>
            <a:ext cx="6286745"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7226268" y="2536825"/>
            <a:ext cx="6286745"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0988" y="319099"/>
            <a:ext cx="4680674" cy="1355725"/>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560952" y="319099"/>
            <a:ext cx="7952067" cy="6827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710988" y="1674813"/>
            <a:ext cx="4680674" cy="547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788937" y="5600700"/>
            <a:ext cx="8533977" cy="66198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788937" y="714375"/>
            <a:ext cx="8533977" cy="4800600"/>
          </a:xfrm>
        </p:spPr>
        <p:txBody>
          <a:bodyPr vert="horz" wrap="square" lIns="91371" tIns="45684" rIns="91371" bIns="45684" numCol="1" anchor="t" anchorCtr="0" compatLnSpc="1"/>
          <a:lstStyle>
            <a:lvl1pPr marL="0" indent="0">
              <a:buNone/>
              <a:defRPr sz="3200">
                <a:latin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40000"/>
              </a:lnSpc>
              <a:spcBef>
                <a:spcPct val="0"/>
              </a:spcBef>
              <a:spcAft>
                <a:spcPct val="0"/>
              </a:spcAft>
              <a:buClrTx/>
              <a:buSzTx/>
              <a:buFontTx/>
              <a:buNone/>
              <a:defRPr/>
            </a:pPr>
            <a:endParaRPr kumimoji="0" lang="zh-CN" altLang="en-US" sz="3200" b="1" i="0" u="none" strike="noStrike" kern="0" cap="none" spc="0" normalizeH="0" baseline="0" noProof="0" dirty="0">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2788937" y="6262688"/>
            <a:ext cx="8533977" cy="938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10996" y="320675"/>
            <a:ext cx="12802023" cy="13335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10990" y="1790711"/>
            <a:ext cx="6284630"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710990" y="2536825"/>
            <a:ext cx="6284630"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7226268" y="1790711"/>
            <a:ext cx="6286745" cy="746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7226268" y="2536825"/>
            <a:ext cx="6286745" cy="4610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77052" y="320675"/>
            <a:ext cx="3135967" cy="6826250"/>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967029" y="320675"/>
            <a:ext cx="9206876" cy="682625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78000" y="1309424"/>
            <a:ext cx="10668000" cy="2785533"/>
          </a:xfrm>
        </p:spPr>
        <p:txBody>
          <a:bodyPr anchor="b"/>
          <a:lstStyle>
            <a:lvl1pPr algn="ctr">
              <a:defRPr sz="7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778000" y="4202378"/>
            <a:ext cx="10668000" cy="1931722"/>
          </a:xfrm>
        </p:spPr>
        <p:txBody>
          <a:bodyPr/>
          <a:lstStyle>
            <a:lvl1pPr marL="0" indent="0" algn="ctr">
              <a:buNone/>
              <a:defRPr sz="2800"/>
            </a:lvl1pPr>
            <a:lvl2pPr marL="533400" indent="0" algn="ctr">
              <a:buNone/>
              <a:defRPr sz="2335"/>
            </a:lvl2pPr>
            <a:lvl3pPr marL="1066800" indent="0" algn="ctr">
              <a:buNone/>
              <a:defRPr sz="2100"/>
            </a:lvl3pPr>
            <a:lvl4pPr marL="1600200" indent="0" algn="ctr">
              <a:buNone/>
              <a:defRPr sz="1865"/>
            </a:lvl4pPr>
            <a:lvl5pPr marL="2133600" indent="0" algn="ctr">
              <a:buNone/>
              <a:defRPr sz="1865"/>
            </a:lvl5pPr>
            <a:lvl6pPr marL="2667000" indent="0" algn="ctr">
              <a:buNone/>
              <a:defRPr sz="1865"/>
            </a:lvl6pPr>
            <a:lvl7pPr marL="3200400" indent="0" algn="ctr">
              <a:buNone/>
              <a:defRPr sz="1865"/>
            </a:lvl7pPr>
            <a:lvl8pPr marL="3733800" indent="0" algn="ctr">
              <a:buNone/>
              <a:defRPr sz="1865"/>
            </a:lvl8pPr>
            <a:lvl9pPr marL="4267200" indent="0" algn="ctr">
              <a:buNone/>
              <a:defRPr sz="186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5" name="Footer Placeholder 4"/>
          <p:cNvSpPr>
            <a:spLocks noGrp="1"/>
          </p:cNvSpPr>
          <p:nvPr>
            <p:ph type="ftr" sz="quarter" idx="11"/>
          </p:nvPr>
        </p:nvSpPr>
        <p:spPr/>
        <p:txBody>
          <a:bodyPr/>
          <a:lstStyle/>
          <a:p>
            <a:endParaRPr lang="zh-CN" altLang="en-US" noProof="1"/>
          </a:p>
        </p:txBody>
      </p:sp>
      <p:sp>
        <p:nvSpPr>
          <p:cNvPr id="6" name="Slide Number Placeholder 5"/>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5" name="Footer Placeholder 4"/>
          <p:cNvSpPr>
            <a:spLocks noGrp="1"/>
          </p:cNvSpPr>
          <p:nvPr>
            <p:ph type="ftr" sz="quarter" idx="11"/>
          </p:nvPr>
        </p:nvSpPr>
        <p:spPr/>
        <p:txBody>
          <a:bodyPr/>
          <a:lstStyle/>
          <a:p>
            <a:endParaRPr lang="zh-CN" altLang="en-US" noProof="1"/>
          </a:p>
        </p:txBody>
      </p:sp>
      <p:sp>
        <p:nvSpPr>
          <p:cNvPr id="6" name="Slide Number Placeholder 5"/>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70492" y="1994695"/>
            <a:ext cx="12268200" cy="3328193"/>
          </a:xfrm>
        </p:spPr>
        <p:txBody>
          <a:bodyPr anchor="b"/>
          <a:lstStyle>
            <a:lvl1pPr>
              <a:defRPr sz="7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0492" y="5354374"/>
            <a:ext cx="12268200" cy="1750218"/>
          </a:xfrm>
        </p:spPr>
        <p:txBody>
          <a:bodyPr/>
          <a:lstStyle>
            <a:lvl1pPr marL="0" indent="0">
              <a:buNone/>
              <a:defRPr sz="2800">
                <a:solidFill>
                  <a:schemeClr val="tx1">
                    <a:tint val="75000"/>
                  </a:schemeClr>
                </a:solidFill>
              </a:defRPr>
            </a:lvl1pPr>
            <a:lvl2pPr marL="533400" indent="0">
              <a:buNone/>
              <a:defRPr sz="2335">
                <a:solidFill>
                  <a:schemeClr val="tx1">
                    <a:tint val="75000"/>
                  </a:schemeClr>
                </a:solidFill>
              </a:defRPr>
            </a:lvl2pPr>
            <a:lvl3pPr marL="1066800" indent="0">
              <a:buNone/>
              <a:defRPr sz="2100">
                <a:solidFill>
                  <a:schemeClr val="tx1">
                    <a:tint val="75000"/>
                  </a:schemeClr>
                </a:solidFill>
              </a:defRPr>
            </a:lvl3pPr>
            <a:lvl4pPr marL="1600200" indent="0">
              <a:buNone/>
              <a:defRPr sz="1865">
                <a:solidFill>
                  <a:schemeClr val="tx1">
                    <a:tint val="75000"/>
                  </a:schemeClr>
                </a:solidFill>
              </a:defRPr>
            </a:lvl4pPr>
            <a:lvl5pPr marL="2133600" indent="0">
              <a:buNone/>
              <a:defRPr sz="1865">
                <a:solidFill>
                  <a:schemeClr val="tx1">
                    <a:tint val="75000"/>
                  </a:schemeClr>
                </a:solidFill>
              </a:defRPr>
            </a:lvl5pPr>
            <a:lvl6pPr marL="2667000" indent="0">
              <a:buNone/>
              <a:defRPr sz="1865">
                <a:solidFill>
                  <a:schemeClr val="tx1">
                    <a:tint val="75000"/>
                  </a:schemeClr>
                </a:solidFill>
              </a:defRPr>
            </a:lvl6pPr>
            <a:lvl7pPr marL="3200400" indent="0">
              <a:buNone/>
              <a:defRPr sz="1865">
                <a:solidFill>
                  <a:schemeClr val="tx1">
                    <a:tint val="75000"/>
                  </a:schemeClr>
                </a:solidFill>
              </a:defRPr>
            </a:lvl7pPr>
            <a:lvl8pPr marL="3733800" indent="0">
              <a:buNone/>
              <a:defRPr sz="1865">
                <a:solidFill>
                  <a:schemeClr val="tx1">
                    <a:tint val="75000"/>
                  </a:schemeClr>
                </a:solidFill>
              </a:defRPr>
            </a:lvl8pPr>
            <a:lvl9pPr marL="4267200" indent="0">
              <a:buNone/>
              <a:defRPr sz="186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5" name="Footer Placeholder 4"/>
          <p:cNvSpPr>
            <a:spLocks noGrp="1"/>
          </p:cNvSpPr>
          <p:nvPr>
            <p:ph type="ftr" sz="quarter" idx="11"/>
          </p:nvPr>
        </p:nvSpPr>
        <p:spPr/>
        <p:txBody>
          <a:bodyPr/>
          <a:lstStyle/>
          <a:p>
            <a:endParaRPr lang="zh-CN" altLang="en-US" noProof="1"/>
          </a:p>
        </p:txBody>
      </p:sp>
      <p:sp>
        <p:nvSpPr>
          <p:cNvPr id="6" name="Slide Number Placeholder 5"/>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977900" y="2129896"/>
            <a:ext cx="6045200" cy="507656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7200900" y="2129896"/>
            <a:ext cx="6045200" cy="507656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6" name="Footer Placeholder 5"/>
          <p:cNvSpPr>
            <a:spLocks noGrp="1"/>
          </p:cNvSpPr>
          <p:nvPr>
            <p:ph type="ftr" sz="quarter" idx="11"/>
          </p:nvPr>
        </p:nvSpPr>
        <p:spPr/>
        <p:txBody>
          <a:bodyPr/>
          <a:lstStyle/>
          <a:p>
            <a:endParaRPr lang="zh-CN" altLang="en-US" noProof="1"/>
          </a:p>
        </p:txBody>
      </p:sp>
      <p:sp>
        <p:nvSpPr>
          <p:cNvPr id="7" name="Slide Number Placeholder 6"/>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79753" y="425980"/>
            <a:ext cx="12268200" cy="15464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979753" y="1961357"/>
            <a:ext cx="6017418" cy="961231"/>
          </a:xfrm>
        </p:spPr>
        <p:txBody>
          <a:bodyPr anchor="b"/>
          <a:lstStyle>
            <a:lvl1pPr marL="0" indent="0">
              <a:buNone/>
              <a:defRPr sz="2800" b="1"/>
            </a:lvl1pPr>
            <a:lvl2pPr marL="533400" indent="0">
              <a:buNone/>
              <a:defRPr sz="2335" b="1"/>
            </a:lvl2pPr>
            <a:lvl3pPr marL="1066800" indent="0">
              <a:buNone/>
              <a:defRPr sz="2100" b="1"/>
            </a:lvl3pPr>
            <a:lvl4pPr marL="1600200" indent="0">
              <a:buNone/>
              <a:defRPr sz="1865" b="1"/>
            </a:lvl4pPr>
            <a:lvl5pPr marL="2133600" indent="0">
              <a:buNone/>
              <a:defRPr sz="1865" b="1"/>
            </a:lvl5pPr>
            <a:lvl6pPr marL="2667000" indent="0">
              <a:buNone/>
              <a:defRPr sz="1865" b="1"/>
            </a:lvl6pPr>
            <a:lvl7pPr marL="3200400" indent="0">
              <a:buNone/>
              <a:defRPr sz="1865" b="1"/>
            </a:lvl7pPr>
            <a:lvl8pPr marL="3733800" indent="0">
              <a:buNone/>
              <a:defRPr sz="1865" b="1"/>
            </a:lvl8pPr>
            <a:lvl9pPr marL="4267200" indent="0">
              <a:buNone/>
              <a:defRPr sz="1865" b="1"/>
            </a:lvl9pPr>
          </a:lstStyle>
          <a:p>
            <a:pPr lvl="0"/>
            <a:r>
              <a:rPr lang="zh-CN" altLang="en-US"/>
              <a:t>编辑母版文本样式</a:t>
            </a:r>
          </a:p>
        </p:txBody>
      </p:sp>
      <p:sp>
        <p:nvSpPr>
          <p:cNvPr id="4" name="Content Placeholder 3"/>
          <p:cNvSpPr>
            <a:spLocks noGrp="1"/>
          </p:cNvSpPr>
          <p:nvPr>
            <p:ph sz="half" idx="2" hasCustomPrompt="1"/>
          </p:nvPr>
        </p:nvSpPr>
        <p:spPr>
          <a:xfrm>
            <a:off x="979753" y="2922588"/>
            <a:ext cx="6017418" cy="429868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7200900" y="1961357"/>
            <a:ext cx="6047053" cy="961231"/>
          </a:xfrm>
        </p:spPr>
        <p:txBody>
          <a:bodyPr anchor="b"/>
          <a:lstStyle>
            <a:lvl1pPr marL="0" indent="0">
              <a:buNone/>
              <a:defRPr sz="2800" b="1"/>
            </a:lvl1pPr>
            <a:lvl2pPr marL="533400" indent="0">
              <a:buNone/>
              <a:defRPr sz="2335" b="1"/>
            </a:lvl2pPr>
            <a:lvl3pPr marL="1066800" indent="0">
              <a:buNone/>
              <a:defRPr sz="2100" b="1"/>
            </a:lvl3pPr>
            <a:lvl4pPr marL="1600200" indent="0">
              <a:buNone/>
              <a:defRPr sz="1865" b="1"/>
            </a:lvl4pPr>
            <a:lvl5pPr marL="2133600" indent="0">
              <a:buNone/>
              <a:defRPr sz="1865" b="1"/>
            </a:lvl5pPr>
            <a:lvl6pPr marL="2667000" indent="0">
              <a:buNone/>
              <a:defRPr sz="1865" b="1"/>
            </a:lvl6pPr>
            <a:lvl7pPr marL="3200400" indent="0">
              <a:buNone/>
              <a:defRPr sz="1865" b="1"/>
            </a:lvl7pPr>
            <a:lvl8pPr marL="3733800" indent="0">
              <a:buNone/>
              <a:defRPr sz="1865" b="1"/>
            </a:lvl8pPr>
            <a:lvl9pPr marL="4267200" indent="0">
              <a:buNone/>
              <a:defRPr sz="1865" b="1"/>
            </a:lvl9pPr>
          </a:lstStyle>
          <a:p>
            <a:pPr lvl="0"/>
            <a:r>
              <a:rPr lang="zh-CN" altLang="en-US"/>
              <a:t>编辑母版文本样式</a:t>
            </a:r>
          </a:p>
        </p:txBody>
      </p:sp>
      <p:sp>
        <p:nvSpPr>
          <p:cNvPr id="6" name="Content Placeholder 5"/>
          <p:cNvSpPr>
            <a:spLocks noGrp="1"/>
          </p:cNvSpPr>
          <p:nvPr>
            <p:ph sz="quarter" idx="4" hasCustomPrompt="1"/>
          </p:nvPr>
        </p:nvSpPr>
        <p:spPr>
          <a:xfrm>
            <a:off x="7200900" y="2922588"/>
            <a:ext cx="6047053" cy="429868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8" name="Footer Placeholder 7"/>
          <p:cNvSpPr>
            <a:spLocks noGrp="1"/>
          </p:cNvSpPr>
          <p:nvPr>
            <p:ph type="ftr" sz="quarter" idx="11"/>
          </p:nvPr>
        </p:nvSpPr>
        <p:spPr/>
        <p:txBody>
          <a:bodyPr/>
          <a:lstStyle/>
          <a:p>
            <a:endParaRPr lang="zh-CN" altLang="en-US" noProof="1"/>
          </a:p>
        </p:txBody>
      </p:sp>
      <p:sp>
        <p:nvSpPr>
          <p:cNvPr id="9" name="Slide Number Placeholder 8"/>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4" name="圆角矩形 15"/>
          <p:cNvSpPr/>
          <p:nvPr userDrawn="1"/>
        </p:nvSpPr>
        <p:spPr>
          <a:xfrm>
            <a:off x="0" y="7555641"/>
            <a:ext cx="14224000" cy="455350"/>
          </a:xfrm>
          <a:prstGeom prst="roundRect">
            <a:avLst>
              <a:gd name="adj" fmla="val 0"/>
            </a:avLst>
          </a:prstGeom>
          <a:solidFill>
            <a:srgbClr val="0740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5" name="Picture 8"/>
          <p:cNvPicPr>
            <a:picLocks noChangeAspect="1"/>
          </p:cNvPicPr>
          <p:nvPr userDrawn="1"/>
        </p:nvPicPr>
        <p:blipFill>
          <a:blip r:embed="rId2"/>
          <a:stretch>
            <a:fillRect/>
          </a:stretch>
        </p:blipFill>
        <p:spPr>
          <a:xfrm>
            <a:off x="0" y="7555452"/>
            <a:ext cx="1672683" cy="411566"/>
          </a:xfrm>
          <a:prstGeom prst="rect">
            <a:avLst/>
          </a:prstGeom>
        </p:spPr>
      </p:pic>
      <p:sp>
        <p:nvSpPr>
          <p:cNvPr id="36" name="Rectangle 12"/>
          <p:cNvSpPr/>
          <p:nvPr userDrawn="1"/>
        </p:nvSpPr>
        <p:spPr>
          <a:xfrm>
            <a:off x="1672683" y="7573335"/>
            <a:ext cx="9127536" cy="459613"/>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lang="en-US" altLang="zh-CN" sz="1400" b="0" i="0" dirty="0">
                <a:solidFill>
                  <a:schemeClr val="bg1"/>
                </a:solidFill>
                <a:latin typeface="Helvetica Neue Light" panose="02000403000000020004" pitchFamily="2" charset="0"/>
                <a:ea typeface="Helvetica Neue Light" panose="02000403000000020004" pitchFamily="2" charset="0"/>
                <a:cs typeface="Helvetica Neue Condensed Black" panose="02000503000000020004" pitchFamily="2" charset="0"/>
              </a:rPr>
              <a:t>Hardware-Supported Remote Persistence for Distributed Persistent Memory</a:t>
            </a:r>
          </a:p>
          <a:p>
            <a:pPr marL="0" marR="0" lvl="0" indent="0" algn="ctr" defTabSz="914400" rtl="0" eaLnBrk="1" fontAlgn="auto" latinLnBrk="0" hangingPunct="1">
              <a:lnSpc>
                <a:spcPct val="70000"/>
              </a:lnSpc>
              <a:spcBef>
                <a:spcPts val="0"/>
              </a:spcBef>
              <a:spcAft>
                <a:spcPts val="0"/>
              </a:spcAft>
              <a:buClrTx/>
              <a:buSzTx/>
              <a:buFontTx/>
              <a:buNone/>
              <a:defRPr/>
            </a:pPr>
            <a:r>
              <a:rPr lang="en-US" sz="1400" b="0" i="0" u="none" strike="noStrike" kern="1200" dirty="0">
                <a:solidFill>
                  <a:srgbClr val="FFC000"/>
                </a:solidFill>
                <a:effectLst/>
                <a:latin typeface="Helvetica Neue Light" panose="02000403000000020004" pitchFamily="2" charset="0"/>
                <a:ea typeface="Helvetica Neue Light" panose="02000403000000020004" pitchFamily="2" charset="0"/>
                <a:cs typeface="Helvetica Neue Condensed" panose="02000503000000020004" pitchFamily="2" charset="0"/>
              </a:rPr>
              <a:t>The 2021 International Conference for High Performance Computing, Networking, Storage, and Analysis (SC 2021)</a:t>
            </a:r>
            <a:r>
              <a:rPr lang="en-US" sz="2000" b="0" i="0" u="none" strike="noStrike" kern="1200" dirty="0">
                <a:solidFill>
                  <a:schemeClr val="tx1"/>
                </a:solidFill>
                <a:effectLst/>
                <a:latin typeface="Helvetica Neue Light" panose="02000403000000020004" pitchFamily="2" charset="0"/>
                <a:ea typeface="Helvetica Neue Light" panose="02000403000000020004" pitchFamily="2" charset="0"/>
                <a:cs typeface="+mn-cs"/>
              </a:rPr>
              <a:t> </a:t>
            </a:r>
            <a:endParaRPr lang="en-US" sz="1600" b="0" i="0" kern="1200" dirty="0">
              <a:solidFill>
                <a:srgbClr val="FFC000"/>
              </a:solidFill>
              <a:effectLst/>
              <a:latin typeface="Helvetica Neue Light" panose="02000403000000020004" pitchFamily="2" charset="0"/>
              <a:ea typeface="Helvetica Neue Light" panose="02000403000000020004" pitchFamily="2" charset="0"/>
              <a:cs typeface="+mn-cs"/>
            </a:endParaRPr>
          </a:p>
        </p:txBody>
      </p:sp>
      <p:pic>
        <p:nvPicPr>
          <p:cNvPr id="37" name="Picture 5"/>
          <p:cNvPicPr>
            <a:picLocks noChangeAspect="1"/>
          </p:cNvPicPr>
          <p:nvPr userDrawn="1"/>
        </p:nvPicPr>
        <p:blipFill>
          <a:blip r:embed="rId3" cstate="screen"/>
          <a:stretch>
            <a:fillRect/>
          </a:stretch>
        </p:blipFill>
        <p:spPr>
          <a:xfrm>
            <a:off x="10800219" y="7536180"/>
            <a:ext cx="1280333" cy="496768"/>
          </a:xfrm>
          <a:prstGeom prst="rect">
            <a:avLst/>
          </a:prstGeom>
        </p:spPr>
      </p:pic>
      <p:pic>
        <p:nvPicPr>
          <p:cNvPr id="38" name="Picture 6"/>
          <p:cNvPicPr>
            <a:picLocks noChangeAspect="1"/>
          </p:cNvPicPr>
          <p:nvPr userDrawn="1"/>
        </p:nvPicPr>
        <p:blipFill>
          <a:blip r:embed="rId4" cstate="screen"/>
          <a:stretch>
            <a:fillRect/>
          </a:stretch>
        </p:blipFill>
        <p:spPr>
          <a:xfrm>
            <a:off x="12057413" y="7521688"/>
            <a:ext cx="1247275" cy="494040"/>
          </a:xfrm>
          <a:prstGeom prst="rect">
            <a:avLst/>
          </a:prstGeom>
        </p:spPr>
      </p:pic>
      <p:pic>
        <p:nvPicPr>
          <p:cNvPr id="39" name="图片 38"/>
          <p:cNvPicPr>
            <a:picLocks noChangeAspect="1"/>
          </p:cNvPicPr>
          <p:nvPr userDrawn="1"/>
        </p:nvPicPr>
        <p:blipFill>
          <a:blip r:embed="rId5"/>
          <a:stretch>
            <a:fillRect/>
          </a:stretch>
        </p:blipFill>
        <p:spPr>
          <a:xfrm>
            <a:off x="13268090" y="7551884"/>
            <a:ext cx="972702" cy="481064"/>
          </a:xfrm>
          <a:prstGeom prst="rect">
            <a:avLst/>
          </a:prstGeom>
          <a:effectLst>
            <a:outerShdw blurRad="50800" dist="50800" dir="5400000" sx="1000" sy="1000" algn="ctr" rotWithShape="0">
              <a:srgbClr val="000000">
                <a:alpha val="43137"/>
              </a:srgbClr>
            </a:outerShdw>
          </a:effectLst>
        </p:spPr>
      </p:pic>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圆角矩形 15"/>
          <p:cNvSpPr/>
          <p:nvPr userDrawn="1"/>
        </p:nvSpPr>
        <p:spPr>
          <a:xfrm>
            <a:off x="0" y="7555641"/>
            <a:ext cx="14224000" cy="455350"/>
          </a:xfrm>
          <a:prstGeom prst="roundRect">
            <a:avLst>
              <a:gd name="adj" fmla="val 0"/>
            </a:avLst>
          </a:prstGeom>
          <a:solidFill>
            <a:srgbClr val="0740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标题 1"/>
          <p:cNvSpPr>
            <a:spLocks noGrp="1"/>
          </p:cNvSpPr>
          <p:nvPr>
            <p:ph type="title"/>
          </p:nvPr>
        </p:nvSpPr>
        <p:spPr>
          <a:xfrm>
            <a:off x="0" y="-31948"/>
            <a:ext cx="14224000" cy="681037"/>
          </a:xfrm>
          <a:solidFill>
            <a:srgbClr val="4372C4"/>
          </a:solidFill>
          <a:ln>
            <a:noFill/>
          </a:ln>
        </p:spPr>
        <p:txBody>
          <a:bodyPr vert="horz" wrap="square" lIns="91440" tIns="45720" rIns="91440" bIns="45720" numCol="1" anchor="ctr" anchorCtr="0" compatLnSpc="1">
            <a:noAutofit/>
          </a:bodyPr>
          <a:lstStyle>
            <a:lvl1pPr>
              <a:defRPr lang="zh-CN" altLang="en-US" sz="4400" b="1" i="0">
                <a:solidFill>
                  <a:schemeClr val="bg1"/>
                </a:solidFill>
                <a:effectLst>
                  <a:outerShdw blurRad="38100" dist="38100" dir="2700000" algn="tl">
                    <a:srgbClr val="000000">
                      <a:alpha val="43137"/>
                    </a:srgbClr>
                  </a:outerShdw>
                </a:effectLst>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pPr lvl="0" eaLnBrk="0" fontAlgn="base" hangingPunct="0">
              <a:spcAft>
                <a:spcPct val="0"/>
              </a:spcAft>
            </a:pPr>
            <a:endParaRPr lang="zh-CN" altLang="en-US" dirty="0"/>
          </a:p>
        </p:txBody>
      </p:sp>
      <p:pic>
        <p:nvPicPr>
          <p:cNvPr id="9" name="Picture 8"/>
          <p:cNvPicPr>
            <a:picLocks noChangeAspect="1"/>
          </p:cNvPicPr>
          <p:nvPr userDrawn="1"/>
        </p:nvPicPr>
        <p:blipFill>
          <a:blip r:embed="rId2"/>
          <a:stretch>
            <a:fillRect/>
          </a:stretch>
        </p:blipFill>
        <p:spPr>
          <a:xfrm>
            <a:off x="0" y="7555452"/>
            <a:ext cx="1672683" cy="411566"/>
          </a:xfrm>
          <a:prstGeom prst="rect">
            <a:avLst/>
          </a:prstGeom>
        </p:spPr>
      </p:pic>
      <p:sp>
        <p:nvSpPr>
          <p:cNvPr id="10" name="Rectangle 12"/>
          <p:cNvSpPr/>
          <p:nvPr userDrawn="1"/>
        </p:nvSpPr>
        <p:spPr>
          <a:xfrm>
            <a:off x="1672683" y="7573335"/>
            <a:ext cx="9127536" cy="459613"/>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lang="en-US" altLang="zh-CN" sz="1400" b="0" i="0" dirty="0">
                <a:solidFill>
                  <a:schemeClr val="bg1"/>
                </a:solidFill>
                <a:latin typeface="Helvetica Neue Light" panose="02000403000000020004" pitchFamily="2" charset="0"/>
                <a:ea typeface="Helvetica Neue Light" panose="02000403000000020004" pitchFamily="2" charset="0"/>
                <a:cs typeface="Helvetica Neue Condensed Black" panose="02000503000000020004" pitchFamily="2" charset="0"/>
              </a:rPr>
              <a:t>Hardware-Supported Remote Persistence for Distributed Persistent Memory</a:t>
            </a:r>
          </a:p>
          <a:p>
            <a:pPr marL="0" marR="0" lvl="0" indent="0" algn="ctr" defTabSz="914400" rtl="0" eaLnBrk="1" fontAlgn="auto" latinLnBrk="0" hangingPunct="1">
              <a:lnSpc>
                <a:spcPct val="70000"/>
              </a:lnSpc>
              <a:spcBef>
                <a:spcPts val="0"/>
              </a:spcBef>
              <a:spcAft>
                <a:spcPts val="0"/>
              </a:spcAft>
              <a:buClrTx/>
              <a:buSzTx/>
              <a:buFontTx/>
              <a:buNone/>
              <a:defRPr/>
            </a:pPr>
            <a:r>
              <a:rPr lang="en-US" sz="1400" b="0" i="0" u="none" strike="noStrike" kern="1200" dirty="0">
                <a:solidFill>
                  <a:srgbClr val="FFC000"/>
                </a:solidFill>
                <a:effectLst/>
                <a:latin typeface="Helvetica Neue Light" panose="02000403000000020004" pitchFamily="2" charset="0"/>
                <a:ea typeface="Helvetica Neue Light" panose="02000403000000020004" pitchFamily="2" charset="0"/>
                <a:cs typeface="Helvetica Neue Condensed" panose="02000503000000020004" pitchFamily="2" charset="0"/>
              </a:rPr>
              <a:t>The 2021 International Conference for High Performance Computing, Networking, Storage, and Analysis (SC 2021)</a:t>
            </a:r>
            <a:r>
              <a:rPr lang="en-US" sz="2000" b="0" i="0" u="none" strike="noStrike" kern="1200" dirty="0">
                <a:solidFill>
                  <a:schemeClr val="tx1"/>
                </a:solidFill>
                <a:effectLst/>
                <a:latin typeface="Helvetica Neue Light" panose="02000403000000020004" pitchFamily="2" charset="0"/>
                <a:ea typeface="Helvetica Neue Light" panose="02000403000000020004" pitchFamily="2" charset="0"/>
                <a:cs typeface="+mn-cs"/>
              </a:rPr>
              <a:t> </a:t>
            </a:r>
            <a:endParaRPr lang="en-US" sz="1600" b="0" i="0" kern="1200" dirty="0">
              <a:solidFill>
                <a:srgbClr val="FFC000"/>
              </a:solidFill>
              <a:effectLst/>
              <a:latin typeface="Helvetica Neue Light" panose="02000403000000020004" pitchFamily="2" charset="0"/>
              <a:ea typeface="Helvetica Neue Light" panose="02000403000000020004" pitchFamily="2" charset="0"/>
              <a:cs typeface="+mn-cs"/>
            </a:endParaRPr>
          </a:p>
        </p:txBody>
      </p:sp>
      <p:pic>
        <p:nvPicPr>
          <p:cNvPr id="11" name="Picture 5"/>
          <p:cNvPicPr>
            <a:picLocks noChangeAspect="1"/>
          </p:cNvPicPr>
          <p:nvPr userDrawn="1"/>
        </p:nvPicPr>
        <p:blipFill>
          <a:blip r:embed="rId3" cstate="screen"/>
          <a:stretch>
            <a:fillRect/>
          </a:stretch>
        </p:blipFill>
        <p:spPr>
          <a:xfrm>
            <a:off x="10800219" y="7536180"/>
            <a:ext cx="1280333" cy="496768"/>
          </a:xfrm>
          <a:prstGeom prst="rect">
            <a:avLst/>
          </a:prstGeom>
        </p:spPr>
      </p:pic>
      <p:pic>
        <p:nvPicPr>
          <p:cNvPr id="12" name="Picture 6"/>
          <p:cNvPicPr>
            <a:picLocks noChangeAspect="1"/>
          </p:cNvPicPr>
          <p:nvPr userDrawn="1"/>
        </p:nvPicPr>
        <p:blipFill>
          <a:blip r:embed="rId4" cstate="screen"/>
          <a:stretch>
            <a:fillRect/>
          </a:stretch>
        </p:blipFill>
        <p:spPr>
          <a:xfrm>
            <a:off x="12057413" y="7521688"/>
            <a:ext cx="1247275" cy="494040"/>
          </a:xfrm>
          <a:prstGeom prst="rect">
            <a:avLst/>
          </a:prstGeom>
        </p:spPr>
      </p:pic>
      <p:pic>
        <p:nvPicPr>
          <p:cNvPr id="13" name="图片 12"/>
          <p:cNvPicPr>
            <a:picLocks noChangeAspect="1"/>
          </p:cNvPicPr>
          <p:nvPr userDrawn="1"/>
        </p:nvPicPr>
        <p:blipFill>
          <a:blip r:embed="rId5"/>
          <a:stretch>
            <a:fillRect/>
          </a:stretch>
        </p:blipFill>
        <p:spPr>
          <a:xfrm>
            <a:off x="13268090" y="7551884"/>
            <a:ext cx="972702" cy="481064"/>
          </a:xfrm>
          <a:prstGeom prst="rect">
            <a:avLst/>
          </a:prstGeom>
          <a:effectLst>
            <a:outerShdw blurRad="50800" dist="50800" dir="5400000" sx="1000" sy="1000" algn="ctr" rotWithShape="0">
              <a:srgbClr val="000000">
                <a:alpha val="43137"/>
              </a:srgbClr>
            </a:outerShdw>
          </a:effectLst>
        </p:spPr>
      </p:pic>
      <p:sp>
        <p:nvSpPr>
          <p:cNvPr id="18" name="Slide Number Placeholder 5"/>
          <p:cNvSpPr txBox="1"/>
          <p:nvPr userDrawn="1"/>
        </p:nvSpPr>
        <p:spPr>
          <a:xfrm rot="5400000">
            <a:off x="13718700" y="7043224"/>
            <a:ext cx="396463" cy="359688"/>
          </a:xfrm>
          <a:prstGeom prst="snip2DiagRect">
            <a:avLst/>
          </a:prstGeom>
          <a:solidFill>
            <a:schemeClr val="bg1"/>
          </a:solidFill>
          <a:ln>
            <a:noFill/>
          </a:ln>
          <a:effectLst>
            <a:outerShdw blurRad="57150" dist="19050" dir="5400000" algn="ctr" rotWithShape="0">
              <a:srgbClr val="000000">
                <a:alpha val="63000"/>
              </a:srgbClr>
            </a:outerShdw>
          </a:effectLst>
        </p:spPr>
        <p:txBody>
          <a:bodyPr vert="vert270" wrap="square" lIns="0" tIns="0" rIns="0" bIns="0" numCol="1" rtlCol="0" anchor="ctr" anchorCtr="0" compatLnSpc="1">
            <a:noAutofit/>
          </a:bodyPr>
          <a:lstStyle>
            <a:defPPr>
              <a:defRPr lang="en-US"/>
            </a:defPPr>
            <a:lvl1pPr marL="0" lvl="0" indent="0" algn="ctr" defTabSz="914400" rtl="0" eaLnBrk="1" fontAlgn="base" latinLnBrk="0" hangingPunct="1">
              <a:lnSpc>
                <a:spcPct val="100000"/>
              </a:lnSpc>
              <a:spcBef>
                <a:spcPct val="0"/>
              </a:spcBef>
              <a:spcAft>
                <a:spcPct val="0"/>
              </a:spcAft>
              <a:buNone/>
              <a:defRPr lang="en-US" sz="2000" b="0" i="0" u="none" kern="1200" baseline="0" smtClean="0">
                <a:solidFill>
                  <a:srgbClr val="053F8F"/>
                </a:solidFill>
                <a:effectLst/>
                <a:latin typeface="Helvetica Neue Light" panose="02000403000000020004" pitchFamily="2" charset="0"/>
                <a:ea typeface="Helvetica Neue Light" panose="02000403000000020004" pitchFamily="2" charset="0"/>
                <a:cs typeface="Helvetica Neue Condensed" panose="02000503000000020004" pitchFamily="2" charset="0"/>
              </a:defRPr>
            </a:lvl1pPr>
            <a:lvl2pPr marL="457200" lvl="1"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9pPr>
          </a:lstStyle>
          <a:p>
            <a:pPr eaLnBrk="0" hangingPunct="0"/>
            <a:fld id="{75733F05-F9E3-484B-9BE4-59FA0B9F2483}" type="slidenum">
              <a:rPr lang="en-US" smtClean="0"/>
              <a:t>‹#›</a:t>
            </a:fld>
            <a:endParaRPr lang="en-US" altLang="zh-CN" dirty="0"/>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79753" y="533400"/>
            <a:ext cx="4587610" cy="1866900"/>
          </a:xfrm>
        </p:spPr>
        <p:txBody>
          <a:bodyPr anchor="b"/>
          <a:lstStyle>
            <a:lvl1pPr>
              <a:defRPr sz="373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047053" y="1151996"/>
            <a:ext cx="7200900" cy="5685896"/>
          </a:xfrm>
        </p:spPr>
        <p:txBody>
          <a:bodyPr/>
          <a:lstStyle>
            <a:lvl1pPr>
              <a:defRPr sz="3735"/>
            </a:lvl1pPr>
            <a:lvl2pPr>
              <a:defRPr sz="3265"/>
            </a:lvl2pPr>
            <a:lvl3pPr>
              <a:defRPr sz="2800"/>
            </a:lvl3pPr>
            <a:lvl4pPr>
              <a:defRPr sz="2335"/>
            </a:lvl4pPr>
            <a:lvl5pPr>
              <a:defRPr sz="2335"/>
            </a:lvl5pPr>
            <a:lvl6pPr>
              <a:defRPr sz="2335"/>
            </a:lvl6pPr>
            <a:lvl7pPr>
              <a:defRPr sz="2335"/>
            </a:lvl7pPr>
            <a:lvl8pPr>
              <a:defRPr sz="2335"/>
            </a:lvl8pPr>
            <a:lvl9pPr>
              <a:defRPr sz="233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979753" y="2400300"/>
            <a:ext cx="4587610" cy="4446853"/>
          </a:xfrm>
        </p:spPr>
        <p:txBody>
          <a:bodyPr/>
          <a:lstStyle>
            <a:lvl1pPr marL="0" indent="0">
              <a:buNone/>
              <a:defRPr sz="1865"/>
            </a:lvl1pPr>
            <a:lvl2pPr marL="533400" indent="0">
              <a:buNone/>
              <a:defRPr sz="1635"/>
            </a:lvl2pPr>
            <a:lvl3pPr marL="1066800" indent="0">
              <a:buNone/>
              <a:defRPr sz="1400"/>
            </a:lvl3pPr>
            <a:lvl4pPr marL="1600200" indent="0">
              <a:buNone/>
              <a:defRPr sz="1165"/>
            </a:lvl4pPr>
            <a:lvl5pPr marL="2133600" indent="0">
              <a:buNone/>
              <a:defRPr sz="1165"/>
            </a:lvl5pPr>
            <a:lvl6pPr marL="2667000" indent="0">
              <a:buNone/>
              <a:defRPr sz="1165"/>
            </a:lvl6pPr>
            <a:lvl7pPr marL="3200400" indent="0">
              <a:buNone/>
              <a:defRPr sz="1165"/>
            </a:lvl7pPr>
            <a:lvl8pPr marL="3733800" indent="0">
              <a:buNone/>
              <a:defRPr sz="1165"/>
            </a:lvl8pPr>
            <a:lvl9pPr marL="4267200" indent="0">
              <a:buNone/>
              <a:defRPr sz="1165"/>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6" name="Footer Placeholder 5"/>
          <p:cNvSpPr>
            <a:spLocks noGrp="1"/>
          </p:cNvSpPr>
          <p:nvPr>
            <p:ph type="ftr" sz="quarter" idx="11"/>
          </p:nvPr>
        </p:nvSpPr>
        <p:spPr/>
        <p:txBody>
          <a:bodyPr/>
          <a:lstStyle/>
          <a:p>
            <a:endParaRPr lang="zh-CN" altLang="en-US" noProof="1"/>
          </a:p>
        </p:txBody>
      </p:sp>
      <p:sp>
        <p:nvSpPr>
          <p:cNvPr id="7" name="Slide Number Placeholder 6"/>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16970" y="147955"/>
            <a:ext cx="12545982" cy="1009650"/>
          </a:xfrm>
        </p:spPr>
        <p:txBody>
          <a:bodyPr/>
          <a:lstStyle>
            <a:lvl1pPr>
              <a:defRPr>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79753" y="533400"/>
            <a:ext cx="4587610" cy="1866900"/>
          </a:xfrm>
        </p:spPr>
        <p:txBody>
          <a:bodyPr anchor="b"/>
          <a:lstStyle>
            <a:lvl1pPr>
              <a:defRPr sz="373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47053" y="1151996"/>
            <a:ext cx="7200900" cy="5685896"/>
          </a:xfrm>
        </p:spPr>
        <p:txBody>
          <a:bodyPr anchor="t"/>
          <a:lstStyle>
            <a:lvl1pPr marL="0" indent="0">
              <a:buNone/>
              <a:defRPr sz="3735"/>
            </a:lvl1pPr>
            <a:lvl2pPr marL="533400" indent="0">
              <a:buNone/>
              <a:defRPr sz="3265"/>
            </a:lvl2pPr>
            <a:lvl3pPr marL="1066800" indent="0">
              <a:buNone/>
              <a:defRPr sz="2800"/>
            </a:lvl3pPr>
            <a:lvl4pPr marL="1600200" indent="0">
              <a:buNone/>
              <a:defRPr sz="2335"/>
            </a:lvl4pPr>
            <a:lvl5pPr marL="2133600" indent="0">
              <a:buNone/>
              <a:defRPr sz="2335"/>
            </a:lvl5pPr>
            <a:lvl6pPr marL="2667000" indent="0">
              <a:buNone/>
              <a:defRPr sz="2335"/>
            </a:lvl6pPr>
            <a:lvl7pPr marL="3200400" indent="0">
              <a:buNone/>
              <a:defRPr sz="2335"/>
            </a:lvl7pPr>
            <a:lvl8pPr marL="3733800" indent="0">
              <a:buNone/>
              <a:defRPr sz="2335"/>
            </a:lvl8pPr>
            <a:lvl9pPr marL="4267200" indent="0">
              <a:buNone/>
              <a:defRPr sz="233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979753" y="2400300"/>
            <a:ext cx="4587610" cy="4446853"/>
          </a:xfrm>
        </p:spPr>
        <p:txBody>
          <a:bodyPr/>
          <a:lstStyle>
            <a:lvl1pPr marL="0" indent="0">
              <a:buNone/>
              <a:defRPr sz="1865"/>
            </a:lvl1pPr>
            <a:lvl2pPr marL="533400" indent="0">
              <a:buNone/>
              <a:defRPr sz="1635"/>
            </a:lvl2pPr>
            <a:lvl3pPr marL="1066800" indent="0">
              <a:buNone/>
              <a:defRPr sz="1400"/>
            </a:lvl3pPr>
            <a:lvl4pPr marL="1600200" indent="0">
              <a:buNone/>
              <a:defRPr sz="1165"/>
            </a:lvl4pPr>
            <a:lvl5pPr marL="2133600" indent="0">
              <a:buNone/>
              <a:defRPr sz="1165"/>
            </a:lvl5pPr>
            <a:lvl6pPr marL="2667000" indent="0">
              <a:buNone/>
              <a:defRPr sz="1165"/>
            </a:lvl6pPr>
            <a:lvl7pPr marL="3200400" indent="0">
              <a:buNone/>
              <a:defRPr sz="1165"/>
            </a:lvl7pPr>
            <a:lvl8pPr marL="3733800" indent="0">
              <a:buNone/>
              <a:defRPr sz="1165"/>
            </a:lvl8pPr>
            <a:lvl9pPr marL="4267200" indent="0">
              <a:buNone/>
              <a:defRPr sz="1165"/>
            </a:lvl9pPr>
          </a:lstStyle>
          <a:p>
            <a:pPr lvl="0"/>
            <a:r>
              <a:rPr lang="zh-CN" altLang="en-US"/>
              <a:t>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6" name="Footer Placeholder 5"/>
          <p:cNvSpPr>
            <a:spLocks noGrp="1"/>
          </p:cNvSpPr>
          <p:nvPr>
            <p:ph type="ftr" sz="quarter" idx="11"/>
          </p:nvPr>
        </p:nvSpPr>
        <p:spPr/>
        <p:txBody>
          <a:bodyPr/>
          <a:lstStyle/>
          <a:p>
            <a:endParaRPr lang="zh-CN" altLang="en-US" noProof="1"/>
          </a:p>
        </p:txBody>
      </p:sp>
      <p:sp>
        <p:nvSpPr>
          <p:cNvPr id="7" name="Slide Number Placeholder 6"/>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5" name="Footer Placeholder 4"/>
          <p:cNvSpPr>
            <a:spLocks noGrp="1"/>
          </p:cNvSpPr>
          <p:nvPr>
            <p:ph type="ftr" sz="quarter" idx="11"/>
          </p:nvPr>
        </p:nvSpPr>
        <p:spPr/>
        <p:txBody>
          <a:bodyPr/>
          <a:lstStyle/>
          <a:p>
            <a:endParaRPr lang="zh-CN" altLang="en-US" noProof="1"/>
          </a:p>
        </p:txBody>
      </p:sp>
      <p:sp>
        <p:nvSpPr>
          <p:cNvPr id="6" name="Slide Number Placeholder 5"/>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79050" y="425979"/>
            <a:ext cx="3067050" cy="678047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977900" y="425979"/>
            <a:ext cx="9023350" cy="678047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noProof="1" smtClean="0"/>
              <a:t>2021/11/18</a:t>
            </a:fld>
            <a:endParaRPr lang="zh-CN" altLang="en-US" noProof="1"/>
          </a:p>
        </p:txBody>
      </p:sp>
      <p:sp>
        <p:nvSpPr>
          <p:cNvPr id="5" name="Footer Placeholder 4"/>
          <p:cNvSpPr>
            <a:spLocks noGrp="1"/>
          </p:cNvSpPr>
          <p:nvPr>
            <p:ph type="ftr" sz="quarter" idx="11"/>
          </p:nvPr>
        </p:nvSpPr>
        <p:spPr/>
        <p:txBody>
          <a:bodyPr/>
          <a:lstStyle/>
          <a:p>
            <a:endParaRPr lang="zh-CN" altLang="en-US" noProof="1"/>
          </a:p>
        </p:txBody>
      </p:sp>
      <p:sp>
        <p:nvSpPr>
          <p:cNvPr id="6" name="Slide Number Placeholder 5"/>
          <p:cNvSpPr>
            <a:spLocks noGrp="1"/>
          </p:cNvSpPr>
          <p:nvPr>
            <p:ph type="sldNum" sz="quarter" idx="12"/>
          </p:nvPr>
        </p:nvSpPr>
        <p:spPr/>
        <p:txBody>
          <a:bodyPr/>
          <a:lstStyle/>
          <a:p>
            <a:fld id="{49AE70B2-8BF9-45C0-BB95-33D1B9D3A854}" type="slidenum">
              <a:rPr lang="zh-CN" altLang="en-US" noProof="1" smtClean="0"/>
              <a:t>‹#›</a:t>
            </a:fld>
            <a:endParaRPr lang="zh-CN" altLang="en-US" noProof="1"/>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ground">
    <p:bg>
      <p:bgPr>
        <a:solidFill>
          <a:srgbClr val="FFFFFF"/>
        </a:solidFill>
        <a:effectLst/>
      </p:bgPr>
    </p:bg>
    <p:spTree>
      <p:nvGrpSpPr>
        <p:cNvPr id="1" name=""/>
        <p:cNvGrpSpPr/>
        <p:nvPr/>
      </p:nvGrpSpPr>
      <p:grpSpPr>
        <a:xfrm>
          <a:off x="0" y="0"/>
          <a:ext cx="0" cy="0"/>
          <a:chOff x="0" y="0"/>
          <a:chExt cx="0" cy="0"/>
        </a:xfrm>
      </p:grpSpPr>
      <p:sp>
        <p:nvSpPr>
          <p:cNvPr id="17" name="圆角矩形 15"/>
          <p:cNvSpPr/>
          <p:nvPr userDrawn="1"/>
        </p:nvSpPr>
        <p:spPr>
          <a:xfrm>
            <a:off x="0" y="7555641"/>
            <a:ext cx="14224000" cy="455350"/>
          </a:xfrm>
          <a:prstGeom prst="roundRect">
            <a:avLst>
              <a:gd name="adj" fmla="val 0"/>
            </a:avLst>
          </a:prstGeom>
          <a:solidFill>
            <a:srgbClr val="0740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标题 1"/>
          <p:cNvSpPr>
            <a:spLocks noGrp="1"/>
          </p:cNvSpPr>
          <p:nvPr>
            <p:ph type="title"/>
          </p:nvPr>
        </p:nvSpPr>
        <p:spPr>
          <a:xfrm>
            <a:off x="0" y="-31948"/>
            <a:ext cx="14224000" cy="681037"/>
          </a:xfrm>
          <a:solidFill>
            <a:srgbClr val="4372C4"/>
          </a:solidFill>
          <a:ln>
            <a:noFill/>
          </a:ln>
        </p:spPr>
        <p:txBody>
          <a:bodyPr vert="horz" wrap="square" lIns="91440" tIns="45720" rIns="91440" bIns="45720" numCol="1" anchor="ctr" anchorCtr="0" compatLnSpc="1">
            <a:noAutofit/>
          </a:bodyPr>
          <a:lstStyle>
            <a:lvl1pPr>
              <a:defRPr lang="zh-CN" altLang="en-US" sz="5400" b="1" i="0">
                <a:solidFill>
                  <a:schemeClr val="bg1"/>
                </a:solidFill>
                <a:effectLst>
                  <a:outerShdw blurRad="38100" dist="38100" dir="2700000" algn="tl">
                    <a:srgbClr val="000000">
                      <a:alpha val="43137"/>
                    </a:srgbClr>
                  </a:outerShdw>
                </a:effectLst>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pPr lvl="0" eaLnBrk="0" fontAlgn="base" hangingPunct="0">
              <a:spcAft>
                <a:spcPct val="0"/>
              </a:spcAft>
            </a:pPr>
            <a:endParaRPr lang="zh-CN" altLang="en-US" dirty="0"/>
          </a:p>
        </p:txBody>
      </p:sp>
      <p:pic>
        <p:nvPicPr>
          <p:cNvPr id="19" name="Picture 8"/>
          <p:cNvPicPr>
            <a:picLocks noChangeAspect="1"/>
          </p:cNvPicPr>
          <p:nvPr userDrawn="1"/>
        </p:nvPicPr>
        <p:blipFill>
          <a:blip r:embed="rId2"/>
          <a:stretch>
            <a:fillRect/>
          </a:stretch>
        </p:blipFill>
        <p:spPr>
          <a:xfrm>
            <a:off x="0" y="7555452"/>
            <a:ext cx="1672683" cy="411566"/>
          </a:xfrm>
          <a:prstGeom prst="rect">
            <a:avLst/>
          </a:prstGeom>
        </p:spPr>
      </p:pic>
      <p:sp>
        <p:nvSpPr>
          <p:cNvPr id="20" name="Rectangle 12"/>
          <p:cNvSpPr/>
          <p:nvPr userDrawn="1"/>
        </p:nvSpPr>
        <p:spPr>
          <a:xfrm>
            <a:off x="1672683" y="7573335"/>
            <a:ext cx="9127536" cy="459613"/>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lang="en-US" altLang="zh-CN" sz="1400" b="0" i="0" dirty="0">
                <a:solidFill>
                  <a:schemeClr val="bg1"/>
                </a:solidFill>
                <a:latin typeface="Helvetica Neue Light" panose="02000403000000020004" pitchFamily="2" charset="0"/>
                <a:ea typeface="Helvetica Neue Light" panose="02000403000000020004" pitchFamily="2" charset="0"/>
                <a:cs typeface="Helvetica Neue Condensed Black" panose="02000503000000020004" pitchFamily="2" charset="0"/>
              </a:rPr>
              <a:t>Hardware-Supported Remote Persistence for Distributed Persistent Memory</a:t>
            </a:r>
          </a:p>
          <a:p>
            <a:pPr marL="0" marR="0" lvl="0" indent="0" algn="ctr" defTabSz="914400" rtl="0" eaLnBrk="1" fontAlgn="auto" latinLnBrk="0" hangingPunct="1">
              <a:lnSpc>
                <a:spcPct val="70000"/>
              </a:lnSpc>
              <a:spcBef>
                <a:spcPts val="0"/>
              </a:spcBef>
              <a:spcAft>
                <a:spcPts val="0"/>
              </a:spcAft>
              <a:buClrTx/>
              <a:buSzTx/>
              <a:buFontTx/>
              <a:buNone/>
              <a:defRPr/>
            </a:pPr>
            <a:r>
              <a:rPr lang="en-US" sz="1400" b="0" i="0" u="none" strike="noStrike" kern="1200" dirty="0">
                <a:solidFill>
                  <a:srgbClr val="FFC000"/>
                </a:solidFill>
                <a:effectLst/>
                <a:latin typeface="Helvetica Neue Light" panose="02000403000000020004" pitchFamily="2" charset="0"/>
                <a:ea typeface="Helvetica Neue Light" panose="02000403000000020004" pitchFamily="2" charset="0"/>
                <a:cs typeface="Helvetica Neue Condensed" panose="02000503000000020004" pitchFamily="2" charset="0"/>
              </a:rPr>
              <a:t>The 2021 International Conference for High Performance Computing, Networking, Storage, and Analysis (SC 2021)</a:t>
            </a:r>
            <a:r>
              <a:rPr lang="en-US" sz="2000" b="0" i="0" u="none" strike="noStrike" kern="1200" dirty="0">
                <a:solidFill>
                  <a:schemeClr val="tx1"/>
                </a:solidFill>
                <a:effectLst/>
                <a:latin typeface="Helvetica Neue Light" panose="02000403000000020004" pitchFamily="2" charset="0"/>
                <a:ea typeface="Helvetica Neue Light" panose="02000403000000020004" pitchFamily="2" charset="0"/>
                <a:cs typeface="+mn-cs"/>
              </a:rPr>
              <a:t> </a:t>
            </a:r>
            <a:endParaRPr lang="en-US" sz="1600" b="0" i="0" kern="1200" dirty="0">
              <a:solidFill>
                <a:srgbClr val="FFC000"/>
              </a:solidFill>
              <a:effectLst/>
              <a:latin typeface="Helvetica Neue Light" panose="02000403000000020004" pitchFamily="2" charset="0"/>
              <a:ea typeface="Helvetica Neue Light" panose="02000403000000020004" pitchFamily="2" charset="0"/>
              <a:cs typeface="+mn-cs"/>
            </a:endParaRPr>
          </a:p>
        </p:txBody>
      </p:sp>
      <p:pic>
        <p:nvPicPr>
          <p:cNvPr id="21" name="Picture 5"/>
          <p:cNvPicPr>
            <a:picLocks noChangeAspect="1"/>
          </p:cNvPicPr>
          <p:nvPr userDrawn="1"/>
        </p:nvPicPr>
        <p:blipFill>
          <a:blip r:embed="rId3" cstate="screen"/>
          <a:stretch>
            <a:fillRect/>
          </a:stretch>
        </p:blipFill>
        <p:spPr>
          <a:xfrm>
            <a:off x="10800219" y="7536180"/>
            <a:ext cx="1280333" cy="496768"/>
          </a:xfrm>
          <a:prstGeom prst="rect">
            <a:avLst/>
          </a:prstGeom>
        </p:spPr>
      </p:pic>
      <p:pic>
        <p:nvPicPr>
          <p:cNvPr id="22" name="Picture 6"/>
          <p:cNvPicPr>
            <a:picLocks noChangeAspect="1"/>
          </p:cNvPicPr>
          <p:nvPr userDrawn="1"/>
        </p:nvPicPr>
        <p:blipFill>
          <a:blip r:embed="rId4" cstate="screen"/>
          <a:stretch>
            <a:fillRect/>
          </a:stretch>
        </p:blipFill>
        <p:spPr>
          <a:xfrm>
            <a:off x="12057413" y="7521688"/>
            <a:ext cx="1247275" cy="494040"/>
          </a:xfrm>
          <a:prstGeom prst="rect">
            <a:avLst/>
          </a:prstGeom>
        </p:spPr>
      </p:pic>
      <p:pic>
        <p:nvPicPr>
          <p:cNvPr id="23" name="图片 22"/>
          <p:cNvPicPr>
            <a:picLocks noChangeAspect="1"/>
          </p:cNvPicPr>
          <p:nvPr userDrawn="1"/>
        </p:nvPicPr>
        <p:blipFill>
          <a:blip r:embed="rId5"/>
          <a:stretch>
            <a:fillRect/>
          </a:stretch>
        </p:blipFill>
        <p:spPr>
          <a:xfrm>
            <a:off x="13268090" y="7551884"/>
            <a:ext cx="972702" cy="481064"/>
          </a:xfrm>
          <a:prstGeom prst="rect">
            <a:avLst/>
          </a:prstGeom>
          <a:effectLst>
            <a:outerShdw blurRad="50800" dist="50800" dir="5400000" sx="1000" sy="1000" algn="ctr" rotWithShape="0">
              <a:srgbClr val="000000">
                <a:alpha val="43137"/>
              </a:srgbClr>
            </a:outerShdw>
          </a:effectLst>
        </p:spPr>
      </p:pic>
      <p:sp>
        <p:nvSpPr>
          <p:cNvPr id="25" name="Slide Number Placeholder 5"/>
          <p:cNvSpPr txBox="1"/>
          <p:nvPr userDrawn="1"/>
        </p:nvSpPr>
        <p:spPr>
          <a:xfrm rot="5400000">
            <a:off x="13646341" y="130456"/>
            <a:ext cx="396463" cy="359688"/>
          </a:xfrm>
          <a:prstGeom prst="snip2DiagRect">
            <a:avLst/>
          </a:prstGeom>
          <a:solidFill>
            <a:schemeClr val="bg1"/>
          </a:solidFill>
          <a:ln>
            <a:noFill/>
          </a:ln>
          <a:effectLst>
            <a:outerShdw blurRad="57150" dist="19050" dir="5400000" algn="ctr" rotWithShape="0">
              <a:srgbClr val="000000">
                <a:alpha val="63000"/>
              </a:srgbClr>
            </a:outerShdw>
          </a:effectLst>
        </p:spPr>
        <p:txBody>
          <a:bodyPr vert="vert270" wrap="square" lIns="0" tIns="0" rIns="0" bIns="0" numCol="1" rtlCol="0" anchor="ctr" anchorCtr="0" compatLnSpc="1">
            <a:noAutofit/>
          </a:bodyPr>
          <a:lstStyle>
            <a:defPPr>
              <a:defRPr lang="en-US"/>
            </a:defPPr>
            <a:lvl1pPr marL="0" lvl="0" indent="0" algn="ctr" defTabSz="914400" rtl="0" eaLnBrk="1" fontAlgn="base" latinLnBrk="0" hangingPunct="1">
              <a:lnSpc>
                <a:spcPct val="100000"/>
              </a:lnSpc>
              <a:spcBef>
                <a:spcPct val="0"/>
              </a:spcBef>
              <a:spcAft>
                <a:spcPct val="0"/>
              </a:spcAft>
              <a:buNone/>
              <a:defRPr lang="en-US" sz="2000" b="0" i="0" u="none" kern="1200" baseline="0" smtClean="0">
                <a:solidFill>
                  <a:srgbClr val="053F8F"/>
                </a:solidFill>
                <a:effectLst/>
                <a:latin typeface="Helvetica Neue Light" panose="02000403000000020004" pitchFamily="2" charset="0"/>
                <a:ea typeface="Helvetica Neue Light" panose="02000403000000020004" pitchFamily="2" charset="0"/>
                <a:cs typeface="Helvetica Neue Condensed" panose="02000503000000020004" pitchFamily="2" charset="0"/>
              </a:defRPr>
            </a:lvl1pPr>
            <a:lvl2pPr marL="457200" lvl="1"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500" b="0" i="0" u="none" kern="1200" baseline="0">
                <a:solidFill>
                  <a:schemeClr val="tx1"/>
                </a:solidFill>
                <a:latin typeface="Arial" panose="020B0604020202020204" pitchFamily="34" charset="0"/>
                <a:ea typeface="MS PGothic" panose="020B0600070205080204" pitchFamily="34" charset="-128"/>
                <a:cs typeface="+mn-cs"/>
              </a:defRPr>
            </a:lvl9pPr>
          </a:lstStyle>
          <a:p>
            <a:pPr eaLnBrk="0" hangingPunct="0"/>
            <a:fld id="{75733F05-F9E3-484B-9BE4-59FA0B9F2483}" type="slidenum">
              <a:rPr lang="en-US" smtClean="0"/>
              <a:t>‹#›</a:t>
            </a:fld>
            <a:endParaRPr lang="en-US" altLang="zh-CN" dirty="0"/>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8000" y="1309423"/>
            <a:ext cx="10668000" cy="2785533"/>
          </a:xfrm>
        </p:spPr>
        <p:txBody>
          <a:bodyPr anchor="b"/>
          <a:lstStyle>
            <a:lvl1pPr algn="ctr">
              <a:defRPr sz="7000"/>
            </a:lvl1pPr>
          </a:lstStyle>
          <a:p>
            <a:r>
              <a:rPr lang="en-US"/>
              <a:t>Click to edit Master title style</a:t>
            </a:r>
            <a:endParaRPr lang="en-US" dirty="0"/>
          </a:p>
        </p:txBody>
      </p:sp>
      <p:sp>
        <p:nvSpPr>
          <p:cNvPr id="3" name="Subtitle 2"/>
          <p:cNvSpPr>
            <a:spLocks noGrp="1"/>
          </p:cNvSpPr>
          <p:nvPr>
            <p:ph type="subTitle" idx="1"/>
          </p:nvPr>
        </p:nvSpPr>
        <p:spPr>
          <a:xfrm>
            <a:off x="1778000" y="4202377"/>
            <a:ext cx="10668000" cy="1931723"/>
          </a:xfrm>
        </p:spPr>
        <p:txBody>
          <a:bodyPr/>
          <a:lstStyle>
            <a:lvl1pPr marL="0" indent="0" algn="ctr">
              <a:buNone/>
              <a:defRPr sz="2800"/>
            </a:lvl1pPr>
            <a:lvl2pPr marL="533415" indent="0" algn="ctr">
              <a:buNone/>
              <a:defRPr sz="2333"/>
            </a:lvl2pPr>
            <a:lvl3pPr marL="1066830" indent="0" algn="ctr">
              <a:buNone/>
              <a:defRPr sz="2100"/>
            </a:lvl3pPr>
            <a:lvl4pPr marL="1600246" indent="0" algn="ctr">
              <a:buNone/>
              <a:defRPr sz="1867"/>
            </a:lvl4pPr>
            <a:lvl5pPr marL="2133661" indent="0" algn="ctr">
              <a:buNone/>
              <a:defRPr sz="1867"/>
            </a:lvl5pPr>
            <a:lvl6pPr marL="2667076" indent="0" algn="ctr">
              <a:buNone/>
              <a:defRPr sz="1867"/>
            </a:lvl6pPr>
            <a:lvl7pPr marL="3200491" indent="0" algn="ctr">
              <a:buNone/>
              <a:defRPr sz="1867"/>
            </a:lvl7pPr>
            <a:lvl8pPr marL="3733907" indent="0" algn="ctr">
              <a:buNone/>
              <a:defRPr sz="1867"/>
            </a:lvl8pPr>
            <a:lvl9pPr marL="4267322" indent="0" algn="ctr">
              <a:buNone/>
              <a:defRPr sz="18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016600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009630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494" y="3191436"/>
            <a:ext cx="8541808" cy="2131453"/>
          </a:xfrm>
        </p:spPr>
        <p:txBody>
          <a:bodyPr anchor="b">
            <a:normAutofit/>
          </a:bodyPr>
          <a:lstStyle>
            <a:lvl1pPr>
              <a:defRPr sz="3733" baseline="0">
                <a:solidFill>
                  <a:srgbClr val="ECE4DA"/>
                </a:solidFill>
              </a:defRPr>
            </a:lvl1pPr>
          </a:lstStyle>
          <a:p>
            <a:r>
              <a:rPr lang="en-US" dirty="0"/>
              <a:t>Click to edit Master title style</a:t>
            </a:r>
          </a:p>
        </p:txBody>
      </p:sp>
      <p:sp>
        <p:nvSpPr>
          <p:cNvPr id="3" name="Text Placeholder 2"/>
          <p:cNvSpPr>
            <a:spLocks noGrp="1"/>
          </p:cNvSpPr>
          <p:nvPr>
            <p:ph type="body" idx="1"/>
          </p:nvPr>
        </p:nvSpPr>
        <p:spPr>
          <a:xfrm>
            <a:off x="970494" y="5354375"/>
            <a:ext cx="8541808" cy="1750218"/>
          </a:xfrm>
        </p:spPr>
        <p:txBody>
          <a:bodyPr>
            <a:normAutofit/>
          </a:bodyPr>
          <a:lstStyle>
            <a:lvl1pPr marL="0" indent="0">
              <a:buNone/>
              <a:defRPr sz="2489" baseline="0">
                <a:solidFill>
                  <a:srgbClr val="ECE4DA"/>
                </a:solidFill>
              </a:defRPr>
            </a:lvl1pPr>
            <a:lvl2pPr marL="533415" indent="0">
              <a:buNone/>
              <a:defRPr sz="2333">
                <a:solidFill>
                  <a:schemeClr val="tx1">
                    <a:tint val="75000"/>
                  </a:schemeClr>
                </a:solidFill>
              </a:defRPr>
            </a:lvl2pPr>
            <a:lvl3pPr marL="1066830" indent="0">
              <a:buNone/>
              <a:defRPr sz="2100">
                <a:solidFill>
                  <a:schemeClr val="tx1">
                    <a:tint val="75000"/>
                  </a:schemeClr>
                </a:solidFill>
              </a:defRPr>
            </a:lvl3pPr>
            <a:lvl4pPr marL="1600246" indent="0">
              <a:buNone/>
              <a:defRPr sz="1867">
                <a:solidFill>
                  <a:schemeClr val="tx1">
                    <a:tint val="75000"/>
                  </a:schemeClr>
                </a:solidFill>
              </a:defRPr>
            </a:lvl4pPr>
            <a:lvl5pPr marL="2133661" indent="0">
              <a:buNone/>
              <a:defRPr sz="1867">
                <a:solidFill>
                  <a:schemeClr val="tx1">
                    <a:tint val="75000"/>
                  </a:schemeClr>
                </a:solidFill>
              </a:defRPr>
            </a:lvl5pPr>
            <a:lvl6pPr marL="2667076" indent="0">
              <a:buNone/>
              <a:defRPr sz="1867">
                <a:solidFill>
                  <a:schemeClr val="tx1">
                    <a:tint val="75000"/>
                  </a:schemeClr>
                </a:solidFill>
              </a:defRPr>
            </a:lvl6pPr>
            <a:lvl7pPr marL="3200491" indent="0">
              <a:buNone/>
              <a:defRPr sz="1867">
                <a:solidFill>
                  <a:schemeClr val="tx1">
                    <a:tint val="75000"/>
                  </a:schemeClr>
                </a:solidFill>
              </a:defRPr>
            </a:lvl7pPr>
            <a:lvl8pPr marL="3733907" indent="0">
              <a:buNone/>
              <a:defRPr sz="1867">
                <a:solidFill>
                  <a:schemeClr val="tx1">
                    <a:tint val="75000"/>
                  </a:schemeClr>
                </a:solidFill>
              </a:defRPr>
            </a:lvl8pPr>
            <a:lvl9pPr marL="4267322"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87C93F-99C9-E741-B555-BE1D49D36462}"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816148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7900" y="2129896"/>
            <a:ext cx="6045200" cy="507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00900" y="2129896"/>
            <a:ext cx="6045200" cy="507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7C93F-99C9-E741-B555-BE1D49D36462}"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232124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9753" y="425979"/>
            <a:ext cx="12268200" cy="1546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79754" y="1961356"/>
            <a:ext cx="6017418" cy="961231"/>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4" name="Content Placeholder 3"/>
          <p:cNvSpPr>
            <a:spLocks noGrp="1"/>
          </p:cNvSpPr>
          <p:nvPr>
            <p:ph sz="half" idx="2"/>
          </p:nvPr>
        </p:nvSpPr>
        <p:spPr>
          <a:xfrm>
            <a:off x="979754" y="2922588"/>
            <a:ext cx="6017418"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00901" y="1961356"/>
            <a:ext cx="6047053" cy="961231"/>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6" name="Content Placeholder 5"/>
          <p:cNvSpPr>
            <a:spLocks noGrp="1"/>
          </p:cNvSpPr>
          <p:nvPr>
            <p:ph sz="quarter" idx="4"/>
          </p:nvPr>
        </p:nvSpPr>
        <p:spPr>
          <a:xfrm>
            <a:off x="7200901" y="2922588"/>
            <a:ext cx="6047053"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87C93F-99C9-E741-B555-BE1D49D36462}"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618575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87C93F-99C9-E741-B555-BE1D49D36462}"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8999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7C93F-99C9-E741-B555-BE1D49D36462}"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056541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9753" y="533400"/>
            <a:ext cx="4587610" cy="1866900"/>
          </a:xfrm>
        </p:spPr>
        <p:txBody>
          <a:bodyPr anchor="b"/>
          <a:lstStyle>
            <a:lvl1pPr>
              <a:defRPr sz="3733"/>
            </a:lvl1pPr>
          </a:lstStyle>
          <a:p>
            <a:r>
              <a:rPr lang="en-US"/>
              <a:t>Click to edit Master title style</a:t>
            </a:r>
            <a:endParaRPr lang="en-US" dirty="0"/>
          </a:p>
        </p:txBody>
      </p:sp>
      <p:sp>
        <p:nvSpPr>
          <p:cNvPr id="3" name="Content Placeholder 2"/>
          <p:cNvSpPr>
            <a:spLocks noGrp="1"/>
          </p:cNvSpPr>
          <p:nvPr>
            <p:ph idx="1"/>
          </p:nvPr>
        </p:nvSpPr>
        <p:spPr>
          <a:xfrm>
            <a:off x="6047053" y="1151997"/>
            <a:ext cx="7200900" cy="5685896"/>
          </a:xfrm>
        </p:spPr>
        <p:txBody>
          <a:bodyPr/>
          <a:lstStyle>
            <a:lvl1pPr>
              <a:defRPr sz="3733"/>
            </a:lvl1pPr>
            <a:lvl2pPr>
              <a:defRPr sz="3267"/>
            </a:lvl2pPr>
            <a:lvl3pPr>
              <a:defRPr sz="2800"/>
            </a:lvl3pPr>
            <a:lvl4pPr>
              <a:defRPr sz="2333"/>
            </a:lvl4pPr>
            <a:lvl5pPr>
              <a:defRPr sz="2333"/>
            </a:lvl5pPr>
            <a:lvl6pPr>
              <a:defRPr sz="2333"/>
            </a:lvl6pPr>
            <a:lvl7pPr>
              <a:defRPr sz="2333"/>
            </a:lvl7pPr>
            <a:lvl8pPr>
              <a:defRPr sz="2333"/>
            </a:lvl8pPr>
            <a:lvl9pPr>
              <a:defRPr sz="2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9753" y="2400301"/>
            <a:ext cx="4587610" cy="4446853"/>
          </a:xfrm>
        </p:spPr>
        <p:txBody>
          <a:bodyPr/>
          <a:lstStyle>
            <a:lvl1pPr marL="0" indent="0">
              <a:buNone/>
              <a:defRPr sz="1867"/>
            </a:lvl1pPr>
            <a:lvl2pPr marL="533415" indent="0">
              <a:buNone/>
              <a:defRPr sz="1633"/>
            </a:lvl2pPr>
            <a:lvl3pPr marL="1066830" indent="0">
              <a:buNone/>
              <a:defRPr sz="1400"/>
            </a:lvl3pPr>
            <a:lvl4pPr marL="1600246" indent="0">
              <a:buNone/>
              <a:defRPr sz="1167"/>
            </a:lvl4pPr>
            <a:lvl5pPr marL="2133661" indent="0">
              <a:buNone/>
              <a:defRPr sz="1167"/>
            </a:lvl5pPr>
            <a:lvl6pPr marL="2667076" indent="0">
              <a:buNone/>
              <a:defRPr sz="1167"/>
            </a:lvl6pPr>
            <a:lvl7pPr marL="3200491" indent="0">
              <a:buNone/>
              <a:defRPr sz="1167"/>
            </a:lvl7pPr>
            <a:lvl8pPr marL="3733907" indent="0">
              <a:buNone/>
              <a:defRPr sz="1167"/>
            </a:lvl8pPr>
            <a:lvl9pPr marL="4267322" indent="0">
              <a:buNone/>
              <a:defRPr sz="1167"/>
            </a:lvl9pPr>
          </a:lstStyle>
          <a:p>
            <a:pPr lvl="0"/>
            <a:r>
              <a:rPr lang="en-US"/>
              <a:t>Click to edit Master text styles</a:t>
            </a:r>
          </a:p>
        </p:txBody>
      </p:sp>
      <p:sp>
        <p:nvSpPr>
          <p:cNvPr id="5" name="Date Placeholder 4"/>
          <p:cNvSpPr>
            <a:spLocks noGrp="1"/>
          </p:cNvSpPr>
          <p:nvPr>
            <p:ph type="dt" sz="half" idx="10"/>
          </p:nvPr>
        </p:nvSpPr>
        <p:spPr/>
        <p:txBody>
          <a:bodyPr/>
          <a:lstStyle/>
          <a:p>
            <a:fld id="{9187C93F-99C9-E741-B555-BE1D49D36462}"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575025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9753" y="533400"/>
            <a:ext cx="4587610" cy="1866900"/>
          </a:xfrm>
        </p:spPr>
        <p:txBody>
          <a:bodyPr anchor="b"/>
          <a:lstStyle>
            <a:lvl1pPr>
              <a:defRPr sz="3733"/>
            </a:lvl1pPr>
          </a:lstStyle>
          <a:p>
            <a:r>
              <a:rPr lang="en-US"/>
              <a:t>Click to edit Master title style</a:t>
            </a:r>
            <a:endParaRPr lang="en-US" dirty="0"/>
          </a:p>
        </p:txBody>
      </p:sp>
      <p:sp>
        <p:nvSpPr>
          <p:cNvPr id="3" name="Picture Placeholder 2"/>
          <p:cNvSpPr>
            <a:spLocks noGrp="1" noChangeAspect="1"/>
          </p:cNvSpPr>
          <p:nvPr>
            <p:ph type="pic" idx="1"/>
          </p:nvPr>
        </p:nvSpPr>
        <p:spPr>
          <a:xfrm>
            <a:off x="6047053" y="1151997"/>
            <a:ext cx="7200900" cy="5685896"/>
          </a:xfrm>
        </p:spPr>
        <p:txBody>
          <a:bodyPr anchor="t"/>
          <a:lstStyle>
            <a:lvl1pPr marL="0" indent="0">
              <a:buNone/>
              <a:defRPr sz="3733"/>
            </a:lvl1pPr>
            <a:lvl2pPr marL="533415" indent="0">
              <a:buNone/>
              <a:defRPr sz="3267"/>
            </a:lvl2pPr>
            <a:lvl3pPr marL="1066830" indent="0">
              <a:buNone/>
              <a:defRPr sz="2800"/>
            </a:lvl3pPr>
            <a:lvl4pPr marL="1600246" indent="0">
              <a:buNone/>
              <a:defRPr sz="2333"/>
            </a:lvl4pPr>
            <a:lvl5pPr marL="2133661" indent="0">
              <a:buNone/>
              <a:defRPr sz="2333"/>
            </a:lvl5pPr>
            <a:lvl6pPr marL="2667076" indent="0">
              <a:buNone/>
              <a:defRPr sz="2333"/>
            </a:lvl6pPr>
            <a:lvl7pPr marL="3200491" indent="0">
              <a:buNone/>
              <a:defRPr sz="2333"/>
            </a:lvl7pPr>
            <a:lvl8pPr marL="3733907" indent="0">
              <a:buNone/>
              <a:defRPr sz="2333"/>
            </a:lvl8pPr>
            <a:lvl9pPr marL="4267322" indent="0">
              <a:buNone/>
              <a:defRPr sz="2333"/>
            </a:lvl9pPr>
          </a:lstStyle>
          <a:p>
            <a:r>
              <a:rPr lang="en-US"/>
              <a:t>Click icon to add picture</a:t>
            </a:r>
            <a:endParaRPr lang="en-US" dirty="0"/>
          </a:p>
        </p:txBody>
      </p:sp>
      <p:sp>
        <p:nvSpPr>
          <p:cNvPr id="4" name="Text Placeholder 3"/>
          <p:cNvSpPr>
            <a:spLocks noGrp="1"/>
          </p:cNvSpPr>
          <p:nvPr>
            <p:ph type="body" sz="half" idx="2"/>
          </p:nvPr>
        </p:nvSpPr>
        <p:spPr>
          <a:xfrm>
            <a:off x="979753" y="2400301"/>
            <a:ext cx="4587610" cy="4446853"/>
          </a:xfrm>
        </p:spPr>
        <p:txBody>
          <a:bodyPr/>
          <a:lstStyle>
            <a:lvl1pPr marL="0" indent="0">
              <a:buNone/>
              <a:defRPr sz="1867"/>
            </a:lvl1pPr>
            <a:lvl2pPr marL="533415" indent="0">
              <a:buNone/>
              <a:defRPr sz="1633"/>
            </a:lvl2pPr>
            <a:lvl3pPr marL="1066830" indent="0">
              <a:buNone/>
              <a:defRPr sz="1400"/>
            </a:lvl3pPr>
            <a:lvl4pPr marL="1600246" indent="0">
              <a:buNone/>
              <a:defRPr sz="1167"/>
            </a:lvl4pPr>
            <a:lvl5pPr marL="2133661" indent="0">
              <a:buNone/>
              <a:defRPr sz="1167"/>
            </a:lvl5pPr>
            <a:lvl6pPr marL="2667076" indent="0">
              <a:buNone/>
              <a:defRPr sz="1167"/>
            </a:lvl6pPr>
            <a:lvl7pPr marL="3200491" indent="0">
              <a:buNone/>
              <a:defRPr sz="1167"/>
            </a:lvl7pPr>
            <a:lvl8pPr marL="3733907" indent="0">
              <a:buNone/>
              <a:defRPr sz="1167"/>
            </a:lvl8pPr>
            <a:lvl9pPr marL="4267322" indent="0">
              <a:buNone/>
              <a:defRPr sz="1167"/>
            </a:lvl9pPr>
          </a:lstStyle>
          <a:p>
            <a:pPr lvl="0"/>
            <a:r>
              <a:rPr lang="en-US"/>
              <a:t>Click to edit Master text styles</a:t>
            </a:r>
          </a:p>
        </p:txBody>
      </p:sp>
      <p:sp>
        <p:nvSpPr>
          <p:cNvPr id="5" name="Date Placeholder 4"/>
          <p:cNvSpPr>
            <a:spLocks noGrp="1"/>
          </p:cNvSpPr>
          <p:nvPr>
            <p:ph type="dt" sz="half" idx="10"/>
          </p:nvPr>
        </p:nvSpPr>
        <p:spPr/>
        <p:txBody>
          <a:bodyPr/>
          <a:lstStyle/>
          <a:p>
            <a:fld id="{9187C93F-99C9-E741-B555-BE1D49D36462}"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4117711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958605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79051" y="425981"/>
            <a:ext cx="3067050" cy="67804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7901" y="425981"/>
            <a:ext cx="9023350" cy="67804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C93F-99C9-E741-B555-BE1D49D36462}"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4037309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E8B2B7-EDA8-854C-9879-1E27B76C6279}"/>
              </a:ext>
            </a:extLst>
          </p:cNvPr>
          <p:cNvSpPr>
            <a:spLocks noGrp="1"/>
          </p:cNvSpPr>
          <p:nvPr>
            <p:ph type="ctrTitle"/>
          </p:nvPr>
        </p:nvSpPr>
        <p:spPr>
          <a:xfrm>
            <a:off x="7765812" y="5182222"/>
            <a:ext cx="4880649" cy="1126452"/>
          </a:xfrm>
        </p:spPr>
        <p:txBody>
          <a:bodyPr anchor="b">
            <a:normAutofit/>
          </a:bodyPr>
          <a:lstStyle>
            <a:lvl1pPr algn="l">
              <a:defRPr sz="2800" b="1" i="0" baseline="0">
                <a:solidFill>
                  <a:srgbClr val="F9F2ED"/>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3D2509A1-366F-5C4F-B110-C8EEAC2AE4E9}"/>
              </a:ext>
            </a:extLst>
          </p:cNvPr>
          <p:cNvSpPr>
            <a:spLocks noGrp="1"/>
          </p:cNvSpPr>
          <p:nvPr>
            <p:ph type="subTitle" idx="1"/>
          </p:nvPr>
        </p:nvSpPr>
        <p:spPr>
          <a:xfrm>
            <a:off x="7765812" y="6357766"/>
            <a:ext cx="4880649" cy="524139"/>
          </a:xfrm>
        </p:spPr>
        <p:txBody>
          <a:bodyPr>
            <a:normAutofit/>
          </a:bodyPr>
          <a:lstStyle>
            <a:lvl1pPr marL="0" indent="0" algn="l">
              <a:buNone/>
              <a:defRPr sz="1867" baseline="0">
                <a:solidFill>
                  <a:srgbClr val="F9F2ED"/>
                </a:solidFill>
              </a:defRPr>
            </a:lvl1pPr>
            <a:lvl2pPr marL="533415" indent="0" algn="ctr">
              <a:buNone/>
              <a:defRPr sz="2333"/>
            </a:lvl2pPr>
            <a:lvl3pPr marL="1066830" indent="0" algn="ctr">
              <a:buNone/>
              <a:defRPr sz="2100"/>
            </a:lvl3pPr>
            <a:lvl4pPr marL="1600246" indent="0" algn="ctr">
              <a:buNone/>
              <a:defRPr sz="1867"/>
            </a:lvl4pPr>
            <a:lvl5pPr marL="2133661" indent="0" algn="ctr">
              <a:buNone/>
              <a:defRPr sz="1867"/>
            </a:lvl5pPr>
            <a:lvl6pPr marL="2667076" indent="0" algn="ctr">
              <a:buNone/>
              <a:defRPr sz="1867"/>
            </a:lvl6pPr>
            <a:lvl7pPr marL="3200491" indent="0" algn="ctr">
              <a:buNone/>
              <a:defRPr sz="1867"/>
            </a:lvl7pPr>
            <a:lvl8pPr marL="3733907" indent="0" algn="ctr">
              <a:buNone/>
              <a:defRPr sz="1867"/>
            </a:lvl8pPr>
            <a:lvl9pPr marL="4267322" indent="0" algn="ctr">
              <a:buNone/>
              <a:defRPr sz="1867"/>
            </a:lvl9pPr>
          </a:lstStyle>
          <a:p>
            <a:r>
              <a:rPr lang="en-US"/>
              <a:t>Click to edit Master subtitle style</a:t>
            </a:r>
            <a:endParaRPr lang="en-US" dirty="0"/>
          </a:p>
        </p:txBody>
      </p:sp>
    </p:spTree>
    <p:extLst>
      <p:ext uri="{BB962C8B-B14F-4D97-AF65-F5344CB8AC3E}">
        <p14:creationId xmlns:p14="http://schemas.microsoft.com/office/powerpoint/2010/main" val="1932754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Slide">
    <p:bg>
      <p:bgPr>
        <a:solidFill>
          <a:srgbClr val="F9F2ED">
            <a:alpha val="57000"/>
          </a:srgbClr>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7556EA58-CE62-A14C-A748-18BD6A9BCF5A}"/>
              </a:ext>
            </a:extLst>
          </p:cNvPr>
          <p:cNvSpPr>
            <a:spLocks noGrp="1"/>
          </p:cNvSpPr>
          <p:nvPr>
            <p:ph idx="1"/>
          </p:nvPr>
        </p:nvSpPr>
        <p:spPr>
          <a:xfrm>
            <a:off x="977900" y="2003955"/>
            <a:ext cx="12268200" cy="5202504"/>
          </a:xfrm>
        </p:spPr>
        <p:txBody>
          <a:bodyPr/>
          <a:lstStyle>
            <a:lvl1pPr>
              <a:defRPr sz="2567" baseline="0"/>
            </a:lvl1pPr>
            <a:lvl2pPr>
              <a:defRPr sz="2333" baseline="0"/>
            </a:lvl2pPr>
            <a:lvl3pPr>
              <a:defRPr sz="210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a:extLst>
              <a:ext uri="{FF2B5EF4-FFF2-40B4-BE49-F238E27FC236}">
                <a16:creationId xmlns:a16="http://schemas.microsoft.com/office/drawing/2014/main" id="{316EBF12-E194-2946-A340-DE2CA119DA6C}"/>
              </a:ext>
            </a:extLst>
          </p:cNvPr>
          <p:cNvSpPr>
            <a:spLocks noGrp="1"/>
          </p:cNvSpPr>
          <p:nvPr>
            <p:ph type="title"/>
          </p:nvPr>
        </p:nvSpPr>
        <p:spPr>
          <a:xfrm>
            <a:off x="977900" y="1124215"/>
            <a:ext cx="12268200" cy="555626"/>
          </a:xfrm>
        </p:spPr>
        <p:txBody>
          <a:bodyPr/>
          <a:lstStyle/>
          <a:p>
            <a:r>
              <a:rPr lang="en-US"/>
              <a:t>Click to edit Master title style</a:t>
            </a:r>
          </a:p>
        </p:txBody>
      </p:sp>
      <p:pic>
        <p:nvPicPr>
          <p:cNvPr id="27" name="Picture 26">
            <a:extLst>
              <a:ext uri="{FF2B5EF4-FFF2-40B4-BE49-F238E27FC236}">
                <a16:creationId xmlns:a16="http://schemas.microsoft.com/office/drawing/2014/main" id="{C3220641-CC8E-6D48-8C14-9B98F26DA5DF}"/>
              </a:ext>
            </a:extLst>
          </p:cNvPr>
          <p:cNvPicPr>
            <a:picLocks noChangeAspect="1"/>
          </p:cNvPicPr>
          <p:nvPr/>
        </p:nvPicPr>
        <p:blipFill>
          <a:blip r:embed="rId2"/>
          <a:stretch>
            <a:fillRect/>
          </a:stretch>
        </p:blipFill>
        <p:spPr>
          <a:xfrm>
            <a:off x="0" y="0"/>
            <a:ext cx="14224000" cy="800100"/>
          </a:xfrm>
          <a:prstGeom prst="rect">
            <a:avLst/>
          </a:prstGeom>
        </p:spPr>
      </p:pic>
      <p:pic>
        <p:nvPicPr>
          <p:cNvPr id="5" name="Picture 4">
            <a:extLst>
              <a:ext uri="{FF2B5EF4-FFF2-40B4-BE49-F238E27FC236}">
                <a16:creationId xmlns:a16="http://schemas.microsoft.com/office/drawing/2014/main" id="{7CEDFF7B-0ADA-BC43-B656-470E4BFFA8B0}"/>
              </a:ext>
            </a:extLst>
          </p:cNvPr>
          <p:cNvPicPr>
            <a:picLocks noChangeAspect="1"/>
          </p:cNvPicPr>
          <p:nvPr userDrawn="1"/>
        </p:nvPicPr>
        <p:blipFill>
          <a:blip r:embed="rId2"/>
          <a:stretch>
            <a:fillRect/>
          </a:stretch>
        </p:blipFill>
        <p:spPr>
          <a:xfrm>
            <a:off x="0" y="0"/>
            <a:ext cx="14224000" cy="800100"/>
          </a:xfrm>
          <a:prstGeom prst="rect">
            <a:avLst/>
          </a:prstGeom>
        </p:spPr>
      </p:pic>
    </p:spTree>
    <p:extLst>
      <p:ext uri="{BB962C8B-B14F-4D97-AF65-F5344CB8AC3E}">
        <p14:creationId xmlns:p14="http://schemas.microsoft.com/office/powerpoint/2010/main" val="1272528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4" name="圆角矩形 15"/>
          <p:cNvSpPr/>
          <p:nvPr userDrawn="1"/>
        </p:nvSpPr>
        <p:spPr>
          <a:xfrm>
            <a:off x="0" y="7555641"/>
            <a:ext cx="14224000" cy="455350"/>
          </a:xfrm>
          <a:prstGeom prst="roundRect">
            <a:avLst>
              <a:gd name="adj" fmla="val 0"/>
            </a:avLst>
          </a:prstGeom>
          <a:solidFill>
            <a:srgbClr val="07409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5" name="Picture 8"/>
          <p:cNvPicPr>
            <a:picLocks noChangeAspect="1"/>
          </p:cNvPicPr>
          <p:nvPr userDrawn="1"/>
        </p:nvPicPr>
        <p:blipFill>
          <a:blip r:embed="rId2"/>
          <a:stretch>
            <a:fillRect/>
          </a:stretch>
        </p:blipFill>
        <p:spPr>
          <a:xfrm>
            <a:off x="0" y="7555452"/>
            <a:ext cx="1672683" cy="411566"/>
          </a:xfrm>
          <a:prstGeom prst="rect">
            <a:avLst/>
          </a:prstGeom>
        </p:spPr>
      </p:pic>
      <p:sp>
        <p:nvSpPr>
          <p:cNvPr id="36" name="Rectangle 12"/>
          <p:cNvSpPr/>
          <p:nvPr userDrawn="1"/>
        </p:nvSpPr>
        <p:spPr>
          <a:xfrm>
            <a:off x="1672683" y="7573335"/>
            <a:ext cx="9127536" cy="459613"/>
          </a:xfrm>
          <a:prstGeom prst="rect">
            <a:avLst/>
          </a:prstGeom>
          <a:noFill/>
        </p:spPr>
        <p:txBody>
          <a:bodyPr wrap="square">
            <a:spAutoFit/>
          </a:bodyPr>
          <a:lstStyle/>
          <a:p>
            <a:pPr marL="0" marR="0" lvl="0" indent="0" algn="ctr" defTabSz="914400" rtl="0" eaLnBrk="1" fontAlgn="auto" latinLnBrk="0" hangingPunct="1">
              <a:lnSpc>
                <a:spcPct val="70000"/>
              </a:lnSpc>
              <a:spcBef>
                <a:spcPts val="0"/>
              </a:spcBef>
              <a:spcAft>
                <a:spcPts val="0"/>
              </a:spcAft>
              <a:buClrTx/>
              <a:buSzTx/>
              <a:buFontTx/>
              <a:buNone/>
              <a:defRPr/>
            </a:pPr>
            <a:r>
              <a:rPr lang="en-US" altLang="zh-CN" sz="1400" b="0" i="0" dirty="0">
                <a:solidFill>
                  <a:schemeClr val="bg1"/>
                </a:solidFill>
                <a:latin typeface="Helvetica Neue Light" panose="02000403000000020004" pitchFamily="2" charset="0"/>
                <a:ea typeface="Helvetica Neue Light" panose="02000403000000020004" pitchFamily="2" charset="0"/>
                <a:cs typeface="Helvetica Neue Condensed Black" panose="02000503000000020004" pitchFamily="2" charset="0"/>
              </a:rPr>
              <a:t>Hardware-Supported Remote Persistence for Distributed Persistent Memory</a:t>
            </a:r>
          </a:p>
          <a:p>
            <a:pPr marL="0" marR="0" lvl="0" indent="0" algn="ctr" defTabSz="914400" rtl="0" eaLnBrk="1" fontAlgn="auto" latinLnBrk="0" hangingPunct="1">
              <a:lnSpc>
                <a:spcPct val="70000"/>
              </a:lnSpc>
              <a:spcBef>
                <a:spcPts val="0"/>
              </a:spcBef>
              <a:spcAft>
                <a:spcPts val="0"/>
              </a:spcAft>
              <a:buClrTx/>
              <a:buSzTx/>
              <a:buFontTx/>
              <a:buNone/>
              <a:defRPr/>
            </a:pPr>
            <a:r>
              <a:rPr lang="en-US" sz="1400" b="0" i="0" u="none" strike="noStrike" kern="1200" dirty="0">
                <a:solidFill>
                  <a:srgbClr val="FFC000"/>
                </a:solidFill>
                <a:effectLst/>
                <a:latin typeface="Helvetica Neue Light" panose="02000403000000020004" pitchFamily="2" charset="0"/>
                <a:ea typeface="Helvetica Neue Light" panose="02000403000000020004" pitchFamily="2" charset="0"/>
                <a:cs typeface="Helvetica Neue Condensed" panose="02000503000000020004" pitchFamily="2" charset="0"/>
              </a:rPr>
              <a:t>The 2021 International Conference for High Performance Computing, Networking, Storage, and Analysis (SC 2021)</a:t>
            </a:r>
            <a:r>
              <a:rPr lang="en-US" sz="2000" b="0" i="0" u="none" strike="noStrike" kern="1200" dirty="0">
                <a:solidFill>
                  <a:schemeClr val="tx1"/>
                </a:solidFill>
                <a:effectLst/>
                <a:latin typeface="Helvetica Neue Light" panose="02000403000000020004" pitchFamily="2" charset="0"/>
                <a:ea typeface="Helvetica Neue Light" panose="02000403000000020004" pitchFamily="2" charset="0"/>
                <a:cs typeface="+mn-cs"/>
              </a:rPr>
              <a:t> </a:t>
            </a:r>
            <a:endParaRPr lang="en-US" sz="1600" b="0" i="0" kern="1200" dirty="0">
              <a:solidFill>
                <a:srgbClr val="FFC000"/>
              </a:solidFill>
              <a:effectLst/>
              <a:latin typeface="Helvetica Neue Light" panose="02000403000000020004" pitchFamily="2" charset="0"/>
              <a:ea typeface="Helvetica Neue Light" panose="02000403000000020004" pitchFamily="2" charset="0"/>
              <a:cs typeface="+mn-cs"/>
            </a:endParaRPr>
          </a:p>
        </p:txBody>
      </p:sp>
      <p:pic>
        <p:nvPicPr>
          <p:cNvPr id="37" name="Picture 5"/>
          <p:cNvPicPr>
            <a:picLocks noChangeAspect="1"/>
          </p:cNvPicPr>
          <p:nvPr userDrawn="1"/>
        </p:nvPicPr>
        <p:blipFill>
          <a:blip r:embed="rId3" cstate="screen"/>
          <a:stretch>
            <a:fillRect/>
          </a:stretch>
        </p:blipFill>
        <p:spPr>
          <a:xfrm>
            <a:off x="10800219" y="7536180"/>
            <a:ext cx="1280333" cy="496768"/>
          </a:xfrm>
          <a:prstGeom prst="rect">
            <a:avLst/>
          </a:prstGeom>
        </p:spPr>
      </p:pic>
      <p:pic>
        <p:nvPicPr>
          <p:cNvPr id="38" name="Picture 6"/>
          <p:cNvPicPr>
            <a:picLocks noChangeAspect="1"/>
          </p:cNvPicPr>
          <p:nvPr userDrawn="1"/>
        </p:nvPicPr>
        <p:blipFill>
          <a:blip r:embed="rId4" cstate="screen"/>
          <a:stretch>
            <a:fillRect/>
          </a:stretch>
        </p:blipFill>
        <p:spPr>
          <a:xfrm>
            <a:off x="12057413" y="7521688"/>
            <a:ext cx="1247275" cy="494040"/>
          </a:xfrm>
          <a:prstGeom prst="rect">
            <a:avLst/>
          </a:prstGeom>
        </p:spPr>
      </p:pic>
      <p:pic>
        <p:nvPicPr>
          <p:cNvPr id="39" name="图片 38"/>
          <p:cNvPicPr>
            <a:picLocks noChangeAspect="1"/>
          </p:cNvPicPr>
          <p:nvPr userDrawn="1"/>
        </p:nvPicPr>
        <p:blipFill>
          <a:blip r:embed="rId5"/>
          <a:stretch>
            <a:fillRect/>
          </a:stretch>
        </p:blipFill>
        <p:spPr>
          <a:xfrm>
            <a:off x="13268090" y="7551884"/>
            <a:ext cx="972702" cy="481064"/>
          </a:xfrm>
          <a:prstGeom prst="rect">
            <a:avLst/>
          </a:prstGeom>
          <a:effectLst>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20499754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0988" y="319099"/>
            <a:ext cx="4680674" cy="1355725"/>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560952" y="319099"/>
            <a:ext cx="7952067" cy="6827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710988" y="1674813"/>
            <a:ext cx="4680674" cy="547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788937" y="5600700"/>
            <a:ext cx="8533977" cy="66198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2788937" y="714375"/>
            <a:ext cx="8533977" cy="4800600"/>
          </a:xfrm>
        </p:spPr>
        <p:txBody>
          <a:bodyPr vert="horz" wrap="square" lIns="91386" tIns="45692" rIns="91386" bIns="45692"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0" i="0" u="none" strike="noStrike" kern="0" cap="none" spc="0" normalizeH="0" baseline="0" noProof="0" dirty="0">
              <a:ln>
                <a:noFill/>
              </a:ln>
              <a:solidFill>
                <a:srgbClr val="003366"/>
              </a:solidFill>
              <a:effectLst/>
              <a:uLnTx/>
              <a:uFillTx/>
              <a:latin typeface="+mn-lt"/>
              <a:ea typeface="+mn-ea"/>
              <a:cs typeface="黑体" panose="02010609060101010101" pitchFamily="49" charset="-122"/>
            </a:endParaRPr>
          </a:p>
        </p:txBody>
      </p:sp>
      <p:sp>
        <p:nvSpPr>
          <p:cNvPr id="4" name="文本占位符 3"/>
          <p:cNvSpPr>
            <a:spLocks noGrp="1"/>
          </p:cNvSpPr>
          <p:nvPr>
            <p:ph type="body" sz="half" idx="2"/>
          </p:nvPr>
        </p:nvSpPr>
        <p:spPr>
          <a:xfrm>
            <a:off x="2788937" y="6262688"/>
            <a:ext cx="8533977" cy="938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921325" y="1804353"/>
            <a:ext cx="12545982" cy="560705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77052" y="327036"/>
            <a:ext cx="3135967" cy="7085013"/>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967029" y="327036"/>
            <a:ext cx="9206876" cy="7085013"/>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967030" y="327025"/>
            <a:ext cx="12545982" cy="1009650"/>
          </a:xfrm>
          <a:prstGeom prst="rect">
            <a:avLst/>
          </a:prstGeom>
          <a:noFill/>
          <a:ln w="9525">
            <a:noFill/>
          </a:ln>
        </p:spPr>
        <p:txBody>
          <a:bodyPr lIns="91386" tIns="45692" rIns="91386" bIns="45692" anchor="ctr" anchorCtr="0"/>
          <a:lstStyle/>
          <a:p>
            <a:pPr lvl="0"/>
            <a:r>
              <a:rPr lang="zh-CN" altLang="en-US" dirty="0"/>
              <a:t>单击此处编辑母版标题样式</a:t>
            </a:r>
          </a:p>
        </p:txBody>
      </p:sp>
      <p:sp>
        <p:nvSpPr>
          <p:cNvPr id="1027" name="Rectangle 3"/>
          <p:cNvSpPr>
            <a:spLocks noGrp="1"/>
          </p:cNvSpPr>
          <p:nvPr>
            <p:ph type="body"/>
          </p:nvPr>
        </p:nvSpPr>
        <p:spPr>
          <a:xfrm>
            <a:off x="967030" y="1804988"/>
            <a:ext cx="12545982" cy="5607050"/>
          </a:xfrm>
          <a:prstGeom prst="rect">
            <a:avLst/>
          </a:prstGeom>
          <a:noFill/>
          <a:ln w="9525">
            <a:noFill/>
          </a:ln>
        </p:spPr>
        <p:txBody>
          <a:bodyPr lIns="91386" tIns="45692" rIns="91386" bIns="45692"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28" name="Picture 4" descr="7"/>
          <p:cNvPicPr>
            <a:picLocks noChangeAspect="1"/>
          </p:cNvPicPr>
          <p:nvPr/>
        </p:nvPicPr>
        <p:blipFill>
          <a:blip r:embed="rId11"/>
          <a:stretch>
            <a:fillRect/>
          </a:stretch>
        </p:blipFill>
        <p:spPr>
          <a:xfrm>
            <a:off x="1" y="7615238"/>
            <a:ext cx="14221885" cy="488950"/>
          </a:xfrm>
          <a:prstGeom prst="rect">
            <a:avLst/>
          </a:prstGeom>
          <a:noFill/>
          <a:ln w="9525">
            <a:noFill/>
          </a:ln>
        </p:spPr>
      </p:pic>
      <p:pic>
        <p:nvPicPr>
          <p:cNvPr id="1029" name="Picture 7" descr="SCTS"/>
          <p:cNvPicPr>
            <a:picLocks noChangeAspect="1"/>
          </p:cNvPicPr>
          <p:nvPr/>
        </p:nvPicPr>
        <p:blipFill>
          <a:blip r:embed="rId12">
            <a:clrChange>
              <a:clrFrom>
                <a:srgbClr val="FFFFFF"/>
              </a:clrFrom>
              <a:clrTo>
                <a:srgbClr val="FFFFFF">
                  <a:alpha val="0"/>
                </a:srgbClr>
              </a:clrTo>
            </a:clrChange>
          </a:blip>
          <a:stretch>
            <a:fillRect/>
          </a:stretch>
        </p:blipFill>
        <p:spPr>
          <a:xfrm>
            <a:off x="0" y="7615238"/>
            <a:ext cx="1195562" cy="488950"/>
          </a:xfrm>
          <a:prstGeom prst="rect">
            <a:avLst/>
          </a:prstGeom>
          <a:noFill/>
          <a:ln w="9525">
            <a:noFill/>
          </a:ln>
        </p:spPr>
      </p:pic>
      <p:pic>
        <p:nvPicPr>
          <p:cNvPr id="1030" name="Picture 8" descr="CGCL"/>
          <p:cNvPicPr>
            <a:picLocks noChangeAspect="1"/>
          </p:cNvPicPr>
          <p:nvPr/>
        </p:nvPicPr>
        <p:blipFill>
          <a:blip r:embed="rId13">
            <a:clrChange>
              <a:clrFrom>
                <a:srgbClr val="FFFFFF"/>
              </a:clrFrom>
              <a:clrTo>
                <a:srgbClr val="FFFFFF">
                  <a:alpha val="0"/>
                </a:srgbClr>
              </a:clrTo>
            </a:clrChange>
          </a:blip>
          <a:stretch>
            <a:fillRect/>
          </a:stretch>
        </p:blipFill>
        <p:spPr>
          <a:xfrm>
            <a:off x="13015745" y="7551738"/>
            <a:ext cx="1149007" cy="552450"/>
          </a:xfrm>
          <a:prstGeom prst="rect">
            <a:avLst/>
          </a:prstGeom>
          <a:noFill/>
          <a:ln w="9525">
            <a:noFill/>
          </a:ln>
        </p:spPr>
      </p:pic>
      <p:sp>
        <p:nvSpPr>
          <p:cNvPr id="1031" name="Rectangle 11"/>
          <p:cNvSpPr>
            <a:spLocks noChangeArrowheads="1"/>
          </p:cNvSpPr>
          <p:nvPr/>
        </p:nvSpPr>
        <p:spPr bwMode="auto">
          <a:xfrm flipV="1">
            <a:off x="1110920" y="1371611"/>
            <a:ext cx="11904824" cy="36513"/>
          </a:xfrm>
          <a:prstGeom prst="rect">
            <a:avLst/>
          </a:prstGeom>
          <a:gradFill rotWithShape="1">
            <a:gsLst>
              <a:gs pos="0">
                <a:srgbClr val="765E2F"/>
              </a:gs>
              <a:gs pos="100000">
                <a:srgbClr val="FFCC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500">
                <a:solidFill>
                  <a:schemeClr val="tx1"/>
                </a:solidFill>
                <a:latin typeface="Arial" panose="020B0604020202020204" pitchFamily="34" charset="0"/>
                <a:ea typeface="MS PGothic" panose="020B0600070205080204" pitchFamily="34" charset="-128"/>
              </a:defRPr>
            </a:lvl1pPr>
            <a:lvl2pPr marL="742950" indent="-285750">
              <a:defRPr kumimoji="1" sz="2500">
                <a:solidFill>
                  <a:schemeClr val="tx1"/>
                </a:solidFill>
                <a:latin typeface="Arial" panose="020B0604020202020204" pitchFamily="34" charset="0"/>
                <a:ea typeface="MS PGothic" panose="020B0600070205080204" pitchFamily="34" charset="-128"/>
              </a:defRPr>
            </a:lvl2pPr>
            <a:lvl3pPr marL="1143000" indent="-228600">
              <a:defRPr kumimoji="1" sz="2500">
                <a:solidFill>
                  <a:schemeClr val="tx1"/>
                </a:solidFill>
                <a:latin typeface="Arial" panose="020B0604020202020204" pitchFamily="34" charset="0"/>
                <a:ea typeface="MS PGothic" panose="020B0600070205080204" pitchFamily="34" charset="-128"/>
              </a:defRPr>
            </a:lvl3pPr>
            <a:lvl4pPr marL="1600200" indent="-228600">
              <a:defRPr kumimoji="1" sz="2500">
                <a:solidFill>
                  <a:schemeClr val="tx1"/>
                </a:solidFill>
                <a:latin typeface="Arial" panose="020B0604020202020204" pitchFamily="34" charset="0"/>
                <a:ea typeface="MS PGothic" panose="020B0600070205080204" pitchFamily="34" charset="-128"/>
              </a:defRPr>
            </a:lvl4pPr>
            <a:lvl5pPr marL="2057400" indent="-228600">
              <a:defRPr kumimoji="1" sz="2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5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5pPr>
      <a:lvl6pPr marL="457200" algn="l" rtl="0" eaLnBrk="0" fontAlgn="base" hangingPunct="0">
        <a:spcBef>
          <a:spcPct val="0"/>
        </a:spcBef>
        <a:spcAft>
          <a:spcPct val="0"/>
        </a:spcAft>
        <a:defRPr sz="3600" b="1">
          <a:solidFill>
            <a:srgbClr val="990000"/>
          </a:solidFill>
          <a:latin typeface="Arial" panose="020B0604020202020204" pitchFamily="34" charset="0"/>
        </a:defRPr>
      </a:lvl6pPr>
      <a:lvl7pPr marL="914400" algn="l" rtl="0" eaLnBrk="0" fontAlgn="base" hangingPunct="0">
        <a:spcBef>
          <a:spcPct val="0"/>
        </a:spcBef>
        <a:spcAft>
          <a:spcPct val="0"/>
        </a:spcAft>
        <a:defRPr sz="3600" b="1">
          <a:solidFill>
            <a:srgbClr val="990000"/>
          </a:solidFill>
          <a:latin typeface="Arial" panose="020B0604020202020204" pitchFamily="34" charset="0"/>
        </a:defRPr>
      </a:lvl7pPr>
      <a:lvl8pPr marL="1371600" algn="l" rtl="0" eaLnBrk="0" fontAlgn="base" hangingPunct="0">
        <a:spcBef>
          <a:spcPct val="0"/>
        </a:spcBef>
        <a:spcAft>
          <a:spcPct val="0"/>
        </a:spcAft>
        <a:defRPr sz="3600" b="1">
          <a:solidFill>
            <a:srgbClr val="990000"/>
          </a:solidFill>
          <a:latin typeface="Arial" panose="020B0604020202020204" pitchFamily="34" charset="0"/>
        </a:defRPr>
      </a:lvl8pPr>
      <a:lvl9pPr marL="1828800" algn="l" rtl="0" eaLnBrk="0" fontAlgn="base" hangingPunct="0">
        <a:spcBef>
          <a:spcPct val="0"/>
        </a:spcBef>
        <a:spcAft>
          <a:spcPct val="0"/>
        </a:spcAft>
        <a:defRPr sz="3600" b="1">
          <a:solidFill>
            <a:srgbClr val="990000"/>
          </a:solidFill>
          <a:latin typeface="Arial" panose="020B0604020202020204" pitchFamily="34" charset="0"/>
        </a:defRPr>
      </a:lvl9pPr>
    </p:titleStyle>
    <p:bodyStyle>
      <a:lvl1pPr marL="342900" indent="-342900" algn="l" rtl="0" eaLnBrk="0" fontAlgn="base" hangingPunct="0">
        <a:spcBef>
          <a:spcPct val="0"/>
        </a:spcBef>
        <a:spcAft>
          <a:spcPct val="0"/>
        </a:spcAft>
        <a:buBlip>
          <a:blip r:embed="rId14"/>
        </a:buBlip>
        <a:defRPr kumimoji="1" sz="3600">
          <a:solidFill>
            <a:srgbClr val="003366"/>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0"/>
        </a:spcBef>
        <a:spcAft>
          <a:spcPct val="40000"/>
        </a:spcAft>
        <a:buBlip>
          <a:blip r:embed="rId15"/>
        </a:buBlip>
        <a:defRPr kumimoji="1"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eaLnBrk="0" fontAlgn="base" hangingPunct="0">
        <a:spcBef>
          <a:spcPct val="0"/>
        </a:spcBef>
        <a:spcAft>
          <a:spcPct val="25000"/>
        </a:spcAft>
        <a:buBlip>
          <a:blip r:embed="rId16"/>
        </a:buBlip>
        <a:defRPr kumimoji="1"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30505" algn="l" rtl="0" eaLnBrk="0" fontAlgn="base" hangingPunct="0">
        <a:spcBef>
          <a:spcPct val="0"/>
        </a:spcBef>
        <a:spcAft>
          <a:spcPct val="20000"/>
        </a:spcAft>
        <a:buChar char="–"/>
        <a:defRPr kumimoji="1"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6130" indent="-227330" algn="l" rtl="0" eaLnBrk="0" fontAlgn="base" hangingPunct="0">
        <a:spcBef>
          <a:spcPct val="0"/>
        </a:spcBef>
        <a:spcAft>
          <a:spcPct val="20000"/>
        </a:spcAft>
        <a:buChar char="»"/>
        <a:defRPr kumimoji="1"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3330" indent="-227330" algn="l" rtl="0" eaLnBrk="0" fontAlgn="base" hangingPunct="0">
        <a:spcBef>
          <a:spcPct val="0"/>
        </a:spcBef>
        <a:spcAft>
          <a:spcPct val="20000"/>
        </a:spcAft>
        <a:buChar char="»"/>
        <a:defRPr sz="2000">
          <a:solidFill>
            <a:schemeClr val="tx1"/>
          </a:solidFill>
          <a:latin typeface="+mn-lt"/>
          <a:ea typeface="+mn-ea"/>
        </a:defRPr>
      </a:lvl6pPr>
      <a:lvl7pPr marL="2970530" indent="-227330" algn="l" rtl="0" eaLnBrk="0" fontAlgn="base" hangingPunct="0">
        <a:spcBef>
          <a:spcPct val="0"/>
        </a:spcBef>
        <a:spcAft>
          <a:spcPct val="20000"/>
        </a:spcAft>
        <a:buChar char="»"/>
        <a:defRPr sz="2000">
          <a:solidFill>
            <a:schemeClr val="tx1"/>
          </a:solidFill>
          <a:latin typeface="+mn-lt"/>
          <a:ea typeface="+mn-ea"/>
        </a:defRPr>
      </a:lvl7pPr>
      <a:lvl8pPr marL="3427730" indent="-227330" algn="l" rtl="0" eaLnBrk="0" fontAlgn="base" hangingPunct="0">
        <a:spcBef>
          <a:spcPct val="0"/>
        </a:spcBef>
        <a:spcAft>
          <a:spcPct val="20000"/>
        </a:spcAft>
        <a:buChar char="»"/>
        <a:defRPr sz="2000">
          <a:solidFill>
            <a:schemeClr val="tx1"/>
          </a:solidFill>
          <a:latin typeface="+mn-lt"/>
          <a:ea typeface="+mn-ea"/>
        </a:defRPr>
      </a:lvl8pPr>
      <a:lvl9pPr marL="3884930" indent="-227330" algn="l" rtl="0" eaLnBrk="0" fontAlgn="base" hangingPunct="0">
        <a:spcBef>
          <a:spcPct val="0"/>
        </a:spcBef>
        <a:spcAft>
          <a:spcPct val="2000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6E3E3"/>
            </a:gs>
            <a:gs pos="100000">
              <a:srgbClr val="CCFFFF"/>
            </a:gs>
          </a:gsLst>
          <a:lin ang="0" scaled="1"/>
          <a:tileRect/>
        </a:gra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967030" y="320675"/>
            <a:ext cx="12545982" cy="1333500"/>
          </a:xfrm>
          <a:prstGeom prst="rect">
            <a:avLst/>
          </a:prstGeom>
          <a:noFill/>
          <a:ln w="9525">
            <a:noFill/>
          </a:ln>
        </p:spPr>
        <p:txBody>
          <a:bodyPr lIns="91371" tIns="45684" rIns="91371" bIns="45684" anchor="ctr" anchorCtr="0"/>
          <a:lstStyle/>
          <a:p>
            <a:pPr lvl="0"/>
            <a:r>
              <a:rPr lang="zh-CN" altLang="en-US" dirty="0"/>
              <a:t>单击此处编辑母版标题样式</a:t>
            </a:r>
          </a:p>
        </p:txBody>
      </p:sp>
      <p:sp>
        <p:nvSpPr>
          <p:cNvPr id="2051" name="Rectangle 3"/>
          <p:cNvSpPr>
            <a:spLocks noGrp="1"/>
          </p:cNvSpPr>
          <p:nvPr>
            <p:ph type="body"/>
          </p:nvPr>
        </p:nvSpPr>
        <p:spPr>
          <a:xfrm>
            <a:off x="967030" y="1866911"/>
            <a:ext cx="12545982" cy="5280025"/>
          </a:xfrm>
          <a:prstGeom prst="rect">
            <a:avLst/>
          </a:prstGeom>
          <a:noFill/>
          <a:ln w="9525">
            <a:noFill/>
          </a:ln>
        </p:spPr>
        <p:txBody>
          <a:bodyPr lIns="91371" tIns="45684" rIns="91371" bIns="45684"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2052" name="Picture 4" descr="7"/>
          <p:cNvPicPr>
            <a:picLocks noChangeAspect="1"/>
          </p:cNvPicPr>
          <p:nvPr/>
        </p:nvPicPr>
        <p:blipFill>
          <a:blip r:embed="rId13"/>
          <a:stretch>
            <a:fillRect/>
          </a:stretch>
        </p:blipFill>
        <p:spPr>
          <a:xfrm>
            <a:off x="1" y="7258050"/>
            <a:ext cx="14221885" cy="742950"/>
          </a:xfrm>
          <a:prstGeom prst="rect">
            <a:avLst/>
          </a:prstGeom>
          <a:noFill/>
          <a:ln w="9525">
            <a:noFill/>
          </a:ln>
        </p:spPr>
      </p:pic>
      <p:sp>
        <p:nvSpPr>
          <p:cNvPr id="2053" name="Text Box 5"/>
          <p:cNvSpPr txBox="1">
            <a:spLocks noChangeArrowheads="1"/>
          </p:cNvSpPr>
          <p:nvPr/>
        </p:nvSpPr>
        <p:spPr bwMode="auto">
          <a:xfrm>
            <a:off x="1015704" y="7543801"/>
            <a:ext cx="2787817" cy="307718"/>
          </a:xfrm>
          <a:prstGeom prst="rect">
            <a:avLst/>
          </a:prstGeom>
          <a:noFill/>
          <a:ln>
            <a:noFill/>
          </a:ln>
        </p:spPr>
        <p:txBody>
          <a:bodyPr wrap="none" lIns="91378" tIns="45691" rIns="91378" bIns="45691">
            <a:spAutoFit/>
          </a:bodyPr>
          <a:lstStyle>
            <a:lvl1pPr>
              <a:defRPr kumimoji="1" sz="2500">
                <a:solidFill>
                  <a:schemeClr val="tx1"/>
                </a:solidFill>
                <a:latin typeface="Arial" panose="020B0604020202020204" pitchFamily="34" charset="0"/>
                <a:ea typeface="MS PGothic" panose="020B0600070205080204" pitchFamily="34" charset="-128"/>
              </a:defRPr>
            </a:lvl1pPr>
            <a:lvl2pPr marL="742950" indent="-285750">
              <a:defRPr kumimoji="1" sz="2500">
                <a:solidFill>
                  <a:schemeClr val="tx1"/>
                </a:solidFill>
                <a:latin typeface="Arial" panose="020B0604020202020204" pitchFamily="34" charset="0"/>
                <a:ea typeface="MS PGothic" panose="020B0600070205080204" pitchFamily="34" charset="-128"/>
              </a:defRPr>
            </a:lvl2pPr>
            <a:lvl3pPr marL="1143000" indent="-228600">
              <a:defRPr kumimoji="1" sz="2500">
                <a:solidFill>
                  <a:schemeClr val="tx1"/>
                </a:solidFill>
                <a:latin typeface="Arial" panose="020B0604020202020204" pitchFamily="34" charset="0"/>
                <a:ea typeface="MS PGothic" panose="020B0600070205080204" pitchFamily="34" charset="-128"/>
              </a:defRPr>
            </a:lvl3pPr>
            <a:lvl4pPr marL="1600200" indent="-228600">
              <a:defRPr kumimoji="1" sz="2500">
                <a:solidFill>
                  <a:schemeClr val="tx1"/>
                </a:solidFill>
                <a:latin typeface="Arial" panose="020B0604020202020204" pitchFamily="34" charset="0"/>
                <a:ea typeface="MS PGothic" panose="020B0600070205080204" pitchFamily="34" charset="-128"/>
              </a:defRPr>
            </a:lvl4pPr>
            <a:lvl5pPr marL="2057400" indent="-228600">
              <a:defRPr kumimoji="1" sz="25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kumimoji="1" sz="25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chemeClr val="tx1"/>
                </a:solidFill>
                <a:effectLst/>
                <a:uLnTx/>
                <a:uFillTx/>
                <a:latin typeface="FrutigerNext LT Bold" charset="-122"/>
                <a:ea typeface="MS PGothic" panose="020B0600070205080204" pitchFamily="34" charset="-128"/>
                <a:cs typeface="+mn-cs"/>
              </a:rPr>
              <a:t>HUAWEI TECHNOLOGIES CO., LTD.</a:t>
            </a:r>
            <a:endParaRPr kumimoji="0" lang="en-US" altLang="zh-CN" sz="2500" b="0" i="0" u="none" strike="noStrike" kern="1200" cap="none" spc="0" normalizeH="0" baseline="0" noProof="0" dirty="0">
              <a:ln>
                <a:noFill/>
              </a:ln>
              <a:solidFill>
                <a:schemeClr val="tx1"/>
              </a:solidFill>
              <a:effectLst/>
              <a:uLnTx/>
              <a:uFillTx/>
              <a:latin typeface="微软雅黑" panose="020B0503020204020204" pitchFamily="34" charset="-122"/>
              <a:ea typeface="MS PGothic" panose="020B0600070205080204" pitchFamily="34" charset="-128"/>
              <a:cs typeface="+mn-cs"/>
            </a:endParaRPr>
          </a:p>
        </p:txBody>
      </p:sp>
      <p:sp>
        <p:nvSpPr>
          <p:cNvPr id="2054" name="Rectangle 6"/>
          <p:cNvSpPr>
            <a:spLocks noGrp="1" noChangeArrowheads="1"/>
          </p:cNvSpPr>
          <p:nvPr>
            <p:ph type="dt" sz="half" idx="2"/>
          </p:nvPr>
        </p:nvSpPr>
        <p:spPr bwMode="auto">
          <a:xfrm>
            <a:off x="9223807" y="7467601"/>
            <a:ext cx="1644161" cy="1285875"/>
          </a:xfrm>
          <a:prstGeom prst="rect">
            <a:avLst/>
          </a:prstGeom>
          <a:noFill/>
          <a:ln>
            <a:noFill/>
          </a:ln>
        </p:spPr>
        <p:txBody>
          <a:bodyPr vert="horz" wrap="square" lIns="0" tIns="0" rIns="0" bIns="0" numCol="1" anchor="t" anchorCtr="0" compatLnSpc="1"/>
          <a:lstStyle>
            <a:lvl1pPr>
              <a:lnSpc>
                <a:spcPct val="85000"/>
              </a:lnSpc>
              <a:buFont typeface="Arial" panose="020B0604020202020204" pitchFamily="34" charset="0"/>
              <a:buNone/>
              <a:defRPr sz="1200">
                <a:latin typeface="FrutigerNext LT Medium" charset="-122"/>
              </a:defRPr>
            </a:lvl1pPr>
          </a:lstStyle>
          <a:p>
            <a:pPr eaLnBrk="0" hangingPunct="0">
              <a:defRPr/>
            </a:pPr>
            <a:endParaRPr lang="en-GB" altLang="zh-CN"/>
          </a:p>
        </p:txBody>
      </p:sp>
      <p:pic>
        <p:nvPicPr>
          <p:cNvPr id="2055" name="Picture 7" descr="8"/>
          <p:cNvPicPr>
            <a:picLocks noChangeAspect="1"/>
          </p:cNvPicPr>
          <p:nvPr/>
        </p:nvPicPr>
        <p:blipFill>
          <a:blip r:embed="rId14"/>
          <a:stretch>
            <a:fillRect/>
          </a:stretch>
        </p:blipFill>
        <p:spPr>
          <a:xfrm>
            <a:off x="11680524" y="7467600"/>
            <a:ext cx="2037744" cy="3619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5pPr>
      <a:lvl6pPr marL="4572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40000"/>
        </a:lnSpc>
        <a:spcBef>
          <a:spcPct val="0"/>
        </a:spcBef>
        <a:spcAft>
          <a:spcPct val="0"/>
        </a:spcAft>
        <a:buChar char="•"/>
        <a:defRPr sz="2200" b="1">
          <a:solidFill>
            <a:schemeClr val="tx1"/>
          </a:solidFill>
          <a:latin typeface="微软雅黑" panose="020B0503020204020204" pitchFamily="34" charset="-122"/>
          <a:ea typeface="+mn-ea"/>
          <a:cs typeface="宋体" panose="02010600030101010101" pitchFamily="2" charset="-122"/>
        </a:defRPr>
      </a:lvl1pPr>
      <a:lvl2pPr marL="742950" indent="-28575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2pPr>
      <a:lvl3pPr marL="1143000" indent="-22860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3pPr>
      <a:lvl4pPr marL="1600200" indent="-230505"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4pPr>
      <a:lvl5pPr marL="2056130" indent="-22733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5pPr>
      <a:lvl6pPr marL="2513330" indent="-227330" algn="l" rtl="0" eaLnBrk="0" fontAlgn="base" hangingPunct="0">
        <a:lnSpc>
          <a:spcPct val="140000"/>
        </a:lnSpc>
        <a:spcBef>
          <a:spcPct val="0"/>
        </a:spcBef>
        <a:spcAft>
          <a:spcPct val="0"/>
        </a:spcAft>
        <a:buChar char="»"/>
        <a:defRPr sz="2200">
          <a:solidFill>
            <a:schemeClr val="tx1"/>
          </a:solidFill>
          <a:latin typeface="+mn-lt"/>
          <a:ea typeface="+mn-ea"/>
        </a:defRPr>
      </a:lvl6pPr>
      <a:lvl7pPr marL="2970530" indent="-227330" algn="l" rtl="0" eaLnBrk="0" fontAlgn="base" hangingPunct="0">
        <a:lnSpc>
          <a:spcPct val="140000"/>
        </a:lnSpc>
        <a:spcBef>
          <a:spcPct val="0"/>
        </a:spcBef>
        <a:spcAft>
          <a:spcPct val="0"/>
        </a:spcAft>
        <a:buChar char="»"/>
        <a:defRPr sz="2200">
          <a:solidFill>
            <a:schemeClr val="tx1"/>
          </a:solidFill>
          <a:latin typeface="+mn-lt"/>
          <a:ea typeface="+mn-ea"/>
        </a:defRPr>
      </a:lvl7pPr>
      <a:lvl8pPr marL="3427730" indent="-227330" algn="l" rtl="0" eaLnBrk="0" fontAlgn="base" hangingPunct="0">
        <a:lnSpc>
          <a:spcPct val="140000"/>
        </a:lnSpc>
        <a:spcBef>
          <a:spcPct val="0"/>
        </a:spcBef>
        <a:spcAft>
          <a:spcPct val="0"/>
        </a:spcAft>
        <a:buChar char="»"/>
        <a:defRPr sz="2200">
          <a:solidFill>
            <a:schemeClr val="tx1"/>
          </a:solidFill>
          <a:latin typeface="+mn-lt"/>
          <a:ea typeface="+mn-ea"/>
        </a:defRPr>
      </a:lvl8pPr>
      <a:lvl9pPr marL="3884930" indent="-227330" algn="l" rtl="0" eaLnBrk="0" fontAlgn="base" hangingPunct="0">
        <a:lnSpc>
          <a:spcPct val="140000"/>
        </a:lnSpc>
        <a:spcBef>
          <a:spcPct val="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6E3E3"/>
            </a:gs>
            <a:gs pos="100000">
              <a:srgbClr val="CCFFFF"/>
            </a:gs>
          </a:gsLst>
          <a:lin ang="0" scaled="1"/>
          <a:tileRect/>
        </a:gradFill>
        <a:effectLst/>
      </p:bgPr>
    </p:bg>
    <p:spTree>
      <p:nvGrpSpPr>
        <p:cNvPr id="1" name=""/>
        <p:cNvGrpSpPr/>
        <p:nvPr/>
      </p:nvGrpSpPr>
      <p:grpSpPr>
        <a:xfrm>
          <a:off x="0" y="0"/>
          <a:ext cx="0" cy="0"/>
          <a:chOff x="0" y="0"/>
          <a:chExt cx="0" cy="0"/>
        </a:xfrm>
      </p:grpSpPr>
      <p:pic>
        <p:nvPicPr>
          <p:cNvPr id="3074" name="Picture 3" descr="2"/>
          <p:cNvPicPr>
            <a:picLocks noChangeAspect="1"/>
          </p:cNvPicPr>
          <p:nvPr/>
        </p:nvPicPr>
        <p:blipFill>
          <a:blip r:embed="rId13"/>
          <a:stretch>
            <a:fillRect/>
          </a:stretch>
        </p:blipFill>
        <p:spPr>
          <a:xfrm>
            <a:off x="2124" y="914400"/>
            <a:ext cx="14221883" cy="4445000"/>
          </a:xfrm>
          <a:prstGeom prst="rect">
            <a:avLst/>
          </a:prstGeom>
          <a:noFill/>
          <a:ln w="9525">
            <a:noFill/>
          </a:ln>
        </p:spPr>
      </p:pic>
      <p:sp>
        <p:nvSpPr>
          <p:cNvPr id="3075" name="Rectangle 2"/>
          <p:cNvSpPr>
            <a:spLocks noGrp="1"/>
          </p:cNvSpPr>
          <p:nvPr>
            <p:ph type="title"/>
          </p:nvPr>
        </p:nvSpPr>
        <p:spPr>
          <a:xfrm>
            <a:off x="967030" y="320675"/>
            <a:ext cx="12545982" cy="1333500"/>
          </a:xfrm>
          <a:prstGeom prst="rect">
            <a:avLst/>
          </a:prstGeom>
          <a:noFill/>
          <a:ln w="9525">
            <a:noFill/>
          </a:ln>
        </p:spPr>
        <p:txBody>
          <a:bodyPr lIns="91371" tIns="45684" rIns="91371" bIns="45684" anchor="ctr" anchorCtr="0"/>
          <a:lstStyle/>
          <a:p>
            <a:pPr lvl="0"/>
            <a:r>
              <a:rPr lang="zh-CN" altLang="en-US" dirty="0"/>
              <a:t>单击此处编辑母版标题样式</a:t>
            </a:r>
          </a:p>
        </p:txBody>
      </p:sp>
      <p:sp>
        <p:nvSpPr>
          <p:cNvPr id="3076" name="Rectangle 3"/>
          <p:cNvSpPr>
            <a:spLocks noGrp="1"/>
          </p:cNvSpPr>
          <p:nvPr>
            <p:ph type="body"/>
          </p:nvPr>
        </p:nvSpPr>
        <p:spPr>
          <a:xfrm>
            <a:off x="967030" y="1866911"/>
            <a:ext cx="12545982" cy="5280025"/>
          </a:xfrm>
          <a:prstGeom prst="rect">
            <a:avLst/>
          </a:prstGeom>
          <a:noFill/>
          <a:ln w="9525">
            <a:noFill/>
          </a:ln>
        </p:spPr>
        <p:txBody>
          <a:bodyPr lIns="91371" tIns="45684" rIns="91371" bIns="45684"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3600" b="1">
          <a:solidFill>
            <a:srgbClr val="990000"/>
          </a:solidFill>
          <a:latin typeface="微软雅黑" panose="020B0503020204020204" pitchFamily="34" charset="-122"/>
          <a:ea typeface="微软雅黑" panose="020B0503020204020204" pitchFamily="34" charset="-122"/>
          <a:cs typeface="宋体" panose="02010600030101010101" pitchFamily="2" charset="-122"/>
        </a:defRPr>
      </a:lvl5pPr>
      <a:lvl6pPr marL="4572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3500" b="1">
          <a:solidFill>
            <a:srgbClr val="990000"/>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40000"/>
        </a:lnSpc>
        <a:spcBef>
          <a:spcPct val="0"/>
        </a:spcBef>
        <a:spcAft>
          <a:spcPct val="0"/>
        </a:spcAft>
        <a:buChar char="•"/>
        <a:defRPr sz="2200" b="1">
          <a:solidFill>
            <a:schemeClr val="tx1"/>
          </a:solidFill>
          <a:latin typeface="微软雅黑" panose="020B0503020204020204" pitchFamily="34" charset="-122"/>
          <a:ea typeface="+mn-ea"/>
          <a:cs typeface="宋体" panose="02010600030101010101" pitchFamily="2" charset="-122"/>
        </a:defRPr>
      </a:lvl1pPr>
      <a:lvl2pPr marL="742950" indent="-28575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2pPr>
      <a:lvl3pPr marL="1143000" indent="-22860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3pPr>
      <a:lvl4pPr marL="1600200" indent="-230505"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4pPr>
      <a:lvl5pPr marL="2056130" indent="-227330" algn="l" rtl="0" eaLnBrk="0" fontAlgn="base" hangingPunct="0">
        <a:lnSpc>
          <a:spcPct val="140000"/>
        </a:lnSpc>
        <a:spcBef>
          <a:spcPct val="0"/>
        </a:spcBef>
        <a:spcAft>
          <a:spcPct val="0"/>
        </a:spcAft>
        <a:buChar char="»"/>
        <a:defRPr kumimoji="1" sz="2200">
          <a:solidFill>
            <a:schemeClr val="tx1"/>
          </a:solidFill>
          <a:latin typeface="微软雅黑" panose="020B0503020204020204" pitchFamily="34" charset="-122"/>
          <a:ea typeface="+mn-ea"/>
        </a:defRPr>
      </a:lvl5pPr>
      <a:lvl6pPr marL="2513330" indent="-227330" algn="l" rtl="0" eaLnBrk="0" fontAlgn="base" hangingPunct="0">
        <a:lnSpc>
          <a:spcPct val="140000"/>
        </a:lnSpc>
        <a:spcBef>
          <a:spcPct val="0"/>
        </a:spcBef>
        <a:spcAft>
          <a:spcPct val="0"/>
        </a:spcAft>
        <a:buChar char="»"/>
        <a:defRPr sz="2200">
          <a:solidFill>
            <a:schemeClr val="tx1"/>
          </a:solidFill>
          <a:latin typeface="+mn-lt"/>
          <a:ea typeface="+mn-ea"/>
        </a:defRPr>
      </a:lvl6pPr>
      <a:lvl7pPr marL="2970530" indent="-227330" algn="l" rtl="0" eaLnBrk="0" fontAlgn="base" hangingPunct="0">
        <a:lnSpc>
          <a:spcPct val="140000"/>
        </a:lnSpc>
        <a:spcBef>
          <a:spcPct val="0"/>
        </a:spcBef>
        <a:spcAft>
          <a:spcPct val="0"/>
        </a:spcAft>
        <a:buChar char="»"/>
        <a:defRPr sz="2200">
          <a:solidFill>
            <a:schemeClr val="tx1"/>
          </a:solidFill>
          <a:latin typeface="+mn-lt"/>
          <a:ea typeface="+mn-ea"/>
        </a:defRPr>
      </a:lvl7pPr>
      <a:lvl8pPr marL="3427730" indent="-227330" algn="l" rtl="0" eaLnBrk="0" fontAlgn="base" hangingPunct="0">
        <a:lnSpc>
          <a:spcPct val="140000"/>
        </a:lnSpc>
        <a:spcBef>
          <a:spcPct val="0"/>
        </a:spcBef>
        <a:spcAft>
          <a:spcPct val="0"/>
        </a:spcAft>
        <a:buChar char="»"/>
        <a:defRPr sz="2200">
          <a:solidFill>
            <a:schemeClr val="tx1"/>
          </a:solidFill>
          <a:latin typeface="+mn-lt"/>
          <a:ea typeface="+mn-ea"/>
        </a:defRPr>
      </a:lvl8pPr>
      <a:lvl9pPr marL="3884930" indent="-227330" algn="l" rtl="0" eaLnBrk="0" fontAlgn="base" hangingPunct="0">
        <a:lnSpc>
          <a:spcPct val="140000"/>
        </a:lnSpc>
        <a:spcBef>
          <a:spcPct val="0"/>
        </a:spcBef>
        <a:spcAft>
          <a:spcPct val="0"/>
        </a:spcAft>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7900" y="425980"/>
            <a:ext cx="12268200" cy="15464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77900" y="2129896"/>
            <a:ext cx="12268200" cy="507656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977900" y="7415742"/>
            <a:ext cx="3200400" cy="425979"/>
          </a:xfrm>
          <a:prstGeom prst="rect">
            <a:avLst/>
          </a:prstGeom>
        </p:spPr>
        <p:txBody>
          <a:bodyPr vert="horz" lIns="91440" tIns="45720" rIns="91440" bIns="45720" rtlCol="0" anchor="ctr"/>
          <a:lstStyle>
            <a:lvl1pPr algn="l">
              <a:defRPr sz="1400">
                <a:solidFill>
                  <a:schemeClr val="tx1">
                    <a:tint val="75000"/>
                  </a:schemeClr>
                </a:solidFill>
              </a:defRPr>
            </a:lvl1pPr>
          </a:lstStyle>
          <a:p>
            <a:fld id="{C764DE79-268F-4C1A-8933-263129D2AF90}" type="datetimeFigureOut">
              <a:rPr lang="en-US" dirty="0"/>
              <a:t>11/18/2021</a:t>
            </a:fld>
            <a:endParaRPr lang="en-US" dirty="0"/>
          </a:p>
        </p:txBody>
      </p:sp>
      <p:sp>
        <p:nvSpPr>
          <p:cNvPr id="5" name="Footer Placeholder 4"/>
          <p:cNvSpPr>
            <a:spLocks noGrp="1"/>
          </p:cNvSpPr>
          <p:nvPr>
            <p:ph type="ftr" sz="quarter" idx="3"/>
          </p:nvPr>
        </p:nvSpPr>
        <p:spPr>
          <a:xfrm>
            <a:off x="4711700" y="7415742"/>
            <a:ext cx="4800600" cy="425979"/>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45700" y="7415742"/>
            <a:ext cx="3200400" cy="425979"/>
          </a:xfrm>
          <a:prstGeom prst="rect">
            <a:avLst/>
          </a:prstGeom>
        </p:spPr>
        <p:txBody>
          <a:bodyPr vert="horz" lIns="91440" tIns="45720" rIns="91440" bIns="45720" rtlCol="0" anchor="ctr"/>
          <a:lstStyle>
            <a:lvl1pPr algn="r">
              <a:defRPr sz="14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lvl1pPr algn="l" defTabSz="1066800" rtl="0" eaLnBrk="1" latinLnBrk="0" hangingPunct="1">
        <a:lnSpc>
          <a:spcPct val="90000"/>
        </a:lnSpc>
        <a:spcBef>
          <a:spcPct val="0"/>
        </a:spcBef>
        <a:buNone/>
        <a:defRPr sz="5135" kern="1200">
          <a:solidFill>
            <a:schemeClr val="tx1"/>
          </a:solidFill>
          <a:latin typeface="+mj-lt"/>
          <a:ea typeface="+mj-ea"/>
          <a:cs typeface="+mj-cs"/>
        </a:defRPr>
      </a:lvl1pPr>
    </p:titleStyle>
    <p:bodyStyle>
      <a:lvl1pPr marL="266700" indent="-266700" algn="l" defTabSz="1066800" rtl="0" eaLnBrk="1" latinLnBrk="0" hangingPunct="1">
        <a:lnSpc>
          <a:spcPct val="90000"/>
        </a:lnSpc>
        <a:spcBef>
          <a:spcPts val="1165"/>
        </a:spcBef>
        <a:buFont typeface="Arial" panose="020B0604020202020204" pitchFamily="34" charset="0"/>
        <a:buChar char="•"/>
        <a:defRPr sz="3265" kern="1200">
          <a:solidFill>
            <a:schemeClr val="tx1"/>
          </a:solidFill>
          <a:latin typeface="+mn-lt"/>
          <a:ea typeface="+mn-ea"/>
          <a:cs typeface="+mn-cs"/>
        </a:defRPr>
      </a:lvl1pPr>
      <a:lvl2pPr marL="800100" indent="-266700" algn="l" defTabSz="1066800" rtl="0" eaLnBrk="1" latinLnBrk="0" hangingPunct="1">
        <a:lnSpc>
          <a:spcPct val="90000"/>
        </a:lnSpc>
        <a:spcBef>
          <a:spcPts val="585"/>
        </a:spcBef>
        <a:buFont typeface="Arial" panose="020B0604020202020204" pitchFamily="34" charset="0"/>
        <a:buChar char="•"/>
        <a:defRPr sz="2800" kern="1200">
          <a:solidFill>
            <a:schemeClr val="tx1"/>
          </a:solidFill>
          <a:latin typeface="+mn-lt"/>
          <a:ea typeface="+mn-ea"/>
          <a:cs typeface="+mn-cs"/>
        </a:defRPr>
      </a:lvl2pPr>
      <a:lvl3pPr marL="1333500" indent="-266700" algn="l" defTabSz="1066800" rtl="0" eaLnBrk="1" latinLnBrk="0" hangingPunct="1">
        <a:lnSpc>
          <a:spcPct val="90000"/>
        </a:lnSpc>
        <a:spcBef>
          <a:spcPts val="585"/>
        </a:spcBef>
        <a:buFont typeface="Arial" panose="020B0604020202020204" pitchFamily="34" charset="0"/>
        <a:buChar char="•"/>
        <a:defRPr sz="2335" kern="1200">
          <a:solidFill>
            <a:schemeClr val="tx1"/>
          </a:solidFill>
          <a:latin typeface="+mn-lt"/>
          <a:ea typeface="+mn-ea"/>
          <a:cs typeface="+mn-cs"/>
        </a:defRPr>
      </a:lvl3pPr>
      <a:lvl4pPr marL="18669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4pPr>
      <a:lvl5pPr marL="24003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5pPr>
      <a:lvl6pPr marL="29337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6pPr>
      <a:lvl7pPr marL="34671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7pPr>
      <a:lvl8pPr marL="40005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8pPr>
      <a:lvl9pPr marL="4533900" indent="-266700" algn="l" defTabSz="106680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66800" rtl="0" eaLnBrk="1" latinLnBrk="0" hangingPunct="1">
        <a:defRPr sz="2100" kern="1200">
          <a:solidFill>
            <a:schemeClr val="tx1"/>
          </a:solidFill>
          <a:latin typeface="+mn-lt"/>
          <a:ea typeface="+mn-ea"/>
          <a:cs typeface="+mn-cs"/>
        </a:defRPr>
      </a:lvl1pPr>
      <a:lvl2pPr marL="533400" algn="l" defTabSz="1066800" rtl="0" eaLnBrk="1" latinLnBrk="0" hangingPunct="1">
        <a:defRPr sz="2100" kern="1200">
          <a:solidFill>
            <a:schemeClr val="tx1"/>
          </a:solidFill>
          <a:latin typeface="+mn-lt"/>
          <a:ea typeface="+mn-ea"/>
          <a:cs typeface="+mn-cs"/>
        </a:defRPr>
      </a:lvl2pPr>
      <a:lvl3pPr marL="1066800" algn="l" defTabSz="1066800" rtl="0" eaLnBrk="1" latinLnBrk="0" hangingPunct="1">
        <a:defRPr sz="2100" kern="1200">
          <a:solidFill>
            <a:schemeClr val="tx1"/>
          </a:solidFill>
          <a:latin typeface="+mn-lt"/>
          <a:ea typeface="+mn-ea"/>
          <a:cs typeface="+mn-cs"/>
        </a:defRPr>
      </a:lvl3pPr>
      <a:lvl4pPr marL="1600200" algn="l" defTabSz="1066800" rtl="0" eaLnBrk="1" latinLnBrk="0" hangingPunct="1">
        <a:defRPr sz="2100" kern="1200">
          <a:solidFill>
            <a:schemeClr val="tx1"/>
          </a:solidFill>
          <a:latin typeface="+mn-lt"/>
          <a:ea typeface="+mn-ea"/>
          <a:cs typeface="+mn-cs"/>
        </a:defRPr>
      </a:lvl4pPr>
      <a:lvl5pPr marL="2133600" algn="l" defTabSz="1066800" rtl="0" eaLnBrk="1" latinLnBrk="0" hangingPunct="1">
        <a:defRPr sz="2100" kern="1200">
          <a:solidFill>
            <a:schemeClr val="tx1"/>
          </a:solidFill>
          <a:latin typeface="+mn-lt"/>
          <a:ea typeface="+mn-ea"/>
          <a:cs typeface="+mn-cs"/>
        </a:defRPr>
      </a:lvl5pPr>
      <a:lvl6pPr marL="2667000" algn="l" defTabSz="1066800" rtl="0" eaLnBrk="1" latinLnBrk="0" hangingPunct="1">
        <a:defRPr sz="2100" kern="1200">
          <a:solidFill>
            <a:schemeClr val="tx1"/>
          </a:solidFill>
          <a:latin typeface="+mn-lt"/>
          <a:ea typeface="+mn-ea"/>
          <a:cs typeface="+mn-cs"/>
        </a:defRPr>
      </a:lvl6pPr>
      <a:lvl7pPr marL="3200400" algn="l" defTabSz="1066800" rtl="0" eaLnBrk="1" latinLnBrk="0" hangingPunct="1">
        <a:defRPr sz="2100" kern="1200">
          <a:solidFill>
            <a:schemeClr val="tx1"/>
          </a:solidFill>
          <a:latin typeface="+mn-lt"/>
          <a:ea typeface="+mn-ea"/>
          <a:cs typeface="+mn-cs"/>
        </a:defRPr>
      </a:lvl7pPr>
      <a:lvl8pPr marL="3733800" algn="l" defTabSz="1066800" rtl="0" eaLnBrk="1" latinLnBrk="0" hangingPunct="1">
        <a:defRPr sz="2100" kern="1200">
          <a:solidFill>
            <a:schemeClr val="tx1"/>
          </a:solidFill>
          <a:latin typeface="+mn-lt"/>
          <a:ea typeface="+mn-ea"/>
          <a:cs typeface="+mn-cs"/>
        </a:defRPr>
      </a:lvl8pPr>
      <a:lvl9pPr marL="4267200" algn="l" defTabSz="1066800"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7900" y="425979"/>
            <a:ext cx="12268200" cy="1546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7900" y="2129896"/>
            <a:ext cx="12268200" cy="5076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7900" y="7415742"/>
            <a:ext cx="3200400" cy="425980"/>
          </a:xfrm>
          <a:prstGeom prst="rect">
            <a:avLst/>
          </a:prstGeom>
        </p:spPr>
        <p:txBody>
          <a:bodyPr vert="horz" lIns="91440" tIns="45720" rIns="91440" bIns="45720" rtlCol="0" anchor="ctr"/>
          <a:lstStyle>
            <a:lvl1pPr algn="l">
              <a:defRPr sz="1400">
                <a:solidFill>
                  <a:schemeClr val="tx1">
                    <a:tint val="75000"/>
                  </a:schemeClr>
                </a:solidFill>
              </a:defRPr>
            </a:lvl1pPr>
          </a:lstStyle>
          <a:p>
            <a:fld id="{9187C93F-99C9-E741-B555-BE1D49D36462}" type="datetimeFigureOut">
              <a:rPr lang="en-US" smtClean="0"/>
              <a:t>11/18/2021</a:t>
            </a:fld>
            <a:endParaRPr lang="en-US"/>
          </a:p>
        </p:txBody>
      </p:sp>
      <p:sp>
        <p:nvSpPr>
          <p:cNvPr id="5" name="Footer Placeholder 4"/>
          <p:cNvSpPr>
            <a:spLocks noGrp="1"/>
          </p:cNvSpPr>
          <p:nvPr>
            <p:ph type="ftr" sz="quarter" idx="3"/>
          </p:nvPr>
        </p:nvSpPr>
        <p:spPr>
          <a:xfrm>
            <a:off x="4711700" y="7415742"/>
            <a:ext cx="4800600" cy="425980"/>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045700" y="7415742"/>
            <a:ext cx="3200400" cy="425980"/>
          </a:xfrm>
          <a:prstGeom prst="rect">
            <a:avLst/>
          </a:prstGeom>
        </p:spPr>
        <p:txBody>
          <a:bodyPr vert="horz" lIns="91440" tIns="45720" rIns="91440" bIns="45720" rtlCol="0" anchor="ctr"/>
          <a:lstStyle>
            <a:lvl1pPr algn="r">
              <a:defRPr sz="1400">
                <a:solidFill>
                  <a:schemeClr val="tx1">
                    <a:tint val="75000"/>
                  </a:schemeClr>
                </a:solidFill>
              </a:defRPr>
            </a:lvl1pPr>
          </a:lstStyle>
          <a:p>
            <a:fld id="{56BA06C4-DED5-B445-98FA-62023581D134}" type="slidenum">
              <a:rPr lang="en-US" smtClean="0"/>
              <a:t>‹#›</a:t>
            </a:fld>
            <a:endParaRPr lang="en-US"/>
          </a:p>
        </p:txBody>
      </p:sp>
    </p:spTree>
    <p:extLst>
      <p:ext uri="{BB962C8B-B14F-4D97-AF65-F5344CB8AC3E}">
        <p14:creationId xmlns:p14="http://schemas.microsoft.com/office/powerpoint/2010/main" val="38015184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1066830" rtl="0" eaLnBrk="1" latinLnBrk="0" hangingPunct="1">
        <a:lnSpc>
          <a:spcPct val="90000"/>
        </a:lnSpc>
        <a:spcBef>
          <a:spcPct val="0"/>
        </a:spcBef>
        <a:buNone/>
        <a:defRPr sz="5133" kern="1200">
          <a:solidFill>
            <a:schemeClr val="tx1"/>
          </a:solidFill>
          <a:latin typeface="+mj-lt"/>
          <a:ea typeface="+mj-ea"/>
          <a:cs typeface="+mj-cs"/>
        </a:defRPr>
      </a:lvl1pPr>
    </p:titleStyle>
    <p:bodyStyle>
      <a:lvl1pPr marL="266708" indent="-266708" algn="l" defTabSz="1066830" rtl="0" eaLnBrk="1" latinLnBrk="0" hangingPunct="1">
        <a:lnSpc>
          <a:spcPct val="90000"/>
        </a:lnSpc>
        <a:spcBef>
          <a:spcPts val="1167"/>
        </a:spcBef>
        <a:buFont typeface="Arial" panose="020B0604020202020204" pitchFamily="34" charset="0"/>
        <a:buChar char="•"/>
        <a:defRPr sz="3267" kern="1200">
          <a:solidFill>
            <a:schemeClr val="tx1"/>
          </a:solidFill>
          <a:latin typeface="+mn-lt"/>
          <a:ea typeface="+mn-ea"/>
          <a:cs typeface="+mn-cs"/>
        </a:defRPr>
      </a:lvl1pPr>
      <a:lvl2pPr marL="800123" indent="-266708" algn="l" defTabSz="1066830" rtl="0" eaLnBrk="1" latinLnBrk="0" hangingPunct="1">
        <a:lnSpc>
          <a:spcPct val="90000"/>
        </a:lnSpc>
        <a:spcBef>
          <a:spcPts val="583"/>
        </a:spcBef>
        <a:buFont typeface="Arial" panose="020B0604020202020204" pitchFamily="34" charset="0"/>
        <a:buChar char="•"/>
        <a:defRPr sz="2800" kern="1200">
          <a:solidFill>
            <a:schemeClr val="tx1"/>
          </a:solidFill>
          <a:latin typeface="+mn-lt"/>
          <a:ea typeface="+mn-ea"/>
          <a:cs typeface="+mn-cs"/>
        </a:defRPr>
      </a:lvl2pPr>
      <a:lvl3pPr marL="1333538" indent="-266708" algn="l" defTabSz="1066830" rtl="0" eaLnBrk="1" latinLnBrk="0" hangingPunct="1">
        <a:lnSpc>
          <a:spcPct val="90000"/>
        </a:lnSpc>
        <a:spcBef>
          <a:spcPts val="583"/>
        </a:spcBef>
        <a:buFont typeface="Arial" panose="020B0604020202020204" pitchFamily="34" charset="0"/>
        <a:buChar char="•"/>
        <a:defRPr sz="2333" kern="1200">
          <a:solidFill>
            <a:schemeClr val="tx1"/>
          </a:solidFill>
          <a:latin typeface="+mn-lt"/>
          <a:ea typeface="+mn-ea"/>
          <a:cs typeface="+mn-cs"/>
        </a:defRPr>
      </a:lvl3pPr>
      <a:lvl4pPr marL="1866953"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4pPr>
      <a:lvl5pPr marL="2400369"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5pPr>
      <a:lvl6pPr marL="2933784"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6pPr>
      <a:lvl7pPr marL="3467199"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7pPr>
      <a:lvl8pPr marL="4000614"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8pPr>
      <a:lvl9pPr marL="4534030"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66830" rtl="0" eaLnBrk="1" latinLnBrk="0" hangingPunct="1">
        <a:defRPr sz="2100" kern="1200">
          <a:solidFill>
            <a:schemeClr val="tx1"/>
          </a:solidFill>
          <a:latin typeface="+mn-lt"/>
          <a:ea typeface="+mn-ea"/>
          <a:cs typeface="+mn-cs"/>
        </a:defRPr>
      </a:lvl1pPr>
      <a:lvl2pPr marL="533415" algn="l" defTabSz="1066830" rtl="0" eaLnBrk="1" latinLnBrk="0" hangingPunct="1">
        <a:defRPr sz="2100" kern="1200">
          <a:solidFill>
            <a:schemeClr val="tx1"/>
          </a:solidFill>
          <a:latin typeface="+mn-lt"/>
          <a:ea typeface="+mn-ea"/>
          <a:cs typeface="+mn-cs"/>
        </a:defRPr>
      </a:lvl2pPr>
      <a:lvl3pPr marL="1066830" algn="l" defTabSz="1066830" rtl="0" eaLnBrk="1" latinLnBrk="0" hangingPunct="1">
        <a:defRPr sz="2100" kern="1200">
          <a:solidFill>
            <a:schemeClr val="tx1"/>
          </a:solidFill>
          <a:latin typeface="+mn-lt"/>
          <a:ea typeface="+mn-ea"/>
          <a:cs typeface="+mn-cs"/>
        </a:defRPr>
      </a:lvl3pPr>
      <a:lvl4pPr marL="1600246" algn="l" defTabSz="1066830" rtl="0" eaLnBrk="1" latinLnBrk="0" hangingPunct="1">
        <a:defRPr sz="2100" kern="1200">
          <a:solidFill>
            <a:schemeClr val="tx1"/>
          </a:solidFill>
          <a:latin typeface="+mn-lt"/>
          <a:ea typeface="+mn-ea"/>
          <a:cs typeface="+mn-cs"/>
        </a:defRPr>
      </a:lvl4pPr>
      <a:lvl5pPr marL="2133661" algn="l" defTabSz="1066830" rtl="0" eaLnBrk="1" latinLnBrk="0" hangingPunct="1">
        <a:defRPr sz="2100" kern="1200">
          <a:solidFill>
            <a:schemeClr val="tx1"/>
          </a:solidFill>
          <a:latin typeface="+mn-lt"/>
          <a:ea typeface="+mn-ea"/>
          <a:cs typeface="+mn-cs"/>
        </a:defRPr>
      </a:lvl5pPr>
      <a:lvl6pPr marL="2667076" algn="l" defTabSz="1066830" rtl="0" eaLnBrk="1" latinLnBrk="0" hangingPunct="1">
        <a:defRPr sz="2100" kern="1200">
          <a:solidFill>
            <a:schemeClr val="tx1"/>
          </a:solidFill>
          <a:latin typeface="+mn-lt"/>
          <a:ea typeface="+mn-ea"/>
          <a:cs typeface="+mn-cs"/>
        </a:defRPr>
      </a:lvl6pPr>
      <a:lvl7pPr marL="3200491" algn="l" defTabSz="1066830" rtl="0" eaLnBrk="1" latinLnBrk="0" hangingPunct="1">
        <a:defRPr sz="2100" kern="1200">
          <a:solidFill>
            <a:schemeClr val="tx1"/>
          </a:solidFill>
          <a:latin typeface="+mn-lt"/>
          <a:ea typeface="+mn-ea"/>
          <a:cs typeface="+mn-cs"/>
        </a:defRPr>
      </a:lvl7pPr>
      <a:lvl8pPr marL="3733907" algn="l" defTabSz="1066830" rtl="0" eaLnBrk="1" latinLnBrk="0" hangingPunct="1">
        <a:defRPr sz="2100" kern="1200">
          <a:solidFill>
            <a:schemeClr val="tx1"/>
          </a:solidFill>
          <a:latin typeface="+mn-lt"/>
          <a:ea typeface="+mn-ea"/>
          <a:cs typeface="+mn-cs"/>
        </a:defRPr>
      </a:lvl8pPr>
      <a:lvl9pPr marL="4267322" algn="l" defTabSz="1066830"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9F2ED">
            <a:alpha val="56863"/>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F14CB-EC9A-FC4A-AA54-FFF3C6C6E1D9}"/>
              </a:ext>
            </a:extLst>
          </p:cNvPr>
          <p:cNvSpPr>
            <a:spLocks noGrp="1"/>
          </p:cNvSpPr>
          <p:nvPr>
            <p:ph type="title"/>
          </p:nvPr>
        </p:nvSpPr>
        <p:spPr>
          <a:xfrm>
            <a:off x="977900" y="794544"/>
            <a:ext cx="12268200" cy="5556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22B31-56FD-0649-A555-844BA87C3EA4}"/>
              </a:ext>
            </a:extLst>
          </p:cNvPr>
          <p:cNvSpPr>
            <a:spLocks noGrp="1"/>
          </p:cNvSpPr>
          <p:nvPr>
            <p:ph type="body" idx="1"/>
          </p:nvPr>
        </p:nvSpPr>
        <p:spPr>
          <a:xfrm>
            <a:off x="977900" y="1800226"/>
            <a:ext cx="12268200" cy="5406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5D291-5558-564A-9A00-49528D28D1BE}"/>
              </a:ext>
            </a:extLst>
          </p:cNvPr>
          <p:cNvSpPr>
            <a:spLocks noGrp="1"/>
          </p:cNvSpPr>
          <p:nvPr>
            <p:ph type="dt" sz="half" idx="2"/>
          </p:nvPr>
        </p:nvSpPr>
        <p:spPr>
          <a:xfrm>
            <a:off x="977900" y="7415742"/>
            <a:ext cx="3200400" cy="425979"/>
          </a:xfrm>
          <a:prstGeom prst="rect">
            <a:avLst/>
          </a:prstGeom>
        </p:spPr>
        <p:txBody>
          <a:bodyPr vert="horz" lIns="91440" tIns="45720" rIns="91440" bIns="45720" rtlCol="0" anchor="ctr"/>
          <a:lstStyle>
            <a:lvl1pPr algn="l">
              <a:defRPr sz="1400">
                <a:solidFill>
                  <a:srgbClr val="D57362"/>
                </a:solidFill>
              </a:defRPr>
            </a:lvl1pPr>
          </a:lstStyle>
          <a:p>
            <a:fld id="{AD813D80-47A2-244F-8487-912EC163C270}" type="datetimeFigureOut">
              <a:rPr lang="en-US" smtClean="0"/>
              <a:pPr/>
              <a:t>11/18/2021</a:t>
            </a:fld>
            <a:endParaRPr lang="en-US" dirty="0"/>
          </a:p>
        </p:txBody>
      </p:sp>
      <p:sp>
        <p:nvSpPr>
          <p:cNvPr id="6" name="Slide Number Placeholder 5">
            <a:extLst>
              <a:ext uri="{FF2B5EF4-FFF2-40B4-BE49-F238E27FC236}">
                <a16:creationId xmlns:a16="http://schemas.microsoft.com/office/drawing/2014/main" id="{FE7CDEE8-E598-9B45-83B3-87E7469E633D}"/>
              </a:ext>
            </a:extLst>
          </p:cNvPr>
          <p:cNvSpPr>
            <a:spLocks noGrp="1"/>
          </p:cNvSpPr>
          <p:nvPr>
            <p:ph type="sldNum" sz="quarter" idx="4"/>
          </p:nvPr>
        </p:nvSpPr>
        <p:spPr>
          <a:xfrm>
            <a:off x="10045700" y="7415742"/>
            <a:ext cx="3200400" cy="425979"/>
          </a:xfrm>
          <a:prstGeom prst="rect">
            <a:avLst/>
          </a:prstGeom>
        </p:spPr>
        <p:txBody>
          <a:bodyPr vert="horz" lIns="91440" tIns="45720" rIns="91440" bIns="45720" rtlCol="0" anchor="ctr"/>
          <a:lstStyle>
            <a:lvl1pPr algn="r">
              <a:defRPr sz="1400">
                <a:solidFill>
                  <a:srgbClr val="D57362"/>
                </a:solidFill>
              </a:defRPr>
            </a:lvl1pPr>
          </a:lstStyle>
          <a:p>
            <a:fld id="{5A0FE759-F4CF-4A43-A4BB-56374B35B4F7}" type="slidenum">
              <a:rPr lang="en-US" smtClean="0"/>
              <a:pPr/>
              <a:t>‹#›</a:t>
            </a:fld>
            <a:endParaRPr lang="en-US" dirty="0"/>
          </a:p>
        </p:txBody>
      </p:sp>
      <p:sp>
        <p:nvSpPr>
          <p:cNvPr id="10" name="Footer Placeholder 9">
            <a:extLst>
              <a:ext uri="{FF2B5EF4-FFF2-40B4-BE49-F238E27FC236}">
                <a16:creationId xmlns:a16="http://schemas.microsoft.com/office/drawing/2014/main" id="{71E71466-2310-B84E-B50F-985D1225520C}"/>
              </a:ext>
            </a:extLst>
          </p:cNvPr>
          <p:cNvSpPr>
            <a:spLocks noGrp="1"/>
          </p:cNvSpPr>
          <p:nvPr>
            <p:ph type="ftr" sz="quarter" idx="3"/>
          </p:nvPr>
        </p:nvSpPr>
        <p:spPr>
          <a:xfrm>
            <a:off x="4711700" y="7415742"/>
            <a:ext cx="4800600" cy="425979"/>
          </a:xfrm>
          <a:prstGeom prst="rect">
            <a:avLst/>
          </a:prstGeom>
        </p:spPr>
        <p:txBody>
          <a:bodyPr vert="horz" lIns="91440" tIns="45720" rIns="91440" bIns="45720" rtlCol="0" anchor="ctr"/>
          <a:lstStyle>
            <a:lvl1pPr algn="ctr">
              <a:defRPr sz="1400">
                <a:solidFill>
                  <a:srgbClr val="D57362"/>
                </a:solidFill>
              </a:defRPr>
            </a:lvl1pPr>
          </a:lstStyle>
          <a:p>
            <a:endParaRPr lang="en-US" dirty="0"/>
          </a:p>
        </p:txBody>
      </p:sp>
    </p:spTree>
    <p:extLst>
      <p:ext uri="{BB962C8B-B14F-4D97-AF65-F5344CB8AC3E}">
        <p14:creationId xmlns:p14="http://schemas.microsoft.com/office/powerpoint/2010/main" val="2199141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1066830" rtl="0" eaLnBrk="1" latinLnBrk="0" hangingPunct="1">
        <a:lnSpc>
          <a:spcPct val="90000"/>
        </a:lnSpc>
        <a:spcBef>
          <a:spcPct val="0"/>
        </a:spcBef>
        <a:buNone/>
        <a:defRPr sz="2800" b="1" i="0" kern="1200" baseline="0">
          <a:solidFill>
            <a:srgbClr val="2E3448"/>
          </a:solidFill>
          <a:latin typeface="+mj-lt"/>
          <a:ea typeface="+mj-ea"/>
          <a:cs typeface="+mj-cs"/>
        </a:defRPr>
      </a:lvl1pPr>
    </p:titleStyle>
    <p:bodyStyle>
      <a:lvl1pPr marL="266708" indent="-266708" algn="l" defTabSz="1066830" rtl="0" eaLnBrk="1" latinLnBrk="0" hangingPunct="1">
        <a:lnSpc>
          <a:spcPct val="90000"/>
        </a:lnSpc>
        <a:spcBef>
          <a:spcPts val="1167"/>
        </a:spcBef>
        <a:buFont typeface="Arial" panose="020B0604020202020204" pitchFamily="34" charset="0"/>
        <a:buChar char="•"/>
        <a:defRPr sz="2567" kern="1200" baseline="0">
          <a:solidFill>
            <a:srgbClr val="2E3448"/>
          </a:solidFill>
          <a:latin typeface="+mn-lt"/>
          <a:ea typeface="+mn-ea"/>
          <a:cs typeface="+mn-cs"/>
        </a:defRPr>
      </a:lvl1pPr>
      <a:lvl2pPr marL="800123" indent="-266708" algn="l" defTabSz="1066830" rtl="0" eaLnBrk="1" latinLnBrk="0" hangingPunct="1">
        <a:lnSpc>
          <a:spcPct val="90000"/>
        </a:lnSpc>
        <a:spcBef>
          <a:spcPts val="583"/>
        </a:spcBef>
        <a:buFont typeface="Arial" panose="020B0604020202020204" pitchFamily="34" charset="0"/>
        <a:buChar char="•"/>
        <a:defRPr sz="2333" kern="1200" baseline="0">
          <a:solidFill>
            <a:srgbClr val="2E3448"/>
          </a:solidFill>
          <a:latin typeface="+mn-lt"/>
          <a:ea typeface="+mn-ea"/>
          <a:cs typeface="+mn-cs"/>
        </a:defRPr>
      </a:lvl2pPr>
      <a:lvl3pPr marL="1333538" indent="-266708" algn="l" defTabSz="1066830" rtl="0" eaLnBrk="1" latinLnBrk="0" hangingPunct="1">
        <a:lnSpc>
          <a:spcPct val="90000"/>
        </a:lnSpc>
        <a:spcBef>
          <a:spcPts val="583"/>
        </a:spcBef>
        <a:buFont typeface="Arial" panose="020B0604020202020204" pitchFamily="34" charset="0"/>
        <a:buChar char="•"/>
        <a:defRPr sz="2100" kern="1200" baseline="0">
          <a:solidFill>
            <a:srgbClr val="2E3448"/>
          </a:solidFill>
          <a:latin typeface="+mn-lt"/>
          <a:ea typeface="+mn-ea"/>
          <a:cs typeface="+mn-cs"/>
        </a:defRPr>
      </a:lvl3pPr>
      <a:lvl4pPr marL="1866953" indent="-266708" algn="l" defTabSz="1066830" rtl="0" eaLnBrk="1" latinLnBrk="0" hangingPunct="1">
        <a:lnSpc>
          <a:spcPct val="90000"/>
        </a:lnSpc>
        <a:spcBef>
          <a:spcPts val="583"/>
        </a:spcBef>
        <a:buFont typeface="Arial" panose="020B0604020202020204" pitchFamily="34" charset="0"/>
        <a:buChar char="•"/>
        <a:defRPr sz="2100" kern="1200">
          <a:solidFill>
            <a:srgbClr val="2E3448"/>
          </a:solidFill>
          <a:latin typeface="+mn-lt"/>
          <a:ea typeface="+mn-ea"/>
          <a:cs typeface="+mn-cs"/>
        </a:defRPr>
      </a:lvl4pPr>
      <a:lvl5pPr marL="2400369" indent="-266708" algn="l" defTabSz="1066830" rtl="0" eaLnBrk="1" latinLnBrk="0" hangingPunct="1">
        <a:lnSpc>
          <a:spcPct val="90000"/>
        </a:lnSpc>
        <a:spcBef>
          <a:spcPts val="583"/>
        </a:spcBef>
        <a:buFont typeface="Arial" panose="020B0604020202020204" pitchFamily="34" charset="0"/>
        <a:buChar char="•"/>
        <a:defRPr sz="2100" kern="1200">
          <a:solidFill>
            <a:srgbClr val="2E3448"/>
          </a:solidFill>
          <a:latin typeface="+mn-lt"/>
          <a:ea typeface="+mn-ea"/>
          <a:cs typeface="+mn-cs"/>
        </a:defRPr>
      </a:lvl5pPr>
      <a:lvl6pPr marL="2933784"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6pPr>
      <a:lvl7pPr marL="3467199"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7pPr>
      <a:lvl8pPr marL="4000614"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8pPr>
      <a:lvl9pPr marL="4534030" indent="-266708" algn="l" defTabSz="1066830" rtl="0" eaLnBrk="1" latinLnBrk="0" hangingPunct="1">
        <a:lnSpc>
          <a:spcPct val="90000"/>
        </a:lnSpc>
        <a:spcBef>
          <a:spcPts val="583"/>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66830" rtl="0" eaLnBrk="1" latinLnBrk="0" hangingPunct="1">
        <a:defRPr sz="2100" kern="1200">
          <a:solidFill>
            <a:schemeClr val="tx1"/>
          </a:solidFill>
          <a:latin typeface="+mn-lt"/>
          <a:ea typeface="+mn-ea"/>
          <a:cs typeface="+mn-cs"/>
        </a:defRPr>
      </a:lvl1pPr>
      <a:lvl2pPr marL="533415" algn="l" defTabSz="1066830" rtl="0" eaLnBrk="1" latinLnBrk="0" hangingPunct="1">
        <a:defRPr sz="2100" kern="1200">
          <a:solidFill>
            <a:schemeClr val="tx1"/>
          </a:solidFill>
          <a:latin typeface="+mn-lt"/>
          <a:ea typeface="+mn-ea"/>
          <a:cs typeface="+mn-cs"/>
        </a:defRPr>
      </a:lvl2pPr>
      <a:lvl3pPr marL="1066830" algn="l" defTabSz="1066830" rtl="0" eaLnBrk="1" latinLnBrk="0" hangingPunct="1">
        <a:defRPr sz="2100" kern="1200">
          <a:solidFill>
            <a:schemeClr val="tx1"/>
          </a:solidFill>
          <a:latin typeface="+mn-lt"/>
          <a:ea typeface="+mn-ea"/>
          <a:cs typeface="+mn-cs"/>
        </a:defRPr>
      </a:lvl3pPr>
      <a:lvl4pPr marL="1600246" algn="l" defTabSz="1066830" rtl="0" eaLnBrk="1" latinLnBrk="0" hangingPunct="1">
        <a:defRPr sz="2100" kern="1200">
          <a:solidFill>
            <a:schemeClr val="tx1"/>
          </a:solidFill>
          <a:latin typeface="+mn-lt"/>
          <a:ea typeface="+mn-ea"/>
          <a:cs typeface="+mn-cs"/>
        </a:defRPr>
      </a:lvl4pPr>
      <a:lvl5pPr marL="2133661" algn="l" defTabSz="1066830" rtl="0" eaLnBrk="1" latinLnBrk="0" hangingPunct="1">
        <a:defRPr sz="2100" kern="1200">
          <a:solidFill>
            <a:schemeClr val="tx1"/>
          </a:solidFill>
          <a:latin typeface="+mn-lt"/>
          <a:ea typeface="+mn-ea"/>
          <a:cs typeface="+mn-cs"/>
        </a:defRPr>
      </a:lvl5pPr>
      <a:lvl6pPr marL="2667076" algn="l" defTabSz="1066830" rtl="0" eaLnBrk="1" latinLnBrk="0" hangingPunct="1">
        <a:defRPr sz="2100" kern="1200">
          <a:solidFill>
            <a:schemeClr val="tx1"/>
          </a:solidFill>
          <a:latin typeface="+mn-lt"/>
          <a:ea typeface="+mn-ea"/>
          <a:cs typeface="+mn-cs"/>
        </a:defRPr>
      </a:lvl6pPr>
      <a:lvl7pPr marL="3200491" algn="l" defTabSz="1066830" rtl="0" eaLnBrk="1" latinLnBrk="0" hangingPunct="1">
        <a:defRPr sz="2100" kern="1200">
          <a:solidFill>
            <a:schemeClr val="tx1"/>
          </a:solidFill>
          <a:latin typeface="+mn-lt"/>
          <a:ea typeface="+mn-ea"/>
          <a:cs typeface="+mn-cs"/>
        </a:defRPr>
      </a:lvl7pPr>
      <a:lvl8pPr marL="3733907" algn="l" defTabSz="1066830" rtl="0" eaLnBrk="1" latinLnBrk="0" hangingPunct="1">
        <a:defRPr sz="2100" kern="1200">
          <a:solidFill>
            <a:schemeClr val="tx1"/>
          </a:solidFill>
          <a:latin typeface="+mn-lt"/>
          <a:ea typeface="+mn-ea"/>
          <a:cs typeface="+mn-cs"/>
        </a:defRPr>
      </a:lvl8pPr>
      <a:lvl9pPr marL="4267322" algn="l" defTabSz="106683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6.xml"/><Relationship Id="rId1" Type="http://schemas.openxmlformats.org/officeDocument/2006/relationships/tags" Target="../tags/tag1.xml"/><Relationship Id="rId5" Type="http://schemas.openxmlformats.org/officeDocument/2006/relationships/hyperlink" Target="https://github.com/CGCL-codes/PRDMA" TargetMode="External"/><Relationship Id="rId4" Type="http://schemas.openxmlformats.org/officeDocument/2006/relationships/image" Target="file:////Users/toddszymanski/Documents/01%20Work/SC21/title%20slide/sc21_back_02.png"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1.em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2.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3.e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4.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5.em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notesSlide" Target="../notesSlides/notesSlide14.xml"/><Relationship Id="rId2" Type="http://schemas.openxmlformats.org/officeDocument/2006/relationships/tags" Target="../tags/tag40.xml"/><Relationship Id="rId16" Type="http://schemas.openxmlformats.org/officeDocument/2006/relationships/slideLayout" Target="../slideLayouts/slideLayout3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6.png"/><Relationship Id="rId5" Type="http://schemas.openxmlformats.org/officeDocument/2006/relationships/notesSlide" Target="../notesSlides/notesSlide16.xml"/><Relationship Id="rId4"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notesSlide" Target="../notesSlides/notesSlide17.xml"/><Relationship Id="rId2" Type="http://schemas.openxmlformats.org/officeDocument/2006/relationships/tags" Target="../tags/tag60.xml"/><Relationship Id="rId16" Type="http://schemas.openxmlformats.org/officeDocument/2006/relationships/slideLayout" Target="../slideLayouts/slideLayout3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8.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38.xml"/><Relationship Id="rId5" Type="http://schemas.openxmlformats.org/officeDocument/2006/relationships/tags" Target="../tags/tag78.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38.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19.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38.xml"/><Relationship Id="rId5" Type="http://schemas.openxmlformats.org/officeDocument/2006/relationships/tags" Target="../tags/tag83.xml"/><Relationship Id="rId4" Type="http://schemas.openxmlformats.org/officeDocument/2006/relationships/tags" Target="../tags/tag82.xml"/></Relationships>
</file>

<file path=ppt/slides/_rels/slide21.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notesSlide" Target="../notesSlides/notesSlide20.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3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7.png"/><Relationship Id="rId2" Type="http://schemas.openxmlformats.org/officeDocument/2006/relationships/slideLayout" Target="../slideLayouts/slideLayout38.xml"/><Relationship Id="rId1" Type="http://schemas.openxmlformats.org/officeDocument/2006/relationships/tags" Target="../tags/tag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22.xml"/><Relationship Id="rId7" Type="http://schemas.openxmlformats.org/officeDocument/2006/relationships/image" Target="../media/image28.emf"/><Relationship Id="rId2" Type="http://schemas.openxmlformats.org/officeDocument/2006/relationships/slideLayout" Target="../slideLayouts/slideLayout38.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tags" Target="../tags/tag9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9.emf"/><Relationship Id="rId2" Type="http://schemas.openxmlformats.org/officeDocument/2006/relationships/slideLayout" Target="../slideLayouts/slideLayout38.xml"/><Relationship Id="rId1" Type="http://schemas.openxmlformats.org/officeDocument/2006/relationships/tags" Target="../tags/tag9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0.emf"/><Relationship Id="rId2" Type="http://schemas.openxmlformats.org/officeDocument/2006/relationships/slideLayout" Target="../slideLayouts/slideLayout38.xml"/><Relationship Id="rId1" Type="http://schemas.openxmlformats.org/officeDocument/2006/relationships/tags" Target="../tags/tag9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tags" Target="../tags/tag10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8.xml"/><Relationship Id="rId1" Type="http://schemas.openxmlformats.org/officeDocument/2006/relationships/tags" Target="../tags/tag10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notesSlide" Target="../notesSlides/notesSlide2.xml"/><Relationship Id="rId4"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tags" Target="../tags/tag10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tags" Target="../tags/tag10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2.xml"/><Relationship Id="rId7" Type="http://schemas.openxmlformats.org/officeDocument/2006/relationships/image" Target="../media/image5.png"/><Relationship Id="rId2" Type="http://schemas.openxmlformats.org/officeDocument/2006/relationships/slideLayout" Target="../slideLayouts/slideLayout38.xml"/><Relationship Id="rId1" Type="http://schemas.openxmlformats.org/officeDocument/2006/relationships/tags" Target="../tags/tag107.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5.png"/><Relationship Id="rId2" Type="http://schemas.openxmlformats.org/officeDocument/2006/relationships/slideLayout" Target="../slideLayouts/slideLayout38.xml"/><Relationship Id="rId1" Type="http://schemas.openxmlformats.org/officeDocument/2006/relationships/tags" Target="../tags/tag10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notesSlide" Target="../notesSlides/notesSlide34.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slideLayout" Target="../slideLayouts/slideLayout38.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6.xml"/><Relationship Id="rId7" Type="http://schemas.openxmlformats.org/officeDocument/2006/relationships/image" Target="../media/image36.png"/><Relationship Id="rId2" Type="http://schemas.openxmlformats.org/officeDocument/2006/relationships/slideLayout" Target="../slideLayouts/slideLayout38.xml"/><Relationship Id="rId1" Type="http://schemas.openxmlformats.org/officeDocument/2006/relationships/tags" Target="../tags/tag1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7.xml"/><Relationship Id="rId7" Type="http://schemas.openxmlformats.org/officeDocument/2006/relationships/image" Target="../media/image5.png"/><Relationship Id="rId2" Type="http://schemas.openxmlformats.org/officeDocument/2006/relationships/slideLayout" Target="../slideLayouts/slideLayout38.xml"/><Relationship Id="rId1" Type="http://schemas.openxmlformats.org/officeDocument/2006/relationships/tags" Target="../tags/tag123.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38.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38.xml"/><Relationship Id="rId5" Type="http://schemas.openxmlformats.org/officeDocument/2006/relationships/tags" Target="../tags/tag128.xml"/><Relationship Id="rId4"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20.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notesSlide" Target="../notesSlides/notesSlide39.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slideLayout" Target="../slideLayouts/slideLayout38.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142.xml"/><Relationship Id="rId7" Type="http://schemas.openxmlformats.org/officeDocument/2006/relationships/slideLayout" Target="../slideLayouts/slideLayout38.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42.xml.rels><?xml version="1.0" encoding="UTF-8" standalone="yes"?>
<Relationships xmlns="http://schemas.openxmlformats.org/package/2006/relationships"><Relationship Id="rId3" Type="http://schemas.openxmlformats.org/officeDocument/2006/relationships/hyperlink" Target="mailto:daixh@hust.edu.cn" TargetMode="External"/><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tags" Target="../tags/tag2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2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8.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38.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a:xfrm>
            <a:off x="0" y="0"/>
            <a:ext cx="14224000" cy="8001000"/>
          </a:xfrm>
          <a:prstGeom prst="rect">
            <a:avLst/>
          </a:prstGeom>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p:txBody>
          <a:bodyPr>
            <a:normAutofit fontScale="90000"/>
          </a:bodyPr>
          <a:lstStyle/>
          <a:p>
            <a:r>
              <a:rPr lang="en-US" altLang="zh-CN" sz="4000" b="1" dirty="0">
                <a:latin typeface="微软雅黑" panose="020B0503020204020204" pitchFamily="34" charset="-122"/>
                <a:ea typeface="微软雅黑" panose="020B0503020204020204" pitchFamily="34" charset="-122"/>
              </a:rPr>
              <a:t>Hardware-Supported Remote Persistence for Distributed Persistent Memory</a:t>
            </a:r>
            <a:br>
              <a:rPr lang="zh-CN" altLang="en-US" sz="4000" b="1" spc="300" noProof="1">
                <a:solidFill>
                  <a:srgbClr val="000000">
                    <a:lumMod val="75000"/>
                    <a:lumOff val="25000"/>
                  </a:srgbClr>
                </a:solidFill>
                <a:latin typeface="微软雅黑" panose="020B0503020204020204" pitchFamily="34" charset="-122"/>
                <a:ea typeface="微软雅黑" panose="020B0503020204020204" pitchFamily="34" charset="-122"/>
                <a:cs typeface="Times New Roman" panose="02020603050405020304" pitchFamily="18" charset="0"/>
              </a:rPr>
            </a:br>
            <a:endParaRPr lang="en-US" sz="4000" dirty="0"/>
          </a:p>
        </p:txBody>
      </p:sp>
      <p:sp>
        <p:nvSpPr>
          <p:cNvPr id="7" name="Text Placeholder 6">
            <a:extLst>
              <a:ext uri="{FF2B5EF4-FFF2-40B4-BE49-F238E27FC236}">
                <a16:creationId xmlns:a16="http://schemas.microsoft.com/office/drawing/2014/main" id="{660EFD0D-479A-E44C-8E36-A899E9B68C19}"/>
              </a:ext>
            </a:extLst>
          </p:cNvPr>
          <p:cNvSpPr>
            <a:spLocks noGrp="1"/>
          </p:cNvSpPr>
          <p:nvPr>
            <p:ph type="body" idx="1"/>
          </p:nvPr>
        </p:nvSpPr>
        <p:spPr/>
        <p:txBody>
          <a:bodyPr>
            <a:normAutofit fontScale="92500"/>
          </a:bodyPr>
          <a:lstStyle/>
          <a:p>
            <a:pPr algn="ctr" eaLnBrk="0" hangingPunct="0">
              <a:spcBef>
                <a:spcPts val="0"/>
              </a:spcBef>
              <a:spcAft>
                <a:spcPts val="0"/>
              </a:spcAft>
            </a:pPr>
            <a:r>
              <a:rPr lang="en-US" altLang="zh-CN" sz="2800" dirty="0" err="1">
                <a:solidFill>
                  <a:schemeClr val="accent4">
                    <a:lumMod val="60000"/>
                    <a:lumOff val="40000"/>
                  </a:schemeClr>
                </a:solidFill>
                <a:latin typeface="微软雅黑" panose="020B0503020204020204" pitchFamily="34" charset="-122"/>
                <a:ea typeface="微软雅黑" panose="020B0503020204020204" pitchFamily="34" charset="-122"/>
              </a:rPr>
              <a:t>Zhuohui</a:t>
            </a:r>
            <a:r>
              <a:rPr lang="en-US" altLang="zh-CN" sz="2800" dirty="0">
                <a:solidFill>
                  <a:schemeClr val="accent4">
                    <a:lumMod val="60000"/>
                    <a:lumOff val="40000"/>
                  </a:schemeClr>
                </a:solidFill>
                <a:latin typeface="微软雅黑" panose="020B0503020204020204" pitchFamily="34" charset="-122"/>
                <a:ea typeface="微软雅黑" panose="020B0503020204020204" pitchFamily="34" charset="-122"/>
              </a:rPr>
              <a:t> </a:t>
            </a:r>
            <a:r>
              <a:rPr lang="en-US" altLang="zh-CN" sz="2800" dirty="0" err="1">
                <a:solidFill>
                  <a:schemeClr val="accent4">
                    <a:lumMod val="60000"/>
                    <a:lumOff val="40000"/>
                  </a:schemeClr>
                </a:solidFill>
                <a:latin typeface="微软雅黑" panose="020B0503020204020204" pitchFamily="34" charset="-122"/>
                <a:ea typeface="微软雅黑" panose="020B0503020204020204" pitchFamily="34" charset="-122"/>
              </a:rPr>
              <a:t>Duan</a:t>
            </a:r>
            <a:r>
              <a:rPr lang="en-US" altLang="zh-CN" sz="2800" dirty="0">
                <a:latin typeface="微软雅黑" panose="020B0503020204020204" pitchFamily="34" charset="-122"/>
                <a:ea typeface="微软雅黑" panose="020B0503020204020204" pitchFamily="34" charset="-122"/>
              </a:rPr>
              <a:t>, </a:t>
            </a:r>
            <a:r>
              <a:rPr lang="en-US" altLang="zh-CN" sz="2800" dirty="0" err="1">
                <a:latin typeface="微软雅黑" panose="020B0503020204020204" pitchFamily="34" charset="-122"/>
                <a:ea typeface="微软雅黑" panose="020B0503020204020204" pitchFamily="34" charset="-122"/>
              </a:rPr>
              <a:t>Haodi</a:t>
            </a:r>
            <a:r>
              <a:rPr lang="en-US" altLang="zh-CN" sz="2800" dirty="0">
                <a:latin typeface="微软雅黑" panose="020B0503020204020204" pitchFamily="34" charset="-122"/>
                <a:ea typeface="微软雅黑" panose="020B0503020204020204" pitchFamily="34" charset="-122"/>
              </a:rPr>
              <a:t> Lu, </a:t>
            </a:r>
            <a:r>
              <a:rPr lang="en-US" altLang="zh-CN" sz="2800" dirty="0" err="1">
                <a:latin typeface="微软雅黑" panose="020B0503020204020204" pitchFamily="34" charset="-122"/>
                <a:ea typeface="微软雅黑" panose="020B0503020204020204" pitchFamily="34" charset="-122"/>
              </a:rPr>
              <a:t>Haikun</a:t>
            </a:r>
            <a:r>
              <a:rPr lang="en-US" altLang="zh-CN" sz="2800" dirty="0">
                <a:latin typeface="微软雅黑" panose="020B0503020204020204" pitchFamily="34" charset="-122"/>
                <a:ea typeface="微软雅黑" panose="020B0503020204020204" pitchFamily="34" charset="-122"/>
              </a:rPr>
              <a:t> Liu, </a:t>
            </a:r>
            <a:r>
              <a:rPr lang="en-US" altLang="zh-CN" sz="2800" dirty="0" err="1">
                <a:latin typeface="微软雅黑" panose="020B0503020204020204" pitchFamily="34" charset="-122"/>
                <a:ea typeface="微软雅黑" panose="020B0503020204020204" pitchFamily="34" charset="-122"/>
              </a:rPr>
              <a:t>Xiaofei</a:t>
            </a:r>
            <a:r>
              <a:rPr lang="en-US" altLang="zh-CN" sz="2800" dirty="0">
                <a:latin typeface="微软雅黑" panose="020B0503020204020204" pitchFamily="34" charset="-122"/>
                <a:ea typeface="微软雅黑" panose="020B0503020204020204" pitchFamily="34" charset="-122"/>
              </a:rPr>
              <a:t> Liao, </a:t>
            </a:r>
          </a:p>
          <a:p>
            <a:pPr algn="ctr" eaLnBrk="0" hangingPunct="0">
              <a:spcBef>
                <a:spcPts val="0"/>
              </a:spcBef>
              <a:spcAft>
                <a:spcPts val="0"/>
              </a:spcAft>
            </a:pPr>
            <a:r>
              <a:rPr lang="en-US" altLang="zh-CN" sz="2800" dirty="0">
                <a:latin typeface="微软雅黑" panose="020B0503020204020204" pitchFamily="34" charset="-122"/>
                <a:ea typeface="微软雅黑" panose="020B0503020204020204" pitchFamily="34" charset="-122"/>
              </a:rPr>
              <a:t>Hai </a:t>
            </a:r>
            <a:r>
              <a:rPr lang="en-US" altLang="zh-CN" sz="2800" dirty="0" err="1">
                <a:latin typeface="微软雅黑" panose="020B0503020204020204" pitchFamily="34" charset="-122"/>
                <a:ea typeface="微软雅黑" panose="020B0503020204020204" pitchFamily="34" charset="-122"/>
              </a:rPr>
              <a:t>Jin</a:t>
            </a:r>
            <a:r>
              <a:rPr lang="en-US" altLang="zh-CN" sz="2800" dirty="0">
                <a:latin typeface="微软雅黑" panose="020B0503020204020204" pitchFamily="34" charset="-122"/>
                <a:ea typeface="微软雅黑" panose="020B0503020204020204" pitchFamily="34" charset="-122"/>
              </a:rPr>
              <a:t>, Yu Zhang, Song Wu</a:t>
            </a:r>
          </a:p>
          <a:p>
            <a:pPr algn="ctr" eaLnBrk="0" hangingPunct="0">
              <a:spcBef>
                <a:spcPts val="0"/>
              </a:spcBef>
              <a:spcAft>
                <a:spcPts val="0"/>
              </a:spcAft>
            </a:pPr>
            <a:endParaRPr lang="en-US" altLang="zh-CN" sz="2800" b="1" spc="300" noProof="1">
              <a:solidFill>
                <a:srgbClr val="000000">
                  <a:lumMod val="75000"/>
                  <a:lumOff val="25000"/>
                </a:srgb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eaLnBrk="0" hangingPunct="0">
              <a:spcBef>
                <a:spcPts val="0"/>
              </a:spcBef>
              <a:spcAft>
                <a:spcPts val="0"/>
              </a:spcAft>
            </a:pPr>
            <a:r>
              <a:rPr lang="en-US" altLang="zh-CN" sz="2800" b="1" spc="300" noProof="1">
                <a:solidFill>
                  <a:schemeClr val="accent4">
                    <a:lumMod val="60000"/>
                    <a:lumOff val="40000"/>
                  </a:schemeClr>
                </a:solidFill>
                <a:latin typeface="微软雅黑" panose="020B0503020204020204" pitchFamily="34" charset="-122"/>
                <a:ea typeface="微软雅黑" panose="020B0503020204020204" pitchFamily="34" charset="-122"/>
                <a:cs typeface="Times New Roman" panose="02020603050405020304" pitchFamily="18" charset="0"/>
                <a:hlinkClick r:id="rId5">
                  <a:extLst>
                    <a:ext uri="{A12FA001-AC4F-418D-AE19-62706E023703}">
                      <ahyp:hlinkClr xmlns:ahyp="http://schemas.microsoft.com/office/drawing/2018/hyperlinkcolor" val="tx"/>
                    </a:ext>
                  </a:extLst>
                </a:hlinkClick>
              </a:rPr>
              <a:t>https://github.com/CGCL-codes/PRDMA</a:t>
            </a:r>
            <a:endParaRPr lang="zh-CN" altLang="en-US" sz="2800" b="1" spc="300" noProof="1">
              <a:solidFill>
                <a:schemeClr val="accent4">
                  <a:lumMod val="60000"/>
                  <a:lumOff val="4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en-US" dirty="0"/>
          </a:p>
        </p:txBody>
      </p:sp>
      <p:sp>
        <p:nvSpPr>
          <p:cNvPr id="5" name="文本框 4">
            <a:extLst>
              <a:ext uri="{FF2B5EF4-FFF2-40B4-BE49-F238E27FC236}">
                <a16:creationId xmlns:a16="http://schemas.microsoft.com/office/drawing/2014/main" id="{DF84E821-9572-4E55-84A3-A5939531966D}"/>
              </a:ext>
            </a:extLst>
          </p:cNvPr>
          <p:cNvSpPr txBox="1"/>
          <p:nvPr>
            <p:custDataLst>
              <p:tags r:id="rId1"/>
            </p:custDataLst>
          </p:nvPr>
        </p:nvSpPr>
        <p:spPr>
          <a:xfrm>
            <a:off x="990600" y="7028344"/>
            <a:ext cx="12242800" cy="936625"/>
          </a:xfrm>
          <a:prstGeom prst="rect">
            <a:avLst/>
          </a:prstGeom>
          <a:noFill/>
        </p:spPr>
        <p:txBody>
          <a:bodyPr wrap="square" lIns="78922" tIns="41128" rIns="78922" bIns="41128" rtlCol="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National Engineering Research Center for Big Data Technology and System</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Services</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Computing</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Technology</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and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System</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Lab, Cluster</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and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Grid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Computing</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Lab</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School</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of</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Computer</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Science</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and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Technology,</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Huazhong</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University</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of</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Science</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and</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 </a:t>
            </a: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Helvetica Neue Condensed" panose="02000503000000020004" pitchFamily="2" charset="0"/>
              </a:rPr>
              <a:t>Technology, China</a:t>
            </a:r>
          </a:p>
        </p:txBody>
      </p:sp>
    </p:spTree>
    <p:extLst>
      <p:ext uri="{BB962C8B-B14F-4D97-AF65-F5344CB8AC3E}">
        <p14:creationId xmlns:p14="http://schemas.microsoft.com/office/powerpoint/2010/main" val="3375226446"/>
      </p:ext>
    </p:extLst>
  </p:cSld>
  <p:clrMapOvr>
    <a:masterClrMapping/>
  </p:clrMapOvr>
  <mc:AlternateContent xmlns:mc="http://schemas.openxmlformats.org/markup-compatibility/2006" xmlns:p14="http://schemas.microsoft.com/office/powerpoint/2010/main">
    <mc:Choice Requires="p14">
      <p:transition p14:dur="5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2"/>
            </p:custDataLst>
            <p:extLst/>
          </p:nvPr>
        </p:nvGraphicFramePr>
        <p:xfrm>
          <a:off x="990598" y="1780828"/>
          <a:ext cx="12242801" cy="2509741"/>
        </p:xfrm>
        <a:graphic>
          <a:graphicData uri="http://schemas.openxmlformats.org/drawingml/2006/table">
            <a:tbl>
              <a:tblPr>
                <a:tableStyleId>{073A0DAA-6AF3-43AB-8588-CEC1D06C72B9}</a:tableStyleId>
              </a:tblPr>
              <a:tblGrid>
                <a:gridCol w="2899831">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2">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35" y="5036038"/>
            <a:ext cx="7606665" cy="2104390"/>
          </a:xfrm>
          <a:prstGeom prst="rect">
            <a:avLst/>
          </a:prstGeom>
        </p:spPr>
      </p:pic>
      <p:sp>
        <p:nvSpPr>
          <p:cNvPr id="6" name="TextBox 3"/>
          <p:cNvSpPr txBox="1"/>
          <p:nvPr/>
        </p:nvSpPr>
        <p:spPr>
          <a:xfrm>
            <a:off x="8192135" y="4748383"/>
            <a:ext cx="5577205" cy="2489200"/>
          </a:xfrm>
          <a:prstGeom prst="rect">
            <a:avLst/>
          </a:prstGeom>
          <a:noFill/>
        </p:spPr>
        <p:txBody>
          <a:bodyPr wrap="square" rtlCol="0">
            <a:spAutoFit/>
          </a:bodyPr>
          <a:lstStyle/>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RDMA Write primitive enable flexible design of transmission.</a:t>
            </a: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FaRM, L5, RFP use RDMA Write with RDMA RC mode and provide persistence assurance. </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20"/>
          <p:cNvSpPr/>
          <p:nvPr/>
        </p:nvSpPr>
        <p:spPr>
          <a:xfrm>
            <a:off x="3871640" y="2632348"/>
            <a:ext cx="2160240" cy="550232"/>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标题 13"/>
          <p:cNvSpPr>
            <a:spLocks noGrp="1"/>
          </p:cNvSpPr>
          <p:nvPr>
            <p:ph type="title"/>
          </p:nvPr>
        </p:nvSpPr>
        <p:spPr/>
        <p:txBody>
          <a:bodyPr/>
          <a:lstStyle/>
          <a:p>
            <a:r>
              <a:rPr lang="en-US" altLang="zh-CN" dirty="0"/>
              <a:t>Background</a:t>
            </a:r>
            <a:endParaRPr lang="zh-CN" altLang="en-US" dirty="0"/>
          </a:p>
        </p:txBody>
      </p:sp>
      <p:sp>
        <p:nvSpPr>
          <p:cNvPr id="15" name="矩形 14"/>
          <p:cNvSpPr/>
          <p:nvPr/>
        </p:nvSpPr>
        <p:spPr>
          <a:xfrm>
            <a:off x="1034492" y="531882"/>
            <a:ext cx="10181964" cy="876330"/>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spTree>
    <p:custDataLst>
      <p:tags r:id="rId1"/>
    </p:custDataLst>
  </p:cSld>
  <p:clrMapOvr>
    <a:masterClrMapping/>
  </p:clrMapOvr>
  <p:transition advClick="0" advTm="6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88" y="4663185"/>
            <a:ext cx="4768215" cy="2659380"/>
          </a:xfrm>
          <a:prstGeom prst="rect">
            <a:avLst/>
          </a:prstGeom>
        </p:spPr>
      </p:pic>
      <p:sp>
        <p:nvSpPr>
          <p:cNvPr id="6" name="TextBox 3"/>
          <p:cNvSpPr txBox="1"/>
          <p:nvPr/>
        </p:nvSpPr>
        <p:spPr>
          <a:xfrm>
            <a:off x="5998037" y="4987987"/>
            <a:ext cx="7893685" cy="2009775"/>
          </a:xfrm>
          <a:prstGeom prst="rect">
            <a:avLst/>
          </a:prstGeom>
          <a:noFill/>
        </p:spPr>
        <p:txBody>
          <a:bodyPr wrap="square" rtlCol="0">
            <a:spAutoFit/>
          </a:bodyPr>
          <a:lstStyle/>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Herd uses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RDMA write to send data and the receiver uses RDMA send to return the result.</a:t>
            </a: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Herd use primitives in different mode to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meet the system requirements in asymmetric environments.</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标题 13"/>
          <p:cNvSpPr>
            <a:spLocks noGrp="1"/>
          </p:cNvSpPr>
          <p:nvPr>
            <p:ph type="title"/>
          </p:nvPr>
        </p:nvSpPr>
        <p:spPr/>
        <p:txBody>
          <a:bodyPr/>
          <a:lstStyle/>
          <a:p>
            <a:r>
              <a:rPr lang="en-US" altLang="zh-CN" dirty="0"/>
              <a:t>Background</a:t>
            </a:r>
            <a:endParaRPr lang="zh-CN" altLang="en-US" dirty="0"/>
          </a:p>
        </p:txBody>
      </p:sp>
      <p:sp>
        <p:nvSpPr>
          <p:cNvPr id="18" name="矩形 17"/>
          <p:cNvSpPr/>
          <p:nvPr/>
        </p:nvSpPr>
        <p:spPr>
          <a:xfrm>
            <a:off x="1034492" y="531882"/>
            <a:ext cx="10181964" cy="876330"/>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graphicFrame>
        <p:nvGraphicFramePr>
          <p:cNvPr id="8" name="表格 7">
            <a:extLst>
              <a:ext uri="{FF2B5EF4-FFF2-40B4-BE49-F238E27FC236}">
                <a16:creationId xmlns:a16="http://schemas.microsoft.com/office/drawing/2014/main" id="{778BD0F7-2253-4B36-A82C-F319947AFE84}"/>
              </a:ext>
            </a:extLst>
          </p:cNvPr>
          <p:cNvGraphicFramePr>
            <a:graphicFrameLocks noGrp="1"/>
          </p:cNvGraphicFramePr>
          <p:nvPr>
            <p:custDataLst>
              <p:tags r:id="rId2"/>
            </p:custDataLst>
            <p:extLst/>
          </p:nvPr>
        </p:nvGraphicFramePr>
        <p:xfrm>
          <a:off x="990598" y="1780828"/>
          <a:ext cx="12242801" cy="2509741"/>
        </p:xfrm>
        <a:graphic>
          <a:graphicData uri="http://schemas.openxmlformats.org/drawingml/2006/table">
            <a:tbl>
              <a:tblPr>
                <a:tableStyleId>{073A0DAA-6AF3-43AB-8588-CEC1D06C72B9}</a:tableStyleId>
              </a:tblPr>
              <a:tblGrid>
                <a:gridCol w="2899831">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2">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0" name="圆角矩形 20">
            <a:extLst>
              <a:ext uri="{FF2B5EF4-FFF2-40B4-BE49-F238E27FC236}">
                <a16:creationId xmlns:a16="http://schemas.microsoft.com/office/drawing/2014/main" id="{E40C7EE4-4444-4461-9C99-73BB16139CF8}"/>
              </a:ext>
            </a:extLst>
          </p:cNvPr>
          <p:cNvSpPr/>
          <p:nvPr/>
        </p:nvSpPr>
        <p:spPr>
          <a:xfrm>
            <a:off x="3871640" y="3208412"/>
            <a:ext cx="2160240" cy="550232"/>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advClick="0" advTm="27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35" y="4748506"/>
            <a:ext cx="6728839" cy="2509741"/>
          </a:xfrm>
          <a:prstGeom prst="rect">
            <a:avLst/>
          </a:prstGeom>
        </p:spPr>
      </p:pic>
      <p:sp>
        <p:nvSpPr>
          <p:cNvPr id="8" name="TextBox 3"/>
          <p:cNvSpPr txBox="1"/>
          <p:nvPr/>
        </p:nvSpPr>
        <p:spPr>
          <a:xfrm>
            <a:off x="7097774" y="4536550"/>
            <a:ext cx="6743065" cy="2854115"/>
          </a:xfrm>
          <a:prstGeom prst="rect">
            <a:avLst/>
          </a:prstGeom>
          <a:noFill/>
        </p:spPr>
        <p:txBody>
          <a:bodyPr wrap="square" rtlCol="0">
            <a:spAutoFit/>
          </a:bodyPr>
          <a:lstStyle/>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ScaleRPC</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has two transmission phase: warmup and process</a:t>
            </a:r>
            <a:r>
              <a:rPr lang="en-US" altLang="zh-CN"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In the warmup phase the receiver actively gets the data and persists it, while in the process phase it is passive.</a:t>
            </a: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ScaleRPC also provides persistence with DDIO-enabled by receiver’s CPU polling.</a:t>
            </a:r>
            <a:endPar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标题 12"/>
          <p:cNvSpPr>
            <a:spLocks noGrp="1"/>
          </p:cNvSpPr>
          <p:nvPr>
            <p:ph type="title"/>
          </p:nvPr>
        </p:nvSpPr>
        <p:spPr/>
        <p:txBody>
          <a:bodyPr/>
          <a:lstStyle/>
          <a:p>
            <a:r>
              <a:rPr lang="en-US" altLang="zh-CN" dirty="0"/>
              <a:t>Background</a:t>
            </a:r>
            <a:endParaRPr lang="zh-CN" altLang="en-US" dirty="0"/>
          </a:p>
        </p:txBody>
      </p:sp>
      <p:sp>
        <p:nvSpPr>
          <p:cNvPr id="15" name="矩形 14"/>
          <p:cNvSpPr/>
          <p:nvPr/>
        </p:nvSpPr>
        <p:spPr>
          <a:xfrm>
            <a:off x="1034492" y="531882"/>
            <a:ext cx="10181964" cy="876330"/>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graphicFrame>
        <p:nvGraphicFramePr>
          <p:cNvPr id="9" name="表格 8">
            <a:extLst>
              <a:ext uri="{FF2B5EF4-FFF2-40B4-BE49-F238E27FC236}">
                <a16:creationId xmlns:a16="http://schemas.microsoft.com/office/drawing/2014/main" id="{435080CE-E9EF-469B-872A-13EF057117B3}"/>
              </a:ext>
            </a:extLst>
          </p:cNvPr>
          <p:cNvGraphicFramePr>
            <a:graphicFrameLocks noGrp="1"/>
          </p:cNvGraphicFramePr>
          <p:nvPr>
            <p:custDataLst>
              <p:tags r:id="rId2"/>
            </p:custDataLst>
            <p:extLst/>
          </p:nvPr>
        </p:nvGraphicFramePr>
        <p:xfrm>
          <a:off x="990598" y="1780828"/>
          <a:ext cx="12242801" cy="2509741"/>
        </p:xfrm>
        <a:graphic>
          <a:graphicData uri="http://schemas.openxmlformats.org/drawingml/2006/table">
            <a:tbl>
              <a:tblPr>
                <a:tableStyleId>{073A0DAA-6AF3-43AB-8588-CEC1D06C72B9}</a:tableStyleId>
              </a:tblPr>
              <a:tblGrid>
                <a:gridCol w="2899831">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2">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1" name="圆角矩形 20">
            <a:extLst>
              <a:ext uri="{FF2B5EF4-FFF2-40B4-BE49-F238E27FC236}">
                <a16:creationId xmlns:a16="http://schemas.microsoft.com/office/drawing/2014/main" id="{BAC57B28-6380-4B4B-B55C-036DC8298A83}"/>
              </a:ext>
            </a:extLst>
          </p:cNvPr>
          <p:cNvSpPr/>
          <p:nvPr/>
        </p:nvSpPr>
        <p:spPr>
          <a:xfrm>
            <a:off x="3871640" y="3700114"/>
            <a:ext cx="2160240" cy="550232"/>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advClick="0" advTm="4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TM 2"/>
          <p:cNvPicPr>
            <a:picLocks noChangeAspect="1"/>
          </p:cNvPicPr>
          <p:nvPr/>
        </p:nvPicPr>
        <p:blipFill>
          <a:blip r:embed="rId5"/>
          <a:stretch>
            <a:fillRect/>
          </a:stretch>
        </p:blipFill>
        <p:spPr>
          <a:xfrm>
            <a:off x="423745" y="4864596"/>
            <a:ext cx="6762527" cy="2307801"/>
          </a:xfrm>
          <a:prstGeom prst="rect">
            <a:avLst/>
          </a:prstGeom>
        </p:spPr>
      </p:pic>
      <p:sp>
        <p:nvSpPr>
          <p:cNvPr id="6" name="TextBox 3"/>
          <p:cNvSpPr txBox="1"/>
          <p:nvPr/>
        </p:nvSpPr>
        <p:spPr>
          <a:xfrm>
            <a:off x="7170496" y="4495829"/>
            <a:ext cx="6784340" cy="2923108"/>
          </a:xfrm>
          <a:prstGeom prst="rect">
            <a:avLst/>
          </a:prstGeom>
          <a:noFill/>
        </p:spPr>
        <p:txBody>
          <a:bodyPr wrap="square" rtlCol="0">
            <a:spAutoFit/>
          </a:bodyPr>
          <a:lstStyle/>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RPC systems like DaRPC and FaSST use RDMA send to transmit data, which can eliminate the polling overhead compared to the RDMA write based approach.</a:t>
            </a: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sym typeface="+mn-ea"/>
              </a:rPr>
              <a:t>FaSST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sym typeface="+mn-ea"/>
              </a:rPr>
              <a:t>differs from DaRPC in that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sym typeface="+mn-ea"/>
              </a:rPr>
              <a:t>it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sym typeface="+mn-ea"/>
              </a:rPr>
              <a:t>works in UC mode.</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 name="标题 13"/>
          <p:cNvSpPr>
            <a:spLocks noGrp="1"/>
          </p:cNvSpPr>
          <p:nvPr>
            <p:ph type="title"/>
          </p:nvPr>
        </p:nvSpPr>
        <p:spPr/>
        <p:txBody>
          <a:bodyPr/>
          <a:lstStyle/>
          <a:p>
            <a:r>
              <a:rPr lang="en-US" altLang="zh-CN" dirty="0"/>
              <a:t>Background</a:t>
            </a:r>
            <a:endParaRPr lang="zh-CN" altLang="en-US" dirty="0"/>
          </a:p>
        </p:txBody>
      </p:sp>
      <p:sp>
        <p:nvSpPr>
          <p:cNvPr id="18" name="矩形 17"/>
          <p:cNvSpPr/>
          <p:nvPr/>
        </p:nvSpPr>
        <p:spPr>
          <a:xfrm>
            <a:off x="1034492" y="531882"/>
            <a:ext cx="10181964" cy="876330"/>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graphicFrame>
        <p:nvGraphicFramePr>
          <p:cNvPr id="9" name="表格 8">
            <a:extLst>
              <a:ext uri="{FF2B5EF4-FFF2-40B4-BE49-F238E27FC236}">
                <a16:creationId xmlns:a16="http://schemas.microsoft.com/office/drawing/2014/main" id="{D4FD0D3F-BA30-4275-B9C3-A6EA70ED8CF8}"/>
              </a:ext>
            </a:extLst>
          </p:cNvPr>
          <p:cNvGraphicFramePr>
            <a:graphicFrameLocks noGrp="1"/>
          </p:cNvGraphicFramePr>
          <p:nvPr>
            <p:custDataLst>
              <p:tags r:id="rId2"/>
            </p:custDataLst>
            <p:extLst/>
          </p:nvPr>
        </p:nvGraphicFramePr>
        <p:xfrm>
          <a:off x="990598" y="1780828"/>
          <a:ext cx="12242801" cy="2509741"/>
        </p:xfrm>
        <a:graphic>
          <a:graphicData uri="http://schemas.openxmlformats.org/drawingml/2006/table">
            <a:tbl>
              <a:tblPr>
                <a:tableStyleId>{073A0DAA-6AF3-43AB-8588-CEC1D06C72B9}</a:tableStyleId>
              </a:tblPr>
              <a:tblGrid>
                <a:gridCol w="2899831">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2">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0" name="圆角矩形 20">
            <a:extLst>
              <a:ext uri="{FF2B5EF4-FFF2-40B4-BE49-F238E27FC236}">
                <a16:creationId xmlns:a16="http://schemas.microsoft.com/office/drawing/2014/main" id="{A952F3EA-2CDD-4757-BA12-4EC61097A6EF}"/>
              </a:ext>
            </a:extLst>
          </p:cNvPr>
          <p:cNvSpPr/>
          <p:nvPr/>
        </p:nvSpPr>
        <p:spPr>
          <a:xfrm>
            <a:off x="6009410" y="2539951"/>
            <a:ext cx="4126926" cy="1750618"/>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advClick="0" advTm="39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M 3"/>
          <p:cNvPicPr>
            <a:picLocks noChangeAspect="1"/>
          </p:cNvPicPr>
          <p:nvPr/>
        </p:nvPicPr>
        <p:blipFill>
          <a:blip r:embed="rId5"/>
          <a:stretch>
            <a:fillRect/>
          </a:stretch>
        </p:blipFill>
        <p:spPr>
          <a:xfrm>
            <a:off x="577557" y="4792588"/>
            <a:ext cx="6019081" cy="2507236"/>
          </a:xfrm>
          <a:prstGeom prst="rect">
            <a:avLst/>
          </a:prstGeom>
        </p:spPr>
      </p:pic>
      <p:sp>
        <p:nvSpPr>
          <p:cNvPr id="8" name="TextBox 3"/>
          <p:cNvSpPr txBox="1"/>
          <p:nvPr/>
        </p:nvSpPr>
        <p:spPr>
          <a:xfrm>
            <a:off x="6628732" y="4432548"/>
            <a:ext cx="7167880" cy="2968625"/>
          </a:xfrm>
          <a:prstGeom prst="rect">
            <a:avLst/>
          </a:prstGeom>
          <a:noFill/>
        </p:spPr>
        <p:txBody>
          <a:bodyPr wrap="square" rtlCol="0">
            <a:spAutoFit/>
          </a:bodyPr>
          <a:lstStyle/>
          <a:p>
            <a:pPr marL="342900" indent="-342900">
              <a:lnSpc>
                <a:spcPct val="130000"/>
              </a:lnSpc>
              <a:buFont typeface="Arial" panose="020B0604020202020204" pitchFamily="34" charset="0"/>
              <a:buChar char="•"/>
              <a:defRPr/>
            </a:pPr>
            <a:r>
              <a:rPr lang="en-US" altLang="zh-CN" sz="2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Octopus and LITE both use the RDMA write-IMM primitive to notify the receiver’s CPU for further data processing. </a:t>
            </a:r>
          </a:p>
          <a:p>
            <a:pPr marL="342900" marR="0" lvl="0" indent="-342900" algn="l" defTabSz="914400" rtl="0" eaLnBrk="1" fontAlgn="base" latinLnBrk="0" hangingPunct="1">
              <a:lnSpc>
                <a:spcPct val="130000"/>
              </a:lnSpc>
              <a:spcBef>
                <a:spcPct val="0"/>
              </a:spcBef>
              <a:spcAft>
                <a:spcPct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difference between RDMA send and RDMA write IMM primitives has little impact on the corresponding RPC design.</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标题 13"/>
          <p:cNvSpPr>
            <a:spLocks noGrp="1"/>
          </p:cNvSpPr>
          <p:nvPr>
            <p:ph type="title"/>
          </p:nvPr>
        </p:nvSpPr>
        <p:spPr/>
        <p:txBody>
          <a:bodyPr/>
          <a:lstStyle/>
          <a:p>
            <a:r>
              <a:rPr lang="en-US" altLang="zh-CN" dirty="0"/>
              <a:t>Background</a:t>
            </a:r>
            <a:endParaRPr lang="zh-CN" altLang="en-US" dirty="0"/>
          </a:p>
        </p:txBody>
      </p:sp>
      <p:sp>
        <p:nvSpPr>
          <p:cNvPr id="16" name="矩形 15"/>
          <p:cNvSpPr/>
          <p:nvPr/>
        </p:nvSpPr>
        <p:spPr>
          <a:xfrm>
            <a:off x="1034492" y="531882"/>
            <a:ext cx="10181964" cy="876330"/>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graphicFrame>
        <p:nvGraphicFramePr>
          <p:cNvPr id="9" name="表格 8">
            <a:extLst>
              <a:ext uri="{FF2B5EF4-FFF2-40B4-BE49-F238E27FC236}">
                <a16:creationId xmlns:a16="http://schemas.microsoft.com/office/drawing/2014/main" id="{C394388F-0698-4142-8D4B-2D987FA5A0AA}"/>
              </a:ext>
            </a:extLst>
          </p:cNvPr>
          <p:cNvGraphicFramePr>
            <a:graphicFrameLocks noGrp="1"/>
          </p:cNvGraphicFramePr>
          <p:nvPr>
            <p:custDataLst>
              <p:tags r:id="rId2"/>
            </p:custDataLst>
            <p:extLst/>
          </p:nvPr>
        </p:nvGraphicFramePr>
        <p:xfrm>
          <a:off x="990598" y="1780828"/>
          <a:ext cx="12242801" cy="2509741"/>
        </p:xfrm>
        <a:graphic>
          <a:graphicData uri="http://schemas.openxmlformats.org/drawingml/2006/table">
            <a:tbl>
              <a:tblPr>
                <a:tableStyleId>{073A0DAA-6AF3-43AB-8588-CEC1D06C72B9}</a:tableStyleId>
              </a:tblPr>
              <a:tblGrid>
                <a:gridCol w="2899831">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2">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0" name="圆角矩形 20">
            <a:extLst>
              <a:ext uri="{FF2B5EF4-FFF2-40B4-BE49-F238E27FC236}">
                <a16:creationId xmlns:a16="http://schemas.microsoft.com/office/drawing/2014/main" id="{6DA071A6-C4B9-4EE1-8648-1D98CFF15BEF}"/>
              </a:ext>
            </a:extLst>
          </p:cNvPr>
          <p:cNvSpPr/>
          <p:nvPr/>
        </p:nvSpPr>
        <p:spPr>
          <a:xfrm>
            <a:off x="10136335" y="2539951"/>
            <a:ext cx="3097063" cy="550232"/>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5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advClick="0" advTm="2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1"/>
          <p:cNvSpPr/>
          <p:nvPr>
            <p:custDataLst>
              <p:tags r:id="rId2"/>
            </p:custDataLst>
          </p:nvPr>
        </p:nvSpPr>
        <p:spPr>
          <a:xfrm>
            <a:off x="3871640" y="1316597"/>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871640" y="234852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60549" y="1264196"/>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60540" y="2272307"/>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890824" y="4269298"/>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3979723" y="4216896"/>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890824" y="5205774"/>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3979723" y="515337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892426" y="6141506"/>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3981326" y="6089104"/>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10" name="标题 9"/>
          <p:cNvSpPr>
            <a:spLocks noGrp="1"/>
          </p:cNvSpPr>
          <p:nvPr>
            <p:ph type="title"/>
          </p:nvPr>
        </p:nvSpPr>
        <p:spPr/>
        <p:txBody>
          <a:bodyPr/>
          <a:lstStyle/>
          <a:p>
            <a:r>
              <a:rPr lang="en-US" altLang="zh-CN" dirty="0"/>
              <a:t>Outline</a:t>
            </a:r>
            <a:endParaRPr lang="zh-CN" altLang="en-US" dirty="0"/>
          </a:p>
        </p:txBody>
      </p:sp>
      <p:sp>
        <p:nvSpPr>
          <p:cNvPr id="25" name="MH_Entry_2"/>
          <p:cNvSpPr/>
          <p:nvPr>
            <p:custDataLst>
              <p:tags r:id="rId12"/>
            </p:custDataLst>
          </p:nvPr>
        </p:nvSpPr>
        <p:spPr>
          <a:xfrm>
            <a:off x="3943648" y="2272308"/>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5B9BD5"/>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Motivation</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7" name="MH_Others_2"/>
          <p:cNvSpPr/>
          <p:nvPr>
            <p:custDataLst>
              <p:tags r:id="rId13"/>
            </p:custDataLst>
          </p:nvPr>
        </p:nvSpPr>
        <p:spPr>
          <a:xfrm>
            <a:off x="3896320" y="335700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MH_Entry_2"/>
          <p:cNvSpPr/>
          <p:nvPr>
            <p:custDataLst>
              <p:tags r:id="rId14"/>
            </p:custDataLst>
          </p:nvPr>
        </p:nvSpPr>
        <p:spPr>
          <a:xfrm>
            <a:off x="3985220" y="328079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9" name="MH_Entry_2"/>
          <p:cNvSpPr/>
          <p:nvPr>
            <p:custDataLst>
              <p:tags r:id="rId15"/>
            </p:custDataLst>
          </p:nvPr>
        </p:nvSpPr>
        <p:spPr>
          <a:xfrm>
            <a:off x="3968328" y="328079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Tree>
    <p:custDataLst>
      <p:tags r:id="rId1"/>
    </p:custDataLst>
  </p:cSld>
  <p:clrMapOvr>
    <a:masterClrMapping/>
  </p:clrMapOvr>
  <p:transition advClick="0" advTm="4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t>Motivation</a:t>
            </a:r>
            <a:endParaRPr lang="zh-CN" altLang="en-US" dirty="0"/>
          </a:p>
        </p:txBody>
      </p:sp>
      <p:sp>
        <p:nvSpPr>
          <p:cNvPr id="4" name="TextBox 3"/>
          <p:cNvSpPr txBox="1"/>
          <p:nvPr/>
        </p:nvSpPr>
        <p:spPr>
          <a:xfrm>
            <a:off x="990600" y="6239174"/>
            <a:ext cx="12242800" cy="972574"/>
          </a:xfrm>
          <a:prstGeom prst="rect">
            <a:avLst/>
          </a:prstGeom>
          <a:noFill/>
        </p:spPr>
        <p:txBody>
          <a:bodyPr wrap="square" rtlCol="0">
            <a:spAutoFit/>
          </a:bodyPr>
          <a:lstStyle/>
          <a:p>
            <a:pPr algn="just">
              <a:lnSpc>
                <a:spcPct val="130000"/>
              </a:lnSpc>
              <a:buFont typeface="Wingdings" panose="05000000000000000000" pitchFamily="2" charset="2"/>
            </a:pP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Without a validation </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sym typeface="+mn-ea"/>
              </a:rPr>
              <a:t>of remote data persistence in </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data asynchronous flushing from NIC to PM</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distributed applications may incur </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data consistency and concurrency problems</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sp>
        <p:nvSpPr>
          <p:cNvPr id="8" name="矩形 7"/>
          <p:cNvSpPr/>
          <p:nvPr/>
        </p:nvSpPr>
        <p:spPr bwMode="auto">
          <a:xfrm>
            <a:off x="8855762" y="1329502"/>
            <a:ext cx="968375" cy="36384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RNIC</a:t>
            </a:r>
          </a:p>
        </p:txBody>
      </p:sp>
      <p:sp>
        <p:nvSpPr>
          <p:cNvPr id="23" name="矩形 22"/>
          <p:cNvSpPr/>
          <p:nvPr/>
        </p:nvSpPr>
        <p:spPr>
          <a:xfrm>
            <a:off x="7658182" y="4378936"/>
            <a:ext cx="3547638" cy="535531"/>
          </a:xfrm>
          <a:prstGeom prst="rect">
            <a:avLst/>
          </a:prstGeom>
          <a:effectLst/>
        </p:spPr>
        <p:txBody>
          <a:bodyPr wrap="none">
            <a:spAutoFit/>
          </a:bodyPr>
          <a:lstStyle/>
          <a:p>
            <a:pPr algn="just">
              <a:lnSpc>
                <a:spcPct val="120000"/>
              </a:lnSpc>
              <a:buClr>
                <a:schemeClr val="accent5">
                  <a:lumMod val="50000"/>
                </a:schemeClr>
              </a:buClr>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Process of RDMA write</a:t>
            </a:r>
          </a:p>
        </p:txBody>
      </p:sp>
      <p:sp>
        <p:nvSpPr>
          <p:cNvPr id="25" name="文本框 24"/>
          <p:cNvSpPr txBox="1"/>
          <p:nvPr/>
        </p:nvSpPr>
        <p:spPr>
          <a:xfrm>
            <a:off x="6223912" y="2056284"/>
            <a:ext cx="2449268" cy="369332"/>
          </a:xfrm>
          <a:prstGeom prst="rect">
            <a:avLst/>
          </a:prstGeom>
          <a:noFill/>
          <a:effectLst/>
        </p:spPr>
        <p:txBody>
          <a:bodyPr wrap="square" rtlCol="0">
            <a:spAutoFit/>
          </a:bodyPr>
          <a:lstStyle/>
          <a:p>
            <a:r>
              <a:rPr lang="en-US" altLang="zh-CN" sz="1800" dirty="0">
                <a:latin typeface="微软雅黑" panose="020B0503020204020204" pitchFamily="34" charset="-122"/>
                <a:ea typeface="微软雅黑" panose="020B0503020204020204" pitchFamily="34" charset="-122"/>
              </a:rPr>
              <a:t>RDMA Write (line2)</a:t>
            </a:r>
          </a:p>
        </p:txBody>
      </p:sp>
      <p:cxnSp>
        <p:nvCxnSpPr>
          <p:cNvPr id="26" name="直接连接符 25"/>
          <p:cNvCxnSpPr/>
          <p:nvPr/>
        </p:nvCxnSpPr>
        <p:spPr bwMode="auto">
          <a:xfrm>
            <a:off x="7170422" y="1872335"/>
            <a:ext cx="0" cy="2470785"/>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直接连接符 26"/>
          <p:cNvCxnSpPr/>
          <p:nvPr/>
        </p:nvCxnSpPr>
        <p:spPr bwMode="auto">
          <a:xfrm>
            <a:off x="8266432" y="1872327"/>
            <a:ext cx="1270" cy="2423160"/>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直接连接符 28"/>
          <p:cNvCxnSpPr/>
          <p:nvPr/>
        </p:nvCxnSpPr>
        <p:spPr bwMode="auto">
          <a:xfrm>
            <a:off x="9330057" y="1902815"/>
            <a:ext cx="0" cy="2440305"/>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直接连接符 30"/>
          <p:cNvCxnSpPr/>
          <p:nvPr/>
        </p:nvCxnSpPr>
        <p:spPr bwMode="auto">
          <a:xfrm>
            <a:off x="11959135" y="1902807"/>
            <a:ext cx="0" cy="2392680"/>
          </a:xfrm>
          <a:prstGeom prst="line">
            <a:avLst/>
          </a:prstGeom>
          <a:ln>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直接箭头连接符 34"/>
          <p:cNvCxnSpPr/>
          <p:nvPr/>
        </p:nvCxnSpPr>
        <p:spPr bwMode="auto">
          <a:xfrm>
            <a:off x="7209792" y="2473671"/>
            <a:ext cx="1057910" cy="245110"/>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36" name="直接箭头连接符 35"/>
          <p:cNvCxnSpPr/>
          <p:nvPr/>
        </p:nvCxnSpPr>
        <p:spPr bwMode="auto">
          <a:xfrm>
            <a:off x="8361682" y="2746096"/>
            <a:ext cx="919480" cy="212725"/>
          </a:xfrm>
          <a:prstGeom prst="straightConnector1">
            <a:avLst/>
          </a:prstGeom>
          <a:solidFill>
            <a:schemeClr val="accent1"/>
          </a:solidFill>
          <a:ln w="28575" cap="flat" cmpd="sng" algn="ctr">
            <a:solidFill>
              <a:schemeClr val="accent1">
                <a:shade val="50000"/>
              </a:schemeClr>
            </a:solidFill>
            <a:prstDash val="sysDot"/>
            <a:round/>
            <a:headEnd type="none" w="med" len="med"/>
            <a:tailEnd type="stealth" w="lg" len="lg"/>
          </a:ln>
          <a:effectLst/>
        </p:spPr>
      </p:cxnSp>
      <p:cxnSp>
        <p:nvCxnSpPr>
          <p:cNvPr id="37" name="直接箭头连接符 36"/>
          <p:cNvCxnSpPr/>
          <p:nvPr/>
        </p:nvCxnSpPr>
        <p:spPr bwMode="auto">
          <a:xfrm flipH="1">
            <a:off x="8361692" y="3051521"/>
            <a:ext cx="968375" cy="200660"/>
          </a:xfrm>
          <a:prstGeom prst="straightConnector1">
            <a:avLst/>
          </a:prstGeom>
          <a:solidFill>
            <a:schemeClr val="accent1"/>
          </a:solidFill>
          <a:ln w="28575" cap="flat" cmpd="sng" algn="ctr">
            <a:solidFill>
              <a:schemeClr val="accent1">
                <a:shade val="50000"/>
              </a:schemeClr>
            </a:solidFill>
            <a:prstDash val="sysDot"/>
            <a:round/>
            <a:headEnd type="none" w="med" len="med"/>
            <a:tailEnd type="stealth" w="lg" len="lg"/>
          </a:ln>
          <a:effectLst/>
        </p:spPr>
      </p:cxnSp>
      <p:cxnSp>
        <p:nvCxnSpPr>
          <p:cNvPr id="38" name="直接箭头连接符 37"/>
          <p:cNvCxnSpPr/>
          <p:nvPr/>
        </p:nvCxnSpPr>
        <p:spPr bwMode="auto">
          <a:xfrm flipH="1">
            <a:off x="7171692" y="3264882"/>
            <a:ext cx="1096010" cy="252730"/>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cxnSp>
        <p:nvCxnSpPr>
          <p:cNvPr id="39" name="直接箭头连接符 38"/>
          <p:cNvCxnSpPr/>
          <p:nvPr/>
        </p:nvCxnSpPr>
        <p:spPr bwMode="auto">
          <a:xfrm>
            <a:off x="9378962" y="3068661"/>
            <a:ext cx="2580183" cy="448950"/>
          </a:xfrm>
          <a:prstGeom prst="straightConnector1">
            <a:avLst/>
          </a:prstGeom>
          <a:solidFill>
            <a:schemeClr val="accent1"/>
          </a:solidFill>
          <a:ln w="9525" cap="flat" cmpd="sng" algn="ctr">
            <a:solidFill>
              <a:schemeClr val="tx1"/>
            </a:solidFill>
            <a:prstDash val="lgDash"/>
            <a:round/>
            <a:headEnd type="none" w="med" len="med"/>
            <a:tailEnd type="stealth" w="lg" len="lg"/>
          </a:ln>
          <a:effectLst/>
        </p:spPr>
      </p:cxnSp>
      <p:sp>
        <p:nvSpPr>
          <p:cNvPr id="41" name="下箭头 40"/>
          <p:cNvSpPr/>
          <p:nvPr/>
        </p:nvSpPr>
        <p:spPr bwMode="auto">
          <a:xfrm rot="3614775">
            <a:off x="9447515" y="2668803"/>
            <a:ext cx="219150" cy="374974"/>
          </a:xfrm>
          <a:prstGeom prst="downArrow">
            <a:avLst/>
          </a:prstGeom>
          <a:noFill/>
          <a:ln w="9525"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0" hangingPunct="0"/>
            <a:endParaRPr lang="zh-CN" altLang="en-US">
              <a:latin typeface="微软雅黑" panose="020B0503020204020204" pitchFamily="34" charset="-122"/>
              <a:ea typeface="微软雅黑" panose="020B0503020204020204" pitchFamily="34" charset="-122"/>
            </a:endParaRPr>
          </a:p>
        </p:txBody>
      </p:sp>
      <p:sp>
        <p:nvSpPr>
          <p:cNvPr id="42" name="下箭头 41"/>
          <p:cNvSpPr/>
          <p:nvPr/>
        </p:nvSpPr>
        <p:spPr bwMode="auto">
          <a:xfrm rot="14188977">
            <a:off x="11471986" y="3367935"/>
            <a:ext cx="267395" cy="459114"/>
          </a:xfrm>
          <a:prstGeom prst="downArrow">
            <a:avLst/>
          </a:prstGeom>
          <a:noFill/>
          <a:ln w="9525"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0" hangingPunct="0"/>
            <a:endParaRPr lang="zh-CN" altLang="en-US">
              <a:latin typeface="微软雅黑" panose="020B0503020204020204" pitchFamily="34" charset="-122"/>
              <a:ea typeface="微软雅黑" panose="020B0503020204020204" pitchFamily="34" charset="-122"/>
            </a:endParaRPr>
          </a:p>
        </p:txBody>
      </p:sp>
      <p:sp>
        <p:nvSpPr>
          <p:cNvPr id="43" name="文本框 42"/>
          <p:cNvSpPr txBox="1"/>
          <p:nvPr/>
        </p:nvSpPr>
        <p:spPr>
          <a:xfrm>
            <a:off x="9432001" y="2323511"/>
            <a:ext cx="1675459" cy="369332"/>
          </a:xfrm>
          <a:prstGeom prst="rect">
            <a:avLst/>
          </a:prstGeom>
          <a:noFill/>
          <a:effectLst/>
        </p:spPr>
        <p:txBody>
          <a:bodyPr wrap="none" rtlCol="0">
            <a:spAutoFit/>
          </a:bodyPr>
          <a:lstStyle/>
          <a:p>
            <a:r>
              <a:rPr lang="en-US" altLang="zh-CN" sz="1800" b="1" dirty="0" err="1">
                <a:solidFill>
                  <a:schemeClr val="accent1"/>
                </a:solidFill>
                <a:latin typeface="微软雅黑" panose="020B0503020204020204" pitchFamily="34" charset="-122"/>
                <a:ea typeface="微软雅黑" panose="020B0503020204020204" pitchFamily="34" charset="-122"/>
              </a:rPr>
              <a:t>TimeA</a:t>
            </a:r>
            <a:r>
              <a:rPr lang="en-US" altLang="zh-CN" sz="1800" b="1" dirty="0">
                <a:solidFill>
                  <a:schemeClr val="accent1"/>
                </a:solidFill>
                <a:latin typeface="微软雅黑" panose="020B0503020204020204" pitchFamily="34" charset="-122"/>
                <a:ea typeface="微软雅黑" panose="020B0503020204020204" pitchFamily="34" charset="-122"/>
              </a:rPr>
              <a:t>(line4)</a:t>
            </a:r>
          </a:p>
        </p:txBody>
      </p:sp>
      <p:sp>
        <p:nvSpPr>
          <p:cNvPr id="44" name="文本框 43"/>
          <p:cNvSpPr txBox="1"/>
          <p:nvPr/>
        </p:nvSpPr>
        <p:spPr>
          <a:xfrm>
            <a:off x="11155854" y="3781205"/>
            <a:ext cx="915635" cy="369332"/>
          </a:xfrm>
          <a:prstGeom prst="rect">
            <a:avLst/>
          </a:prstGeom>
          <a:noFill/>
          <a:effectLst/>
        </p:spPr>
        <p:txBody>
          <a:bodyPr wrap="none" rtlCol="0">
            <a:spAutoFit/>
          </a:bodyPr>
          <a:lstStyle/>
          <a:p>
            <a:r>
              <a:rPr lang="en-US" altLang="zh-CN" sz="1800" b="1" dirty="0" err="1">
                <a:solidFill>
                  <a:srgbClr val="7030A0"/>
                </a:solidFill>
                <a:latin typeface="微软雅黑" panose="020B0503020204020204" pitchFamily="34" charset="-122"/>
                <a:ea typeface="微软雅黑" panose="020B0503020204020204" pitchFamily="34" charset="-122"/>
              </a:rPr>
              <a:t>TimeB</a:t>
            </a:r>
            <a:endParaRPr lang="zh-CN" altLang="en-US" sz="1800" b="1" dirty="0">
              <a:solidFill>
                <a:srgbClr val="7030A0"/>
              </a:solidFill>
              <a:latin typeface="微软雅黑" panose="020B0503020204020204" pitchFamily="34" charset="-122"/>
              <a:ea typeface="微软雅黑" panose="020B0503020204020204" pitchFamily="34" charset="-122"/>
            </a:endParaRPr>
          </a:p>
        </p:txBody>
      </p:sp>
      <p:sp>
        <p:nvSpPr>
          <p:cNvPr id="45" name="下箭头 44"/>
          <p:cNvSpPr/>
          <p:nvPr/>
        </p:nvSpPr>
        <p:spPr bwMode="auto">
          <a:xfrm rot="14188977">
            <a:off x="6813244" y="3430039"/>
            <a:ext cx="267395" cy="459114"/>
          </a:xfrm>
          <a:prstGeom prst="downArrow">
            <a:avLst/>
          </a:prstGeom>
          <a:noFill/>
          <a:ln w="9525"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0" hangingPunct="0"/>
            <a:endParaRPr lang="zh-CN" altLang="en-US">
              <a:latin typeface="微软雅黑" panose="020B0503020204020204" pitchFamily="34" charset="-122"/>
              <a:ea typeface="微软雅黑" panose="020B0503020204020204" pitchFamily="34" charset="-122"/>
            </a:endParaRPr>
          </a:p>
        </p:txBody>
      </p:sp>
      <p:sp>
        <p:nvSpPr>
          <p:cNvPr id="46" name="文本框 45"/>
          <p:cNvSpPr txBox="1"/>
          <p:nvPr/>
        </p:nvSpPr>
        <p:spPr>
          <a:xfrm>
            <a:off x="6387983" y="3748600"/>
            <a:ext cx="1657826" cy="369332"/>
          </a:xfrm>
          <a:prstGeom prst="rect">
            <a:avLst/>
          </a:prstGeom>
          <a:noFill/>
          <a:effectLst/>
        </p:spPr>
        <p:txBody>
          <a:bodyPr wrap="none" rtlCol="0">
            <a:spAutoFit/>
          </a:bodyPr>
          <a:lstStyle/>
          <a:p>
            <a:r>
              <a:rPr lang="en-US" altLang="zh-CN" sz="1800" b="1" dirty="0" err="1">
                <a:solidFill>
                  <a:schemeClr val="accent6">
                    <a:lumMod val="75000"/>
                  </a:schemeClr>
                </a:solidFill>
                <a:latin typeface="微软雅黑" panose="020B0503020204020204" pitchFamily="34" charset="-122"/>
                <a:ea typeface="微软雅黑" panose="020B0503020204020204" pitchFamily="34" charset="-122"/>
              </a:rPr>
              <a:t>TimeC</a:t>
            </a:r>
            <a:r>
              <a:rPr lang="en-US" altLang="zh-CN" sz="1800" b="1" dirty="0">
                <a:solidFill>
                  <a:schemeClr val="accent6">
                    <a:lumMod val="75000"/>
                  </a:schemeClr>
                </a:solidFill>
                <a:latin typeface="微软雅黑" panose="020B0503020204020204" pitchFamily="34" charset="-122"/>
                <a:ea typeface="微软雅黑" panose="020B0503020204020204" pitchFamily="34" charset="-122"/>
              </a:rPr>
              <a:t>(line6)</a:t>
            </a:r>
          </a:p>
        </p:txBody>
      </p:sp>
      <p:sp>
        <p:nvSpPr>
          <p:cNvPr id="47" name="乘号 46"/>
          <p:cNvSpPr/>
          <p:nvPr/>
        </p:nvSpPr>
        <p:spPr>
          <a:xfrm>
            <a:off x="10276281" y="2947073"/>
            <a:ext cx="866775" cy="610235"/>
          </a:xfrm>
          <a:prstGeom prst="mathMultiply">
            <a:avLst/>
          </a:prstGeom>
          <a:no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eaLnBrk="0" hangingPunct="0"/>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a:xfrm>
            <a:off x="1449808" y="4905222"/>
            <a:ext cx="11783592" cy="1158074"/>
          </a:xfrm>
          <a:prstGeom prst="rect">
            <a:avLst/>
          </a:prstGeom>
          <a:effectLst/>
        </p:spPr>
        <p:txBody>
          <a:bodyPr wrap="square">
            <a:spAutoFit/>
          </a:bodyPr>
          <a:lstStyle/>
          <a:p>
            <a:pPr marL="342900" algn="just">
              <a:lnSpc>
                <a:spcPct val="130000"/>
              </a:lnSpc>
              <a:buClr>
                <a:schemeClr val="accent5">
                  <a:lumMod val="50000"/>
                </a:schemeClr>
              </a:buClr>
              <a:defRPr/>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Traditional RDMA and its hardware are </a:t>
            </a:r>
            <a:r>
              <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not NVM-aware </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and also </a:t>
            </a:r>
            <a:r>
              <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do not guarantee data persistence</a:t>
            </a:r>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at the remote.</a:t>
            </a:r>
          </a:p>
        </p:txBody>
      </p:sp>
      <p:sp>
        <p:nvSpPr>
          <p:cNvPr id="52" name="直角三角形 51"/>
          <p:cNvSpPr/>
          <p:nvPr>
            <p:custDataLst>
              <p:tags r:id="rId2"/>
            </p:custDataLst>
          </p:nvPr>
        </p:nvSpPr>
        <p:spPr>
          <a:xfrm rot="18900000" flipH="1" flipV="1">
            <a:off x="921788" y="5372123"/>
            <a:ext cx="654719" cy="652728"/>
          </a:xfrm>
          <a:prstGeom prst="rtTriangle">
            <a:avLst/>
          </a:prstGeom>
          <a:solidFill>
            <a:srgbClr val="D8524B">
              <a:alpha val="94000"/>
            </a:srgbClr>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55" name="矩形 54"/>
          <p:cNvSpPr/>
          <p:nvPr/>
        </p:nvSpPr>
        <p:spPr bwMode="auto">
          <a:xfrm>
            <a:off x="7704805" y="1329502"/>
            <a:ext cx="968375" cy="36384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RNIC</a:t>
            </a:r>
          </a:p>
        </p:txBody>
      </p:sp>
      <p:sp>
        <p:nvSpPr>
          <p:cNvPr id="56" name="矩形 55"/>
          <p:cNvSpPr/>
          <p:nvPr/>
        </p:nvSpPr>
        <p:spPr bwMode="auto">
          <a:xfrm>
            <a:off x="6489302" y="1329502"/>
            <a:ext cx="968375" cy="36384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1800" dirty="0" err="1">
                <a:latin typeface="微软雅黑" panose="020B0503020204020204" pitchFamily="34" charset="-122"/>
                <a:ea typeface="微软雅黑" panose="020B0503020204020204" pitchFamily="34" charset="-122"/>
                <a:cs typeface="Times New Roman" panose="02020603050405020304" pitchFamily="18" charset="0"/>
              </a:rPr>
              <a:t>HostA</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矩形 56"/>
          <p:cNvSpPr/>
          <p:nvPr/>
        </p:nvSpPr>
        <p:spPr bwMode="auto">
          <a:xfrm>
            <a:off x="11580049" y="1329502"/>
            <a:ext cx="775033" cy="363848"/>
          </a:xfrm>
          <a:prstGeom prst="rect">
            <a:avLst/>
          </a:prstGeom>
          <a:solidFill>
            <a:schemeClr val="accent4">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eaLnBrk="0" hangingPunct="0"/>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PM</a:t>
            </a:r>
          </a:p>
        </p:txBody>
      </p:sp>
      <p:sp>
        <p:nvSpPr>
          <p:cNvPr id="58" name="矩形 57"/>
          <p:cNvSpPr/>
          <p:nvPr/>
        </p:nvSpPr>
        <p:spPr bwMode="auto">
          <a:xfrm>
            <a:off x="9947244" y="1329502"/>
            <a:ext cx="1561991" cy="363848"/>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I/O pipeline</a:t>
            </a:r>
          </a:p>
        </p:txBody>
      </p:sp>
      <p:graphicFrame>
        <p:nvGraphicFramePr>
          <p:cNvPr id="59" name="表格 58"/>
          <p:cNvGraphicFramePr>
            <a:graphicFrameLocks noGrp="1"/>
          </p:cNvGraphicFramePr>
          <p:nvPr>
            <p:extLst>
              <p:ext uri="{D42A27DB-BD31-4B8C-83A1-F6EECF244321}">
                <p14:modId xmlns:p14="http://schemas.microsoft.com/office/powerpoint/2010/main" val="313957574"/>
              </p:ext>
            </p:extLst>
          </p:nvPr>
        </p:nvGraphicFramePr>
        <p:xfrm>
          <a:off x="452702" y="1363574"/>
          <a:ext cx="5359764" cy="3069003"/>
        </p:xfrm>
        <a:graphic>
          <a:graphicData uri="http://schemas.openxmlformats.org/drawingml/2006/table">
            <a:tbl>
              <a:tblPr firstRow="1" bandRow="1">
                <a:tableStyleId>{5C22544A-7EE6-4342-B048-85BDC9FD1C3A}</a:tableStyleId>
              </a:tblPr>
              <a:tblGrid>
                <a:gridCol w="5359764">
                  <a:extLst>
                    <a:ext uri="{9D8B030D-6E8A-4147-A177-3AD203B41FA5}">
                      <a16:colId xmlns:a16="http://schemas.microsoft.com/office/drawing/2014/main" val="20000"/>
                    </a:ext>
                  </a:extLst>
                </a:gridCol>
              </a:tblGrid>
              <a:tr h="457171">
                <a:tc>
                  <a:txBody>
                    <a:bodyPr/>
                    <a:lstStyle/>
                    <a:p>
                      <a:r>
                        <a:rPr lang="en-US" altLang="zh-CN" sz="2400" b="1" i="0" kern="1200" dirty="0">
                          <a:solidFill>
                            <a:schemeClr val="bg1"/>
                          </a:solidFill>
                          <a:effectLst/>
                          <a:latin typeface="微软雅黑" panose="020B0503020204020204" pitchFamily="34" charset="-122"/>
                          <a:ea typeface="微软雅黑" panose="020B0503020204020204" pitchFamily="34" charset="-122"/>
                          <a:cs typeface="+mn-cs"/>
                        </a:rPr>
                        <a:t>Traditional RDMA Write</a:t>
                      </a:r>
                      <a:endParaRPr lang="zh-CN" altLang="en-US" sz="2400" b="1" dirty="0">
                        <a:solidFill>
                          <a:schemeClr val="bg1"/>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2611803">
                <a:tc>
                  <a:txBody>
                    <a:bodyPr/>
                    <a:lstStyle/>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1: procedure transmission(</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𝑐𝑜𝑛𝑓𝑖𝑔</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𝑎𝑑𝑑𝑟</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𝑠𝑖𝑧𝑒</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2:    </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𝑟𝑒𝑠𝑢𝑙𝑡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𝑅𝐷𝑀𝐴</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_</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𝑊𝑟𝑖𝑡𝑒</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𝑐𝑜𝑛𝑓𝑖𝑔</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𝑎𝑑𝑑𝑟</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𝑠𝑖𝑧𝑒</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p>
                    <a:p>
                      <a:pPr marL="0" marR="0" lvl="0" indent="0" algn="l" defTabSz="800100" rtl="0" eaLnBrk="1" fontAlgn="auto" latinLnBrk="0" hangingPunct="1">
                        <a:lnSpc>
                          <a:spcPct val="100000"/>
                        </a:lnSpc>
                        <a:spcBef>
                          <a:spcPts val="0"/>
                        </a:spcBef>
                        <a:spcAft>
                          <a:spcPts val="0"/>
                        </a:spcAft>
                        <a:buClrTx/>
                        <a:buSzTx/>
                        <a:buFontTx/>
                        <a:buNone/>
                        <a:defRPr/>
                      </a:pP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3:    …….</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4:    </a:t>
                      </a:r>
                      <a:r>
                        <a:rPr lang="en-US" altLang="zh-CN" sz="1800" b="1" i="0" kern="1200" dirty="0">
                          <a:solidFill>
                            <a:schemeClr val="accent1"/>
                          </a:solidFill>
                          <a:effectLst/>
                          <a:latin typeface="微软雅黑" panose="020B0503020204020204" pitchFamily="34" charset="-122"/>
                          <a:ea typeface="微软雅黑" panose="020B0503020204020204" pitchFamily="34" charset="-122"/>
                          <a:cs typeface="+mn-cs"/>
                        </a:rPr>
                        <a:t>#RDMA Write Received by Remote</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5:   </a:t>
                      </a:r>
                      <a:r>
                        <a:rPr lang="en-US" altLang="zh-CN" sz="1800" b="1"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#Remote node shut down and data loss</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6:    </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GetACK</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𝑟𝑒𝑠𝑢𝑙𝑡</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7:    </a:t>
                      </a:r>
                      <a:r>
                        <a:rPr lang="en-US" altLang="zh-CN" sz="1800" b="1" i="0" kern="1200" dirty="0">
                          <a:solidFill>
                            <a:schemeClr val="accent6">
                              <a:lumMod val="50000"/>
                            </a:schemeClr>
                          </a:solidFill>
                          <a:effectLst/>
                          <a:latin typeface="微软雅黑" panose="020B0503020204020204" pitchFamily="34" charset="-122"/>
                          <a:ea typeface="微软雅黑" panose="020B0503020204020204" pitchFamily="34" charset="-122"/>
                          <a:cs typeface="+mn-cs"/>
                        </a:rPr>
                        <a:t>#</a:t>
                      </a:r>
                      <a:r>
                        <a:rPr lang="en-US" altLang="zh-CN" sz="1800" b="1" i="0" kern="1200" dirty="0" err="1">
                          <a:solidFill>
                            <a:schemeClr val="accent6">
                              <a:lumMod val="75000"/>
                            </a:schemeClr>
                          </a:solidFill>
                          <a:effectLst/>
                          <a:latin typeface="微软雅黑" panose="020B0503020204020204" pitchFamily="34" charset="-122"/>
                          <a:ea typeface="微软雅黑" panose="020B0503020204020204" pitchFamily="34" charset="-122"/>
                          <a:cs typeface="+mn-cs"/>
                        </a:rPr>
                        <a:t>TimeC</a:t>
                      </a:r>
                      <a:r>
                        <a:rPr lang="en-US" altLang="zh-CN" sz="1800" b="1" i="0" kern="1200" dirty="0">
                          <a:solidFill>
                            <a:schemeClr val="accent6">
                              <a:lumMod val="75000"/>
                            </a:schemeClr>
                          </a:solidFill>
                          <a:effectLst/>
                          <a:latin typeface="微软雅黑" panose="020B0503020204020204" pitchFamily="34" charset="-122"/>
                          <a:ea typeface="微软雅黑" panose="020B0503020204020204" pitchFamily="34" charset="-122"/>
                          <a:cs typeface="+mn-cs"/>
                        </a:rPr>
                        <a:t> </a:t>
                      </a:r>
                      <a:r>
                        <a:rPr lang="zh-CN" altLang="en-US" sz="1800" b="1" i="0" kern="1200" dirty="0">
                          <a:solidFill>
                            <a:schemeClr val="accent6">
                              <a:lumMod val="75000"/>
                            </a:schemeClr>
                          </a:solidFill>
                          <a:effectLst/>
                          <a:latin typeface="微软雅黑" panose="020B0503020204020204" pitchFamily="34" charset="-122"/>
                          <a:ea typeface="微软雅黑" panose="020B0503020204020204" pitchFamily="34" charset="-122"/>
                          <a:cs typeface="+mn-cs"/>
                        </a:rPr>
                        <a:t>≠ </a:t>
                      </a:r>
                      <a:r>
                        <a:rPr lang="en-US" altLang="zh-CN" sz="1800" b="1" i="0" kern="1200" dirty="0" err="1">
                          <a:solidFill>
                            <a:srgbClr val="7030A0"/>
                          </a:solidFill>
                          <a:effectLst/>
                          <a:latin typeface="微软雅黑" panose="020B0503020204020204" pitchFamily="34" charset="-122"/>
                          <a:ea typeface="微软雅黑" panose="020B0503020204020204" pitchFamily="34" charset="-122"/>
                          <a:cs typeface="+mn-cs"/>
                        </a:rPr>
                        <a:t>TimeB</a:t>
                      </a:r>
                      <a:r>
                        <a:rPr lang="en-US" altLang="zh-CN" sz="1800" b="1" i="0" kern="1200" dirty="0">
                          <a:solidFill>
                            <a:srgbClr val="7030A0"/>
                          </a:solidFill>
                          <a:effectLst/>
                          <a:latin typeface="微软雅黑" panose="020B0503020204020204" pitchFamily="34" charset="-122"/>
                          <a:ea typeface="微软雅黑" panose="020B0503020204020204" pitchFamily="34" charset="-122"/>
                          <a:cs typeface="+mn-cs"/>
                        </a:rPr>
                        <a:t> (not happen at all)</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8:    </a:t>
                      </a:r>
                      <a:r>
                        <a:rPr lang="zh-CN" altLang="en-US" sz="1800" b="1" i="0" kern="1200" dirty="0">
                          <a:solidFill>
                            <a:srgbClr val="FF0000"/>
                          </a:solidFill>
                          <a:effectLst/>
                          <a:latin typeface="微软雅黑" panose="020B0503020204020204" pitchFamily="34" charset="-122"/>
                          <a:ea typeface="微软雅黑" panose="020B0503020204020204" pitchFamily="34" charset="-122"/>
                          <a:cs typeface="+mn-cs"/>
                        </a:rPr>
                        <a:t>𝑒𝑟𝑟𝑜𝑟</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𝑅𝐷𝑀𝐴</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_read</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𝑐𝑜𝑛𝑓𝑖𝑔</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𝑎𝑑𝑑𝑟</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9:    …….</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cxnSp>
        <p:nvCxnSpPr>
          <p:cNvPr id="63" name="直接箭头连接符 62"/>
          <p:cNvCxnSpPr/>
          <p:nvPr/>
        </p:nvCxnSpPr>
        <p:spPr bwMode="auto">
          <a:xfrm>
            <a:off x="7095278" y="1120180"/>
            <a:ext cx="4872278" cy="0"/>
          </a:xfrm>
          <a:prstGeom prst="straightConnector1">
            <a:avLst/>
          </a:prstGeom>
          <a:solidFill>
            <a:schemeClr val="accent1"/>
          </a:solidFill>
          <a:ln w="28575" cap="flat" cmpd="sng" algn="ctr">
            <a:solidFill>
              <a:schemeClr val="tx1"/>
            </a:solidFill>
            <a:prstDash val="sysDot"/>
            <a:round/>
            <a:headEnd type="none" w="med" len="med"/>
            <a:tailEnd type="stealth" w="lg" len="lg"/>
          </a:ln>
          <a:effectLst/>
        </p:spPr>
      </p:cxnSp>
      <p:sp>
        <p:nvSpPr>
          <p:cNvPr id="88" name="文本框 87"/>
          <p:cNvSpPr txBox="1"/>
          <p:nvPr/>
        </p:nvSpPr>
        <p:spPr>
          <a:xfrm>
            <a:off x="9763005" y="2734564"/>
            <a:ext cx="2113527" cy="369332"/>
          </a:xfrm>
          <a:prstGeom prst="rect">
            <a:avLst/>
          </a:prstGeom>
          <a:noFill/>
          <a:effectLst/>
        </p:spPr>
        <p:txBody>
          <a:bodyPr wrap="none" rtlCol="0">
            <a:spAutoFit/>
          </a:bodyPr>
          <a:lstStyle/>
          <a:p>
            <a:r>
              <a:rPr lang="en-US" altLang="zh-CN" sz="1800" b="1" dirty="0">
                <a:solidFill>
                  <a:srgbClr val="FF0000"/>
                </a:solidFill>
                <a:latin typeface="微软雅黑" panose="020B0503020204020204" pitchFamily="34" charset="-122"/>
                <a:ea typeface="微软雅黑" panose="020B0503020204020204" pitchFamily="34" charset="-122"/>
              </a:rPr>
              <a:t>Shutdown(line5)</a:t>
            </a:r>
          </a:p>
        </p:txBody>
      </p:sp>
    </p:spTree>
    <p:custDataLst>
      <p:tags r:id="rId1"/>
    </p:custDataLst>
  </p:cSld>
  <p:clrMapOvr>
    <a:masterClrMapping/>
  </p:clrMapOvr>
  <p:transition advClick="0" advTm="54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9432" y="1224437"/>
            <a:ext cx="11233968" cy="3448685"/>
          </a:xfrm>
          <a:prstGeom prst="rect">
            <a:avLst/>
          </a:prstGeom>
          <a:noFill/>
        </p:spPr>
        <p:txBody>
          <a:bodyPr wrap="square" rtlCol="0">
            <a:spAutoFit/>
          </a:bodyPr>
          <a:lstStyle/>
          <a:p>
            <a:pPr>
              <a:lnSpc>
                <a:spcPct val="130000"/>
              </a:lnSpc>
            </a:pPr>
            <a:r>
              <a:rPr lang="en-US" sz="2400" dirty="0">
                <a:latin typeface="微软雅黑" panose="020B0503020204020204" pitchFamily="34" charset="-122"/>
                <a:ea typeface="微软雅黑" panose="020B0503020204020204" pitchFamily="34" charset="-122"/>
                <a:cs typeface="Times New Roman" panose="02020603050405020304" pitchFamily="18" charset="0"/>
              </a:rPr>
              <a:t>While both traditional RPC and SNIA RDMA read-after-write mechanisms </a:t>
            </a:r>
            <a:r>
              <a:rPr 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can solve the problem of remote data access persistence</a:t>
            </a:r>
            <a:r>
              <a:rPr lang="en-US"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this undirected and reactive approach has a large cost.</a:t>
            </a:r>
          </a:p>
          <a:p>
            <a:pPr>
              <a:lnSpc>
                <a:spcPct val="130000"/>
              </a:lnSpc>
            </a:pPr>
            <a:endParaRPr lang="en-US" sz="2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To RPC,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a:t>
            </a:r>
            <a:r>
              <a:rPr 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he complex and expensive data processing, RDMA communication network and PCIe transaction operations </a:t>
            </a:r>
            <a:r>
              <a:rPr lang="en-US" sz="2400" dirty="0">
                <a:latin typeface="微软雅黑" panose="020B0503020204020204" pitchFamily="34" charset="-122"/>
                <a:ea typeface="微软雅黑" panose="020B0503020204020204" pitchFamily="34" charset="-122"/>
                <a:cs typeface="Times New Roman" panose="02020603050405020304" pitchFamily="18" charset="0"/>
              </a:rPr>
              <a:t>are all on top of </a:t>
            </a:r>
            <a:r>
              <a:rPr 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the critical path</a:t>
            </a:r>
            <a:r>
              <a:rPr lang="en-US"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(T1+T2). </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Others_3"/>
          <p:cNvSpPr/>
          <p:nvPr>
            <p:custDataLst>
              <p:tags r:id="rId2"/>
            </p:custDataLst>
          </p:nvPr>
        </p:nvSpPr>
        <p:spPr>
          <a:xfrm>
            <a:off x="1207344" y="1365585"/>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235E9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MH_Others_3"/>
          <p:cNvSpPr/>
          <p:nvPr>
            <p:custDataLst>
              <p:tags r:id="rId3"/>
            </p:custDataLst>
          </p:nvPr>
        </p:nvSpPr>
        <p:spPr>
          <a:xfrm rot="16200000">
            <a:off x="1219836" y="3292911"/>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D85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标题 1"/>
          <p:cNvSpPr>
            <a:spLocks noGrp="1"/>
          </p:cNvSpPr>
          <p:nvPr>
            <p:ph type="title"/>
          </p:nvPr>
        </p:nvSpPr>
        <p:spPr/>
        <p:txBody>
          <a:bodyPr>
            <a:noAutofit/>
          </a:bodyPr>
          <a:lstStyle/>
          <a:p>
            <a:r>
              <a:rPr lang="en-US" altLang="zh-CN" dirty="0"/>
              <a:t>Motivation</a:t>
            </a:r>
            <a:endParaRPr lang="zh-CN" altLang="en-US" dirty="0"/>
          </a:p>
        </p:txBody>
      </p:sp>
      <p:pic>
        <p:nvPicPr>
          <p:cNvPr id="2" name="图片 1"/>
          <p:cNvPicPr>
            <a:picLocks noChangeAspect="1"/>
          </p:cNvPicPr>
          <p:nvPr/>
        </p:nvPicPr>
        <p:blipFill>
          <a:blip r:embed="rId6"/>
          <a:stretch>
            <a:fillRect/>
          </a:stretch>
        </p:blipFill>
        <p:spPr>
          <a:xfrm>
            <a:off x="4375696" y="4864596"/>
            <a:ext cx="5194744" cy="2384214"/>
          </a:xfrm>
          <a:prstGeom prst="rect">
            <a:avLst/>
          </a:prstGeom>
        </p:spPr>
      </p:pic>
    </p:spTree>
    <p:custDataLst>
      <p:tags r:id="rId1"/>
    </p:custDataLst>
  </p:cSld>
  <p:clrMapOvr>
    <a:masterClrMapping/>
  </p:clrMapOvr>
  <p:transition advClick="0" advTm="29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1"/>
          <p:cNvSpPr/>
          <p:nvPr>
            <p:custDataLst>
              <p:tags r:id="rId2"/>
            </p:custDataLst>
          </p:nvPr>
        </p:nvSpPr>
        <p:spPr>
          <a:xfrm>
            <a:off x="3871640" y="1316597"/>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871640" y="234852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60549" y="1264196"/>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60540" y="2272307"/>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890824" y="4269298"/>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3979723" y="4216896"/>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890824" y="5205774"/>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3979723" y="515337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892426" y="6141506"/>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3981326" y="6089104"/>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10" name="标题 9"/>
          <p:cNvSpPr>
            <a:spLocks noGrp="1"/>
          </p:cNvSpPr>
          <p:nvPr>
            <p:ph type="title"/>
          </p:nvPr>
        </p:nvSpPr>
        <p:spPr/>
        <p:txBody>
          <a:bodyPr/>
          <a:lstStyle/>
          <a:p>
            <a:r>
              <a:rPr lang="en-US" altLang="zh-CN" dirty="0"/>
              <a:t>Outline</a:t>
            </a:r>
            <a:endParaRPr lang="zh-CN" altLang="en-US" dirty="0"/>
          </a:p>
        </p:txBody>
      </p:sp>
      <p:sp>
        <p:nvSpPr>
          <p:cNvPr id="25" name="MH_Entry_2"/>
          <p:cNvSpPr/>
          <p:nvPr>
            <p:custDataLst>
              <p:tags r:id="rId12"/>
            </p:custDataLst>
          </p:nvPr>
        </p:nvSpPr>
        <p:spPr>
          <a:xfrm>
            <a:off x="3943648" y="2272308"/>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Motivation</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7" name="MH_Others_2"/>
          <p:cNvSpPr/>
          <p:nvPr>
            <p:custDataLst>
              <p:tags r:id="rId13"/>
            </p:custDataLst>
          </p:nvPr>
        </p:nvSpPr>
        <p:spPr>
          <a:xfrm>
            <a:off x="3896320" y="335700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MH_Entry_2"/>
          <p:cNvSpPr/>
          <p:nvPr>
            <p:custDataLst>
              <p:tags r:id="rId14"/>
            </p:custDataLst>
          </p:nvPr>
        </p:nvSpPr>
        <p:spPr>
          <a:xfrm>
            <a:off x="3985220" y="328079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9" name="MH_Entry_2"/>
          <p:cNvSpPr/>
          <p:nvPr>
            <p:custDataLst>
              <p:tags r:id="rId15"/>
            </p:custDataLst>
          </p:nvPr>
        </p:nvSpPr>
        <p:spPr>
          <a:xfrm>
            <a:off x="3968328" y="328079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5B9BD5"/>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Tree>
    <p:custDataLst>
      <p:tags r:id="rId1"/>
    </p:custData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cs typeface="黑体" panose="02010609060101010101" pitchFamily="49" charset="-122"/>
              </a:rPr>
              <a:t>Challenge</a:t>
            </a:r>
            <a:endParaRPr lang="zh-CN" altLang="en-US" dirty="0">
              <a:cs typeface="黑体" panose="02010609060101010101" pitchFamily="49" charset="-122"/>
            </a:endParaRPr>
          </a:p>
        </p:txBody>
      </p:sp>
      <p:sp>
        <p:nvSpPr>
          <p:cNvPr id="4" name="TextBox 3"/>
          <p:cNvSpPr txBox="1"/>
          <p:nvPr/>
        </p:nvSpPr>
        <p:spPr>
          <a:xfrm>
            <a:off x="2003344" y="1835896"/>
            <a:ext cx="10725280" cy="853567"/>
          </a:xfrm>
          <a:prstGeom prst="rect">
            <a:avLst/>
          </a:prstGeom>
          <a:noFill/>
        </p:spPr>
        <p:txBody>
          <a:bodyPr wrap="square" rtlCol="0">
            <a:spAutoFit/>
          </a:bodyPr>
          <a:lstStyle/>
          <a:p>
            <a:pPr marL="342900">
              <a:lnSpc>
                <a:spcPct val="13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In the NVM-RDMA architecture,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the invisibility of remote persistence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may cause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data corruption</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in case of a system crash or a power failure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1089450" y="1794727"/>
            <a:ext cx="843830" cy="863853"/>
            <a:chOff x="171800" y="760383"/>
            <a:chExt cx="843830" cy="863853"/>
          </a:xfrm>
        </p:grpSpPr>
        <p:sp>
          <p:nvSpPr>
            <p:cNvPr id="6" name="直角三角形 5"/>
            <p:cNvSpPr/>
            <p:nvPr>
              <p:custDataLst>
                <p:tags r:id="rId4"/>
              </p:custDataLst>
            </p:nvPr>
          </p:nvSpPr>
          <p:spPr>
            <a:xfrm rot="16200000">
              <a:off x="161788" y="770395"/>
              <a:ext cx="863853" cy="843830"/>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5" name="直角三角形 4"/>
            <p:cNvSpPr/>
            <p:nvPr>
              <p:custDataLst>
                <p:tags r:id="rId5"/>
              </p:custDataLst>
            </p:nvPr>
          </p:nvSpPr>
          <p:spPr>
            <a:xfrm rot="16200000">
              <a:off x="173946" y="772540"/>
              <a:ext cx="686506" cy="670774"/>
            </a:xfrm>
            <a:prstGeom prst="rtTriangle">
              <a:avLst/>
            </a:prstGeom>
            <a:solidFill>
              <a:srgbClr val="235E99"/>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63328" y="3877645"/>
            <a:ext cx="843830" cy="863853"/>
            <a:chOff x="171800" y="760383"/>
            <a:chExt cx="843830" cy="863853"/>
          </a:xfrm>
        </p:grpSpPr>
        <p:sp>
          <p:nvSpPr>
            <p:cNvPr id="10" name="直角三角形 9"/>
            <p:cNvSpPr/>
            <p:nvPr>
              <p:custDataLst>
                <p:tags r:id="rId2"/>
              </p:custDataLst>
            </p:nvPr>
          </p:nvSpPr>
          <p:spPr>
            <a:xfrm rot="16200000">
              <a:off x="161788" y="770395"/>
              <a:ext cx="863853" cy="843830"/>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11" name="直角三角形 10"/>
            <p:cNvSpPr/>
            <p:nvPr>
              <p:custDataLst>
                <p:tags r:id="rId3"/>
              </p:custDataLst>
            </p:nvPr>
          </p:nvSpPr>
          <p:spPr>
            <a:xfrm rot="16200000">
              <a:off x="173946" y="772540"/>
              <a:ext cx="686506" cy="670774"/>
            </a:xfrm>
            <a:prstGeom prst="rtTriangle">
              <a:avLst/>
            </a:prstGeom>
            <a:solidFill>
              <a:srgbClr val="235E99"/>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982468" y="3274774"/>
            <a:ext cx="11250932" cy="1005788"/>
          </a:xfrm>
          <a:prstGeom prst="rect">
            <a:avLst/>
          </a:prstGeom>
          <a:noFill/>
        </p:spPr>
        <p:txBody>
          <a:bodyPr wrap="square">
            <a:spAutoFit/>
          </a:bodyPr>
          <a:lstStyle/>
          <a:p>
            <a:pPr marL="342900">
              <a:lnSpc>
                <a:spcPct val="130000"/>
              </a:lnSpc>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mn-ea"/>
              </a:rPr>
              <a:t>Existing architectures do not provide </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an efficient method of persistent transmission</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sp>
        <p:nvSpPr>
          <p:cNvPr id="15" name="文本框 14"/>
          <p:cNvSpPr txBox="1"/>
          <p:nvPr/>
        </p:nvSpPr>
        <p:spPr>
          <a:xfrm>
            <a:off x="2003500" y="4211875"/>
            <a:ext cx="11229899" cy="2492990"/>
          </a:xfrm>
          <a:prstGeom prst="rect">
            <a:avLst/>
          </a:prstGeom>
          <a:noFill/>
        </p:spPr>
        <p:txBody>
          <a:bodyPr wrap="square">
            <a:spAutoFit/>
          </a:bodyPr>
          <a:lstStyle/>
          <a:p>
            <a:pPr marL="685800" indent="-342900">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Current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RNIC hardware and firmware do not provide enough support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for remote data persistence.</a:t>
            </a:r>
          </a:p>
          <a:p>
            <a:pPr marL="685800" indent="-342900">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DDIO technology makes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remote persistence more difficult to achieve in one-sided RDMA</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p>
          <a:p>
            <a:pPr marL="685800" indent="-342900">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Existing RPC communication methods provide data persistence guarantee, but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their complex and expensive processing and transmission process are tightly coupled</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spTree>
    <p:custDataLst>
      <p:tags r:id="rId1"/>
    </p:custDataLst>
  </p:cSld>
  <p:clrMapOvr>
    <a:masterClrMapping/>
  </p:clrMapOvr>
  <p:transition advClick="0" advTm="44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1"/>
          <p:cNvSpPr/>
          <p:nvPr>
            <p:custDataLst>
              <p:tags r:id="rId2"/>
            </p:custDataLst>
          </p:nvPr>
        </p:nvSpPr>
        <p:spPr>
          <a:xfrm>
            <a:off x="3871640" y="1316597"/>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871640" y="234852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60549" y="1264196"/>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60540" y="2272307"/>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890824" y="4269298"/>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3979723" y="4216896"/>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890824" y="5205774"/>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3979723" y="515337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892426" y="6141506"/>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3981326" y="6089104"/>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10" name="标题 9"/>
          <p:cNvSpPr>
            <a:spLocks noGrp="1"/>
          </p:cNvSpPr>
          <p:nvPr>
            <p:ph type="title"/>
          </p:nvPr>
        </p:nvSpPr>
        <p:spPr/>
        <p:txBody>
          <a:bodyPr/>
          <a:lstStyle/>
          <a:p>
            <a:r>
              <a:rPr lang="en-US" altLang="zh-CN" dirty="0"/>
              <a:t>Outline</a:t>
            </a:r>
            <a:endParaRPr lang="zh-CN" altLang="en-US" dirty="0"/>
          </a:p>
        </p:txBody>
      </p:sp>
      <p:sp>
        <p:nvSpPr>
          <p:cNvPr id="25" name="MH_Entry_2"/>
          <p:cNvSpPr/>
          <p:nvPr>
            <p:custDataLst>
              <p:tags r:id="rId12"/>
            </p:custDataLst>
          </p:nvPr>
        </p:nvSpPr>
        <p:spPr>
          <a:xfrm>
            <a:off x="3943648" y="2272308"/>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Motivation</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7" name="MH_Others_2"/>
          <p:cNvSpPr/>
          <p:nvPr>
            <p:custDataLst>
              <p:tags r:id="rId13"/>
            </p:custDataLst>
          </p:nvPr>
        </p:nvSpPr>
        <p:spPr>
          <a:xfrm>
            <a:off x="3896320" y="335700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MH_Entry_2"/>
          <p:cNvSpPr/>
          <p:nvPr>
            <p:custDataLst>
              <p:tags r:id="rId14"/>
            </p:custDataLst>
          </p:nvPr>
        </p:nvSpPr>
        <p:spPr>
          <a:xfrm>
            <a:off x="3985220" y="328079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29" name="MH_Entry_2"/>
          <p:cNvSpPr/>
          <p:nvPr>
            <p:custDataLst>
              <p:tags r:id="rId15"/>
            </p:custDataLst>
          </p:nvPr>
        </p:nvSpPr>
        <p:spPr>
          <a:xfrm>
            <a:off x="3968328" y="3280792"/>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Tree>
    <p:custDataLst>
      <p:tags r:id="rId1"/>
    </p:custDataLst>
  </p:cSld>
  <p:clrMapOvr>
    <a:masterClrMapping/>
  </p:clrMapOvr>
  <p:transition advClick="0"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cs typeface="黑体" panose="02010609060101010101" pitchFamily="49" charset="-122"/>
              </a:rPr>
              <a:t>Challenge</a:t>
            </a:r>
            <a:endParaRPr lang="zh-CN" altLang="en-US" dirty="0">
              <a:cs typeface="黑体" panose="02010609060101010101" pitchFamily="49" charset="-122"/>
            </a:endParaRPr>
          </a:p>
        </p:txBody>
      </p:sp>
      <p:sp>
        <p:nvSpPr>
          <p:cNvPr id="17" name="文本框 16"/>
          <p:cNvSpPr txBox="1"/>
          <p:nvPr/>
        </p:nvSpPr>
        <p:spPr>
          <a:xfrm>
            <a:off x="2026651" y="2128634"/>
            <a:ext cx="11206750" cy="1292662"/>
          </a:xfrm>
          <a:prstGeom prst="rect">
            <a:avLst/>
          </a:prstGeom>
          <a:noFill/>
        </p:spPr>
        <p:txBody>
          <a:bodyPr wrap="square">
            <a:spAutoFit/>
          </a:bodyPr>
          <a:lstStyle/>
          <a:p>
            <a:pPr marL="285750">
              <a:lnSpc>
                <a:spcPct val="130000"/>
              </a:lnSpc>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RDMA NIC has some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processing power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and  RDMA RC mode can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bypass the remote CPU and can ensure reliable data transmission</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it has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 potential to achieve durable RDMA writes without involving the remote server’s CPUs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grpSp>
        <p:nvGrpSpPr>
          <p:cNvPr id="18" name="组合 17"/>
          <p:cNvGrpSpPr/>
          <p:nvPr/>
        </p:nvGrpSpPr>
        <p:grpSpPr>
          <a:xfrm>
            <a:off x="1129398" y="2390954"/>
            <a:ext cx="843830" cy="863853"/>
            <a:chOff x="171800" y="760383"/>
            <a:chExt cx="843830" cy="863853"/>
          </a:xfrm>
        </p:grpSpPr>
        <p:sp>
          <p:nvSpPr>
            <p:cNvPr id="19" name="直角三角形 18"/>
            <p:cNvSpPr/>
            <p:nvPr>
              <p:custDataLst>
                <p:tags r:id="rId4"/>
              </p:custDataLst>
            </p:nvPr>
          </p:nvSpPr>
          <p:spPr>
            <a:xfrm rot="16200000">
              <a:off x="161788" y="770395"/>
              <a:ext cx="863853" cy="843830"/>
            </a:xfrm>
            <a:prstGeom prst="rtTriangle">
              <a:avLst/>
            </a:prstGeom>
            <a:noFill/>
            <a:ln w="28575">
              <a:solidFill>
                <a:srgbClr val="FFC000"/>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solidFill>
                  <a:srgbClr val="FF0000"/>
                </a:solidFill>
                <a:latin typeface="微软雅黑" panose="020B0503020204020204" pitchFamily="34" charset="-122"/>
                <a:ea typeface="微软雅黑" panose="020B0503020204020204" pitchFamily="34" charset="-122"/>
              </a:endParaRPr>
            </a:p>
          </p:txBody>
        </p:sp>
        <p:sp>
          <p:nvSpPr>
            <p:cNvPr id="20" name="直角三角形 19"/>
            <p:cNvSpPr/>
            <p:nvPr>
              <p:custDataLst>
                <p:tags r:id="rId5"/>
              </p:custDataLst>
            </p:nvPr>
          </p:nvSpPr>
          <p:spPr>
            <a:xfrm rot="16200000">
              <a:off x="173946" y="772540"/>
              <a:ext cx="686506" cy="670774"/>
            </a:xfrm>
            <a:prstGeom prst="rtTriangle">
              <a:avLst/>
            </a:prstGeom>
            <a:solidFill>
              <a:srgbClr val="FFC000"/>
            </a:solidFill>
            <a:ln w="28575">
              <a:solidFill>
                <a:srgbClr val="FFC000"/>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solidFill>
                  <a:srgbClr val="FF0000"/>
                </a:solidFill>
                <a:latin typeface="微软雅黑" panose="020B0503020204020204" pitchFamily="34" charset="-122"/>
                <a:ea typeface="微软雅黑" panose="020B0503020204020204" pitchFamily="34" charset="-122"/>
              </a:endParaRPr>
            </a:p>
          </p:txBody>
        </p:sp>
      </p:grpSp>
      <p:sp>
        <p:nvSpPr>
          <p:cNvPr id="22" name="直角三角形 21"/>
          <p:cNvSpPr/>
          <p:nvPr>
            <p:custDataLst>
              <p:tags r:id="rId2"/>
            </p:custDataLst>
          </p:nvPr>
        </p:nvSpPr>
        <p:spPr>
          <a:xfrm rot="16200000">
            <a:off x="1172808" y="4582278"/>
            <a:ext cx="863853" cy="843830"/>
          </a:xfrm>
          <a:prstGeom prst="rtTriangle">
            <a:avLst/>
          </a:prstGeom>
          <a:noFill/>
          <a:ln w="28575">
            <a:solidFill>
              <a:srgbClr val="FCCCCA"/>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23" name="直角三角形 22"/>
          <p:cNvSpPr/>
          <p:nvPr>
            <p:custDataLst>
              <p:tags r:id="rId3"/>
            </p:custDataLst>
          </p:nvPr>
        </p:nvSpPr>
        <p:spPr>
          <a:xfrm rot="16200000">
            <a:off x="1184956" y="4584423"/>
            <a:ext cx="686506" cy="670774"/>
          </a:xfrm>
          <a:prstGeom prst="rtTriangle">
            <a:avLst/>
          </a:prstGeom>
          <a:solidFill>
            <a:srgbClr val="D8524B"/>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25" name="文本框 24"/>
          <p:cNvSpPr txBox="1"/>
          <p:nvPr/>
        </p:nvSpPr>
        <p:spPr>
          <a:xfrm>
            <a:off x="2095495" y="4428017"/>
            <a:ext cx="11137905" cy="1372683"/>
          </a:xfrm>
          <a:prstGeom prst="rect">
            <a:avLst/>
          </a:prstGeom>
          <a:noFill/>
        </p:spPr>
        <p:txBody>
          <a:bodyPr wrap="square">
            <a:spAutoFit/>
          </a:bodyPr>
          <a:lstStyle/>
          <a:p>
            <a:pPr marL="285750">
              <a:lnSpc>
                <a:spcPct val="130000"/>
              </a:lnSpc>
            </a:pP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Implementation of efficient remote persistence operations requires:</a:t>
            </a:r>
          </a:p>
          <a:p>
            <a:pPr marL="628650" indent="-342900">
              <a:lnSpc>
                <a:spcPct val="130000"/>
              </a:lnSpc>
              <a:buFont typeface="Wingdings" panose="05000000000000000000" charset="0"/>
              <a:buChar char="ü"/>
            </a:pP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New design of RDMA primitives</a:t>
            </a:r>
          </a:p>
          <a:p>
            <a:pPr marL="628650" indent="-342900">
              <a:lnSpc>
                <a:spcPct val="130000"/>
              </a:lnSpc>
              <a:buFont typeface="Wingdings" panose="05000000000000000000" charset="0"/>
              <a:buChar char="ü"/>
            </a:pP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Persistent transmission method based on new primitives</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26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1"/>
          <p:cNvSpPr/>
          <p:nvPr>
            <p:custDataLst>
              <p:tags r:id="rId2"/>
            </p:custDataLst>
          </p:nvPr>
        </p:nvSpPr>
        <p:spPr>
          <a:xfrm>
            <a:off x="3906287" y="1820599"/>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906287" y="28525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95196" y="1768198"/>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95187" y="277630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925471" y="376481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4014370" y="3712413"/>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5B9BD5"/>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925471" y="470129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4014370" y="464888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927073" y="56370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4015973" y="558462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14" name="标题 4"/>
          <p:cNvSpPr>
            <a:spLocks noGrp="1"/>
          </p:cNvSpPr>
          <p:nvPr>
            <p:ph type="title"/>
          </p:nvPr>
        </p:nvSpPr>
        <p:spPr/>
        <p:txBody>
          <a:bodyPr/>
          <a:lstStyle/>
          <a:p>
            <a:r>
              <a:rPr lang="en-US" altLang="zh-CN" dirty="0"/>
              <a:t>Outline</a:t>
            </a:r>
            <a:endParaRPr lang="zh-CN" altLang="en-US" dirty="0"/>
          </a:p>
        </p:txBody>
      </p:sp>
    </p:spTree>
    <p:custDataLst>
      <p:tags r:id="rId1"/>
    </p:custData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6" name="文本框 2"/>
          <p:cNvSpPr txBox="1">
            <a:spLocks noChangeArrowheads="1"/>
          </p:cNvSpPr>
          <p:nvPr/>
        </p:nvSpPr>
        <p:spPr bwMode="auto">
          <a:xfrm>
            <a:off x="990600" y="760140"/>
            <a:ext cx="1178718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0"/>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Hardware-supported RDMA Flush</a:t>
            </a:r>
            <a:r>
              <a:rPr kumimoji="0"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primitives</a:t>
            </a:r>
          </a:p>
          <a:p>
            <a:pPr marL="784860" lvl="1" eaLnBrk="0" hangingPunct="0">
              <a:lnSpc>
                <a:spcPct val="150000"/>
              </a:lnSpc>
              <a:spcAft>
                <a:spcPts val="0"/>
              </a:spcAft>
              <a:buFont typeface="Wingdings" panose="05000000000000000000" pitchFamily="2" charset="2"/>
              <a:buChar char="l"/>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rPr>
              <a:t>To reduce the end-to-end latency of durable RDMA operations, we design new RDMA Flush primitives and data persisting models.</a:t>
            </a:r>
          </a:p>
          <a:p>
            <a:pPr marL="784860" lvl="1" eaLnBrk="0" hangingPunct="0">
              <a:lnSpc>
                <a:spcPct val="150000"/>
              </a:lnSpc>
              <a:spcAft>
                <a:spcPts val="0"/>
              </a:spcAft>
              <a:buFont typeface="Wingdings" panose="05000000000000000000" pitchFamily="2" charset="2"/>
              <a:buChar char="l"/>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Features of new RDMA Flush primitives</a:t>
            </a:r>
          </a:p>
          <a:p>
            <a:pPr marL="439420" lvl="1"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1.Classify them as </a:t>
            </a:r>
            <a:r>
              <a:rPr lang="en-US" altLang="zh-CN" sz="2000" dirty="0">
                <a:latin typeface="微软雅黑" panose="020B0503020204020204" pitchFamily="34" charset="-122"/>
                <a:ea typeface="微软雅黑" panose="020B0503020204020204" pitchFamily="34" charset="-122"/>
              </a:rPr>
              <a:t>sender-initiated </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(a)(b)</a:t>
            </a:r>
            <a:r>
              <a:rPr lang="en-US" altLang="zh-CN" sz="2000" dirty="0">
                <a:latin typeface="微软雅黑" panose="020B0503020204020204" pitchFamily="34" charset="-122"/>
                <a:ea typeface="微软雅黑" panose="020B0503020204020204" pitchFamily="34" charset="-122"/>
              </a:rPr>
              <a:t> and receiver-initiated</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(c) primitives</a:t>
            </a:r>
            <a:r>
              <a:rPr lang="en-US" altLang="zh-CN" sz="2000" dirty="0">
                <a:latin typeface="微软雅黑" panose="020B0503020204020204" pitchFamily="34" charset="-122"/>
                <a:ea typeface="微软雅黑" panose="020B0503020204020204" pitchFamily="34" charset="-122"/>
              </a:rPr>
              <a:t>.</a:t>
            </a:r>
          </a:p>
          <a:p>
            <a:pPr marL="439420" lvl="1" indent="0" eaLnBrk="0" hangingPunct="0">
              <a:lnSpc>
                <a:spcPct val="150000"/>
              </a:lnSpc>
              <a:spcAft>
                <a:spcPts val="0"/>
              </a:spcAft>
              <a:buNone/>
              <a:defRPr/>
            </a:pPr>
            <a:r>
              <a:rPr lang="en-US" altLang="zh-CN" sz="1600" dirty="0"/>
              <a:t>	Sender-initiated RDMA Flush primitives are </a:t>
            </a:r>
            <a:r>
              <a:rPr lang="en-US" altLang="zh-CN" sz="1600" b="1" dirty="0">
                <a:solidFill>
                  <a:srgbClr val="FF0000"/>
                </a:solidFill>
              </a:rPr>
              <a:t>issued by the sender </a:t>
            </a:r>
            <a:r>
              <a:rPr lang="en-US" altLang="zh-CN" sz="1600" dirty="0"/>
              <a:t>to verify the remote data persistence. </a:t>
            </a:r>
          </a:p>
          <a:p>
            <a:pPr marL="439420" lvl="1" indent="0" eaLnBrk="0" hangingPunct="0">
              <a:lnSpc>
                <a:spcPct val="150000"/>
              </a:lnSpc>
              <a:spcAft>
                <a:spcPts val="0"/>
              </a:spcAft>
              <a:buNone/>
              <a:defRPr/>
            </a:pPr>
            <a:r>
              <a:rPr lang="en-US" altLang="zh-CN" sz="1600" dirty="0"/>
              <a:t>	Receiver-initiated Flush primitives are </a:t>
            </a:r>
            <a:r>
              <a:rPr lang="en-US" altLang="zh-CN" sz="1600" b="1" dirty="0">
                <a:solidFill>
                  <a:srgbClr val="FF0000"/>
                </a:solidFill>
              </a:rPr>
              <a:t>issued by the receiver </a:t>
            </a:r>
            <a:r>
              <a:rPr lang="en-US" altLang="zh-CN" sz="1600" dirty="0"/>
              <a:t>to notify the completion of data persisting to the sender.</a:t>
            </a:r>
            <a:endPar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39420" lvl="1" indent="0" eaLnBrk="0" hangingPunct="0">
              <a:lnSpc>
                <a:spcPct val="150000"/>
              </a:lnSpc>
              <a:spcAft>
                <a:spcPts val="0"/>
              </a:spcAft>
              <a:buNone/>
              <a:defRPr/>
            </a:pPr>
            <a:r>
              <a:rPr kumimoji="0"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2.Using other existing primitives to emulate the performance of RDMA Flush.</a:t>
            </a:r>
            <a:endParaRPr kumimoji="0"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标题 1"/>
          <p:cNvSpPr>
            <a:spLocks noGrp="1"/>
          </p:cNvSpPr>
          <p:nvPr>
            <p:ph type="title"/>
          </p:nvPr>
        </p:nvSpPr>
        <p:spPr/>
        <p:txBody>
          <a:bodyPr>
            <a:noAutofit/>
          </a:bodyPr>
          <a:lstStyle/>
          <a:p>
            <a:r>
              <a:rPr lang="en-US" altLang="zh-CN" dirty="0"/>
              <a:t>Design</a:t>
            </a:r>
            <a:endParaRPr lang="zh-CN" altLang="en-US" dirty="0"/>
          </a:p>
        </p:txBody>
      </p:sp>
      <p:pic>
        <p:nvPicPr>
          <p:cNvPr id="4" name="图片 3"/>
          <p:cNvPicPr>
            <a:picLocks noChangeAspect="1"/>
          </p:cNvPicPr>
          <p:nvPr/>
        </p:nvPicPr>
        <p:blipFill>
          <a:blip r:embed="rId7"/>
          <a:stretch>
            <a:fillRect/>
          </a:stretch>
        </p:blipFill>
        <p:spPr>
          <a:xfrm>
            <a:off x="1999432" y="4648572"/>
            <a:ext cx="9937114" cy="2869363"/>
          </a:xfrm>
          <a:prstGeom prst="rect">
            <a:avLst/>
          </a:prstGeom>
        </p:spPr>
      </p:pic>
    </p:spTree>
    <p:custDataLst>
      <p:tags r:id="rId1"/>
    </p:custDataLst>
  </p:cSld>
  <p:clrMapOvr>
    <a:masterClrMapping/>
  </p:clrMapOvr>
  <p:transition advClick="0" advTm="3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6" name="文本框 2"/>
          <p:cNvSpPr txBox="1">
            <a:spLocks noChangeArrowheads="1"/>
          </p:cNvSpPr>
          <p:nvPr/>
        </p:nvSpPr>
        <p:spPr bwMode="auto">
          <a:xfrm>
            <a:off x="990601" y="760140"/>
            <a:ext cx="11787188"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0"/>
              </a:spcAft>
              <a:buNone/>
              <a:defRPr/>
            </a:pPr>
            <a:r>
              <a:rPr kumimoji="0"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Sender-initiated</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RDMA Flush</a:t>
            </a:r>
            <a:r>
              <a:rPr kumimoji="0"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primitives</a:t>
            </a:r>
          </a:p>
          <a:p>
            <a:pPr marL="784860" lvl="1" eaLnBrk="0" hangingPunct="0">
              <a:lnSpc>
                <a:spcPct val="150000"/>
              </a:lnSpc>
              <a:spcAft>
                <a:spcPts val="0"/>
              </a:spcAft>
              <a:buFont typeface="Wingdings" panose="05000000000000000000" pitchFamily="2" charset="2"/>
              <a:buChar char="l"/>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Sender-initiated RDMA Flush Primitives: </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rPr>
              <a:t>SFlush and </a:t>
            </a:r>
            <a:r>
              <a:rPr kumimoji="0" lang="en-US" altLang="zh-CN" sz="2000" dirty="0" err="1">
                <a:latin typeface="微软雅黑" panose="020B0503020204020204" pitchFamily="34" charset="-122"/>
                <a:ea typeface="微软雅黑" panose="020B0503020204020204" pitchFamily="34" charset="-122"/>
                <a:cs typeface="Times New Roman" panose="02020603050405020304" pitchFamily="18" charset="0"/>
              </a:rPr>
              <a:t>Wflush</a:t>
            </a:r>
            <a:endPar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439420" lvl="1"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1. Using </a:t>
            </a:r>
            <a:r>
              <a:rPr lang="en-US" altLang="zh-CN" sz="2000" dirty="0"/>
              <a:t>One-sided RDMA communication to </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a:t>
            </a: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rPr>
              <a:t>chieve durable RDMA writes/sends </a:t>
            </a:r>
            <a:r>
              <a:rPr kumimoji="0"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without the involvement of remote CPUs. </a:t>
            </a:r>
            <a:endParaRPr kumimoji="0"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39420" lvl="1"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2. </a:t>
            </a:r>
            <a:r>
              <a:rPr lang="en-US" altLang="zh-CN" sz="2000" dirty="0">
                <a:sym typeface="+mn-ea"/>
              </a:rPr>
              <a:t>C</a:t>
            </a:r>
            <a:r>
              <a:rPr lang="en-US" altLang="zh-CN" sz="2000" dirty="0"/>
              <a:t>an be used only in the </a:t>
            </a:r>
            <a:r>
              <a:rPr lang="en-US" altLang="zh-CN" sz="2000" dirty="0">
                <a:solidFill>
                  <a:srgbClr val="FF0000"/>
                </a:solidFill>
              </a:rPr>
              <a:t>RC mode</a:t>
            </a:r>
            <a:r>
              <a:rPr lang="en-US" altLang="zh-CN" sz="2000" dirty="0"/>
              <a:t>, have to </a:t>
            </a:r>
            <a:r>
              <a:rPr lang="en-US" altLang="zh-CN" sz="2000" dirty="0">
                <a:solidFill>
                  <a:srgbClr val="FF0000"/>
                </a:solidFill>
              </a:rPr>
              <a:t>wait for ACKs from the remote RNIC</a:t>
            </a:r>
            <a:r>
              <a:rPr lang="en-US" altLang="zh-CN" sz="2000" dirty="0"/>
              <a:t>.</a:t>
            </a:r>
          </a:p>
          <a:p>
            <a:pPr marL="439420" lvl="1"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3. According to the hardware features of RDMA and PM, the implementations of the corresponding Flush primitive vary depending on the RDMA verbs.</a:t>
            </a:r>
            <a:endParaRPr kumimoji="0"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841" y="4288532"/>
            <a:ext cx="5223151" cy="3484000"/>
          </a:xfrm>
          <a:prstGeom prst="rect">
            <a:avLst/>
          </a:prstGeom>
        </p:spPr>
      </p:pic>
      <p:pic>
        <p:nvPicPr>
          <p:cNvPr id="8" name="图片 7"/>
          <p:cNvPicPr>
            <a:picLocks noChangeAspect="1"/>
          </p:cNvPicPr>
          <p:nvPr/>
        </p:nvPicPr>
        <p:blipFill rotWithShape="1">
          <a:blip r:embed="rId8">
            <a:extLst>
              <a:ext uri="{28A0092B-C50C-407E-A947-70E740481C1C}">
                <a14:useLocalDpi xmlns:a14="http://schemas.microsoft.com/office/drawing/2010/main" val="0"/>
              </a:ext>
            </a:extLst>
          </a:blip>
          <a:srcRect l="37205"/>
          <a:stretch>
            <a:fillRect/>
          </a:stretch>
        </p:blipFill>
        <p:spPr>
          <a:xfrm>
            <a:off x="8322103" y="4288532"/>
            <a:ext cx="3038369" cy="3484000"/>
          </a:xfrm>
          <a:prstGeom prst="rect">
            <a:avLst/>
          </a:prstGeom>
        </p:spPr>
      </p:pic>
      <p:sp>
        <p:nvSpPr>
          <p:cNvPr id="10" name="标题 1"/>
          <p:cNvSpPr>
            <a:spLocks noGrp="1"/>
          </p:cNvSpPr>
          <p:nvPr>
            <p:ph type="title"/>
          </p:nvPr>
        </p:nvSpPr>
        <p:spPr/>
        <p:txBody>
          <a:bodyPr>
            <a:noAutofit/>
          </a:bodyPr>
          <a:lstStyle/>
          <a:p>
            <a:r>
              <a:rPr lang="en-US" altLang="zh-CN" dirty="0"/>
              <a:t>Design</a:t>
            </a:r>
            <a:endParaRPr lang="zh-CN" altLang="en-US" dirty="0"/>
          </a:p>
        </p:txBody>
      </p:sp>
    </p:spTree>
    <p:custDataLst>
      <p:tags r:id="rId1"/>
    </p:custDataLst>
  </p:cSld>
  <p:clrMapOvr>
    <a:masterClrMapping/>
  </p:clrMapOvr>
  <p:transition advClick="0" advTm="4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marL="244475" marR="0" lvl="0" indent="-244475"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CN" altLang="en-US" sz="20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4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368" y="4530831"/>
            <a:ext cx="4752269" cy="3169907"/>
          </a:xfrm>
          <a:prstGeom prst="rect">
            <a:avLst/>
          </a:prstGeom>
        </p:spPr>
      </p:pic>
      <p:sp>
        <p:nvSpPr>
          <p:cNvPr id="8" name="标题 1"/>
          <p:cNvSpPr>
            <a:spLocks noGrp="1"/>
          </p:cNvSpPr>
          <p:nvPr>
            <p:ph type="title"/>
          </p:nvPr>
        </p:nvSpPr>
        <p:spPr/>
        <p:txBody>
          <a:bodyPr>
            <a:noAutofit/>
          </a:bodyPr>
          <a:lstStyle/>
          <a:p>
            <a:r>
              <a:rPr lang="en-US" altLang="zh-CN" dirty="0"/>
              <a:t>Design</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1515510477"/>
              </p:ext>
            </p:extLst>
          </p:nvPr>
        </p:nvGraphicFramePr>
        <p:xfrm>
          <a:off x="7688064" y="1989007"/>
          <a:ext cx="5904656" cy="4963821"/>
        </p:xfrm>
        <a:graphic>
          <a:graphicData uri="http://schemas.openxmlformats.org/drawingml/2006/table">
            <a:tbl>
              <a:tblPr firstRow="1" bandRow="1">
                <a:tableStyleId>{5C22544A-7EE6-4342-B048-85BDC9FD1C3A}</a:tableStyleId>
              </a:tblPr>
              <a:tblGrid>
                <a:gridCol w="5904656">
                  <a:extLst>
                    <a:ext uri="{9D8B030D-6E8A-4147-A177-3AD203B41FA5}">
                      <a16:colId xmlns:a16="http://schemas.microsoft.com/office/drawing/2014/main" val="20000"/>
                    </a:ext>
                  </a:extLst>
                </a:gridCol>
              </a:tblGrid>
              <a:tr h="544605">
                <a:tc>
                  <a:txBody>
                    <a:bodyPr/>
                    <a:lstStyle/>
                    <a:p>
                      <a:r>
                        <a:rPr lang="en-US" altLang="zh-CN" sz="2000" b="0" i="0" kern="1200" dirty="0">
                          <a:solidFill>
                            <a:sysClr val="windowText" lastClr="000000"/>
                          </a:solidFill>
                          <a:effectLst/>
                          <a:latin typeface="微软雅黑" panose="020B0503020204020204" pitchFamily="34" charset="-122"/>
                          <a:ea typeface="微软雅黑" panose="020B0503020204020204" pitchFamily="34" charset="-122"/>
                          <a:cs typeface="+mn-cs"/>
                        </a:rPr>
                        <a:t>Algorithm 1 Durable RDMA Write Using SFlush</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419216">
                <a:tc>
                  <a:txBody>
                    <a:bodyPr/>
                    <a:lstStyle/>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procedure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transmission_sender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config,size</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2: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RDMA_Send</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(config, size);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3:       if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4: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5:       end if</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6</a:t>
                      </a:r>
                      <a:r>
                        <a:rPr lang="en-US" altLang="zh-CN" sz="1800" b="0"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result</a:t>
                      </a:r>
                      <a:r>
                        <a:rPr lang="zh-CN" altLang="en-US"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RDMA_SFlush</a:t>
                      </a:r>
                      <a:r>
                        <a:rPr lang="zh-CN" altLang="en-US"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(config);</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7:       if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8: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9:       end if</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10: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11: end procedure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12: procedure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transmission_receiver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config,addr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13: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RDMA_Recv</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(config,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addr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,&amp;</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data_addr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14: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15: end procedure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sp>
        <p:nvSpPr>
          <p:cNvPr id="9" name="文本框 2">
            <a:extLst>
              <a:ext uri="{FF2B5EF4-FFF2-40B4-BE49-F238E27FC236}">
                <a16:creationId xmlns:a16="http://schemas.microsoft.com/office/drawing/2014/main" id="{2C4CB746-605D-40B8-A542-A42CA7D817D5}"/>
              </a:ext>
            </a:extLst>
          </p:cNvPr>
          <p:cNvSpPr txBox="1">
            <a:spLocks noChangeArrowheads="1"/>
          </p:cNvSpPr>
          <p:nvPr/>
        </p:nvSpPr>
        <p:spPr bwMode="auto">
          <a:xfrm>
            <a:off x="990600" y="770888"/>
            <a:ext cx="12242799" cy="8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Sender-initiated</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RDMA Flush</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primitives: </a:t>
            </a:r>
            <a:r>
              <a:rPr kumimoji="0" lang="en-US" altLang="zh-CN" sz="2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SFlush</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2">
            <a:extLst>
              <a:ext uri="{FF2B5EF4-FFF2-40B4-BE49-F238E27FC236}">
                <a16:creationId xmlns:a16="http://schemas.microsoft.com/office/drawing/2014/main" id="{1BE00C04-F74D-4687-ACF6-339FBE3B5096}"/>
              </a:ext>
            </a:extLst>
          </p:cNvPr>
          <p:cNvSpPr txBox="1">
            <a:spLocks noChangeArrowheads="1"/>
          </p:cNvSpPr>
          <p:nvPr/>
        </p:nvSpPr>
        <p:spPr bwMode="auto">
          <a:xfrm>
            <a:off x="775296" y="788389"/>
            <a:ext cx="7056784" cy="413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0"/>
              </a:spcAft>
              <a:buClrTx/>
              <a:buSzTx/>
              <a:buFontTx/>
              <a:buNone/>
              <a:tabLst/>
              <a:defRPr/>
            </a:pP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424800" marR="0" lvl="1" indent="-342900" algn="l" defTabSz="914400" rtl="0" eaLnBrk="0" fontAlgn="base" latinLnBrk="0" hangingPunct="0">
              <a:lnSpc>
                <a:spcPct val="150000"/>
              </a:lnSpc>
              <a:spcBef>
                <a:spcPct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The design and API of RDMA </a:t>
            </a: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SFlush</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Primitives</a:t>
            </a: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1. A </a:t>
            </a: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SFlush</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should be accompanied with an RDMA send primitive. </a:t>
            </a: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2. To process the </a:t>
            </a: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SFlush</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 the receiver NIC needs to locate the destination address first in order , and then DMA data for persistence.</a:t>
            </a:r>
          </a:p>
          <a:p>
            <a:pPr marL="441960" marR="0" lvl="1" indent="0" algn="l" defTabSz="914400" rtl="0" eaLnBrk="0" fontAlgn="base" latinLnBrk="0" hangingPunct="0">
              <a:lnSpc>
                <a:spcPct val="150000"/>
              </a:lnSpc>
              <a:spcBef>
                <a:spcPct val="0"/>
              </a:spcBef>
              <a:spcAft>
                <a:spcPts val="0"/>
              </a:spcAft>
              <a:buClrTx/>
              <a:buSzTx/>
              <a:buFont typeface="Wingdings" panose="05000000000000000000" pitchFamily="2" charset="2"/>
              <a:buNone/>
              <a:tabLst/>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ustDataLst>
      <p:tags r:id="rId1"/>
    </p:custDataLst>
  </p:cSld>
  <p:clrMapOvr>
    <a:masterClrMapping/>
  </p:clrMapOvr>
  <p:transition advClick="0" advTm="47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marL="244475" marR="0" lvl="0" indent="-244475"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CN" altLang="en-US" sz="20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4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文本框 2"/>
          <p:cNvSpPr txBox="1">
            <a:spLocks noChangeArrowheads="1"/>
          </p:cNvSpPr>
          <p:nvPr/>
        </p:nvSpPr>
        <p:spPr bwMode="auto">
          <a:xfrm>
            <a:off x="990600" y="760140"/>
            <a:ext cx="12242799" cy="8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Sender-initiated</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RDMA Flush</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primitives: </a:t>
            </a:r>
            <a:r>
              <a:rPr kumimoji="0" lang="en-US" altLang="zh-CN" sz="2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WFlush</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l="37205"/>
          <a:stretch>
            <a:fillRect/>
          </a:stretch>
        </p:blipFill>
        <p:spPr>
          <a:xfrm>
            <a:off x="2359472" y="3856484"/>
            <a:ext cx="3038369" cy="3484000"/>
          </a:xfrm>
          <a:prstGeom prst="rect">
            <a:avLst/>
          </a:prstGeom>
        </p:spPr>
      </p:pic>
      <p:sp>
        <p:nvSpPr>
          <p:cNvPr id="8" name="标题 1"/>
          <p:cNvSpPr>
            <a:spLocks noGrp="1"/>
          </p:cNvSpPr>
          <p:nvPr>
            <p:ph type="title"/>
          </p:nvPr>
        </p:nvSpPr>
        <p:spPr/>
        <p:txBody>
          <a:bodyPr>
            <a:noAutofit/>
          </a:bodyPr>
          <a:lstStyle/>
          <a:p>
            <a:r>
              <a:rPr lang="en-US" altLang="zh-CN" dirty="0"/>
              <a:t>Design</a:t>
            </a: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948021431"/>
              </p:ext>
            </p:extLst>
          </p:nvPr>
        </p:nvGraphicFramePr>
        <p:xfrm>
          <a:off x="6919052" y="3672337"/>
          <a:ext cx="6097604" cy="3600514"/>
        </p:xfrm>
        <a:graphic>
          <a:graphicData uri="http://schemas.openxmlformats.org/drawingml/2006/table">
            <a:tbl>
              <a:tblPr firstRow="1" bandRow="1">
                <a:tableStyleId>{5C22544A-7EE6-4342-B048-85BDC9FD1C3A}</a:tableStyleId>
              </a:tblPr>
              <a:tblGrid>
                <a:gridCol w="6097604">
                  <a:extLst>
                    <a:ext uri="{9D8B030D-6E8A-4147-A177-3AD203B41FA5}">
                      <a16:colId xmlns:a16="http://schemas.microsoft.com/office/drawing/2014/main" val="20000"/>
                    </a:ext>
                  </a:extLst>
                </a:gridCol>
              </a:tblGrid>
              <a:tr h="447081">
                <a:tc>
                  <a:txBody>
                    <a:bodyPr/>
                    <a:lstStyle/>
                    <a:p>
                      <a:r>
                        <a:rPr lang="en-US" altLang="zh-CN" sz="2000" b="0" i="0" kern="1200" dirty="0">
                          <a:solidFill>
                            <a:sysClr val="windowText" lastClr="000000"/>
                          </a:solidFill>
                          <a:effectLst/>
                          <a:latin typeface="微软雅黑" panose="020B0503020204020204" pitchFamily="34" charset="-122"/>
                          <a:ea typeface="微软雅黑" panose="020B0503020204020204" pitchFamily="34" charset="-122"/>
                          <a:cs typeface="+mn-cs"/>
                        </a:rPr>
                        <a:t>Algorithm 2 Durable RDMA Write Using</a:t>
                      </a:r>
                      <a:r>
                        <a:rPr lang="en-US" altLang="zh-CN" sz="2000" b="0" i="0" kern="1200" baseline="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20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WFlush</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153433">
                <a:tc>
                  <a:txBody>
                    <a:bodyPr/>
                    <a:lstStyle/>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1:    procedure </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transmission_sender</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config,addr,size</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2:        result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RDMA_Write</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(config, </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addr</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size);</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3:        if result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success</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4:            return</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5:        end if</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6: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 result</a:t>
                      </a:r>
                      <a:r>
                        <a:rPr lang="zh-CN" altLang="en-US"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RDMA_WFlush</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config,addr</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7:        if result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success</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8:            result</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9:        end if</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10:      return</a:t>
                      </a:r>
                      <a:r>
                        <a:rPr lang="zh-CN" altLang="en-US"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11: end procedure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sp>
        <p:nvSpPr>
          <p:cNvPr id="9" name="文本框 2">
            <a:extLst>
              <a:ext uri="{FF2B5EF4-FFF2-40B4-BE49-F238E27FC236}">
                <a16:creationId xmlns:a16="http://schemas.microsoft.com/office/drawing/2014/main" id="{A7F29F9E-5F5A-4608-88F2-266B53342E46}"/>
              </a:ext>
            </a:extLst>
          </p:cNvPr>
          <p:cNvSpPr txBox="1">
            <a:spLocks noChangeArrowheads="1"/>
          </p:cNvSpPr>
          <p:nvPr/>
        </p:nvSpPr>
        <p:spPr bwMode="auto">
          <a:xfrm>
            <a:off x="1158412" y="1696244"/>
            <a:ext cx="11786236"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424800" marR="0" lvl="1" indent="-342900" algn="l" defTabSz="914400" rtl="0" eaLnBrk="0" fontAlgn="base" latinLnBrk="0" hangingPunct="0">
              <a:lnSpc>
                <a:spcPct val="150000"/>
              </a:lnSpc>
              <a:spcBef>
                <a:spcPct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The design and API of RDMA </a:t>
            </a: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WFlush</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Primitives</a:t>
            </a: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1. </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 </a:t>
            </a:r>
            <a:r>
              <a:rPr kumimoji="1"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WFlush</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 should be accompanied with an RDMA write primitive. </a:t>
            </a:r>
            <a:endParaRPr kumimoji="0"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2. T</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o process the WFlush , the receiver NIC only needs to DMA data for persistence, since the RDMA write specifies the destination address.</a:t>
            </a:r>
            <a:endPar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advClick="0" advTm="2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990600" y="760095"/>
            <a:ext cx="1122553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0"/>
              </a:spcAft>
              <a:buNone/>
              <a:defRPr/>
            </a:pPr>
            <a:r>
              <a:rPr kumimoji="0"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Receiver-initiated</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RDMA Flush</a:t>
            </a:r>
            <a:r>
              <a:rPr kumimoji="0"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primitives: </a:t>
            </a:r>
            <a:r>
              <a:rPr kumimoji="0" lang="en-US" altLang="zh-CN" sz="2800" b="1"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RFlush</a:t>
            </a:r>
            <a:endPar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eaLnBrk="0" hangingPunct="0">
              <a:lnSpc>
                <a:spcPct val="200000"/>
              </a:lnSpc>
              <a:spcAft>
                <a:spcPts val="0"/>
              </a:spcAft>
              <a:buNone/>
              <a:defRPr/>
            </a:pPr>
            <a:endPar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3985" y="4217035"/>
            <a:ext cx="4689475" cy="3370580"/>
          </a:xfrm>
          <a:prstGeom prst="rect">
            <a:avLst/>
          </a:prstGeom>
        </p:spPr>
      </p:pic>
      <p:sp>
        <p:nvSpPr>
          <p:cNvPr id="7" name="标题 1"/>
          <p:cNvSpPr>
            <a:spLocks noGrp="1"/>
          </p:cNvSpPr>
          <p:nvPr>
            <p:ph type="title"/>
          </p:nvPr>
        </p:nvSpPr>
        <p:spPr/>
        <p:txBody>
          <a:bodyPr>
            <a:noAutofit/>
          </a:bodyPr>
          <a:lstStyle/>
          <a:p>
            <a:r>
              <a:rPr lang="en-US" altLang="zh-CN" dirty="0"/>
              <a:t>Design</a:t>
            </a:r>
            <a:endParaRPr lang="zh-CN" altLang="en-US" dirty="0"/>
          </a:p>
        </p:txBody>
      </p:sp>
      <p:sp>
        <p:nvSpPr>
          <p:cNvPr id="2" name="矩形 1"/>
          <p:cNvSpPr/>
          <p:nvPr/>
        </p:nvSpPr>
        <p:spPr>
          <a:xfrm>
            <a:off x="991235" y="1617980"/>
            <a:ext cx="11870690" cy="2861310"/>
          </a:xfrm>
          <a:prstGeom prst="rect">
            <a:avLst/>
          </a:prstGeom>
        </p:spPr>
        <p:txBody>
          <a:bodyPr wrap="square">
            <a:spAutoFit/>
          </a:bodyPr>
          <a:lstStyle/>
          <a:p>
            <a:pPr marL="784860" lvl="1" indent="-342900" algn="l" eaLnBrk="0" hangingPunct="0">
              <a:lnSpc>
                <a:spcPct val="150000"/>
              </a:lnSpc>
              <a:spcAft>
                <a:spcPts val="0"/>
              </a:spcAft>
              <a:buClrTx/>
              <a:buSzTx/>
              <a:buFont typeface="Wingdings" panose="05000000000000000000" pitchFamily="2" charset="2"/>
              <a:buChar char="l"/>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Receiver-initiated RDMA Flush Primitives: RFlush</a:t>
            </a:r>
          </a:p>
          <a:p>
            <a:pPr marL="439420" lvl="1" indent="0" eaLnBrk="0" hangingPunct="0">
              <a:lnSpc>
                <a:spcPct val="150000"/>
              </a:lnSpc>
              <a:spcAft>
                <a:spcPts val="0"/>
              </a:spcAft>
              <a:buNone/>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1. Receiver’s NIC </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actively verifies the persistence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of the transmission with RDMA writes/sends.</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kumimoji="0"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39420" lvl="1" indent="0" eaLnBrk="0" hangingPunct="0">
              <a:lnSpc>
                <a:spcPct val="150000"/>
              </a:lnSpc>
              <a:spcAft>
                <a:spcPts val="0"/>
              </a:spcAft>
              <a:buNone/>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2. </a:t>
            </a:r>
            <a:r>
              <a:rPr lang="en-US" altLang="zh-CN" sz="2000" dirty="0">
                <a:sym typeface="+mn-ea"/>
              </a:rPr>
              <a:t>Can be used  in the </a:t>
            </a:r>
            <a:r>
              <a:rPr lang="en-US" altLang="zh-CN" sz="2000" dirty="0">
                <a:solidFill>
                  <a:srgbClr val="FF0000"/>
                </a:solidFill>
                <a:sym typeface="+mn-ea"/>
              </a:rPr>
              <a:t>ALL RDMA mode as general-purpose Flush primitives</a:t>
            </a:r>
            <a:r>
              <a:rPr lang="en-US" altLang="zh-CN" sz="2000" dirty="0">
                <a:sym typeface="+mn-ea"/>
              </a:rPr>
              <a:t>.</a:t>
            </a:r>
            <a:endParaRPr lang="en-US" altLang="zh-CN" sz="2000" dirty="0"/>
          </a:p>
          <a:p>
            <a:pPr marL="439420" lvl="1" indent="0" eaLnBrk="0" hangingPunct="0">
              <a:lnSpc>
                <a:spcPct val="150000"/>
              </a:lnSpc>
              <a:spcAft>
                <a:spcPts val="0"/>
              </a:spcAft>
              <a:buNone/>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3. Recent implementations rely on CPU polling, similar to traditional RPC.</a:t>
            </a:r>
            <a:endParaRPr kumimoji="0"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lvl="1" eaLnBrk="0" hangingPunct="0">
              <a:lnSpc>
                <a:spcPct val="150000"/>
              </a:lnSpc>
              <a:spcAft>
                <a:spcPts val="0"/>
              </a:spcAft>
              <a:defRPr/>
            </a:pP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ustDataLst>
      <p:tags r:id="rId1"/>
    </p:custDataLst>
  </p:cSld>
  <p:clrMapOvr>
    <a:masterClrMapping/>
  </p:clrMapOvr>
  <p:transition advClick="0" advTm="3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848" y="4504556"/>
            <a:ext cx="4101266" cy="2947658"/>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1322736623"/>
              </p:ext>
            </p:extLst>
          </p:nvPr>
        </p:nvGraphicFramePr>
        <p:xfrm>
          <a:off x="7616056" y="2091558"/>
          <a:ext cx="6083956" cy="4846320"/>
        </p:xfrm>
        <a:graphic>
          <a:graphicData uri="http://schemas.openxmlformats.org/drawingml/2006/table">
            <a:tbl>
              <a:tblPr firstRow="1" bandRow="1">
                <a:tableStyleId>{5C22544A-7EE6-4342-B048-85BDC9FD1C3A}</a:tableStyleId>
              </a:tblPr>
              <a:tblGrid>
                <a:gridCol w="6083956">
                  <a:extLst>
                    <a:ext uri="{9D8B030D-6E8A-4147-A177-3AD203B41FA5}">
                      <a16:colId xmlns:a16="http://schemas.microsoft.com/office/drawing/2014/main" val="20000"/>
                    </a:ext>
                  </a:extLst>
                </a:gridCol>
              </a:tblGrid>
              <a:tr h="618907">
                <a:tc>
                  <a:txBody>
                    <a:bodyPr/>
                    <a:lstStyle/>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Algorithm 3 Durable RDMA Send/Write Using </a:t>
                      </a:r>
                      <a:r>
                        <a:rPr lang="en-US" altLang="zh-CN" sz="1800" b="0" i="0" kern="1200" dirty="0" err="1">
                          <a:solidFill>
                            <a:sysClr val="windowText" lastClr="000000"/>
                          </a:solidFill>
                          <a:effectLst/>
                          <a:latin typeface="微软雅黑" panose="020B0503020204020204" pitchFamily="34" charset="-122"/>
                          <a:ea typeface="微软雅黑" panose="020B0503020204020204" pitchFamily="34" charset="-122"/>
                          <a:cs typeface="+mn-cs"/>
                        </a:rPr>
                        <a:t>Rflush</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(Taking RDMA Send as an example)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896210">
                <a:tc>
                  <a:txBody>
                    <a:bodyPr/>
                    <a:lstStyle/>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procedure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transmission_sender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config,addr,size</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2: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RDMA_Send</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(config, size);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3:       </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RDMA_Recv_RFlsuh</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config,&amp;result</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4:       if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persist_success</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5: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6:       end if</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7: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8:   end procedure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9:   procedure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transmission_receiver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(config)</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10: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result</a:t>
                      </a:r>
                      <a:r>
                        <a:rPr lang="zh-CN" altLang="en-US"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 </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RDMA_RFlush</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r>
                        <a:rPr lang="en-US" altLang="zh-CN" sz="1800" b="1" i="0" kern="1200" dirty="0" err="1">
                          <a:solidFill>
                            <a:srgbClr val="FF0000"/>
                          </a:solidFill>
                          <a:effectLst/>
                          <a:latin typeface="微软雅黑" panose="020B0503020204020204" pitchFamily="34" charset="-122"/>
                          <a:ea typeface="微软雅黑" panose="020B0503020204020204" pitchFamily="34" charset="-122"/>
                          <a:cs typeface="+mn-cs"/>
                        </a:rPr>
                        <a:t>config,success</a:t>
                      </a:r>
                      <a:r>
                        <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rPr>
                        <a: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11:     if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then</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12: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13:     end if</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14:     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15: end procedure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sp>
        <p:nvSpPr>
          <p:cNvPr id="7" name="标题 1"/>
          <p:cNvSpPr>
            <a:spLocks noGrp="1"/>
          </p:cNvSpPr>
          <p:nvPr>
            <p:ph type="title"/>
          </p:nvPr>
        </p:nvSpPr>
        <p:spPr/>
        <p:txBody>
          <a:bodyPr>
            <a:noAutofit/>
          </a:bodyPr>
          <a:lstStyle/>
          <a:p>
            <a:r>
              <a:rPr lang="en-US" altLang="zh-CN" dirty="0"/>
              <a:t>Design</a:t>
            </a:r>
            <a:endParaRPr lang="zh-CN" altLang="en-US" dirty="0"/>
          </a:p>
        </p:txBody>
      </p:sp>
      <p:sp>
        <p:nvSpPr>
          <p:cNvPr id="3" name="文本框 2"/>
          <p:cNvSpPr txBox="1">
            <a:spLocks noChangeArrowheads="1"/>
          </p:cNvSpPr>
          <p:nvPr/>
        </p:nvSpPr>
        <p:spPr bwMode="auto">
          <a:xfrm>
            <a:off x="990601" y="760140"/>
            <a:ext cx="9505776" cy="8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Receiver-initiated</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RDMA Flush</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primitives: </a:t>
            </a:r>
            <a:r>
              <a:rPr kumimoji="0" lang="en-US" altLang="zh-CN" sz="2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RFlush</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87AD7FD2-0B5C-4603-9BF9-11DE5C7FA6A1}"/>
              </a:ext>
            </a:extLst>
          </p:cNvPr>
          <p:cNvSpPr txBox="1">
            <a:spLocks noChangeArrowheads="1"/>
          </p:cNvSpPr>
          <p:nvPr/>
        </p:nvSpPr>
        <p:spPr bwMode="auto">
          <a:xfrm>
            <a:off x="884028" y="1984640"/>
            <a:ext cx="6948052" cy="326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424800" marR="0" lvl="1" indent="-342900" algn="l" defTabSz="914400" rtl="0" eaLnBrk="0" fontAlgn="base" latinLnBrk="0" hangingPunct="0">
              <a:lnSpc>
                <a:spcPct val="150000"/>
              </a:lnSpc>
              <a:spcBef>
                <a:spcPct val="0"/>
              </a:spcBef>
              <a:spcAft>
                <a:spcPts val="0"/>
              </a:spcAft>
              <a:buClrTx/>
              <a:buSzTx/>
              <a:buFont typeface="Wingdings" panose="05000000000000000000" pitchFamily="2" charset="2"/>
              <a:buChar char="l"/>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The design and API of RDMA </a:t>
            </a:r>
            <a:r>
              <a:rPr kumimoji="0"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RFlush</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Primitives</a:t>
            </a: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1. </a:t>
            </a:r>
            <a:r>
              <a:rPr kumimoji="1"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cs"/>
                <a:sym typeface="+mn-ea"/>
              </a:rPr>
              <a:t>A </a:t>
            </a:r>
            <a:r>
              <a:rPr kumimoji="1"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黑体" panose="02010609060101010101" pitchFamily="49" charset="-122"/>
                <a:cs typeface="+mn-cs"/>
                <a:sym typeface="+mn-ea"/>
              </a:rPr>
              <a:t>RFlush</a:t>
            </a:r>
            <a:r>
              <a:rPr kumimoji="1"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cs"/>
                <a:sym typeface="+mn-ea"/>
              </a:rPr>
              <a:t> can be used with RDMA send or RDMA write primitive. </a:t>
            </a:r>
            <a:endParaRPr kumimoji="0"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1" indent="0" algn="l" defTabSz="914400" rtl="0" eaLnBrk="0" fontAlgn="base" latinLnBrk="0" hangingPunct="0">
              <a:lnSpc>
                <a:spcPct val="15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2. T</a:t>
            </a:r>
            <a:r>
              <a:rPr kumimoji="1"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cs"/>
                <a:sym typeface="+mn-ea"/>
              </a:rPr>
              <a:t>o process the RFlush command, the</a:t>
            </a:r>
            <a:r>
              <a:rPr lang="en-US" altLang="zh-CN" sz="2000" dirty="0">
                <a:solidFill>
                  <a:prstClr val="black"/>
                </a:solidFill>
                <a:sym typeface="+mn-ea"/>
              </a:rPr>
              <a:t> </a:t>
            </a:r>
            <a:r>
              <a:rPr kumimoji="1"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cs"/>
                <a:sym typeface="+mn-ea"/>
              </a:rPr>
              <a:t>receiver NIC needs to actively sensing and persisting data write operations.</a:t>
            </a:r>
          </a:p>
          <a:p>
            <a:pPr marL="441960" marR="0" lvl="1" indent="0" algn="l" defTabSz="914400" rtl="0" eaLnBrk="0" fontAlgn="base" latinLnBrk="0" hangingPunct="0">
              <a:lnSpc>
                <a:spcPct val="150000"/>
              </a:lnSpc>
              <a:spcBef>
                <a:spcPct val="0"/>
              </a:spcBef>
              <a:spcAft>
                <a:spcPts val="0"/>
              </a:spcAft>
              <a:buClrTx/>
              <a:buSzTx/>
              <a:buFont typeface="Wingdings" panose="05000000000000000000" pitchFamily="2" charset="2"/>
              <a:buNone/>
              <a:tabLst/>
              <a:defRPr/>
            </a:pP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ustDataLst>
      <p:tags r:id="rId1"/>
    </p:custDataLst>
  </p:cSld>
  <p:clrMapOvr>
    <a:masterClrMapping/>
  </p:clrMapOvr>
  <p:transition advClick="0" advTm="26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990600" y="2167776"/>
            <a:ext cx="12242799"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algn="ctr" eaLnBrk="0" hangingPunct="0">
              <a:lnSpc>
                <a:spcPct val="200000"/>
              </a:lnSpc>
              <a:spcAft>
                <a:spcPts val="0"/>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What can we do with RDMA Flush</a:t>
            </a:r>
            <a:r>
              <a:rPr kumimoji="0"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primitives</a:t>
            </a:r>
            <a:r>
              <a:rPr kumimoji="0"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lgn="ctr" eaLnBrk="0" hangingPunct="0">
              <a:lnSpc>
                <a:spcPct val="200000"/>
              </a:lnSpc>
              <a:spcAft>
                <a:spcPts val="0"/>
              </a:spcAft>
              <a:buNone/>
              <a:defRPr/>
            </a:pPr>
            <a:endPar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784860" lvl="1" eaLnBrk="0" hangingPunct="0">
              <a:lnSpc>
                <a:spcPct val="150000"/>
              </a:lnSpc>
              <a:spcAft>
                <a:spcPts val="0"/>
              </a:spcAft>
              <a:buFont typeface="Wingdings" panose="05000000000000000000" pitchFamily="2" charset="2"/>
              <a:buChar char="l"/>
              <a:defRPr/>
            </a:pPr>
            <a:r>
              <a:rPr lang="en-US" altLang="zh-CN" sz="2000" dirty="0">
                <a:latin typeface="微软雅黑" panose="020B0503020204020204" pitchFamily="34" charset="-122"/>
                <a:ea typeface="微软雅黑" panose="020B0503020204020204" pitchFamily="34" charset="-122"/>
              </a:rPr>
              <a:t>There are two ways to use the new flush primitive to develop its capabilities:</a:t>
            </a:r>
            <a:endParaRPr kumimoji="0"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39420" lvl="2"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1. </a:t>
            </a:r>
            <a:r>
              <a:rPr kumimoji="0"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Remote Data Persisting for Existing RDMA System</a:t>
            </a:r>
          </a:p>
          <a:p>
            <a:pPr marL="439420" lvl="2" indent="0" eaLnBrk="0" hangingPunct="0">
              <a:lnSpc>
                <a:spcPct val="150000"/>
              </a:lnSpc>
              <a:spcAft>
                <a:spcPts val="0"/>
              </a:spcAft>
              <a:buNone/>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2. </a:t>
            </a:r>
            <a:r>
              <a:rPr kumimoji="0"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Efficient Implementation of Durable RPC</a:t>
            </a:r>
          </a:p>
        </p:txBody>
      </p:sp>
      <p:sp>
        <p:nvSpPr>
          <p:cNvPr id="8" name="标题 1"/>
          <p:cNvSpPr>
            <a:spLocks noGrp="1"/>
          </p:cNvSpPr>
          <p:nvPr>
            <p:ph type="title"/>
          </p:nvPr>
        </p:nvSpPr>
        <p:spPr/>
        <p:txBody>
          <a:bodyPr>
            <a:noAutofit/>
          </a:bodyPr>
          <a:lstStyle/>
          <a:p>
            <a:r>
              <a:rPr lang="en-US" altLang="zh-CN" dirty="0"/>
              <a:t>Design</a:t>
            </a:r>
            <a:endParaRPr lang="zh-CN" altLang="en-US" dirty="0"/>
          </a:p>
        </p:txBody>
      </p:sp>
    </p:spTree>
    <p:custDataLst>
      <p:tags r:id="rId1"/>
    </p:custDataLst>
  </p:cSld>
  <p:clrMapOvr>
    <a:masterClrMapping/>
  </p:clrMapOvr>
  <p:transition advClick="0" advTm="2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5"/>
          <a:srcRect r="49667"/>
          <a:stretch>
            <a:fillRect/>
          </a:stretch>
        </p:blipFill>
        <p:spPr>
          <a:xfrm>
            <a:off x="1806870" y="4396298"/>
            <a:ext cx="5007610" cy="2606040"/>
          </a:xfrm>
          <a:prstGeom prst="rect">
            <a:avLst/>
          </a:prstGeom>
        </p:spPr>
      </p:pic>
      <p:sp>
        <p:nvSpPr>
          <p:cNvPr id="4" name="文本框 2"/>
          <p:cNvSpPr txBox="1">
            <a:spLocks noChangeArrowheads="1"/>
          </p:cNvSpPr>
          <p:nvPr/>
        </p:nvSpPr>
        <p:spPr bwMode="auto">
          <a:xfrm>
            <a:off x="990600" y="779668"/>
            <a:ext cx="12242799" cy="8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6"/>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7"/>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8"/>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0"/>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Ensuring Remote Data Persisting for Existing RDMA Systems</a:t>
            </a:r>
            <a:endParaRPr kumimoji="0"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标题 1"/>
          <p:cNvSpPr>
            <a:spLocks noGrp="1"/>
          </p:cNvSpPr>
          <p:nvPr>
            <p:ph type="title"/>
          </p:nvPr>
        </p:nvSpPr>
        <p:spPr/>
        <p:txBody>
          <a:bodyPr>
            <a:noAutofit/>
          </a:bodyPr>
          <a:lstStyle/>
          <a:p>
            <a:r>
              <a:rPr lang="en-US" altLang="zh-CN" dirty="0"/>
              <a:t>Design</a:t>
            </a:r>
            <a:endParaRPr lang="zh-CN" altLang="en-US" dirty="0"/>
          </a:p>
        </p:txBody>
      </p:sp>
      <p:graphicFrame>
        <p:nvGraphicFramePr>
          <p:cNvPr id="8" name="表格 7"/>
          <p:cNvGraphicFramePr>
            <a:graphicFrameLocks noGrp="1"/>
          </p:cNvGraphicFramePr>
          <p:nvPr>
            <p:custDataLst>
              <p:tags r:id="rId2"/>
            </p:custDataLst>
            <p:extLst>
              <p:ext uri="{D42A27DB-BD31-4B8C-83A1-F6EECF244321}">
                <p14:modId xmlns:p14="http://schemas.microsoft.com/office/powerpoint/2010/main" val="1218512070"/>
              </p:ext>
            </p:extLst>
          </p:nvPr>
        </p:nvGraphicFramePr>
        <p:xfrm>
          <a:off x="8048104" y="1978308"/>
          <a:ext cx="5760640" cy="4937125"/>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20000"/>
                    </a:ext>
                  </a:extLst>
                </a:gridCol>
              </a:tblGrid>
              <a:tr h="701040">
                <a:tc>
                  <a:txBody>
                    <a:bodyPr/>
                    <a:lstStyle/>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Algorithm 4 Ensuring Remote Data Persisting for Existing RDMA Systems (Taking Octopus as an example)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4022725">
                <a:tc>
                  <a:txBody>
                    <a:bodyPr/>
                    <a:lstStyle/>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a:t>
                      </a:r>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procedure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Octopus_sender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(config,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addr</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size)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2:       result</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RDMA_writeImm</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(config,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addr</a:t>
                      </a:r>
                      <a:r>
                        <a:rPr lang="en-US" altLang="zh-CN" sz="1800" b="0" i="1"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size);</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3: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Get_RDMA_WriteImm</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(result);</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4:       result</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dirty="0" err="1">
                          <a:solidFill>
                            <a:sysClr val="windowText" lastClr="000000"/>
                          </a:solidFill>
                          <a:effectLst/>
                          <a:latin typeface="微软雅黑" panose="020B0503020204020204" pitchFamily="34" charset="-122"/>
                          <a:ea typeface="微软雅黑" panose="020B0503020204020204" pitchFamily="34" charset="-122"/>
                          <a:sym typeface="+mn-ea"/>
                        </a:rPr>
                        <a:t>RDMA_Write</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(config, </a:t>
                      </a:r>
                      <a:r>
                        <a:rPr lang="en-US" altLang="zh-CN" sz="1800" b="0" i="0" kern="1200" dirty="0" err="1">
                          <a:solidFill>
                            <a:schemeClr val="dk1"/>
                          </a:solidFill>
                          <a:effectLst/>
                          <a:latin typeface="微软雅黑" panose="020B0503020204020204" pitchFamily="34" charset="-122"/>
                          <a:ea typeface="微软雅黑" panose="020B0503020204020204" pitchFamily="34" charset="-122"/>
                          <a:cs typeface="+mn-cs"/>
                        </a:rPr>
                        <a:t>addr</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 size</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5:       if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result</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then</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6:           return</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7:       end if</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8:       </a:t>
                      </a:r>
                      <a:r>
                        <a:rPr lang="en-US" altLang="zh-CN" sz="1800" b="1" dirty="0">
                          <a:solidFill>
                            <a:srgbClr val="FF0000"/>
                          </a:solidFill>
                          <a:effectLst/>
                          <a:latin typeface="微软雅黑" panose="020B0503020204020204" pitchFamily="34" charset="-122"/>
                          <a:ea typeface="微软雅黑" panose="020B0503020204020204" pitchFamily="34" charset="-122"/>
                          <a:sym typeface="+mn-ea"/>
                        </a:rPr>
                        <a:t>result</a:t>
                      </a:r>
                      <a:r>
                        <a:rPr lang="zh-CN" altLang="en-US" sz="1800" b="1" dirty="0">
                          <a:solidFill>
                            <a:srgbClr val="FF0000"/>
                          </a:solidFill>
                          <a:effectLst/>
                          <a:latin typeface="微软雅黑" panose="020B0503020204020204" pitchFamily="34" charset="-122"/>
                          <a:ea typeface="微软雅黑" panose="020B0503020204020204" pitchFamily="34" charset="-122"/>
                          <a:sym typeface="+mn-ea"/>
                        </a:rPr>
                        <a:t> </a:t>
                      </a:r>
                      <a:r>
                        <a:rPr lang="en-US" altLang="zh-CN" sz="1800" b="1" dirty="0">
                          <a:solidFill>
                            <a:srgbClr val="FF0000"/>
                          </a:solidFill>
                          <a:effectLst/>
                          <a:latin typeface="微软雅黑" panose="020B0503020204020204" pitchFamily="34" charset="-122"/>
                          <a:ea typeface="微软雅黑" panose="020B0503020204020204" pitchFamily="34" charset="-122"/>
                          <a:sym typeface="+mn-ea"/>
                        </a:rPr>
                        <a:t>= </a:t>
                      </a:r>
                      <a:r>
                        <a:rPr lang="en-US" altLang="zh-CN" sz="1800" b="1" dirty="0" err="1">
                          <a:solidFill>
                            <a:srgbClr val="FF0000"/>
                          </a:solidFill>
                          <a:effectLst/>
                          <a:latin typeface="微软雅黑" panose="020B0503020204020204" pitchFamily="34" charset="-122"/>
                          <a:ea typeface="微软雅黑" panose="020B0503020204020204" pitchFamily="34" charset="-122"/>
                          <a:sym typeface="+mn-ea"/>
                        </a:rPr>
                        <a:t>RDMA_WFlush</a:t>
                      </a:r>
                      <a:r>
                        <a:rPr lang="en-US" altLang="zh-CN" sz="1800" b="1" dirty="0">
                          <a:solidFill>
                            <a:srgbClr val="FF0000"/>
                          </a:solidFill>
                          <a:effectLst/>
                          <a:latin typeface="微软雅黑" panose="020B0503020204020204" pitchFamily="34" charset="-122"/>
                          <a:ea typeface="微软雅黑" panose="020B0503020204020204" pitchFamily="34" charset="-122"/>
                          <a:sym typeface="+mn-ea"/>
                        </a:rPr>
                        <a:t>(</a:t>
                      </a:r>
                      <a:r>
                        <a:rPr lang="en-US" altLang="zh-CN" sz="1800" b="1" dirty="0" err="1">
                          <a:solidFill>
                            <a:srgbClr val="FF0000"/>
                          </a:solidFill>
                          <a:effectLst/>
                          <a:latin typeface="微软雅黑" panose="020B0503020204020204" pitchFamily="34" charset="-122"/>
                          <a:ea typeface="微软雅黑" panose="020B0503020204020204" pitchFamily="34" charset="-122"/>
                          <a:sym typeface="+mn-ea"/>
                        </a:rPr>
                        <a:t>config,addr</a:t>
                      </a:r>
                      <a:r>
                        <a:rPr lang="en-US" altLang="zh-CN" sz="1800" b="1" dirty="0">
                          <a:solidFill>
                            <a:srgbClr val="FF0000"/>
                          </a:solidFill>
                          <a:effectLst/>
                          <a:latin typeface="微软雅黑" panose="020B0503020204020204" pitchFamily="34" charset="-122"/>
                          <a:ea typeface="微软雅黑" panose="020B0503020204020204" pitchFamily="34" charset="-122"/>
                          <a:sym typeface="+mn-ea"/>
                        </a:rPr>
                        <a:t>);</a:t>
                      </a:r>
                      <a:endParaRPr lang="en-US" altLang="zh-CN" sz="1800" b="1" i="0" kern="1200" dirty="0">
                        <a:solidFill>
                          <a:srgbClr val="FF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9:       if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result</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then</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10:         return</a:t>
                      </a:r>
                      <a:r>
                        <a:rPr lang="zh-CN" altLang="en-US" sz="1800" dirty="0">
                          <a:solidFill>
                            <a:sysClr val="windowText" lastClr="000000"/>
                          </a:solidFill>
                          <a:effectLst/>
                          <a:latin typeface="微软雅黑" panose="020B0503020204020204" pitchFamily="34" charset="-122"/>
                          <a:ea typeface="微软雅黑" panose="020B0503020204020204" pitchFamily="34" charset="-122"/>
                          <a:sym typeface="+mn-ea"/>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error</a:t>
                      </a:r>
                      <a:endPar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endParaRPr>
                    </a:p>
                    <a:p>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11:     end if</a:t>
                      </a:r>
                    </a:p>
                    <a:p>
                      <a:r>
                        <a:rPr lang="en-US" altLang="zh-CN" sz="1800" b="0" i="0" kern="1200" dirty="0">
                          <a:solidFill>
                            <a:sysClr val="windowText" lastClr="000000"/>
                          </a:solidFill>
                          <a:effectLst/>
                          <a:latin typeface="微软雅黑" panose="020B0503020204020204" pitchFamily="34" charset="-122"/>
                          <a:ea typeface="微软雅黑" panose="020B0503020204020204" pitchFamily="34" charset="-122"/>
                          <a:cs typeface="+mn-cs"/>
                        </a:rPr>
                        <a:t>12:     RDMA_C&amp;S(addr);     </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13:     </a:t>
                      </a:r>
                      <a:r>
                        <a:rPr lang="en-US" altLang="zh-CN" sz="1800" dirty="0">
                          <a:solidFill>
                            <a:sysClr val="windowText" lastClr="000000"/>
                          </a:solidFill>
                          <a:effectLst/>
                          <a:latin typeface="微软雅黑" panose="020B0503020204020204" pitchFamily="34" charset="-122"/>
                          <a:ea typeface="微软雅黑" panose="020B0503020204020204" pitchFamily="34" charset="-122"/>
                          <a:sym typeface="+mn-ea"/>
                        </a:rPr>
                        <a:t>return</a:t>
                      </a:r>
                      <a:r>
                        <a:rPr lang="zh-CN" altLang="en-US" sz="1800" b="0" i="0"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success</a:t>
                      </a:r>
                    </a:p>
                    <a:p>
                      <a:r>
                        <a:rPr lang="en-US" altLang="zh-CN" sz="1800" b="0" i="0" kern="1200" dirty="0">
                          <a:solidFill>
                            <a:schemeClr val="dk1"/>
                          </a:solidFill>
                          <a:effectLst/>
                          <a:latin typeface="微软雅黑" panose="020B0503020204020204" pitchFamily="34" charset="-122"/>
                          <a:ea typeface="微软雅黑" panose="020B0503020204020204" pitchFamily="34" charset="-122"/>
                          <a:cs typeface="+mn-cs"/>
                        </a:rPr>
                        <a:t>14: end procedure</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bl>
          </a:graphicData>
        </a:graphic>
      </p:graphicFrame>
      <p:sp>
        <p:nvSpPr>
          <p:cNvPr id="7" name="文本框 2">
            <a:extLst>
              <a:ext uri="{FF2B5EF4-FFF2-40B4-BE49-F238E27FC236}">
                <a16:creationId xmlns:a16="http://schemas.microsoft.com/office/drawing/2014/main" id="{F78096AD-4E68-472D-AFCB-1CBE41AA70FA}"/>
              </a:ext>
            </a:extLst>
          </p:cNvPr>
          <p:cNvSpPr txBox="1">
            <a:spLocks noChangeArrowheads="1"/>
          </p:cNvSpPr>
          <p:nvPr/>
        </p:nvSpPr>
        <p:spPr bwMode="auto">
          <a:xfrm>
            <a:off x="487412" y="1829689"/>
            <a:ext cx="7646527" cy="28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6"/>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7"/>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8"/>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424800" lvl="1" eaLnBrk="0" hangingPunct="0">
              <a:lnSpc>
                <a:spcPct val="150000"/>
              </a:lnSpc>
              <a:spcAft>
                <a:spcPts val="0"/>
              </a:spcAft>
              <a:buFont typeface="Wingdings" panose="05000000000000000000" pitchFamily="2" charset="2"/>
              <a:buChar char="l"/>
              <a:defRPr/>
            </a:pPr>
            <a:r>
              <a:rPr kumimoji="0"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 few previous proposals store data to remote memory via RDMA write primitives. </a:t>
            </a:r>
            <a:r>
              <a:rPr lang="en-US" altLang="zh-CN" sz="2000" dirty="0"/>
              <a:t>Unfortunately, these systems </a:t>
            </a:r>
          </a:p>
          <a:p>
            <a:pPr marL="81900" lvl="1" indent="0" eaLnBrk="0" hangingPunct="0">
              <a:lnSpc>
                <a:spcPct val="150000"/>
              </a:lnSpc>
              <a:spcAft>
                <a:spcPts val="0"/>
              </a:spcAft>
              <a:buNone/>
              <a:defRPr/>
            </a:pPr>
            <a:r>
              <a:rPr lang="en-US" altLang="zh-CN" sz="2000" dirty="0">
                <a:solidFill>
                  <a:srgbClr val="FF0000"/>
                </a:solidFill>
              </a:rPr>
              <a:t>    do not guarantee data persistence for RDMA write operations</a:t>
            </a:r>
            <a:r>
              <a:rPr lang="en-US" altLang="zh-CN" sz="2000" dirty="0"/>
              <a:t>. </a:t>
            </a:r>
          </a:p>
          <a:p>
            <a:pPr marL="424800" lvl="1" eaLnBrk="0" hangingPunct="0">
              <a:lnSpc>
                <a:spcPct val="150000"/>
              </a:lnSpc>
              <a:spcAft>
                <a:spcPts val="0"/>
              </a:spcAft>
              <a:buFont typeface="Wingdings" panose="05000000000000000000" pitchFamily="2" charset="2"/>
              <a:buChar char="l"/>
              <a:defRPr/>
            </a:pPr>
            <a:r>
              <a:rPr kumimoji="0" lang="en-US" sz="2000" dirty="0">
                <a:latin typeface="微软雅黑" panose="020B0503020204020204" pitchFamily="34" charset="-122"/>
                <a:ea typeface="微软雅黑" panose="020B0503020204020204" pitchFamily="34" charset="-122"/>
                <a:cs typeface="Times New Roman" panose="02020603050405020304" pitchFamily="18" charset="0"/>
                <a:sym typeface="+mn-ea"/>
              </a:rPr>
              <a:t>RDMA-enabled PM systems can </a:t>
            </a:r>
            <a:r>
              <a:rPr kumimoji="0" 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exploit the RDMA </a:t>
            </a:r>
            <a:r>
              <a:rPr kumimoji="0" lang="en-US" sz="200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Wflush</a:t>
            </a:r>
            <a:r>
              <a:rPr kumimoji="0" 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primitive to guarantee remote data persistence effectively</a:t>
            </a:r>
            <a:r>
              <a:rPr kumimoji="0" lang="en-US"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kumimoji="0" sz="2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ustDataLst>
      <p:tags r:id="rId1"/>
    </p:custDataLst>
  </p:cSld>
  <p:clrMapOvr>
    <a:masterClrMapping/>
  </p:clrMapOvr>
  <p:transition advClick="0" advTm="5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a:stretch>
            <a:fillRect/>
          </a:stretch>
        </p:blipFill>
        <p:spPr>
          <a:xfrm>
            <a:off x="8443023" y="1257155"/>
            <a:ext cx="3579831" cy="1735234"/>
          </a:xfrm>
          <a:prstGeom prst="rect">
            <a:avLst/>
          </a:prstGeom>
        </p:spPr>
      </p:pic>
      <p:pic>
        <p:nvPicPr>
          <p:cNvPr id="4" name="图片 3"/>
          <p:cNvPicPr>
            <a:picLocks noChangeAspect="1"/>
          </p:cNvPicPr>
          <p:nvPr/>
        </p:nvPicPr>
        <p:blipFill>
          <a:blip r:embed="rId7"/>
          <a:stretch>
            <a:fillRect/>
          </a:stretch>
        </p:blipFill>
        <p:spPr>
          <a:xfrm>
            <a:off x="2025723" y="1346684"/>
            <a:ext cx="3168352" cy="1508739"/>
          </a:xfrm>
          <a:prstGeom prst="rect">
            <a:avLst/>
          </a:prstGeom>
        </p:spPr>
      </p:pic>
      <p:sp>
        <p:nvSpPr>
          <p:cNvPr id="5" name="文本框 4"/>
          <p:cNvSpPr txBox="1"/>
          <p:nvPr/>
        </p:nvSpPr>
        <p:spPr>
          <a:xfrm>
            <a:off x="1509708" y="3129373"/>
            <a:ext cx="4855880" cy="1015663"/>
          </a:xfrm>
          <a:prstGeom prst="rect">
            <a:avLst/>
          </a:prstGeom>
          <a:noFill/>
        </p:spPr>
        <p:txBody>
          <a:bodyPr wrap="none" rtlCol="0">
            <a:spAutoFit/>
          </a:bodyPr>
          <a:lstStyle/>
          <a:p>
            <a:pPr algn="ctr"/>
            <a:r>
              <a:rPr lang="en-US" altLang="zh-CN" sz="2000" dirty="0">
                <a:latin typeface="微软雅黑" panose="020B0503020204020204" pitchFamily="34" charset="-122"/>
                <a:ea typeface="微软雅黑" panose="020B0503020204020204" pitchFamily="34" charset="-122"/>
              </a:rPr>
              <a:t>Zero-copy</a:t>
            </a:r>
          </a:p>
          <a:p>
            <a:pPr algn="ctr"/>
            <a:r>
              <a:rPr lang="en-US" altLang="zh-CN" sz="2000" dirty="0">
                <a:latin typeface="微软雅黑" panose="020B0503020204020204" pitchFamily="34" charset="-122"/>
                <a:ea typeface="微软雅黑" panose="020B0503020204020204" pitchFamily="34" charset="-122"/>
              </a:rPr>
              <a:t>Bypass Kernel and CPU</a:t>
            </a:r>
          </a:p>
          <a:p>
            <a:pPr algn="ctr"/>
            <a:r>
              <a:rPr lang="en-US" altLang="zh-CN" sz="2000" dirty="0">
                <a:latin typeface="微软雅黑" panose="020B0503020204020204" pitchFamily="34" charset="-122"/>
                <a:ea typeface="微软雅黑" panose="020B0503020204020204" pitchFamily="34" charset="-122"/>
              </a:rPr>
              <a:t>Low-latency remote memory accesses</a:t>
            </a:r>
          </a:p>
        </p:txBody>
      </p:sp>
      <p:sp>
        <p:nvSpPr>
          <p:cNvPr id="6" name="文本框 5"/>
          <p:cNvSpPr txBox="1"/>
          <p:nvPr/>
        </p:nvSpPr>
        <p:spPr>
          <a:xfrm>
            <a:off x="7120078" y="3068923"/>
            <a:ext cx="4995342" cy="1015663"/>
          </a:xfrm>
          <a:prstGeom prst="rect">
            <a:avLst/>
          </a:prstGeom>
          <a:noFill/>
        </p:spPr>
        <p:txBody>
          <a:bodyPr wrap="none" rtlCol="0">
            <a:spAutoFit/>
          </a:bodyPr>
          <a:lstStyle/>
          <a:p>
            <a:pPr algn="ctr"/>
            <a:r>
              <a:rPr lang="en-US" altLang="zh-CN" sz="2000" dirty="0">
                <a:latin typeface="微软雅黑" panose="020B0503020204020204" pitchFamily="34" charset="-122"/>
                <a:ea typeface="微软雅黑" panose="020B0503020204020204" pitchFamily="34" charset="-122"/>
              </a:rPr>
              <a:t>High memory density</a:t>
            </a:r>
          </a:p>
          <a:p>
            <a:pPr algn="ctr"/>
            <a:r>
              <a:rPr lang="en-US" altLang="zh-CN" sz="2000" dirty="0">
                <a:latin typeface="微软雅黑" panose="020B0503020204020204" pitchFamily="34" charset="-122"/>
                <a:ea typeface="微软雅黑" panose="020B0503020204020204" pitchFamily="34" charset="-122"/>
              </a:rPr>
              <a:t>Low cost per bit</a:t>
            </a:r>
          </a:p>
          <a:p>
            <a:pPr algn="ctr"/>
            <a:r>
              <a:rPr lang="en-US" altLang="zh-CN" sz="2000" dirty="0">
                <a:latin typeface="微软雅黑" panose="020B0503020204020204" pitchFamily="34" charset="-122"/>
                <a:ea typeface="微软雅黑" panose="020B0503020204020204" pitchFamily="34" charset="-122"/>
              </a:rPr>
              <a:t>Near-zero standby power consumption</a:t>
            </a:r>
            <a:endParaRPr lang="zh-CN" altLang="en-US" sz="2000" dirty="0">
              <a:latin typeface="微软雅黑" panose="020B0503020204020204" pitchFamily="34" charset="-122"/>
              <a:ea typeface="微软雅黑" panose="020B0503020204020204" pitchFamily="34" charset="-122"/>
            </a:endParaRPr>
          </a:p>
        </p:txBody>
      </p:sp>
      <p:sp>
        <p:nvSpPr>
          <p:cNvPr id="7" name="下箭头 18"/>
          <p:cNvSpPr/>
          <p:nvPr/>
        </p:nvSpPr>
        <p:spPr>
          <a:xfrm>
            <a:off x="6334642" y="2632356"/>
            <a:ext cx="740229" cy="20162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5049618" y="1661459"/>
            <a:ext cx="3366627" cy="646203"/>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panose="020B0604020202020204" pitchFamily="34" charset="0"/>
              </a:rPr>
              <a:t>RDMA + NVM</a:t>
            </a:r>
            <a:endParaRPr lang="zh-CN" altLang="en-US" sz="3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8667264" y="4990619"/>
            <a:ext cx="3494163" cy="954107"/>
          </a:xfrm>
          <a:prstGeom prst="rect">
            <a:avLst/>
          </a:prstGeom>
          <a:noFill/>
        </p:spPr>
        <p:txBody>
          <a:bodyPr wrap="none" rtlCol="0">
            <a:spAutoFit/>
          </a:bodyPr>
          <a:lstStyle/>
          <a:p>
            <a:pPr algn="ctr"/>
            <a:r>
              <a:rPr lang="en-US" altLang="zh-CN" sz="2800" dirty="0">
                <a:solidFill>
                  <a:srgbClr val="FF0000"/>
                </a:solidFill>
                <a:latin typeface="微软雅黑" panose="020B0503020204020204" pitchFamily="34" charset="-122"/>
                <a:ea typeface="微软雅黑" panose="020B0503020204020204" pitchFamily="34" charset="-122"/>
              </a:rPr>
              <a:t>Low cost ,overhead</a:t>
            </a:r>
          </a:p>
          <a:p>
            <a:pPr algn="ctr"/>
            <a:r>
              <a:rPr lang="en-US" altLang="zh-CN" sz="2800" dirty="0">
                <a:solidFill>
                  <a:srgbClr val="FF0000"/>
                </a:solidFill>
                <a:latin typeface="微软雅黑" panose="020B0503020204020204" pitchFamily="34" charset="-122"/>
                <a:ea typeface="微软雅黑" panose="020B0503020204020204" pitchFamily="34" charset="-122"/>
              </a:rPr>
              <a:t>and persistence</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0" name="TextBox 3"/>
          <p:cNvSpPr txBox="1"/>
          <p:nvPr/>
        </p:nvSpPr>
        <p:spPr>
          <a:xfrm>
            <a:off x="2667771" y="5032186"/>
            <a:ext cx="2152133" cy="732508"/>
          </a:xfrm>
          <a:prstGeom prst="rect">
            <a:avLst/>
          </a:prstGeom>
          <a:noFill/>
        </p:spPr>
        <p:txBody>
          <a:bodyPr wrap="square" rtlCol="0">
            <a:spAutoFit/>
          </a:bodyPr>
          <a:lstStyle/>
          <a:p>
            <a:pPr>
              <a:lnSpc>
                <a:spcPct val="130000"/>
              </a:lnSpc>
            </a:pPr>
            <a:r>
              <a:rPr lang="en-US" altLang="zh-CN" sz="3200" b="1" dirty="0">
                <a:latin typeface="微软雅黑" panose="020B0503020204020204" pitchFamily="34" charset="-122"/>
                <a:ea typeface="微软雅黑" panose="020B0503020204020204" pitchFamily="34" charset="-122"/>
              </a:rPr>
              <a:t>We want:</a:t>
            </a:r>
          </a:p>
        </p:txBody>
      </p:sp>
      <p:sp>
        <p:nvSpPr>
          <p:cNvPr id="11" name="MH_Others_3"/>
          <p:cNvSpPr/>
          <p:nvPr>
            <p:custDataLst>
              <p:tags r:id="rId2"/>
            </p:custDataLst>
          </p:nvPr>
        </p:nvSpPr>
        <p:spPr>
          <a:xfrm>
            <a:off x="1859804" y="5109930"/>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235E9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MH_Others_3"/>
          <p:cNvSpPr/>
          <p:nvPr>
            <p:custDataLst>
              <p:tags r:id="rId3"/>
            </p:custDataLst>
          </p:nvPr>
        </p:nvSpPr>
        <p:spPr>
          <a:xfrm rot="16200000">
            <a:off x="1842925" y="6537670"/>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D85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3"/>
          <p:cNvSpPr txBox="1"/>
          <p:nvPr/>
        </p:nvSpPr>
        <p:spPr>
          <a:xfrm>
            <a:off x="2630133" y="6426724"/>
            <a:ext cx="2152133" cy="732508"/>
          </a:xfrm>
          <a:prstGeom prst="rect">
            <a:avLst/>
          </a:prstGeom>
          <a:noFill/>
        </p:spPr>
        <p:txBody>
          <a:bodyPr wrap="square" rtlCol="0">
            <a:spAutoFit/>
          </a:bodyPr>
          <a:lstStyle/>
          <a:p>
            <a:pPr>
              <a:lnSpc>
                <a:spcPct val="130000"/>
              </a:lnSpc>
            </a:pPr>
            <a:r>
              <a:rPr lang="en-US" altLang="zh-CN" sz="3200" b="1" dirty="0">
                <a:latin typeface="微软雅黑" panose="020B0503020204020204" pitchFamily="34" charset="-122"/>
                <a:ea typeface="微软雅黑" panose="020B0503020204020204" pitchFamily="34" charset="-122"/>
              </a:rPr>
              <a:t>Reality is:</a:t>
            </a:r>
          </a:p>
        </p:txBody>
      </p:sp>
      <p:sp>
        <p:nvSpPr>
          <p:cNvPr id="14" name="矩形 13"/>
          <p:cNvSpPr/>
          <p:nvPr/>
        </p:nvSpPr>
        <p:spPr>
          <a:xfrm>
            <a:off x="5411424" y="5153845"/>
            <a:ext cx="3031599" cy="523220"/>
          </a:xfrm>
          <a:prstGeom prst="rect">
            <a:avLst/>
          </a:prstGeom>
        </p:spPr>
        <p:txBody>
          <a:bodyPr wrap="none">
            <a:spAutoFit/>
          </a:bodyPr>
          <a:lstStyle/>
          <a:p>
            <a:r>
              <a:rPr lang="en-US" altLang="zh-CN" sz="2800" dirty="0">
                <a:latin typeface="微软雅黑" panose="020B0503020204020204" pitchFamily="34" charset="-122"/>
                <a:ea typeface="微软雅黑" panose="020B0503020204020204" pitchFamily="34" charset="-122"/>
                <a:cs typeface="Arial" panose="020B0604020202020204" pitchFamily="34" charset="0"/>
              </a:rPr>
              <a:t>RDMA + NVM =</a:t>
            </a:r>
            <a:endParaRPr lang="zh-CN" altLang="en-US" sz="2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891903" y="6573624"/>
            <a:ext cx="4961615" cy="523220"/>
          </a:xfrm>
          <a:prstGeom prst="rect">
            <a:avLst/>
          </a:prstGeom>
        </p:spPr>
        <p:txBody>
          <a:bodyPr wrap="none">
            <a:spAutoFit/>
          </a:bodyPr>
          <a:lstStyle/>
          <a:p>
            <a:r>
              <a:rPr lang="en-US" altLang="zh-CN" sz="2800" dirty="0">
                <a:latin typeface="微软雅黑" panose="020B0503020204020204" pitchFamily="34" charset="-122"/>
                <a:ea typeface="微软雅黑" panose="020B0503020204020204" pitchFamily="34" charset="-122"/>
                <a:cs typeface="Arial" panose="020B0604020202020204" pitchFamily="34" charset="0"/>
              </a:rPr>
              <a:t>RDMA + NVM (as </a:t>
            </a:r>
            <a:r>
              <a:rPr lang="en-US" altLang="zh-CN" sz="28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DRAM</a:t>
            </a:r>
            <a:r>
              <a:rPr lang="en-US" altLang="zh-CN" sz="2800" dirty="0">
                <a:latin typeface="微软雅黑" panose="020B0503020204020204" pitchFamily="34" charset="-122"/>
                <a:ea typeface="微软雅黑" panose="020B0503020204020204" pitchFamily="34" charset="-122"/>
                <a:cs typeface="Arial" panose="020B0604020202020204" pitchFamily="34" charset="0"/>
              </a:rPr>
              <a:t>) =</a:t>
            </a:r>
            <a:endParaRPr lang="zh-CN" altLang="en-US" sz="28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9742422" y="6554460"/>
            <a:ext cx="2554162" cy="523220"/>
          </a:xfrm>
          <a:prstGeom prst="rect">
            <a:avLst/>
          </a:prstGeom>
          <a:noFill/>
        </p:spPr>
        <p:txBody>
          <a:bodyPr wrap="none" rtlCol="0">
            <a:spAutoFit/>
          </a:bodyPr>
          <a:lstStyle/>
          <a:p>
            <a:pPr algn="ctr"/>
            <a:r>
              <a:rPr lang="en-US" altLang="zh-CN" sz="2800" dirty="0">
                <a:solidFill>
                  <a:srgbClr val="FF0000"/>
                </a:solidFill>
                <a:latin typeface="微软雅黑" panose="020B0503020204020204" pitchFamily="34" charset="-122"/>
                <a:ea typeface="微软雅黑" panose="020B0503020204020204" pitchFamily="34" charset="-122"/>
              </a:rPr>
              <a:t>No guarantee</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lstStyle/>
          <a:p>
            <a:r>
              <a:rPr lang="en-US" altLang="zh-CN" dirty="0"/>
              <a:t>Background</a:t>
            </a:r>
            <a:endParaRPr lang="zh-CN" altLang="en-US" dirty="0"/>
          </a:p>
        </p:txBody>
      </p:sp>
    </p:spTree>
    <p:custDataLst>
      <p:tags r:id="rId1"/>
    </p:custDataLst>
  </p:cSld>
  <p:clrMapOvr>
    <a:masterClrMapping/>
  </p:clrMapOvr>
  <p:transition advClick="0" advTm="4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pic>
        <p:nvPicPr>
          <p:cNvPr id="12291" name="图片 3"/>
          <p:cNvPicPr>
            <a:picLocks noChangeAspect="1"/>
          </p:cNvPicPr>
          <p:nvPr/>
        </p:nvPicPr>
        <p:blipFill>
          <a:blip r:embed="rId4"/>
          <a:srcRect b="17019"/>
          <a:stretch>
            <a:fillRect/>
          </a:stretch>
        </p:blipFill>
        <p:spPr>
          <a:xfrm>
            <a:off x="1778000" y="4360540"/>
            <a:ext cx="10668000" cy="2545080"/>
          </a:xfrm>
          <a:prstGeom prst="rect">
            <a:avLst/>
          </a:prstGeom>
          <a:noFill/>
          <a:ln w="9525">
            <a:noFill/>
          </a:ln>
        </p:spPr>
      </p:pic>
      <p:sp>
        <p:nvSpPr>
          <p:cNvPr id="6" name="文本框 2"/>
          <p:cNvSpPr txBox="1">
            <a:spLocks noChangeArrowheads="1"/>
          </p:cNvSpPr>
          <p:nvPr/>
        </p:nvSpPr>
        <p:spPr bwMode="auto">
          <a:xfrm>
            <a:off x="990600" y="751136"/>
            <a:ext cx="12242800" cy="326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900"/>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Durable RPCs for Failure Recovery</a:t>
            </a:r>
          </a:p>
          <a:p>
            <a:pPr marL="685800" algn="just" eaLnBrk="0" hangingPunct="0">
              <a:lnSpc>
                <a:spcPct val="130000"/>
              </a:lnSpc>
              <a:spcAft>
                <a:spcPts val="935"/>
              </a:spcAft>
              <a:buFont typeface="Wingdings" panose="05000000000000000000" pitchFamily="2" charset="2"/>
              <a:buChar char="l"/>
              <a:defRPr/>
            </a:pP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We design durable RPCs using the aforementioned RDMA Flush primitive.</a:t>
            </a:r>
          </a:p>
          <a:p>
            <a:pPr marL="685800" algn="just" eaLnBrk="0" hangingPunct="0">
              <a:lnSpc>
                <a:spcPct val="130000"/>
              </a:lnSpc>
              <a:spcAft>
                <a:spcPts val="935"/>
              </a:spcAft>
              <a:buFont typeface="Wingdings" panose="05000000000000000000" pitchFamily="2" charset="2"/>
              <a:buChar char="l"/>
              <a:defRPr/>
            </a:pPr>
            <a:r>
              <a:rPr 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The Flush primitive allows the sender to know earlier that the RPC </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data</a:t>
            </a:r>
            <a:r>
              <a:rPr 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has reached the receiver's PM area.</a:t>
            </a:r>
          </a:p>
          <a:p>
            <a:pPr marL="685800" algn="just" eaLnBrk="0" hangingPunct="0">
              <a:lnSpc>
                <a:spcPct val="130000"/>
              </a:lnSpc>
              <a:spcAft>
                <a:spcPts val="935"/>
              </a:spcAft>
              <a:buFont typeface="Wingdings" panose="05000000000000000000" pitchFamily="2" charset="2"/>
              <a:buChar char="l"/>
              <a:defRPr/>
            </a:pP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Unfortunately, destination address of RPC is usually a buffer or target memory, and there is no failure recovery capability.</a:t>
            </a:r>
            <a:endParaRPr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标题 1"/>
          <p:cNvSpPr>
            <a:spLocks noGrp="1"/>
          </p:cNvSpPr>
          <p:nvPr>
            <p:ph type="title"/>
          </p:nvPr>
        </p:nvSpPr>
        <p:spPr/>
        <p:txBody>
          <a:bodyPr>
            <a:noAutofit/>
          </a:bodyPr>
          <a:lstStyle/>
          <a:p>
            <a:r>
              <a:rPr lang="en-US" altLang="zh-CN" dirty="0"/>
              <a:t>Design</a:t>
            </a:r>
            <a:endParaRPr lang="zh-CN" altLang="en-US" dirty="0"/>
          </a:p>
        </p:txBody>
      </p:sp>
    </p:spTree>
    <p:custDataLst>
      <p:tags r:id="rId1"/>
    </p:custDataLst>
  </p:cSld>
  <p:clrMapOvr>
    <a:masterClrMapping/>
  </p:clrMapOvr>
  <p:transition advClick="0" advTm="6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marL="244475" marR="0" lvl="0" indent="-244475"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CN" altLang="en-US" sz="20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4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a:extLst>
              <a:ext uri="{FF2B5EF4-FFF2-40B4-BE49-F238E27FC236}">
                <a16:creationId xmlns:a16="http://schemas.microsoft.com/office/drawing/2014/main" id="{174BB034-FEF3-4169-AC45-6C213E090355}"/>
              </a:ext>
            </a:extLst>
          </p:cNvPr>
          <p:cNvGrpSpPr/>
          <p:nvPr/>
        </p:nvGrpSpPr>
        <p:grpSpPr>
          <a:xfrm>
            <a:off x="2935536" y="3842186"/>
            <a:ext cx="7541065" cy="3640460"/>
            <a:chOff x="4735736" y="3919183"/>
            <a:chExt cx="9111615" cy="4398645"/>
          </a:xfrm>
        </p:grpSpPr>
        <p:pic>
          <p:nvPicPr>
            <p:cNvPr id="13315" name="图片 1"/>
            <p:cNvPicPr>
              <a:picLocks noChangeAspect="1"/>
            </p:cNvPicPr>
            <p:nvPr/>
          </p:nvPicPr>
          <p:blipFill>
            <a:blip r:embed="rId4"/>
            <a:stretch>
              <a:fillRect/>
            </a:stretch>
          </p:blipFill>
          <p:spPr>
            <a:xfrm>
              <a:off x="4735736" y="3919183"/>
              <a:ext cx="9111615" cy="4398645"/>
            </a:xfrm>
            <a:prstGeom prst="rect">
              <a:avLst/>
            </a:prstGeom>
            <a:noFill/>
            <a:ln w="9525">
              <a:noFill/>
            </a:ln>
          </p:spPr>
        </p:pic>
        <p:sp>
          <p:nvSpPr>
            <p:cNvPr id="4" name="矩形: 圆角 3"/>
            <p:cNvSpPr/>
            <p:nvPr/>
          </p:nvSpPr>
          <p:spPr>
            <a:xfrm>
              <a:off x="5743848" y="5163587"/>
              <a:ext cx="5976664" cy="2461700"/>
            </a:xfrm>
            <a:prstGeom prst="roundRect">
              <a:avLst/>
            </a:prstGeom>
            <a:no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标题 1"/>
          <p:cNvSpPr>
            <a:spLocks noGrp="1"/>
          </p:cNvSpPr>
          <p:nvPr>
            <p:ph type="title"/>
          </p:nvPr>
        </p:nvSpPr>
        <p:spPr/>
        <p:txBody>
          <a:bodyPr>
            <a:noAutofit/>
          </a:bodyPr>
          <a:lstStyle/>
          <a:p>
            <a:r>
              <a:rPr lang="en-US" altLang="zh-CN" dirty="0"/>
              <a:t>Design</a:t>
            </a:r>
            <a:endParaRPr lang="zh-CN" altLang="en-US" dirty="0"/>
          </a:p>
        </p:txBody>
      </p:sp>
      <p:sp>
        <p:nvSpPr>
          <p:cNvPr id="10" name="文本框 2"/>
          <p:cNvSpPr txBox="1">
            <a:spLocks noChangeArrowheads="1"/>
          </p:cNvSpPr>
          <p:nvPr/>
        </p:nvSpPr>
        <p:spPr bwMode="auto">
          <a:xfrm>
            <a:off x="990600" y="751136"/>
            <a:ext cx="12242800" cy="326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5"/>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90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Durable RPCs for Failure Recovery</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RDMA Flush primitives guarantee that the data reaches the Redo Log.</a:t>
            </a:r>
          </a:p>
          <a:p>
            <a:pPr marL="800100" marR="0" lvl="0" indent="-457200" algn="just" defTabSz="914400" rtl="0" eaLnBrk="0" fontAlgn="base" latinLnBrk="0" hangingPunct="0">
              <a:lnSpc>
                <a:spcPct val="130000"/>
              </a:lnSpc>
              <a:spcBef>
                <a:spcPct val="0"/>
              </a:spcBef>
              <a:spcAft>
                <a:spcPts val="935"/>
              </a:spcAft>
              <a:buClrTx/>
              <a:buSzTx/>
              <a:buFont typeface="+mj-lt"/>
              <a:buAutoNum type="arabicPeriod"/>
              <a:tabLst/>
              <a:defRPr/>
            </a:pPr>
            <a:r>
              <a:rPr kumimoji="1" lang="en-US" altLang="zh-CN" sz="20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WFlush</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makes the RNIC generate a DMA operation( 1 ) to store the data and the RPC operator in the log.</a:t>
            </a:r>
          </a:p>
          <a:p>
            <a:pPr marL="800100" marR="0" lvl="0" indent="-457200" algn="just" defTabSz="914400" rtl="0" eaLnBrk="0" fontAlgn="base" latinLnBrk="0" hangingPunct="0">
              <a:lnSpc>
                <a:spcPct val="130000"/>
              </a:lnSpc>
              <a:spcBef>
                <a:spcPct val="0"/>
              </a:spcBef>
              <a:spcAft>
                <a:spcPts val="935"/>
              </a:spcAft>
              <a:buClrTx/>
              <a:buSzTx/>
              <a:buFont typeface="+mj-lt"/>
              <a:buAutoNum type="arabicPeriod"/>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For RDMA Send, the data packet arrives in the message buffer first( A ), then SFlush puts the data to the redo log via another DMA( B ).</a:t>
            </a:r>
          </a:p>
        </p:txBody>
      </p:sp>
    </p:spTree>
    <p:custDataLst>
      <p:tags r:id="rId1"/>
    </p:custDataLst>
  </p:cSld>
  <p:clrMapOvr>
    <a:masterClrMapping/>
  </p:clrMapOvr>
  <p:transition advClick="0" advTm="69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marL="244475" marR="0" lvl="0" indent="-244475"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zh-CN" altLang="en-US" sz="20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4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文本框 2"/>
          <p:cNvSpPr txBox="1">
            <a:spLocks noChangeArrowheads="1"/>
          </p:cNvSpPr>
          <p:nvPr/>
        </p:nvSpPr>
        <p:spPr bwMode="auto">
          <a:xfrm>
            <a:off x="990600" y="751136"/>
            <a:ext cx="12242800" cy="297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90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Durable RPCs for Failure Recovery</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 separate thread can use the operation information from the redo log for RPC processing.</a:t>
            </a:r>
          </a:p>
          <a:p>
            <a:pPr marL="800100" marR="0" lvl="0" indent="-457200" algn="just" defTabSz="914400" rtl="0" eaLnBrk="0" fontAlgn="base" latinLnBrk="0" hangingPunct="0">
              <a:lnSpc>
                <a:spcPct val="130000"/>
              </a:lnSpc>
              <a:spcBef>
                <a:spcPct val="0"/>
              </a:spcBef>
              <a:spcAft>
                <a:spcPts val="935"/>
              </a:spcAft>
              <a:buClrTx/>
              <a:buSzTx/>
              <a:buFont typeface="+mj-lt"/>
              <a:buAutoNum type="arabicPeriod"/>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persistent redo log guarantees failure atomicity during the processing of RPC.</a:t>
            </a:r>
          </a:p>
          <a:p>
            <a:pPr marL="800100" marR="0" lvl="0" indent="-457200" algn="just" defTabSz="914400" rtl="0" eaLnBrk="0" fontAlgn="base" latinLnBrk="0" hangingPunct="0">
              <a:lnSpc>
                <a:spcPct val="130000"/>
              </a:lnSpc>
              <a:spcBef>
                <a:spcPct val="0"/>
              </a:spcBef>
              <a:spcAft>
                <a:spcPts val="935"/>
              </a:spcAft>
              <a:buClrTx/>
              <a:buSzTx/>
              <a:buFont typeface="+mj-lt"/>
              <a:buAutoNum type="arabicPeriod"/>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Redo log also provides the ordering guarantee of RPC requests for data concurrency.</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Durable RPC can query the number of available redo log entries to monitor packet traffic.</a:t>
            </a:r>
          </a:p>
        </p:txBody>
      </p:sp>
      <p:grpSp>
        <p:nvGrpSpPr>
          <p:cNvPr id="2" name="组合 1">
            <a:extLst>
              <a:ext uri="{FF2B5EF4-FFF2-40B4-BE49-F238E27FC236}">
                <a16:creationId xmlns:a16="http://schemas.microsoft.com/office/drawing/2014/main" id="{34735036-6F70-465B-8755-70E47896069B}"/>
              </a:ext>
            </a:extLst>
          </p:cNvPr>
          <p:cNvGrpSpPr/>
          <p:nvPr/>
        </p:nvGrpSpPr>
        <p:grpSpPr>
          <a:xfrm>
            <a:off x="3007544" y="3830408"/>
            <a:ext cx="7401378" cy="3573026"/>
            <a:chOff x="2561283" y="2962405"/>
            <a:chExt cx="9111615" cy="4398645"/>
          </a:xfrm>
        </p:grpSpPr>
        <p:pic>
          <p:nvPicPr>
            <p:cNvPr id="13315" name="图片 1"/>
            <p:cNvPicPr>
              <a:picLocks noChangeAspect="1"/>
            </p:cNvPicPr>
            <p:nvPr/>
          </p:nvPicPr>
          <p:blipFill>
            <a:blip r:embed="rId7"/>
            <a:stretch>
              <a:fillRect/>
            </a:stretch>
          </p:blipFill>
          <p:spPr>
            <a:xfrm>
              <a:off x="2561283" y="2962405"/>
              <a:ext cx="9111615" cy="4398645"/>
            </a:xfrm>
            <a:prstGeom prst="rect">
              <a:avLst/>
            </a:prstGeom>
            <a:noFill/>
            <a:ln w="9525">
              <a:noFill/>
            </a:ln>
          </p:spPr>
        </p:pic>
        <p:sp>
          <p:nvSpPr>
            <p:cNvPr id="7" name="矩形: 圆角 6"/>
            <p:cNvSpPr/>
            <p:nvPr/>
          </p:nvSpPr>
          <p:spPr>
            <a:xfrm flipH="1">
              <a:off x="8192120" y="4144516"/>
              <a:ext cx="3024336" cy="2808312"/>
            </a:xfrm>
            <a:prstGeom prst="roundRect">
              <a:avLst/>
            </a:prstGeom>
            <a:no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 name="标题 1"/>
          <p:cNvSpPr>
            <a:spLocks noGrp="1"/>
          </p:cNvSpPr>
          <p:nvPr>
            <p:ph type="title"/>
          </p:nvPr>
        </p:nvSpPr>
        <p:spPr/>
        <p:txBody>
          <a:bodyPr>
            <a:noAutofit/>
          </a:bodyPr>
          <a:lstStyle/>
          <a:p>
            <a:r>
              <a:rPr lang="en-US" altLang="zh-CN" dirty="0"/>
              <a:t>Design</a:t>
            </a:r>
            <a:endParaRPr lang="zh-CN" altLang="en-US" dirty="0"/>
          </a:p>
        </p:txBody>
      </p:sp>
    </p:spTree>
    <p:custDataLst>
      <p:tags r:id="rId1"/>
    </p:custDataLst>
  </p:cSld>
  <p:clrMapOvr>
    <a:masterClrMapping/>
  </p:clrMapOvr>
  <p:transition advClick="0" advTm="4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图片 1"/>
          <p:cNvPicPr>
            <a:picLocks noChangeAspect="1"/>
          </p:cNvPicPr>
          <p:nvPr/>
        </p:nvPicPr>
        <p:blipFill>
          <a:blip r:embed="rId4"/>
          <a:stretch>
            <a:fillRect/>
          </a:stretch>
        </p:blipFill>
        <p:spPr>
          <a:xfrm>
            <a:off x="4723504" y="3911082"/>
            <a:ext cx="7572953" cy="3655801"/>
          </a:xfrm>
          <a:prstGeom prst="rect">
            <a:avLst/>
          </a:prstGeom>
          <a:noFill/>
          <a:ln w="9525">
            <a:noFill/>
          </a:ln>
        </p:spPr>
      </p:pic>
      <p:pic>
        <p:nvPicPr>
          <p:cNvPr id="5" name="图片 4"/>
          <p:cNvPicPr>
            <a:picLocks noChangeAspect="1"/>
          </p:cNvPicPr>
          <p:nvPr/>
        </p:nvPicPr>
        <p:blipFill>
          <a:blip r:embed="rId5"/>
          <a:stretch>
            <a:fillRect/>
          </a:stretch>
        </p:blipFill>
        <p:spPr>
          <a:xfrm>
            <a:off x="1927543" y="4406435"/>
            <a:ext cx="2921000" cy="1866265"/>
          </a:xfrm>
          <a:prstGeom prst="rect">
            <a:avLst/>
          </a:prstGeom>
        </p:spPr>
      </p:pic>
      <p:sp>
        <p:nvSpPr>
          <p:cNvPr id="8" name="矩形: 圆角 7"/>
          <p:cNvSpPr/>
          <p:nvPr/>
        </p:nvSpPr>
        <p:spPr>
          <a:xfrm flipH="1">
            <a:off x="9488264" y="4946042"/>
            <a:ext cx="1224136" cy="2088231"/>
          </a:xfrm>
          <a:prstGeom prst="roundRect">
            <a:avLst/>
          </a:prstGeom>
          <a:noFill/>
          <a:ln w="57150">
            <a:solidFill>
              <a:srgbClr val="235E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圆角 8"/>
          <p:cNvSpPr/>
          <p:nvPr/>
        </p:nvSpPr>
        <p:spPr>
          <a:xfrm flipH="1">
            <a:off x="3498766" y="5604678"/>
            <a:ext cx="627613" cy="640059"/>
          </a:xfrm>
          <a:prstGeom prst="roundRect">
            <a:avLst/>
          </a:prstGeom>
          <a:noFill/>
          <a:ln w="57150">
            <a:solidFill>
              <a:srgbClr val="235E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 name="连接符: 肘形 10"/>
          <p:cNvCxnSpPr>
            <a:cxnSpLocks/>
            <a:stCxn id="9" idx="2"/>
            <a:endCxn id="8" idx="2"/>
          </p:cNvCxnSpPr>
          <p:nvPr/>
        </p:nvCxnSpPr>
        <p:spPr>
          <a:xfrm rot="16200000" flipH="1">
            <a:off x="6561684" y="3495625"/>
            <a:ext cx="789536" cy="6287760"/>
          </a:xfrm>
          <a:prstGeom prst="bentConnector3">
            <a:avLst>
              <a:gd name="adj1" fmla="val 128954"/>
            </a:avLst>
          </a:prstGeom>
          <a:ln w="50800">
            <a:solidFill>
              <a:srgbClr val="235E99"/>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10" name="标题 1"/>
          <p:cNvSpPr>
            <a:spLocks noGrp="1"/>
          </p:cNvSpPr>
          <p:nvPr>
            <p:ph type="title"/>
          </p:nvPr>
        </p:nvSpPr>
        <p:spPr/>
        <p:txBody>
          <a:bodyPr>
            <a:noAutofit/>
          </a:bodyPr>
          <a:lstStyle/>
          <a:p>
            <a:r>
              <a:rPr lang="en-US" altLang="zh-CN" dirty="0"/>
              <a:t>Design</a:t>
            </a:r>
            <a:endParaRPr lang="zh-CN" altLang="en-US" dirty="0"/>
          </a:p>
        </p:txBody>
      </p:sp>
      <p:sp>
        <p:nvSpPr>
          <p:cNvPr id="13" name="文本框 2"/>
          <p:cNvSpPr txBox="1">
            <a:spLocks noChangeArrowheads="1"/>
          </p:cNvSpPr>
          <p:nvPr/>
        </p:nvSpPr>
        <p:spPr bwMode="auto">
          <a:xfrm>
            <a:off x="990600" y="751136"/>
            <a:ext cx="12242800" cy="326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6"/>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7"/>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8"/>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ct val="200000"/>
              </a:lnSpc>
              <a:spcBef>
                <a:spcPct val="0"/>
              </a:spcBef>
              <a:spcAft>
                <a:spcPts val="70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Durable RPCs for Failure Recovery</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Durable RPC design decouples the data persisting from the RPC processing via RDMA Flush primitives.</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sender can issue other RPC requests without waiting for the completion event of the RPC that is still being processed.</a:t>
            </a:r>
          </a:p>
          <a:p>
            <a:pPr marL="685800" marR="0" lvl="0" indent="-342900" algn="just" defTabSz="914400" rtl="0" eaLnBrk="0" fontAlgn="base" latinLnBrk="0" hangingPunct="0">
              <a:lnSpc>
                <a:spcPct val="130000"/>
              </a:lnSpc>
              <a:spcBef>
                <a:spcPct val="0"/>
              </a:spcBef>
              <a:spcAft>
                <a:spcPts val="935"/>
              </a:spcAft>
              <a:buClrTx/>
              <a:buSzTx/>
              <a:buFont typeface="Wingdings" panose="05000000000000000000" pitchFamily="2" charset="2"/>
              <a:buChar char="l"/>
              <a:tabLst/>
              <a:defRPr/>
            </a:pP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We exploit </a:t>
            </a:r>
            <a:r>
              <a:rPr kumimoji="1"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redo logging </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to achieve </a:t>
            </a:r>
            <a:r>
              <a:rPr kumimoji="1"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fast recovery of incomplete RPCs</a:t>
            </a:r>
            <a:r>
              <a:rPr kumimoji="1"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1"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p:transition advTm="4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6" name="文本框 2"/>
          <p:cNvSpPr txBox="1">
            <a:spLocks noChangeArrowheads="1"/>
          </p:cNvSpPr>
          <p:nvPr/>
        </p:nvSpPr>
        <p:spPr bwMode="auto">
          <a:xfrm>
            <a:off x="990600" y="760140"/>
            <a:ext cx="12242800" cy="326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Blip>
                <a:blip r:embed="rId4"/>
              </a:buBlip>
              <a:defRPr kumimoji="1" sz="3600">
                <a:solidFill>
                  <a:srgbClr val="003366"/>
                </a:solidFill>
                <a:latin typeface="Arial" panose="020B0604020202020204" pitchFamily="34" charset="0"/>
                <a:ea typeface="黑体" panose="02010609060101010101" pitchFamily="49" charset="-122"/>
              </a:defRPr>
            </a:lvl1pPr>
            <a:lvl2pPr marL="800100" indent="-34290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lnSpc>
                <a:spcPct val="200000"/>
              </a:lnSpc>
              <a:spcAft>
                <a:spcPts val="900"/>
              </a:spcAft>
              <a:buNone/>
              <a:defRPr/>
            </a:pPr>
            <a:r>
              <a:rPr kumimoji="0" 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Remote Data Persisting for Batching</a:t>
            </a:r>
            <a:endParaRPr lang="en-US"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indent="-457200" algn="just" eaLnBrk="0" hangingPunct="0">
              <a:lnSpc>
                <a:spcPct val="130000"/>
              </a:lnSpc>
              <a:spcAft>
                <a:spcPts val="935"/>
              </a:spcAft>
              <a:buFont typeface="Wingdings" panose="05000000000000000000" pitchFamily="2" charset="2"/>
              <a:buChar char="l"/>
              <a:defRPr/>
            </a:pP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In RPC systems, batching is often used to pack multiple operations to increase network throughput.</a:t>
            </a:r>
          </a:p>
          <a:p>
            <a:pPr marL="800100" indent="-457200" algn="just" eaLnBrk="0" hangingPunct="0">
              <a:lnSpc>
                <a:spcPct val="130000"/>
              </a:lnSpc>
              <a:spcAft>
                <a:spcPts val="935"/>
              </a:spcAft>
              <a:buFont typeface="Wingdings" panose="05000000000000000000" pitchFamily="2" charset="2"/>
              <a:buChar char="l"/>
              <a:defRPr/>
            </a:pP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RDMA Flush primitives are applicable for batched RDMA operations.</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a-&gt;b</a:t>
            </a:r>
            <a:r>
              <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800100" indent="-457200" algn="just" eaLnBrk="0" hangingPunct="0">
              <a:lnSpc>
                <a:spcPct val="130000"/>
              </a:lnSpc>
              <a:spcAft>
                <a:spcPts val="935"/>
              </a:spcAft>
              <a:buFont typeface="Wingdings" panose="05000000000000000000" pitchFamily="2" charset="2"/>
              <a:buChar char="l"/>
              <a:defRPr/>
            </a:pPr>
            <a:r>
              <a:rPr 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Experiments reveal that Durable RPCs achieve more significant performance gains than traditional RPCs.</a:t>
            </a:r>
            <a:endParaRPr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7"/>
          <a:stretch>
            <a:fillRect/>
          </a:stretch>
        </p:blipFill>
        <p:spPr>
          <a:xfrm>
            <a:off x="1711400" y="4288532"/>
            <a:ext cx="10460355" cy="2683510"/>
          </a:xfrm>
          <a:prstGeom prst="rect">
            <a:avLst/>
          </a:prstGeom>
        </p:spPr>
      </p:pic>
      <p:sp>
        <p:nvSpPr>
          <p:cNvPr id="7" name="标题 1"/>
          <p:cNvSpPr>
            <a:spLocks noGrp="1"/>
          </p:cNvSpPr>
          <p:nvPr>
            <p:ph type="title"/>
          </p:nvPr>
        </p:nvSpPr>
        <p:spPr/>
        <p:txBody>
          <a:bodyPr>
            <a:noAutofit/>
          </a:bodyPr>
          <a:lstStyle/>
          <a:p>
            <a:r>
              <a:rPr lang="en-US" altLang="zh-CN" dirty="0"/>
              <a:t>Design</a:t>
            </a:r>
            <a:endParaRPr lang="zh-CN" altLang="en-US" dirty="0"/>
          </a:p>
        </p:txBody>
      </p:sp>
    </p:spTree>
    <p:custDataLst>
      <p:tags r:id="rId1"/>
    </p:custDataLst>
  </p:cSld>
  <p:clrMapOvr>
    <a:masterClrMapping/>
  </p:clrMapOvr>
  <p:transition advClick="0" advTm="4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spcAft>
                <a:spcPct val="0"/>
              </a:spcAft>
            </a:pPr>
            <a:r>
              <a:rPr lang="en-US" altLang="zh-CN" dirty="0"/>
              <a:t>Outline</a:t>
            </a:r>
            <a:endParaRPr lang="zh-CN" altLang="en-US" noProof="1">
              <a:solidFill>
                <a:schemeClr val="tx1"/>
              </a:solidFill>
            </a:endParaRPr>
          </a:p>
        </p:txBody>
      </p:sp>
      <p:sp>
        <p:nvSpPr>
          <p:cNvPr id="22" name="MH_Others_1"/>
          <p:cNvSpPr/>
          <p:nvPr>
            <p:custDataLst>
              <p:tags r:id="rId2"/>
            </p:custDataLst>
          </p:nvPr>
        </p:nvSpPr>
        <p:spPr>
          <a:xfrm>
            <a:off x="3906287" y="1820599"/>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906287" y="28525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95196" y="1768198"/>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95187" y="277630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925471" y="376481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4014370" y="3712413"/>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925471" y="470129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4014370" y="464888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5B9BD5"/>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927073" y="56370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4015973" y="558462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tx2">
              <a:lumMod val="40000"/>
              <a:lumOff val="60000"/>
            </a:schemeClr>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Tree>
    <p:custDataLst>
      <p:tags r:id="rId1"/>
    </p:custDataLst>
  </p:cSld>
  <p:clrMapOvr>
    <a:masterClrMapping/>
  </p:clrMapOvr>
  <p:transition advClick="0"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2014790"/>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7" name="内容占位符 2"/>
          <p:cNvSpPr txBox="1">
            <a:spLocks noChangeArrowheads="1"/>
          </p:cNvSpPr>
          <p:nvPr/>
        </p:nvSpPr>
        <p:spPr>
          <a:xfrm>
            <a:off x="990600" y="4612263"/>
            <a:ext cx="12242799" cy="2700605"/>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None/>
              <a:defRPr/>
            </a:pPr>
            <a:r>
              <a:rPr lang="en-US" altLang="zh-CN" sz="2400" dirty="0">
                <a:solidFill>
                  <a:srgbClr val="235E99"/>
                </a:solidFill>
                <a:latin typeface="微软雅黑" panose="020B0503020204020204" pitchFamily="34" charset="-122"/>
                <a:ea typeface="微软雅黑" panose="020B0503020204020204" pitchFamily="34" charset="-122"/>
                <a:cs typeface="Times New Roman" panose="02020603050405020304" pitchFamily="18" charset="0"/>
              </a:rPr>
              <a:t>Compare system</a:t>
            </a:r>
            <a:r>
              <a:rPr lang="zh-CN" altLang="en-US" sz="2400" dirty="0">
                <a:solidFill>
                  <a:srgbClr val="235E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L5, RFP, FaSST, Octopus, FaRM, ScaleRPC</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DaRPC </a:t>
            </a:r>
          </a:p>
          <a:p>
            <a:pPr marL="457200" lvl="1" indent="0" algn="just">
              <a:buNone/>
              <a:defRPr/>
            </a:pPr>
            <a:r>
              <a:rPr lang="en-US" altLang="zh-CN" sz="2400" dirty="0">
                <a:solidFill>
                  <a:srgbClr val="D8524B"/>
                </a:solidFill>
                <a:latin typeface="微软雅黑" panose="020B0503020204020204" pitchFamily="34" charset="-122"/>
                <a:ea typeface="微软雅黑" panose="020B0503020204020204" pitchFamily="34" charset="-122"/>
                <a:cs typeface="Times New Roman" panose="02020603050405020304" pitchFamily="18" charset="0"/>
              </a:rPr>
              <a:t>Micro-benchmarks</a:t>
            </a:r>
            <a:r>
              <a:rPr lang="zh-CN" altLang="en-US" sz="2400" dirty="0">
                <a:solidFill>
                  <a:srgbClr val="D8524B"/>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50K</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objects</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300K</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times access</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read/write ratio of 1:1</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64KB default object size</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p>
            <a:pPr lvl="2" algn="just">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Performance</a:t>
            </a:r>
          </a:p>
          <a:p>
            <a:pPr lvl="2" algn="just">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Sensitivity: Object Sizes, Load of RDMA Networks, Concurrent access and other factors</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1" indent="0" algn="just">
              <a:buNone/>
              <a:defRPr/>
            </a:pPr>
            <a:r>
              <a:rPr lang="en-US" altLang="zh-CN" sz="2400" dirty="0">
                <a:solidFill>
                  <a:srgbClr val="D8524B"/>
                </a:solidFill>
                <a:latin typeface="微软雅黑" panose="020B0503020204020204" pitchFamily="34" charset="-122"/>
                <a:ea typeface="微软雅黑" panose="020B0503020204020204" pitchFamily="34" charset="-122"/>
                <a:cs typeface="Times New Roman" panose="02020603050405020304" pitchFamily="18" charset="0"/>
              </a:rPr>
              <a:t>Macro-benchmarks </a:t>
            </a:r>
            <a:r>
              <a:rPr lang="zh-CN" altLang="en-US" sz="2400" dirty="0">
                <a:solidFill>
                  <a:srgbClr val="D8524B"/>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YCSB</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PageRank</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1"/>
          <p:cNvSpPr txBox="1">
            <a:spLocks noChangeArrowheads="1"/>
          </p:cNvSpPr>
          <p:nvPr/>
        </p:nvSpPr>
        <p:spPr bwMode="auto">
          <a:xfrm>
            <a:off x="991320" y="904156"/>
            <a:ext cx="1392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buBlip>
                <a:blip r:embed="rId5"/>
              </a:buBlip>
              <a:defRPr kumimoji="1" sz="3600">
                <a:solidFill>
                  <a:srgbClr val="003366"/>
                </a:solidFill>
                <a:latin typeface="Arial" panose="020B0604020202020204" pitchFamily="34" charset="0"/>
                <a:ea typeface="黑体" panose="02010609060101010101" pitchFamily="49" charset="-122"/>
              </a:defRPr>
            </a:lvl1pPr>
            <a:lvl2pPr marL="742950" indent="-285750">
              <a:spcAft>
                <a:spcPct val="40000"/>
              </a:spcAft>
              <a:buBlip>
                <a:blip r:embed="rId6"/>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7"/>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eaLnBrk="0" hangingPunct="0">
              <a:spcAft>
                <a:spcPts val="935"/>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rPr>
              <a:t>Setup</a:t>
            </a:r>
          </a:p>
        </p:txBody>
      </p:sp>
      <p:sp>
        <p:nvSpPr>
          <p:cNvPr id="2" name="标题 1"/>
          <p:cNvSpPr>
            <a:spLocks noGrp="1"/>
          </p:cNvSpPr>
          <p:nvPr>
            <p:ph type="title"/>
          </p:nvPr>
        </p:nvSpPr>
        <p:spPr/>
        <p:txBody>
          <a:bodyPr>
            <a:normAutofit/>
          </a:bodyPr>
          <a:lstStyle/>
          <a:p>
            <a:r>
              <a:rPr lang="en-US" altLang="zh-CN" sz="3600" dirty="0"/>
              <a:t>Evaluation</a:t>
            </a:r>
            <a:endParaRPr lang="zh-CN" altLang="en-US" sz="3600" dirty="0"/>
          </a:p>
        </p:txBody>
      </p:sp>
      <p:graphicFrame>
        <p:nvGraphicFramePr>
          <p:cNvPr id="4" name="表格 3"/>
          <p:cNvGraphicFramePr/>
          <p:nvPr>
            <p:custDataLst>
              <p:tags r:id="rId2"/>
            </p:custDataLst>
          </p:nvPr>
        </p:nvGraphicFramePr>
        <p:xfrm>
          <a:off x="1775546" y="1768252"/>
          <a:ext cx="10660380" cy="2528211"/>
        </p:xfrm>
        <a:graphic>
          <a:graphicData uri="http://schemas.openxmlformats.org/drawingml/2006/table">
            <a:tbl>
              <a:tblPr firstRow="1" bandRow="1">
                <a:tableStyleId>{F5AB1C69-6EDB-4FF4-983F-18BD219EF322}</a:tableStyleId>
              </a:tblPr>
              <a:tblGrid>
                <a:gridCol w="2744166">
                  <a:extLst>
                    <a:ext uri="{9D8B030D-6E8A-4147-A177-3AD203B41FA5}">
                      <a16:colId xmlns:a16="http://schemas.microsoft.com/office/drawing/2014/main" val="20000"/>
                    </a:ext>
                  </a:extLst>
                </a:gridCol>
                <a:gridCol w="7916214">
                  <a:extLst>
                    <a:ext uri="{9D8B030D-6E8A-4147-A177-3AD203B41FA5}">
                      <a16:colId xmlns:a16="http://schemas.microsoft.com/office/drawing/2014/main" val="20001"/>
                    </a:ext>
                  </a:extLst>
                </a:gridCol>
              </a:tblGrid>
              <a:tr h="400142">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rPr>
                        <a:t>Component</a:t>
                      </a:r>
                      <a:r>
                        <a:rPr lang="zh-CN" altLang="en-US" sz="2000" kern="1200" dirty="0">
                          <a:solidFill>
                            <a:schemeClr val="dk1"/>
                          </a:solidFill>
                          <a:latin typeface="微软雅黑" panose="020B0503020204020204" pitchFamily="34" charset="-122"/>
                          <a:ea typeface="微软雅黑" panose="020B0503020204020204" pitchFamily="34" charset="-122"/>
                          <a:cs typeface="+mn-cs"/>
                        </a:rPr>
                        <a:t> </a:t>
                      </a:r>
                    </a:p>
                  </a:txBody>
                  <a:tcPr/>
                </a:tc>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Description</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extLst>
                  <a:ext uri="{0D108BD9-81ED-4DB2-BD59-A6C34878D82A}">
                    <a16:rowId xmlns:a16="http://schemas.microsoft.com/office/drawing/2014/main" val="10000"/>
                  </a:ext>
                </a:extLst>
              </a:tr>
              <a:tr h="433070">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CPU</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rPr>
                        <a:t>Two-socket Intel Xeon Gold 6230 2.10 GHz 20-core processors</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extLst>
                  <a:ext uri="{0D108BD9-81ED-4DB2-BD59-A6C34878D82A}">
                    <a16:rowId xmlns:a16="http://schemas.microsoft.com/office/drawing/2014/main" val="10001"/>
                  </a:ext>
                </a:extLst>
              </a:tr>
              <a:tr h="437515">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Memory</a:t>
                      </a:r>
                      <a:r>
                        <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rPr>
                        <a:t> </a:t>
                      </a:r>
                    </a:p>
                  </a:txBody>
                  <a:tcPr/>
                </a:tc>
                <a:tc>
                  <a:txBody>
                    <a:bodyPr/>
                    <a:lstStyle/>
                    <a:p>
                      <a:pPr algn="ctr">
                        <a:buNone/>
                      </a:pPr>
                      <a:r>
                        <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rPr>
                        <a:t> </a:t>
                      </a: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128 GB DRAM and 1 TB Intel </a:t>
                      </a:r>
                      <a:r>
                        <a:rPr lang="en-US" altLang="zh-CN" sz="2000" kern="1200" dirty="0" err="1">
                          <a:solidFill>
                            <a:schemeClr val="dk1"/>
                          </a:solidFill>
                          <a:latin typeface="微软雅黑" panose="020B0503020204020204" pitchFamily="34" charset="-122"/>
                          <a:ea typeface="微软雅黑" panose="020B0503020204020204" pitchFamily="34" charset="-122"/>
                          <a:cs typeface="+mn-cs"/>
                          <a:sym typeface="+mn-ea"/>
                        </a:rPr>
                        <a:t>Optane</a:t>
                      </a: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 DCPMM</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extLst>
                  <a:ext uri="{0D108BD9-81ED-4DB2-BD59-A6C34878D82A}">
                    <a16:rowId xmlns:a16="http://schemas.microsoft.com/office/drawing/2014/main" val="10002"/>
                  </a:ext>
                </a:extLst>
              </a:tr>
              <a:tr h="400142">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sym typeface="+mn-ea"/>
                        </a:rPr>
                        <a:t>Network</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tc>
                  <a:txBody>
                    <a:bodyPr/>
                    <a:lstStyle/>
                    <a:p>
                      <a:pPr algn="ctr">
                        <a:buNone/>
                      </a:pPr>
                      <a:r>
                        <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rPr>
                        <a:t>Mellanox ConnectX4 40/56 GbE </a:t>
                      </a:r>
                      <a:r>
                        <a:rPr lang="en-US" altLang="zh-CN" sz="2000" kern="1200" dirty="0">
                          <a:solidFill>
                            <a:schemeClr val="dk1"/>
                          </a:solidFill>
                          <a:latin typeface="微软雅黑" panose="020B0503020204020204" pitchFamily="34" charset="-122"/>
                          <a:ea typeface="微软雅黑" panose="020B0503020204020204" pitchFamily="34" charset="-122"/>
                          <a:cs typeface="+mn-cs"/>
                        </a:rPr>
                        <a:t>network controller</a:t>
                      </a:r>
                      <a:endParaRPr lang="zh-CN" altLang="en-US" sz="2000" kern="1200" dirty="0">
                        <a:solidFill>
                          <a:schemeClr val="dk1"/>
                        </a:solidFill>
                        <a:latin typeface="微软雅黑" panose="020B0503020204020204" pitchFamily="34" charset="-122"/>
                        <a:ea typeface="微软雅黑" panose="020B0503020204020204" pitchFamily="34" charset="-122"/>
                        <a:cs typeface="+mn-cs"/>
                        <a:sym typeface="+mn-ea"/>
                      </a:endParaRPr>
                    </a:p>
                  </a:txBody>
                  <a:tcPr/>
                </a:tc>
                <a:extLst>
                  <a:ext uri="{0D108BD9-81ED-4DB2-BD59-A6C34878D82A}">
                    <a16:rowId xmlns:a16="http://schemas.microsoft.com/office/drawing/2014/main" val="10003"/>
                  </a:ext>
                </a:extLst>
              </a:tr>
              <a:tr h="457200">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rPr>
                        <a:t>DDIO</a:t>
                      </a:r>
                      <a:endParaRPr lang="zh-CN" altLang="en-US" sz="20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rPr>
                        <a:t>OFF</a:t>
                      </a:r>
                      <a:endParaRPr lang="zh-CN" altLang="en-US" sz="2000"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4"/>
                  </a:ext>
                </a:extLst>
              </a:tr>
              <a:tr h="400142">
                <a:tc>
                  <a:txBody>
                    <a:bodyPr/>
                    <a:lstStyle/>
                    <a:p>
                      <a:pPr algn="ctr">
                        <a:buNone/>
                      </a:pPr>
                      <a:r>
                        <a:rPr lang="zh-CN" altLang="en-US" sz="2000" kern="1200" dirty="0">
                          <a:solidFill>
                            <a:schemeClr val="dk1"/>
                          </a:solidFill>
                          <a:latin typeface="微软雅黑" panose="020B0503020204020204" pitchFamily="34" charset="-122"/>
                          <a:ea typeface="微软雅黑" panose="020B0503020204020204" pitchFamily="34" charset="-122"/>
                          <a:cs typeface="+mn-cs"/>
                        </a:rPr>
                        <a:t>Optane DCPMM</a:t>
                      </a:r>
                    </a:p>
                  </a:txBody>
                  <a:tcPr/>
                </a:tc>
                <a:tc>
                  <a:txBody>
                    <a:bodyPr/>
                    <a:lstStyle/>
                    <a:p>
                      <a:pPr algn="ctr">
                        <a:buNone/>
                      </a:pPr>
                      <a:r>
                        <a:rPr lang="en-US" altLang="zh-CN" sz="2000" kern="1200" dirty="0">
                          <a:solidFill>
                            <a:schemeClr val="dk1"/>
                          </a:solidFill>
                          <a:latin typeface="微软雅黑" panose="020B0503020204020204" pitchFamily="34" charset="-122"/>
                          <a:ea typeface="微软雅黑" panose="020B0503020204020204" pitchFamily="34" charset="-122"/>
                          <a:cs typeface="+mn-cs"/>
                        </a:rPr>
                        <a:t>Intel </a:t>
                      </a:r>
                      <a:r>
                        <a:rPr lang="en-US" altLang="zh-CN" sz="2000" kern="1200" dirty="0" err="1">
                          <a:solidFill>
                            <a:schemeClr val="dk1"/>
                          </a:solidFill>
                          <a:latin typeface="微软雅黑" panose="020B0503020204020204" pitchFamily="34" charset="-122"/>
                          <a:ea typeface="微软雅黑" panose="020B0503020204020204" pitchFamily="34" charset="-122"/>
                          <a:cs typeface="+mn-cs"/>
                        </a:rPr>
                        <a:t>ndctl</a:t>
                      </a:r>
                      <a:r>
                        <a:rPr lang="en-US" altLang="zh-CN" sz="2000" kern="1200" dirty="0">
                          <a:solidFill>
                            <a:schemeClr val="dk1"/>
                          </a:solidFill>
                          <a:latin typeface="微软雅黑" panose="020B0503020204020204" pitchFamily="34" charset="-122"/>
                          <a:ea typeface="微软雅黑" panose="020B0503020204020204" pitchFamily="34" charset="-122"/>
                          <a:cs typeface="+mn-cs"/>
                        </a:rPr>
                        <a:t> driver App Direct Mode</a:t>
                      </a:r>
                    </a:p>
                  </a:txBody>
                  <a:tcPr anchor="ctr"/>
                </a:tc>
                <a:extLst>
                  <a:ext uri="{0D108BD9-81ED-4DB2-BD59-A6C34878D82A}">
                    <a16:rowId xmlns:a16="http://schemas.microsoft.com/office/drawing/2014/main" val="10005"/>
                  </a:ext>
                </a:extLst>
              </a:tr>
            </a:tbl>
          </a:graphicData>
        </a:graphic>
      </p:graphicFrame>
    </p:spTree>
    <p:custDataLst>
      <p:tags r:id="rId1"/>
    </p:custDataLst>
  </p:cSld>
  <p:clrMapOvr>
    <a:masterClrMapping/>
  </p:clrMapOvr>
  <p:transition advClick="0" advTm="7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7" name="内容占位符 2"/>
          <p:cNvSpPr txBox="1">
            <a:spLocks noChangeArrowheads="1"/>
          </p:cNvSpPr>
          <p:nvPr/>
        </p:nvSpPr>
        <p:spPr>
          <a:xfrm>
            <a:off x="6679952" y="1931512"/>
            <a:ext cx="6912768" cy="250103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spcBef>
                <a:spcPts val="0"/>
              </a:spcBef>
              <a:buFont typeface="Arial" panose="020B0604020202020204" pitchFamily="34" charset="0"/>
              <a:buChar char="•"/>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For the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light load case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achieve moderate performance improvement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for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small objects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For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large objects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the throughput of our durable RPCs is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improved by 20%-90%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RPCs implemented with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and the throughput of our durable RPCs is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improved by 42%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RPCs which uses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send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a:p>
            <a:pPr marL="0" lvl="1" indent="0">
              <a:spcBef>
                <a:spcPts val="0"/>
              </a:spcBef>
              <a:buNone/>
              <a:defRP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1" indent="-342900">
              <a:spcBef>
                <a:spcPts val="0"/>
              </a:spcBef>
              <a:buFont typeface="Arial" panose="020B0604020202020204" pitchFamily="34" charset="0"/>
              <a:buChar char="•"/>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For the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heavy load case</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all achieve the best performance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than other RPCs. The throughput of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is improved by 58%- 85% for all objects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implemented with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improve the throughput by 43%-69%</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compared with RPCs which uses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send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p:txBody>
      </p:sp>
      <p:sp>
        <p:nvSpPr>
          <p:cNvPr id="8" name="文本框 1"/>
          <p:cNvSpPr txBox="1">
            <a:spLocks noChangeArrowheads="1"/>
          </p:cNvSpPr>
          <p:nvPr/>
        </p:nvSpPr>
        <p:spPr bwMode="auto">
          <a:xfrm>
            <a:off x="631280" y="842030"/>
            <a:ext cx="592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buBlip>
                <a:blip r:embed="rId4"/>
              </a:buBlip>
              <a:defRPr kumimoji="1" sz="3600">
                <a:solidFill>
                  <a:srgbClr val="003366"/>
                </a:solidFill>
                <a:latin typeface="Arial" panose="020B0604020202020204" pitchFamily="34" charset="0"/>
                <a:ea typeface="黑体" panose="02010609060101010101" pitchFamily="49" charset="-122"/>
              </a:defRPr>
            </a:lvl1pPr>
            <a:lvl2pPr marL="742950" indent="-285750">
              <a:spcAft>
                <a:spcPct val="40000"/>
              </a:spcAft>
              <a:buBlip>
                <a:blip r:embed="rId5"/>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6"/>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algn="ctr" eaLnBrk="0" hangingPunct="0">
              <a:spcAft>
                <a:spcPts val="935"/>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rPr>
              <a:t>Micro-benchmark Performance</a:t>
            </a:r>
            <a:endParaRPr kumimoji="0" lang="zh-CN" altLang="en-US" sz="2800" b="1" dirty="0">
              <a:solidFill>
                <a:schemeClr val="tx1"/>
              </a:solidFill>
              <a:latin typeface="微软雅黑" panose="020B0503020204020204" pitchFamily="34" charset="-122"/>
              <a:ea typeface="微软雅黑" panose="020B0503020204020204" pitchFamily="34" charset="-122"/>
            </a:endParaRPr>
          </a:p>
        </p:txBody>
      </p:sp>
      <p:pic>
        <p:nvPicPr>
          <p:cNvPr id="14340" name="图片 1"/>
          <p:cNvPicPr>
            <a:picLocks noChangeAspect="1"/>
          </p:cNvPicPr>
          <p:nvPr/>
        </p:nvPicPr>
        <p:blipFill rotWithShape="1">
          <a:blip r:embed="rId7"/>
          <a:srcRect t="5776"/>
          <a:stretch>
            <a:fillRect/>
          </a:stretch>
        </p:blipFill>
        <p:spPr>
          <a:xfrm>
            <a:off x="271240" y="1431490"/>
            <a:ext cx="6408712" cy="3073066"/>
          </a:xfrm>
          <a:prstGeom prst="rect">
            <a:avLst/>
          </a:prstGeom>
          <a:noFill/>
          <a:ln w="9525">
            <a:noFill/>
          </a:ln>
        </p:spPr>
      </p:pic>
      <p:sp>
        <p:nvSpPr>
          <p:cNvPr id="2" name="标题 1"/>
          <p:cNvSpPr>
            <a:spLocks noGrp="1"/>
          </p:cNvSpPr>
          <p:nvPr>
            <p:ph type="title"/>
          </p:nvPr>
        </p:nvSpPr>
        <p:spPr/>
        <p:txBody>
          <a:bodyPr>
            <a:normAutofit/>
          </a:bodyPr>
          <a:lstStyle/>
          <a:p>
            <a:r>
              <a:rPr lang="en-US" altLang="zh-CN" sz="3600" dirty="0"/>
              <a:t>Evaluation</a:t>
            </a:r>
            <a:endParaRPr lang="zh-CN" altLang="en-US" sz="3600" dirty="0"/>
          </a:p>
        </p:txBody>
      </p:sp>
      <p:pic>
        <p:nvPicPr>
          <p:cNvPr id="9" name="图片 8"/>
          <p:cNvPicPr>
            <a:picLocks noChangeAspect="1"/>
          </p:cNvPicPr>
          <p:nvPr/>
        </p:nvPicPr>
        <p:blipFill>
          <a:blip r:embed="rId8"/>
          <a:stretch>
            <a:fillRect/>
          </a:stretch>
        </p:blipFill>
        <p:spPr>
          <a:xfrm>
            <a:off x="415256" y="4483829"/>
            <a:ext cx="6264696" cy="3025137"/>
          </a:xfrm>
          <a:prstGeom prst="rect">
            <a:avLst/>
          </a:prstGeom>
        </p:spPr>
      </p:pic>
    </p:spTree>
    <p:custDataLst>
      <p:tags r:id="rId1"/>
    </p:custDataLst>
  </p:cSld>
  <p:clrMapOvr>
    <a:masterClrMapping/>
  </p:clrMapOvr>
  <p:transition advClick="0" advTm="51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a:spLocks noChangeArrowheads="1"/>
          </p:cNvSpPr>
          <p:nvPr/>
        </p:nvSpPr>
        <p:spPr bwMode="auto">
          <a:xfrm>
            <a:off x="1931988" y="1582742"/>
            <a:ext cx="10845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4475" indent="-2444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黑体" panose="02010609060101010101" pitchFamily="49" charset="-122"/>
              </a:defRPr>
            </a:lvl9pPr>
          </a:lstStyle>
          <a:p>
            <a:pPr eaLnBrk="0" hangingPunct="0">
              <a:spcBef>
                <a:spcPct val="0"/>
              </a:spcBef>
              <a:buClrTx/>
              <a:buSzTx/>
              <a:buNone/>
              <a:defRPr/>
            </a:pPr>
            <a:r>
              <a:rPr lang="zh-CN" altLang="en-US" sz="2040" dirty="0">
                <a:latin typeface="微软雅黑" panose="020B0503020204020204" pitchFamily="34" charset="-122"/>
                <a:ea typeface="微软雅黑" panose="020B0503020204020204" pitchFamily="34" charset="-122"/>
              </a:rPr>
              <a:t> </a:t>
            </a:r>
            <a:endParaRPr lang="en-US" altLang="zh-CN" sz="245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en-US" altLang="zh-CN" sz="3600" dirty="0"/>
              <a:t>Evaluation</a:t>
            </a:r>
            <a:endParaRPr lang="zh-CN" altLang="en-US" sz="3600" dirty="0"/>
          </a:p>
        </p:txBody>
      </p:sp>
      <p:pic>
        <p:nvPicPr>
          <p:cNvPr id="5" name="图片 4"/>
          <p:cNvPicPr>
            <a:picLocks noChangeAspect="1"/>
          </p:cNvPicPr>
          <p:nvPr/>
        </p:nvPicPr>
        <p:blipFill>
          <a:blip r:embed="rId4"/>
          <a:stretch>
            <a:fillRect/>
          </a:stretch>
        </p:blipFill>
        <p:spPr>
          <a:xfrm>
            <a:off x="354594" y="2056284"/>
            <a:ext cx="6513461" cy="1934602"/>
          </a:xfrm>
          <a:prstGeom prst="rect">
            <a:avLst/>
          </a:prstGeom>
        </p:spPr>
      </p:pic>
      <p:pic>
        <p:nvPicPr>
          <p:cNvPr id="7" name="图片 6"/>
          <p:cNvPicPr>
            <a:picLocks noChangeAspect="1"/>
          </p:cNvPicPr>
          <p:nvPr/>
        </p:nvPicPr>
        <p:blipFill>
          <a:blip r:embed="rId5"/>
          <a:stretch>
            <a:fillRect/>
          </a:stretch>
        </p:blipFill>
        <p:spPr>
          <a:xfrm>
            <a:off x="191128" y="4720580"/>
            <a:ext cx="6651414" cy="1934603"/>
          </a:xfrm>
          <a:prstGeom prst="rect">
            <a:avLst/>
          </a:prstGeom>
        </p:spPr>
      </p:pic>
      <p:sp>
        <p:nvSpPr>
          <p:cNvPr id="9" name="内容占位符 2"/>
          <p:cNvSpPr txBox="1">
            <a:spLocks noChangeArrowheads="1"/>
          </p:cNvSpPr>
          <p:nvPr/>
        </p:nvSpPr>
        <p:spPr>
          <a:xfrm>
            <a:off x="6463928" y="2294438"/>
            <a:ext cx="7721701" cy="2615531"/>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Our durable RPCs can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reduce the execution time by 8% and 30%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using RDMA send primitive. Our durable RPCs can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reduce the execution time by 8%-38%</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compared with other RPCs using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a:t>
            </a:r>
          </a:p>
          <a:p>
            <a:pPr lvl="1">
              <a:buFont typeface="Arial" panose="020B0604020202020204" pitchFamily="34" charset="0"/>
              <a:buChar char="•"/>
              <a:defRPr/>
            </a:pP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lvl="1">
              <a:buFont typeface="Arial" panose="020B0604020202020204" pitchFamily="34" charset="0"/>
              <a:buChar char="•"/>
              <a:defRPr/>
            </a:pP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Since most YCSB workloads are read-intensive, our durable RPCs show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moderate performance improvement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of the same type. For workloads A and E, our durable RPCs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reduce the average latency of RPCs by up to 50%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using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RDMA write primitives</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 Our durable RPCs also </a:t>
            </a:r>
            <a:r>
              <a:rPr lang="en-US" altLang="zh-CN" sz="20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reduce the latency of remote read/write operations by 7% and 23% </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compared with other RPCs using RDMA send primitive. </a:t>
            </a:r>
          </a:p>
        </p:txBody>
      </p:sp>
      <p:sp>
        <p:nvSpPr>
          <p:cNvPr id="8" name="文本框 1">
            <a:extLst>
              <a:ext uri="{FF2B5EF4-FFF2-40B4-BE49-F238E27FC236}">
                <a16:creationId xmlns:a16="http://schemas.microsoft.com/office/drawing/2014/main" id="{9F3B1675-8A0A-41E5-B639-B554C9A97F8C}"/>
              </a:ext>
            </a:extLst>
          </p:cNvPr>
          <p:cNvSpPr txBox="1">
            <a:spLocks noChangeArrowheads="1"/>
          </p:cNvSpPr>
          <p:nvPr/>
        </p:nvSpPr>
        <p:spPr bwMode="auto">
          <a:xfrm>
            <a:off x="631280" y="842030"/>
            <a:ext cx="592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630" indent="-341630">
              <a:buBlip>
                <a:blip r:embed="rId6"/>
              </a:buBlip>
              <a:defRPr kumimoji="1" sz="3600">
                <a:solidFill>
                  <a:srgbClr val="003366"/>
                </a:solidFill>
                <a:latin typeface="Arial" panose="020B0604020202020204" pitchFamily="34" charset="0"/>
                <a:ea typeface="黑体" panose="02010609060101010101" pitchFamily="49" charset="-122"/>
              </a:defRPr>
            </a:lvl1pPr>
            <a:lvl2pPr marL="742950" indent="-285750">
              <a:spcAft>
                <a:spcPct val="40000"/>
              </a:spcAft>
              <a:buBlip>
                <a:blip r:embed="rId7"/>
              </a:buBlip>
              <a:defRPr kumimoji="1" sz="2400">
                <a:solidFill>
                  <a:schemeClr val="tx1"/>
                </a:solidFill>
                <a:latin typeface="Arial" panose="020B0604020202020204" pitchFamily="34" charset="0"/>
                <a:ea typeface="黑体" panose="02010609060101010101" pitchFamily="49" charset="-122"/>
              </a:defRPr>
            </a:lvl2pPr>
            <a:lvl3pPr marL="1143000" indent="-228600">
              <a:spcAft>
                <a:spcPct val="25000"/>
              </a:spcAft>
              <a:buBlip>
                <a:blip r:embed="rId8"/>
              </a:buBlip>
              <a:defRPr kumimoji="1" sz="2400">
                <a:solidFill>
                  <a:schemeClr val="tx1"/>
                </a:solidFill>
                <a:latin typeface="Arial" panose="020B0604020202020204" pitchFamily="34" charset="0"/>
                <a:ea typeface="黑体" panose="02010609060101010101" pitchFamily="49" charset="-122"/>
              </a:defRPr>
            </a:lvl3pPr>
            <a:lvl4pPr marL="16002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4pPr>
            <a:lvl5pPr marL="2057400" indent="-228600">
              <a:spcAft>
                <a:spcPct val="20000"/>
              </a:spcAft>
              <a:buChar char="»"/>
              <a:defRPr kumimoji="1"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20000"/>
              </a:spcAft>
              <a:buChar char="»"/>
              <a:defRPr kumimoji="1" sz="2000">
                <a:solidFill>
                  <a:schemeClr val="tx1"/>
                </a:solidFill>
                <a:latin typeface="Arial" panose="020B0604020202020204" pitchFamily="34" charset="0"/>
                <a:ea typeface="黑体" panose="02010609060101010101" pitchFamily="49" charset="-122"/>
              </a:defRPr>
            </a:lvl9pPr>
          </a:lstStyle>
          <a:p>
            <a:pPr marL="0" indent="0" algn="ctr" eaLnBrk="0" hangingPunct="0">
              <a:spcAft>
                <a:spcPts val="935"/>
              </a:spcAft>
              <a:buNone/>
              <a:defRPr/>
            </a:pPr>
            <a:r>
              <a:rPr kumimoji="0" lang="en-US" altLang="zh-CN" sz="2800" b="1" dirty="0">
                <a:solidFill>
                  <a:schemeClr val="tx1"/>
                </a:solidFill>
                <a:latin typeface="微软雅黑" panose="020B0503020204020204" pitchFamily="34" charset="-122"/>
                <a:ea typeface="微软雅黑" panose="020B0503020204020204" pitchFamily="34" charset="-122"/>
              </a:rPr>
              <a:t>Macro-benchmark Performance</a:t>
            </a:r>
            <a:endParaRPr kumimoji="0" lang="zh-CN" altLang="en-US" sz="2800" b="1"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Click="0" advTm="79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2"/>
            </p:custDataLst>
          </p:nvPr>
        </p:nvSpPr>
        <p:spPr>
          <a:xfrm>
            <a:off x="1183408" y="5955820"/>
            <a:ext cx="762000" cy="744538"/>
          </a:xfrm>
          <a:prstGeom prst="rtTriangle">
            <a:avLst/>
          </a:prstGeom>
          <a:solidFill>
            <a:srgbClr val="1E6BC5">
              <a:lumMod val="20000"/>
              <a:lumOff val="80000"/>
              <a:alpha val="40000"/>
            </a:srgbClr>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7" name="直角三角形 6"/>
          <p:cNvSpPr/>
          <p:nvPr>
            <p:custDataLst>
              <p:tags r:id="rId3"/>
            </p:custDataLst>
          </p:nvPr>
        </p:nvSpPr>
        <p:spPr>
          <a:xfrm>
            <a:off x="991320" y="5944716"/>
            <a:ext cx="958850" cy="936625"/>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8" name="直角三角形 7"/>
          <p:cNvSpPr/>
          <p:nvPr>
            <p:custDataLst>
              <p:tags r:id="rId4"/>
            </p:custDataLst>
          </p:nvPr>
        </p:nvSpPr>
        <p:spPr>
          <a:xfrm flipH="1" flipV="1">
            <a:off x="12278582" y="1302221"/>
            <a:ext cx="762000" cy="744538"/>
          </a:xfrm>
          <a:prstGeom prst="rtTriangle">
            <a:avLst/>
          </a:prstGeom>
          <a:solidFill>
            <a:srgbClr val="1E6BC5">
              <a:lumMod val="20000"/>
              <a:lumOff val="80000"/>
              <a:alpha val="40000"/>
            </a:srgbClr>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9" name="直角三角形 8"/>
          <p:cNvSpPr/>
          <p:nvPr>
            <p:custDataLst>
              <p:tags r:id="rId5"/>
            </p:custDataLst>
          </p:nvPr>
        </p:nvSpPr>
        <p:spPr>
          <a:xfrm flipH="1" flipV="1">
            <a:off x="12275417" y="1121246"/>
            <a:ext cx="957263" cy="935038"/>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3" name="Content Placeholder 1"/>
          <p:cNvSpPr>
            <a:spLocks noGrp="1"/>
          </p:cNvSpPr>
          <p:nvPr/>
        </p:nvSpPr>
        <p:spPr>
          <a:xfrm>
            <a:off x="990600" y="1322938"/>
            <a:ext cx="12242800" cy="4189730"/>
          </a:xfrm>
          <a:prstGeom prst="rect">
            <a:avLst/>
          </a:prstGeom>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just">
              <a:lnSpc>
                <a:spcPct val="150000"/>
              </a:lnSpc>
              <a:spcBef>
                <a:spcPts val="0"/>
              </a:spcBef>
              <a:buNone/>
            </a:pPr>
            <a:r>
              <a:rPr lang="en-US" altLang="zh-CN" sz="2800" b="0" dirty="0">
                <a:latin typeface="微软雅黑" panose="020B0503020204020204" pitchFamily="34" charset="-122"/>
                <a:ea typeface="微软雅黑" panose="020B0503020204020204" pitchFamily="34" charset="-122"/>
                <a:cs typeface="楷体" panose="02010609060101010101" pitchFamily="49" charset="-122"/>
                <a:sym typeface="+mn-ea"/>
              </a:rPr>
              <a:t>Summary</a:t>
            </a:r>
            <a:r>
              <a:rPr lang="zh-CN" altLang="en-US" sz="2000" b="0" dirty="0">
                <a:latin typeface="微软雅黑" panose="020B0503020204020204" pitchFamily="34" charset="-122"/>
                <a:ea typeface="微软雅黑" panose="020B0503020204020204" pitchFamily="34" charset="-122"/>
                <a:cs typeface="楷体" panose="02010609060101010101" pitchFamily="49" charset="-122"/>
                <a:sym typeface="+mn-ea"/>
              </a:rPr>
              <a:t>：</a:t>
            </a:r>
            <a:endPar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endParaRPr>
          </a:p>
          <a:p>
            <a:pPr algn="just">
              <a:lnSpc>
                <a:spcPct val="150000"/>
              </a:lnSpc>
              <a:spcBef>
                <a:spcPts val="0"/>
              </a:spcBef>
              <a:buFont typeface="Wingdings" panose="05000000000000000000" pitchFamily="2" charset="2"/>
              <a:buChar char="l"/>
            </a:pP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Persistent RPC </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decouples data persistence from complex RPC processing</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thus providing parallel processing for data transfer and expensive RPC processing. Persistent RPC can significantly improve RPC performance compared to traditional RPC, especially for write-intensive applications.</a:t>
            </a:r>
          </a:p>
          <a:p>
            <a:pPr algn="just">
              <a:lnSpc>
                <a:spcPct val="150000"/>
              </a:lnSpc>
              <a:spcBef>
                <a:spcPts val="0"/>
              </a:spcBef>
              <a:buFont typeface="Wingdings" panose="05000000000000000000" pitchFamily="2" charset="2"/>
              <a:buChar char="l"/>
            </a:pP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Persistent RPCs where the sender initiates a persistent acknowledgement have a greater impact on the RDMA network load because they require an additional RDMA primitive to flush the data in the RNIC cache. It is therefore</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 recommended to use receiver-initiated RDMA Flush primitives for high RDMA network loads</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a:t>
            </a:r>
          </a:p>
          <a:p>
            <a:pPr algn="just">
              <a:lnSpc>
                <a:spcPct val="150000"/>
              </a:lnSpc>
              <a:spcBef>
                <a:spcPts val="0"/>
              </a:spcBef>
              <a:buFont typeface="Wingdings" panose="05000000000000000000" pitchFamily="2" charset="2"/>
              <a:buChar char="l"/>
            </a:pP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For complex and changing transmission requirements</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it is recommended to build RPCs </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using single-sided RDMA primitives</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to obtain higher throughput and lower latency.</a:t>
            </a:r>
          </a:p>
        </p:txBody>
      </p:sp>
      <p:sp>
        <p:nvSpPr>
          <p:cNvPr id="12" name="标题 1"/>
          <p:cNvSpPr>
            <a:spLocks noGrp="1"/>
          </p:cNvSpPr>
          <p:nvPr>
            <p:ph type="title"/>
          </p:nvPr>
        </p:nvSpPr>
        <p:spPr/>
        <p:txBody>
          <a:bodyPr>
            <a:normAutofit/>
          </a:bodyPr>
          <a:lstStyle/>
          <a:p>
            <a:r>
              <a:rPr lang="en-US" altLang="zh-CN" sz="3600" dirty="0"/>
              <a:t>Evaluation</a:t>
            </a:r>
            <a:endParaRPr lang="zh-CN" altLang="en-US" sz="3600" dirty="0"/>
          </a:p>
        </p:txBody>
      </p:sp>
    </p:spTree>
    <p:custDataLst>
      <p:tags r:id="rId1"/>
    </p:custDataLst>
  </p:cSld>
  <p:clrMapOvr>
    <a:masterClrMapping/>
  </p:clrMapOvr>
  <p:transition advClick="0" advTm="4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1320" y="6232748"/>
            <a:ext cx="12242080" cy="1052596"/>
          </a:xfrm>
          <a:prstGeom prst="rect">
            <a:avLst/>
          </a:prstGeom>
          <a:effectLst/>
        </p:spPr>
        <p:txBody>
          <a:bodyPr wrap="square">
            <a:spAutoFit/>
          </a:bodyPr>
          <a:lstStyle/>
          <a:p>
            <a:pPr marL="457200" indent="-457200" algn="just">
              <a:lnSpc>
                <a:spcPct val="130000"/>
              </a:lnSpc>
              <a:buClr>
                <a:schemeClr val="accent5">
                  <a:lumMod val="50000"/>
                </a:schemeClr>
              </a:buClr>
              <a:buFont typeface="Wingdings" panose="05000000000000000000" pitchFamily="2" charset="2"/>
              <a:buChar char="l"/>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The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completion signal</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 of a transmission in RDMA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UC/UD mode</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just means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that the command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reached the local </a:t>
            </a:r>
            <a:r>
              <a:rPr lang="en-US" altLang="zh-CN" sz="2400" dirty="0">
                <a:solidFill>
                  <a:srgbClr val="FF0000"/>
                </a:solidFill>
                <a:latin typeface="微软雅黑" panose="020B0503020204020204" pitchFamily="34" charset="-122"/>
                <a:ea typeface="微软雅黑" panose="020B0503020204020204" pitchFamily="34" charset="-122"/>
              </a:rPr>
              <a:t>sender’s</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NIC</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pic>
        <p:nvPicPr>
          <p:cNvPr id="6" name="图片 5"/>
          <p:cNvPicPr>
            <a:picLocks noChangeAspect="1"/>
          </p:cNvPicPr>
          <p:nvPr/>
        </p:nvPicPr>
        <p:blipFill>
          <a:blip r:embed="rId4"/>
          <a:stretch>
            <a:fillRect/>
          </a:stretch>
        </p:blipFill>
        <p:spPr>
          <a:xfrm>
            <a:off x="1776413" y="1552228"/>
            <a:ext cx="10670050" cy="4393550"/>
          </a:xfrm>
          <a:prstGeom prst="rect">
            <a:avLst/>
          </a:prstGeom>
          <a:ln>
            <a:noFill/>
          </a:ln>
        </p:spPr>
      </p:pic>
      <p:sp>
        <p:nvSpPr>
          <p:cNvPr id="13" name="标题 12"/>
          <p:cNvSpPr>
            <a:spLocks noGrp="1"/>
          </p:cNvSpPr>
          <p:nvPr>
            <p:ph type="title"/>
          </p:nvPr>
        </p:nvSpPr>
        <p:spPr/>
        <p:txBody>
          <a:bodyPr/>
          <a:lstStyle/>
          <a:p>
            <a:r>
              <a:rPr lang="en-US" altLang="zh-CN" dirty="0"/>
              <a:t>Background</a:t>
            </a:r>
            <a:endParaRPr lang="zh-CN" altLang="en-US" dirty="0"/>
          </a:p>
        </p:txBody>
      </p:sp>
      <p:sp>
        <p:nvSpPr>
          <p:cNvPr id="14" name="矩形 13"/>
          <p:cNvSpPr/>
          <p:nvPr/>
        </p:nvSpPr>
        <p:spPr>
          <a:xfrm>
            <a:off x="991320" y="472108"/>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A typical data path of RDMA write </a:t>
            </a:r>
          </a:p>
        </p:txBody>
      </p:sp>
    </p:spTree>
    <p:custDataLst>
      <p:tags r:id="rId1"/>
    </p:custDataLst>
  </p:cSld>
  <p:clrMapOvr>
    <a:masterClrMapping/>
  </p:clrMapOvr>
  <p:transition advClick="0" advTm="24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spcAft>
                <a:spcPct val="0"/>
              </a:spcAft>
            </a:pPr>
            <a:r>
              <a:rPr lang="en-US" altLang="zh-CN" sz="3600" noProof="1"/>
              <a:t>Outline</a:t>
            </a:r>
            <a:endParaRPr lang="zh-CN" altLang="en-US" sz="3600" noProof="1"/>
          </a:p>
        </p:txBody>
      </p:sp>
      <p:sp>
        <p:nvSpPr>
          <p:cNvPr id="22" name="MH_Others_1"/>
          <p:cNvSpPr/>
          <p:nvPr>
            <p:custDataLst>
              <p:tags r:id="rId2"/>
            </p:custDataLst>
          </p:nvPr>
        </p:nvSpPr>
        <p:spPr>
          <a:xfrm>
            <a:off x="3906287" y="1820599"/>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MH_Others_2"/>
          <p:cNvSpPr/>
          <p:nvPr>
            <p:custDataLst>
              <p:tags r:id="rId3"/>
            </p:custDataLst>
          </p:nvPr>
        </p:nvSpPr>
        <p:spPr>
          <a:xfrm>
            <a:off x="3906287" y="28525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MH_Entry_1"/>
          <p:cNvSpPr/>
          <p:nvPr>
            <p:custDataLst>
              <p:tags r:id="rId4"/>
            </p:custDataLst>
          </p:nvPr>
        </p:nvSpPr>
        <p:spPr>
          <a:xfrm>
            <a:off x="3995196" y="1768198"/>
            <a:ext cx="6007101"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Background</a:t>
            </a:r>
            <a:endParaRPr lang="zh-CN" altLang="en-US" sz="32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26" name="MH_Entry_2"/>
          <p:cNvSpPr/>
          <p:nvPr>
            <p:custDataLst>
              <p:tags r:id="rId5"/>
            </p:custDataLst>
          </p:nvPr>
        </p:nvSpPr>
        <p:spPr>
          <a:xfrm>
            <a:off x="3995187" y="277630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buNone/>
            </a:pPr>
            <a:r>
              <a:rPr lang="en-US" altLang="zh-CN" sz="3600" dirty="0">
                <a:solidFill>
                  <a:schemeClr val="bg1"/>
                </a:solidFill>
                <a:effectLst>
                  <a:outerShdw blurRad="38100" dist="38100" dir="2700000" algn="tl">
                    <a:srgbClr val="000000"/>
                  </a:outerShdw>
                </a:effectLst>
                <a:cs typeface="楷体" panose="02010609060101010101" pitchFamily="49" charset="-122"/>
              </a:rPr>
              <a:t>    Challenge</a:t>
            </a:r>
            <a:endParaRPr lang="zh-CN" altLang="en-US" sz="3600" dirty="0">
              <a:solidFill>
                <a:schemeClr val="bg1"/>
              </a:solidFill>
              <a:effectLst>
                <a:outerShdw blurRad="38100" dist="38100" dir="2700000" algn="tl">
                  <a:srgbClr val="000000"/>
                </a:outerShdw>
              </a:effectLst>
              <a:cs typeface="楷体" panose="02010609060101010101" pitchFamily="49" charset="-122"/>
            </a:endParaRPr>
          </a:p>
        </p:txBody>
      </p:sp>
      <p:sp>
        <p:nvSpPr>
          <p:cNvPr id="30" name="MH_Others_3"/>
          <p:cNvSpPr/>
          <p:nvPr>
            <p:custDataLst>
              <p:tags r:id="rId6"/>
            </p:custDataLst>
          </p:nvPr>
        </p:nvSpPr>
        <p:spPr>
          <a:xfrm>
            <a:off x="3925471" y="3764815"/>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Entry_3"/>
          <p:cNvSpPr/>
          <p:nvPr>
            <p:custDataLst>
              <p:tags r:id="rId7"/>
            </p:custDataLst>
          </p:nvPr>
        </p:nvSpPr>
        <p:spPr>
          <a:xfrm>
            <a:off x="4014370" y="3712413"/>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Design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3" name="MH_Others_3"/>
          <p:cNvSpPr/>
          <p:nvPr>
            <p:custDataLst>
              <p:tags r:id="rId8"/>
            </p:custDataLst>
          </p:nvPr>
        </p:nvSpPr>
        <p:spPr>
          <a:xfrm>
            <a:off x="3925471" y="4701291"/>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MH_Entry_3"/>
          <p:cNvSpPr/>
          <p:nvPr>
            <p:custDataLst>
              <p:tags r:id="rId9"/>
            </p:custDataLst>
          </p:nvPr>
        </p:nvSpPr>
        <p:spPr>
          <a:xfrm>
            <a:off x="4014370" y="4648889"/>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ADB9CA"/>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Evaluation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
        <p:nvSpPr>
          <p:cNvPr id="36" name="MH_Others_3"/>
          <p:cNvSpPr/>
          <p:nvPr>
            <p:custDataLst>
              <p:tags r:id="rId10"/>
            </p:custDataLst>
          </p:nvPr>
        </p:nvSpPr>
        <p:spPr>
          <a:xfrm>
            <a:off x="3927073" y="5637023"/>
            <a:ext cx="311150" cy="492125"/>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Entry_3"/>
          <p:cNvSpPr/>
          <p:nvPr>
            <p:custDataLst>
              <p:tags r:id="rId11"/>
            </p:custDataLst>
          </p:nvPr>
        </p:nvSpPr>
        <p:spPr>
          <a:xfrm>
            <a:off x="4015973" y="5584621"/>
            <a:ext cx="6007100" cy="64770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rgbClr val="5B9BD5"/>
          </a:solidFill>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Bef>
                <a:spcPts val="1000"/>
              </a:spcBef>
            </a:pPr>
            <a:r>
              <a:rPr lang="en-US" altLang="zh-CN"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rPr>
              <a:t>    Conclusion</a:t>
            </a:r>
            <a:endParaRPr lang="zh-CN" altLang="en-U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楷体" panose="02010609060101010101" pitchFamily="49" charset="-122"/>
            </a:endParaRPr>
          </a:p>
        </p:txBody>
      </p:sp>
    </p:spTree>
    <p:custDataLst>
      <p:tags r:id="rId1"/>
    </p:custData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990601" y="1120775"/>
            <a:ext cx="12242800" cy="5759450"/>
          </a:xfrm>
          <a:prstGeom prst="rect">
            <a:avLst/>
          </a:prstGeom>
          <a:solidFill>
            <a:srgbClr val="FFFFFF">
              <a:lumMod val="95000"/>
            </a:srgbClr>
          </a:solidFill>
          <a:ln>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6" name="直角三角形 5"/>
          <p:cNvSpPr/>
          <p:nvPr>
            <p:custDataLst>
              <p:tags r:id="rId3"/>
            </p:custDataLst>
          </p:nvPr>
        </p:nvSpPr>
        <p:spPr>
          <a:xfrm>
            <a:off x="1183408" y="5955820"/>
            <a:ext cx="762000" cy="744538"/>
          </a:xfrm>
          <a:prstGeom prst="rtTriangle">
            <a:avLst/>
          </a:prstGeom>
          <a:solidFill>
            <a:srgbClr val="1E6BC5">
              <a:lumMod val="20000"/>
              <a:lumOff val="80000"/>
              <a:alpha val="40000"/>
            </a:srgbClr>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7" name="直角三角形 6"/>
          <p:cNvSpPr/>
          <p:nvPr>
            <p:custDataLst>
              <p:tags r:id="rId4"/>
            </p:custDataLst>
          </p:nvPr>
        </p:nvSpPr>
        <p:spPr>
          <a:xfrm>
            <a:off x="991320" y="5944716"/>
            <a:ext cx="958850" cy="936625"/>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8" name="直角三角形 7"/>
          <p:cNvSpPr/>
          <p:nvPr>
            <p:custDataLst>
              <p:tags r:id="rId5"/>
            </p:custDataLst>
          </p:nvPr>
        </p:nvSpPr>
        <p:spPr>
          <a:xfrm flipH="1" flipV="1">
            <a:off x="12299741" y="1302221"/>
            <a:ext cx="762000" cy="744538"/>
          </a:xfrm>
          <a:prstGeom prst="rtTriangle">
            <a:avLst/>
          </a:prstGeom>
          <a:solidFill>
            <a:srgbClr val="1E6BC5">
              <a:lumMod val="20000"/>
              <a:lumOff val="80000"/>
              <a:alpha val="40000"/>
            </a:srgbClr>
          </a:solidFill>
          <a:ln w="28575">
            <a:no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9" name="直角三角形 8"/>
          <p:cNvSpPr/>
          <p:nvPr>
            <p:custDataLst>
              <p:tags r:id="rId6"/>
            </p:custDataLst>
          </p:nvPr>
        </p:nvSpPr>
        <p:spPr>
          <a:xfrm flipH="1" flipV="1">
            <a:off x="12296576" y="1121246"/>
            <a:ext cx="957263" cy="935038"/>
          </a:xfrm>
          <a:prstGeom prst="rtTriangle">
            <a:avLst/>
          </a:prstGeom>
          <a:noFill/>
          <a:ln w="28575">
            <a:solidFill>
              <a:srgbClr val="1E6BC5">
                <a:lumMod val="20000"/>
                <a:lumOff val="80000"/>
              </a:srgbClr>
            </a:solidFill>
          </a:ln>
        </p:spPr>
        <p:style>
          <a:lnRef idx="2">
            <a:srgbClr val="1E6BC5">
              <a:shade val="50000"/>
            </a:srgbClr>
          </a:lnRef>
          <a:fillRef idx="1">
            <a:srgbClr val="1E6BC5"/>
          </a:fillRef>
          <a:effectRef idx="0">
            <a:srgbClr val="1E6BC5"/>
          </a:effectRef>
          <a:fontRef idx="minor">
            <a:srgbClr val="FFFFFF"/>
          </a:fontRef>
        </p:style>
        <p:txBody>
          <a:bodyPr rtlCol="0" anchor="ctr"/>
          <a:lstStyle/>
          <a:p>
            <a:pPr algn="ctr" fontAlgn="base"/>
            <a:endParaRPr lang="zh-CN" altLang="en-US" sz="1575" noProof="1">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pPr>
              <a:spcAft>
                <a:spcPct val="0"/>
              </a:spcAft>
            </a:pPr>
            <a:r>
              <a:rPr lang="en-US" altLang="zh-CN" sz="3600" noProof="1"/>
              <a:t>Conclusion</a:t>
            </a:r>
            <a:endParaRPr lang="zh-CN" altLang="en-US" sz="3600" noProof="1">
              <a:solidFill>
                <a:schemeClr val="tx1"/>
              </a:solidFill>
            </a:endParaRPr>
          </a:p>
        </p:txBody>
      </p:sp>
      <p:sp>
        <p:nvSpPr>
          <p:cNvPr id="3" name="Content Placeholder 1"/>
          <p:cNvSpPr>
            <a:spLocks noGrp="1"/>
          </p:cNvSpPr>
          <p:nvPr/>
        </p:nvSpPr>
        <p:spPr>
          <a:xfrm>
            <a:off x="1139265" y="1673877"/>
            <a:ext cx="11733375" cy="4832492"/>
          </a:xfrm>
          <a:prstGeom prst="rect">
            <a:avLst/>
          </a:prstGeom>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l"/>
            </a:pP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We made an extensive study of existing </a:t>
            </a:r>
            <a:r>
              <a:rPr lang="en-US" altLang="zh-CN" sz="2000" b="0" dirty="0" err="1">
                <a:latin typeface="微软雅黑" panose="020B0503020204020204" pitchFamily="34" charset="-122"/>
                <a:ea typeface="微软雅黑" panose="020B0503020204020204" pitchFamily="34" charset="-122"/>
                <a:cs typeface="楷体" panose="02010609060101010101" pitchFamily="49" charset="-122"/>
                <a:sym typeface="+mn-ea"/>
              </a:rPr>
              <a:t>RDMAbased</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RPCs. Based on the lessons learnt, we </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designed several hardware-supported RDMA Flush primitives </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to guarantee the persistence of RDMA update operations. </a:t>
            </a:r>
          </a:p>
          <a:p>
            <a:pPr>
              <a:lnSpc>
                <a:spcPct val="150000"/>
              </a:lnSpc>
              <a:spcBef>
                <a:spcPts val="0"/>
              </a:spcBef>
              <a:buFont typeface="Wingdings" panose="05000000000000000000" charset="0"/>
              <a:buChar char="Ø"/>
            </a:pPr>
            <a:endPar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endParaRPr>
          </a:p>
          <a:p>
            <a:pPr>
              <a:lnSpc>
                <a:spcPct val="150000"/>
              </a:lnSpc>
              <a:spcBef>
                <a:spcPts val="0"/>
              </a:spcBef>
              <a:buFont typeface="Wingdings" panose="05000000000000000000" pitchFamily="2" charset="2"/>
              <a:buChar char="l"/>
            </a:pP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We also proposed </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durable RPCs based on the new RDMA Flush primitives for fast failure recovery</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We compared our proposals with several state-of-the-art RPCs in a real testbed equipped with Intel </a:t>
            </a:r>
            <a:r>
              <a:rPr lang="en-US" altLang="zh-CN" sz="2000" b="0" dirty="0" err="1">
                <a:latin typeface="微软雅黑" panose="020B0503020204020204" pitchFamily="34" charset="-122"/>
                <a:ea typeface="微软雅黑" panose="020B0503020204020204" pitchFamily="34" charset="-122"/>
                <a:cs typeface="楷体" panose="02010609060101010101" pitchFamily="49" charset="-122"/>
                <a:sym typeface="+mn-ea"/>
              </a:rPr>
              <a:t>Optane</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DCPMM and InfiniBand networks. </a:t>
            </a:r>
          </a:p>
          <a:p>
            <a:pPr>
              <a:lnSpc>
                <a:spcPct val="150000"/>
              </a:lnSpc>
              <a:spcBef>
                <a:spcPts val="0"/>
              </a:spcBef>
              <a:buFont typeface="Wingdings" panose="05000000000000000000" charset="0"/>
              <a:buChar char="Ø"/>
            </a:pPr>
            <a:endPar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endParaRPr>
          </a:p>
          <a:p>
            <a:pPr>
              <a:lnSpc>
                <a:spcPct val="150000"/>
              </a:lnSpc>
              <a:spcBef>
                <a:spcPts val="0"/>
              </a:spcBef>
              <a:buFont typeface="Wingdings" panose="05000000000000000000" pitchFamily="2" charset="2"/>
              <a:buChar char="l"/>
            </a:pP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 Experimental results show that the proposed RDMA Flush primitives and the corresponding RPCs can </a:t>
            </a:r>
            <a:r>
              <a:rPr lang="en-US" altLang="zh-CN" sz="2000" b="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significantly improve the throughput and latency of durable RDMA transmission</a:t>
            </a:r>
            <a:r>
              <a:rPr lang="en-US" altLang="zh-CN" sz="2000" b="0" dirty="0">
                <a:latin typeface="微软雅黑" panose="020B0503020204020204" pitchFamily="34" charset="-122"/>
                <a:ea typeface="微软雅黑" panose="020B0503020204020204" pitchFamily="34" charset="-122"/>
                <a:cs typeface="楷体" panose="02010609060101010101" pitchFamily="49" charset="-122"/>
                <a:sym typeface="+mn-ea"/>
              </a:rPr>
              <a:t>.</a:t>
            </a:r>
            <a:endParaRPr lang="en-US" altLang="zh-CN" sz="2000" b="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p:transition advClick="0" advTm="38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67B-6B49-AE41-AE0D-D9AE58BA941B}"/>
              </a:ext>
            </a:extLst>
          </p:cNvPr>
          <p:cNvSpPr>
            <a:spLocks noGrp="1"/>
          </p:cNvSpPr>
          <p:nvPr>
            <p:ph type="ctrTitle"/>
          </p:nvPr>
        </p:nvSpPr>
        <p:spPr>
          <a:xfrm>
            <a:off x="5815856" y="4288532"/>
            <a:ext cx="8010156" cy="3389041"/>
          </a:xfrm>
        </p:spPr>
        <p:txBody>
          <a:bodyPr>
            <a:noAutofit/>
          </a:bodyPr>
          <a:lstStyle/>
          <a:p>
            <a:pPr algn="ctr"/>
            <a:r>
              <a:rPr lang="en-US" altLang="zh-CN" sz="4400" b="0" dirty="0">
                <a:latin typeface="微软雅黑" panose="020B0503020204020204" pitchFamily="34" charset="-122"/>
                <a:ea typeface="微软雅黑" panose="020B0503020204020204" pitchFamily="34" charset="-122"/>
                <a:cs typeface="楷体" panose="02010609060101010101" pitchFamily="49" charset="-122"/>
                <a:sym typeface="+mn-ea"/>
              </a:rPr>
              <a:t>Thanks !</a:t>
            </a:r>
            <a:br>
              <a:rPr lang="en-US" altLang="zh-CN" sz="4400" b="0" dirty="0">
                <a:latin typeface="微软雅黑" panose="020B0503020204020204" pitchFamily="34" charset="-122"/>
                <a:ea typeface="微软雅黑" panose="020B0503020204020204" pitchFamily="34" charset="-122"/>
                <a:cs typeface="楷体" panose="02010609060101010101" pitchFamily="49" charset="-122"/>
                <a:sym typeface="+mn-ea"/>
              </a:rPr>
            </a:br>
            <a:r>
              <a:rPr lang="en-US" altLang="zh-CN" sz="4400" b="0" dirty="0">
                <a:latin typeface="微软雅黑" panose="020B0503020204020204" pitchFamily="34" charset="-122"/>
                <a:ea typeface="微软雅黑" panose="020B0503020204020204" pitchFamily="34" charset="-122"/>
                <a:cs typeface="Times New Roman" panose="02020603050405020304" pitchFamily="18" charset="0"/>
                <a:sym typeface="+mn-ea"/>
              </a:rPr>
              <a:t>Q&amp;A</a:t>
            </a:r>
            <a:br>
              <a:rPr lang="en-US" altLang="zh-CN" sz="4400" b="0" dirty="0">
                <a:latin typeface="微软雅黑" panose="020B0503020204020204" pitchFamily="34" charset="-122"/>
                <a:ea typeface="微软雅黑" panose="020B0503020204020204" pitchFamily="34" charset="-122"/>
                <a:cs typeface="Times New Roman" panose="02020603050405020304" pitchFamily="18" charset="0"/>
                <a:sym typeface="+mn-ea"/>
              </a:rPr>
            </a:br>
            <a:br>
              <a:rPr lang="en-US" altLang="zh-CN" sz="4400" b="0" dirty="0">
                <a:latin typeface="微软雅黑" panose="020B0503020204020204" pitchFamily="34" charset="-122"/>
                <a:ea typeface="微软雅黑" panose="020B0503020204020204" pitchFamily="34" charset="-122"/>
                <a:cs typeface="Times New Roman" panose="02020603050405020304" pitchFamily="18" charset="0"/>
                <a:sym typeface="+mn-ea"/>
              </a:rPr>
            </a:br>
            <a:br>
              <a:rPr lang="en-US" altLang="zh-CN" sz="3200" dirty="0">
                <a:solidFill>
                  <a:schemeClr val="accent5">
                    <a:lumMod val="50000"/>
                  </a:schemeClr>
                </a:solidFill>
                <a:latin typeface="微软雅黑" panose="020B0503020204020204" pitchFamily="34" charset="-122"/>
                <a:ea typeface="微软雅黑" panose="020B0503020204020204" pitchFamily="34" charset="-122"/>
              </a:rPr>
            </a:br>
            <a:br>
              <a:rPr lang="en-US" altLang="zh-CN" sz="3200" b="0" dirty="0">
                <a:latin typeface="微软雅黑" panose="020B0503020204020204" pitchFamily="34" charset="-122"/>
                <a:ea typeface="微软雅黑" panose="020B0503020204020204" pitchFamily="34" charset="-122"/>
                <a:cs typeface="Times New Roman" panose="02020603050405020304" pitchFamily="18" charset="0"/>
                <a:sym typeface="+mn-ea"/>
              </a:rPr>
            </a:br>
            <a:r>
              <a:rPr lang="en-US" altLang="zh-CN" sz="3200" dirty="0">
                <a:solidFill>
                  <a:schemeClr val="bg1"/>
                </a:solidFill>
              </a:rPr>
              <a:t>More questions, please feel free to contact us: </a:t>
            </a:r>
            <a:br>
              <a:rPr lang="en-US" altLang="zh-CN" sz="3200" dirty="0">
                <a:solidFill>
                  <a:schemeClr val="bg1"/>
                </a:solidFill>
              </a:rPr>
            </a:br>
            <a:r>
              <a:rPr lang="en-US" altLang="zh-CN" sz="3200" dirty="0">
                <a:solidFill>
                  <a:schemeClr val="accent5">
                    <a:lumMod val="95000"/>
                  </a:schemeClr>
                </a:solidFill>
                <a:hlinkClick r:id="rId3">
                  <a:extLst>
                    <a:ext uri="{A12FA001-AC4F-418D-AE19-62706E023703}">
                      <ahyp:hlinkClr xmlns:ahyp="http://schemas.microsoft.com/office/drawing/2018/hyperlinkcolor" val="tx"/>
                    </a:ext>
                  </a:extLst>
                </a:hlinkClick>
              </a:rPr>
              <a:t>zhduan@hust.edu.cn</a:t>
            </a:r>
            <a:br>
              <a:rPr lang="en-US" altLang="zh-CN" sz="4400" dirty="0">
                <a:solidFill>
                  <a:schemeClr val="accent5">
                    <a:lumMod val="50000"/>
                  </a:schemeClr>
                </a:solidFill>
              </a:rPr>
            </a:br>
            <a:endParaRPr lang="en-US" altLang="zh-CN" sz="4400" b="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itle 1">
            <a:extLst>
              <a:ext uri="{FF2B5EF4-FFF2-40B4-BE49-F238E27FC236}">
                <a16:creationId xmlns:a16="http://schemas.microsoft.com/office/drawing/2014/main" id="{B43CD439-5C27-4035-AD95-B16AD5FA2A29}"/>
              </a:ext>
            </a:extLst>
          </p:cNvPr>
          <p:cNvSpPr txBox="1">
            <a:spLocks/>
          </p:cNvSpPr>
          <p:nvPr/>
        </p:nvSpPr>
        <p:spPr>
          <a:xfrm>
            <a:off x="4492342" y="4792588"/>
            <a:ext cx="10657184" cy="1732857"/>
          </a:xfrm>
          <a:prstGeom prst="rect">
            <a:avLst/>
          </a:prstGeom>
        </p:spPr>
        <p:txBody>
          <a:bodyPr vert="horz" lIns="91440" tIns="45720" rIns="91440" bIns="45720" rtlCol="0" anchor="b">
            <a:noAutofit/>
          </a:bodyPr>
          <a:lstStyle>
            <a:lvl1pPr algn="l" defTabSz="1066830" rtl="0" eaLnBrk="1" latinLnBrk="0" hangingPunct="1">
              <a:lnSpc>
                <a:spcPct val="90000"/>
              </a:lnSpc>
              <a:spcBef>
                <a:spcPct val="0"/>
              </a:spcBef>
              <a:buNone/>
              <a:defRPr sz="2800" b="1" i="0" kern="1200" baseline="0">
                <a:solidFill>
                  <a:srgbClr val="F9F2ED"/>
                </a:solidFill>
                <a:latin typeface="+mj-lt"/>
                <a:ea typeface="+mj-ea"/>
                <a:cs typeface="+mj-cs"/>
              </a:defRPr>
            </a:lvl1pPr>
          </a:lstStyle>
          <a:p>
            <a:pPr marL="0" marR="0" lvl="0" indent="0" algn="ctr" defTabSz="1066830" rtl="0" eaLnBrk="1" fontAlgn="auto" latinLnBrk="0" hangingPunct="1">
              <a:lnSpc>
                <a:spcPct val="90000"/>
              </a:lnSpc>
              <a:spcBef>
                <a:spcPct val="0"/>
              </a:spcBef>
              <a:spcAft>
                <a:spcPts val="0"/>
              </a:spcAft>
              <a:buClrTx/>
              <a:buSzTx/>
              <a:buFontTx/>
              <a:buNone/>
              <a:tabLst/>
              <a:defRPr/>
            </a:pPr>
            <a:br>
              <a:rPr kumimoji="0" lang="en-US" altLang="zh-CN" sz="36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br>
            <a:r>
              <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j-cs"/>
              </a:rPr>
              <a:t>PRDMA: https://github.com/CGCL-codes/PRDMA</a:t>
            </a:r>
            <a:br>
              <a:rPr kumimoji="0" lang="en-US" altLang="zh-CN" sz="2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j-cs"/>
              </a:rPr>
            </a:br>
            <a:endParaRPr kumimoji="0" lang="en-US" altLang="zh-CN" sz="3600" b="0"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5995113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600" y="6232748"/>
            <a:ext cx="12242800" cy="1052596"/>
          </a:xfrm>
          <a:prstGeom prst="rect">
            <a:avLst/>
          </a:prstGeom>
          <a:effectLst/>
        </p:spPr>
        <p:txBody>
          <a:bodyPr wrap="square">
            <a:spAutoFit/>
          </a:bodyPr>
          <a:lstStyle/>
          <a:p>
            <a:pPr marL="457200" indent="-457200" algn="just">
              <a:lnSpc>
                <a:spcPct val="130000"/>
              </a:lnSpc>
              <a:buClr>
                <a:schemeClr val="accent5">
                  <a:lumMod val="50000"/>
                </a:schemeClr>
              </a:buClr>
              <a:buFont typeface="Wingdings" panose="05000000000000000000" pitchFamily="2" charset="2"/>
              <a:buChar char="l"/>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The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completion signal</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 of a transmission in RDMA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RC mode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means that the command has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reached the </a:t>
            </a:r>
            <a:r>
              <a:rPr lang="en-US" altLang="zh-CN" sz="2400" dirty="0">
                <a:solidFill>
                  <a:srgbClr val="FF0000"/>
                </a:solidFill>
                <a:latin typeface="微软雅黑" panose="020B0503020204020204" pitchFamily="34" charset="-122"/>
              </a:rPr>
              <a:t>receiver’s</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NIC</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pic>
        <p:nvPicPr>
          <p:cNvPr id="2" name="图片 1"/>
          <p:cNvPicPr>
            <a:picLocks noChangeAspect="1"/>
          </p:cNvPicPr>
          <p:nvPr/>
        </p:nvPicPr>
        <p:blipFill>
          <a:blip r:embed="rId4"/>
          <a:stretch>
            <a:fillRect/>
          </a:stretch>
        </p:blipFill>
        <p:spPr>
          <a:xfrm>
            <a:off x="1786607" y="1552228"/>
            <a:ext cx="10660991" cy="4382981"/>
          </a:xfrm>
          <a:prstGeom prst="rect">
            <a:avLst/>
          </a:prstGeom>
        </p:spPr>
      </p:pic>
      <p:sp>
        <p:nvSpPr>
          <p:cNvPr id="12" name="标题 11"/>
          <p:cNvSpPr>
            <a:spLocks noGrp="1"/>
          </p:cNvSpPr>
          <p:nvPr>
            <p:ph type="title"/>
          </p:nvPr>
        </p:nvSpPr>
        <p:spPr/>
        <p:txBody>
          <a:bodyPr/>
          <a:lstStyle/>
          <a:p>
            <a:r>
              <a:rPr lang="en-US" altLang="zh-CN" dirty="0"/>
              <a:t>Background</a:t>
            </a:r>
            <a:endParaRPr lang="zh-CN" altLang="en-US" dirty="0"/>
          </a:p>
        </p:txBody>
      </p:sp>
      <p:sp>
        <p:nvSpPr>
          <p:cNvPr id="13" name="矩形 12"/>
          <p:cNvSpPr/>
          <p:nvPr/>
        </p:nvSpPr>
        <p:spPr>
          <a:xfrm>
            <a:off x="991320" y="472108"/>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A typical data path of RDMA write </a:t>
            </a:r>
          </a:p>
        </p:txBody>
      </p:sp>
    </p:spTree>
    <p:custDataLst>
      <p:tags r:id="rId1"/>
    </p:custDataLst>
  </p:cSld>
  <p:clrMapOvr>
    <a:masterClrMapping/>
  </p:clrMapOvr>
  <p:transition advClick="0" advTm="1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600" y="6016734"/>
            <a:ext cx="12242800" cy="1532727"/>
          </a:xfrm>
          <a:prstGeom prst="rect">
            <a:avLst/>
          </a:prstGeom>
          <a:effectLst/>
        </p:spPr>
        <p:txBody>
          <a:bodyPr wrap="square">
            <a:spAutoFit/>
          </a:bodyPr>
          <a:lstStyle/>
          <a:p>
            <a:pPr marL="457200" indent="-457200" algn="just">
              <a:lnSpc>
                <a:spcPct val="130000"/>
              </a:lnSpc>
              <a:buClr>
                <a:schemeClr val="accent5">
                  <a:lumMod val="50000"/>
                </a:schemeClr>
              </a:buClr>
              <a:buFont typeface="Wingdings" panose="05000000000000000000" pitchFamily="2" charset="2"/>
              <a:buChar char="l"/>
              <a:defRPr/>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There is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 gap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between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the moment when the data transfer is considered to be over by the sender</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 and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the moment when the data actually reaches the persistence region</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 And </a:t>
            </a:r>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this creates the potential for data loss</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pic>
        <p:nvPicPr>
          <p:cNvPr id="3" name="图片 2"/>
          <p:cNvPicPr>
            <a:picLocks noChangeAspect="1"/>
          </p:cNvPicPr>
          <p:nvPr/>
        </p:nvPicPr>
        <p:blipFill rotWithShape="1">
          <a:blip r:embed="rId4"/>
          <a:srcRect/>
          <a:stretch>
            <a:fillRect/>
          </a:stretch>
        </p:blipFill>
        <p:spPr>
          <a:xfrm>
            <a:off x="1783408" y="1564470"/>
            <a:ext cx="10671175" cy="4380246"/>
          </a:xfrm>
          <a:prstGeom prst="rect">
            <a:avLst/>
          </a:prstGeom>
        </p:spPr>
      </p:pic>
      <p:sp>
        <p:nvSpPr>
          <p:cNvPr id="11" name="标题 10"/>
          <p:cNvSpPr>
            <a:spLocks noGrp="1"/>
          </p:cNvSpPr>
          <p:nvPr>
            <p:ph type="title"/>
          </p:nvPr>
        </p:nvSpPr>
        <p:spPr/>
        <p:txBody>
          <a:bodyPr/>
          <a:lstStyle/>
          <a:p>
            <a:r>
              <a:rPr lang="en-US" altLang="zh-CN" dirty="0"/>
              <a:t>Background</a:t>
            </a:r>
            <a:endParaRPr lang="zh-CN" altLang="en-US" dirty="0"/>
          </a:p>
        </p:txBody>
      </p:sp>
      <p:sp>
        <p:nvSpPr>
          <p:cNvPr id="12" name="矩形 11"/>
          <p:cNvSpPr/>
          <p:nvPr/>
        </p:nvSpPr>
        <p:spPr>
          <a:xfrm>
            <a:off x="991320" y="472108"/>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A typical data path of RDMA write </a:t>
            </a:r>
          </a:p>
        </p:txBody>
      </p:sp>
    </p:spTree>
    <p:custDataLst>
      <p:tags r:id="rId1"/>
    </p:custDataLst>
  </p:cSld>
  <p:clrMapOvr>
    <a:masterClrMapping/>
  </p:clrMapOvr>
  <p:transition advClick="0" advTm="37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5337" y="2011566"/>
            <a:ext cx="7758063" cy="2492990"/>
          </a:xfrm>
          <a:prstGeom prst="rect">
            <a:avLst/>
          </a:prstGeom>
          <a:noFill/>
        </p:spPr>
        <p:txBody>
          <a:bodyPr wrap="square" rtlCol="0">
            <a:spAutoFit/>
          </a:bodyPr>
          <a:lstStyle/>
          <a:p>
            <a:pPr>
              <a:lnSpc>
                <a:spcPct val="130000"/>
              </a:lnSpc>
            </a:pP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The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SNIA PM programming model</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advocates an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RDMA read-after-write mechanism</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to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flush date from volatile NIC to persistence memory</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and guarantee persistence.</a:t>
            </a:r>
          </a:p>
          <a:p>
            <a:pPr>
              <a:lnSpc>
                <a:spcPct val="130000"/>
              </a:lnSpc>
              <a:buFont typeface="Wingdings" panose="05000000000000000000" charset="0"/>
            </a:pPr>
            <a:b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b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Under non-allocating configuration, data is imported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directly into the ADR persistence area</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by the IO controller.</a:t>
            </a:r>
          </a:p>
        </p:txBody>
      </p:sp>
      <p:sp>
        <p:nvSpPr>
          <p:cNvPr id="8" name="矩形 7"/>
          <p:cNvSpPr/>
          <p:nvPr/>
        </p:nvSpPr>
        <p:spPr bwMode="auto">
          <a:xfrm>
            <a:off x="3065939" y="5194178"/>
            <a:ext cx="1489710" cy="504190"/>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PM</a:t>
            </a:r>
          </a:p>
        </p:txBody>
      </p:sp>
      <p:sp>
        <p:nvSpPr>
          <p:cNvPr id="9" name="流程图: 可选过程 8"/>
          <p:cNvSpPr/>
          <p:nvPr/>
        </p:nvSpPr>
        <p:spPr bwMode="auto">
          <a:xfrm>
            <a:off x="1218734" y="2216037"/>
            <a:ext cx="3449955" cy="1050925"/>
          </a:xfrm>
          <a:prstGeom prst="flowChartAlternateProcess">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Cores</a:t>
            </a:r>
          </a:p>
        </p:txBody>
      </p:sp>
      <p:sp>
        <p:nvSpPr>
          <p:cNvPr id="11" name="矩形 10"/>
          <p:cNvSpPr/>
          <p:nvPr/>
        </p:nvSpPr>
        <p:spPr bwMode="auto">
          <a:xfrm>
            <a:off x="1228884" y="3329184"/>
            <a:ext cx="3450590" cy="504190"/>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L3</a:t>
            </a:r>
          </a:p>
        </p:txBody>
      </p:sp>
      <p:sp>
        <p:nvSpPr>
          <p:cNvPr id="14" name="矩形 13"/>
          <p:cNvSpPr/>
          <p:nvPr/>
        </p:nvSpPr>
        <p:spPr bwMode="auto">
          <a:xfrm>
            <a:off x="3065939" y="4084843"/>
            <a:ext cx="1489710" cy="857885"/>
          </a:xfrm>
          <a:prstGeom prst="rect">
            <a:avLst/>
          </a:prstGeom>
          <a:solidFill>
            <a:schemeClr val="accent3">
              <a:lumMod val="95000"/>
              <a:alpha val="32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Mem </a:t>
            </a:r>
          </a:p>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Controller</a:t>
            </a:r>
          </a:p>
        </p:txBody>
      </p:sp>
      <p:sp>
        <p:nvSpPr>
          <p:cNvPr id="15" name="文本框 14"/>
          <p:cNvSpPr txBox="1"/>
          <p:nvPr/>
        </p:nvSpPr>
        <p:spPr>
          <a:xfrm>
            <a:off x="2320106" y="2766334"/>
            <a:ext cx="1122423" cy="400110"/>
          </a:xfrm>
          <a:prstGeom prst="rect">
            <a:avLst/>
          </a:prstGeom>
          <a:noFill/>
          <a:ln>
            <a:solidFill>
              <a:schemeClr val="tx1"/>
            </a:solidFill>
          </a:ln>
          <a:effectLst/>
        </p:spPr>
        <p:txBody>
          <a:bodyPr wrap="none" rtlCol="0">
            <a:spAutoFit/>
          </a:bodyPr>
          <a:lstStyle/>
          <a:p>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L1 &amp; L2</a:t>
            </a:r>
          </a:p>
        </p:txBody>
      </p:sp>
      <p:sp>
        <p:nvSpPr>
          <p:cNvPr id="21" name="圆角矩形 20"/>
          <p:cNvSpPr/>
          <p:nvPr/>
        </p:nvSpPr>
        <p:spPr>
          <a:xfrm>
            <a:off x="2884964" y="3895613"/>
            <a:ext cx="1922780" cy="1983105"/>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eaLnBrk="0" hangingPunct="0"/>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1193632" y="5210909"/>
            <a:ext cx="1494775" cy="504056"/>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PCIe</a:t>
            </a:r>
          </a:p>
        </p:txBody>
      </p:sp>
      <p:sp>
        <p:nvSpPr>
          <p:cNvPr id="19" name="矩形 18"/>
          <p:cNvSpPr/>
          <p:nvPr/>
        </p:nvSpPr>
        <p:spPr bwMode="auto">
          <a:xfrm>
            <a:off x="1193334" y="4058808"/>
            <a:ext cx="1495425" cy="958215"/>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IO </a:t>
            </a:r>
          </a:p>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Controller</a:t>
            </a:r>
          </a:p>
        </p:txBody>
      </p:sp>
      <p:cxnSp>
        <p:nvCxnSpPr>
          <p:cNvPr id="24" name="直接箭头连接符 23"/>
          <p:cNvCxnSpPr/>
          <p:nvPr/>
        </p:nvCxnSpPr>
        <p:spPr bwMode="auto">
          <a:xfrm flipV="1">
            <a:off x="2440464" y="4255013"/>
            <a:ext cx="0" cy="1770380"/>
          </a:xfrm>
          <a:prstGeom prst="straightConnector1">
            <a:avLst/>
          </a:prstGeom>
          <a:ln w="66675">
            <a:solidFill>
              <a:schemeClr val="accent2">
                <a:lumMod val="60000"/>
                <a:lumOff val="40000"/>
              </a:schemeClr>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sp>
        <p:nvSpPr>
          <p:cNvPr id="25" name="文本框 24"/>
          <p:cNvSpPr txBox="1"/>
          <p:nvPr/>
        </p:nvSpPr>
        <p:spPr>
          <a:xfrm>
            <a:off x="1055538" y="6048662"/>
            <a:ext cx="2024913" cy="400110"/>
          </a:xfrm>
          <a:prstGeom prst="rect">
            <a:avLst/>
          </a:prstGeom>
          <a:noFill/>
          <a:effectLst/>
        </p:spPr>
        <p:txBody>
          <a:bodyPr wrap="none" rtlCol="0">
            <a:spAutoFit/>
          </a:bodyPr>
          <a:lstStyle/>
          <a:p>
            <a:r>
              <a:rPr lang="en-US" alt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Non-allocating</a:t>
            </a:r>
          </a:p>
        </p:txBody>
      </p:sp>
      <p:cxnSp>
        <p:nvCxnSpPr>
          <p:cNvPr id="26" name="直接箭头连接符 25"/>
          <p:cNvCxnSpPr/>
          <p:nvPr/>
        </p:nvCxnSpPr>
        <p:spPr bwMode="auto">
          <a:xfrm>
            <a:off x="2440474" y="4255013"/>
            <a:ext cx="804545" cy="13970"/>
          </a:xfrm>
          <a:prstGeom prst="straightConnector1">
            <a:avLst/>
          </a:prstGeom>
          <a:ln w="66675">
            <a:solidFill>
              <a:schemeClr val="accent2">
                <a:lumMod val="60000"/>
                <a:lumOff val="40000"/>
              </a:schemeClr>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cxnSp>
        <p:nvCxnSpPr>
          <p:cNvPr id="27" name="直接箭头连接符 26"/>
          <p:cNvCxnSpPr/>
          <p:nvPr/>
        </p:nvCxnSpPr>
        <p:spPr bwMode="auto">
          <a:xfrm>
            <a:off x="3245009" y="4255023"/>
            <a:ext cx="0" cy="1254125"/>
          </a:xfrm>
          <a:prstGeom prst="straightConnector1">
            <a:avLst/>
          </a:prstGeom>
          <a:ln w="66675">
            <a:solidFill>
              <a:schemeClr val="accent2">
                <a:lumMod val="60000"/>
                <a:lumOff val="40000"/>
              </a:schemeClr>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sp>
        <p:nvSpPr>
          <p:cNvPr id="20" name="文本框 19"/>
          <p:cNvSpPr txBox="1"/>
          <p:nvPr/>
        </p:nvSpPr>
        <p:spPr>
          <a:xfrm>
            <a:off x="4038268" y="5837105"/>
            <a:ext cx="728084" cy="400110"/>
          </a:xfrm>
          <a:prstGeom prst="rect">
            <a:avLst/>
          </a:prstGeom>
          <a:noFill/>
          <a:effectLst/>
        </p:spPr>
        <p:txBody>
          <a:bodyPr wrap="none" rtlCol="0">
            <a:spAutoFit/>
          </a:bodyPr>
          <a:lstStyle/>
          <a:p>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ADR</a:t>
            </a:r>
          </a:p>
        </p:txBody>
      </p:sp>
      <p:sp>
        <p:nvSpPr>
          <p:cNvPr id="6" name="标题 5"/>
          <p:cNvSpPr>
            <a:spLocks noGrp="1"/>
          </p:cNvSpPr>
          <p:nvPr>
            <p:ph type="title"/>
          </p:nvPr>
        </p:nvSpPr>
        <p:spPr/>
        <p:txBody>
          <a:bodyPr/>
          <a:lstStyle/>
          <a:p>
            <a:r>
              <a:rPr lang="en-US" altLang="zh-CN" dirty="0"/>
              <a:t>Background</a:t>
            </a:r>
            <a:endParaRPr lang="zh-CN" altLang="en-US" dirty="0"/>
          </a:p>
        </p:txBody>
      </p:sp>
      <p:sp>
        <p:nvSpPr>
          <p:cNvPr id="23" name="矩形 22"/>
          <p:cNvSpPr/>
          <p:nvPr/>
        </p:nvSpPr>
        <p:spPr>
          <a:xfrm>
            <a:off x="1034492" y="544116"/>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What about SNIA</a:t>
            </a:r>
            <a:r>
              <a:rPr lang="zh-CN" altLang="en-US" sz="3000" b="1"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文本框 27"/>
          <p:cNvSpPr txBox="1"/>
          <p:nvPr/>
        </p:nvSpPr>
        <p:spPr>
          <a:xfrm>
            <a:off x="6679952" y="4864596"/>
            <a:ext cx="5328592" cy="1384995"/>
          </a:xfrm>
          <a:prstGeom prst="rect">
            <a:avLst/>
          </a:prstGeom>
          <a:noFill/>
        </p:spPr>
        <p:txBody>
          <a:bodyPr wrap="square" rtlCol="0">
            <a:spAutoFit/>
          </a:bodyPr>
          <a:lstStyle/>
          <a:p>
            <a:pPr algn="ctr"/>
            <a:r>
              <a:rPr lang="en-US" altLang="zh-CN" sz="2800" b="1" dirty="0">
                <a:solidFill>
                  <a:srgbClr val="FF0000"/>
                </a:solidFill>
                <a:latin typeface="微软雅黑" panose="020B0503020204020204" pitchFamily="34" charset="-122"/>
                <a:ea typeface="微软雅黑" panose="020B0503020204020204" pitchFamily="34" charset="-122"/>
              </a:rPr>
              <a:t>A passive, high-overhead, compromise persistence guarantee strategy</a:t>
            </a:r>
          </a:p>
        </p:txBody>
      </p:sp>
    </p:spTree>
    <p:custDataLst>
      <p:tags r:id="rId1"/>
    </p:custDataLst>
  </p:cSld>
  <p:clrMapOvr>
    <a:masterClrMapping/>
  </p:clrMapOvr>
  <p:transition advClick="0" advTm="4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3092396" y="5178442"/>
            <a:ext cx="1489710" cy="504190"/>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PM</a:t>
            </a:r>
          </a:p>
        </p:txBody>
      </p:sp>
      <p:sp>
        <p:nvSpPr>
          <p:cNvPr id="9" name="流程图: 可选过程 8"/>
          <p:cNvSpPr/>
          <p:nvPr/>
        </p:nvSpPr>
        <p:spPr bwMode="auto">
          <a:xfrm>
            <a:off x="1245191" y="2200300"/>
            <a:ext cx="3449955" cy="1050925"/>
          </a:xfrm>
          <a:prstGeom prst="flowChartAlternateProcess">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Cores</a:t>
            </a:r>
          </a:p>
        </p:txBody>
      </p:sp>
      <p:sp>
        <p:nvSpPr>
          <p:cNvPr id="11" name="矩形 10"/>
          <p:cNvSpPr/>
          <p:nvPr/>
        </p:nvSpPr>
        <p:spPr bwMode="auto">
          <a:xfrm>
            <a:off x="1255341" y="3313447"/>
            <a:ext cx="3450590" cy="504190"/>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L3</a:t>
            </a:r>
          </a:p>
        </p:txBody>
      </p:sp>
      <p:sp>
        <p:nvSpPr>
          <p:cNvPr id="14" name="矩形 13"/>
          <p:cNvSpPr/>
          <p:nvPr/>
        </p:nvSpPr>
        <p:spPr bwMode="auto">
          <a:xfrm>
            <a:off x="3092396" y="4069106"/>
            <a:ext cx="1489710" cy="857885"/>
          </a:xfrm>
          <a:prstGeom prst="rect">
            <a:avLst/>
          </a:prstGeom>
          <a:solidFill>
            <a:schemeClr val="accent3">
              <a:lumMod val="95000"/>
              <a:alpha val="32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Mem </a:t>
            </a:r>
          </a:p>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Controller</a:t>
            </a:r>
          </a:p>
        </p:txBody>
      </p:sp>
      <p:sp>
        <p:nvSpPr>
          <p:cNvPr id="15" name="文本框 14"/>
          <p:cNvSpPr txBox="1"/>
          <p:nvPr/>
        </p:nvSpPr>
        <p:spPr>
          <a:xfrm>
            <a:off x="2346562" y="2750597"/>
            <a:ext cx="1122423" cy="400110"/>
          </a:xfrm>
          <a:prstGeom prst="rect">
            <a:avLst/>
          </a:prstGeom>
          <a:noFill/>
          <a:ln>
            <a:solidFill>
              <a:schemeClr val="tx1"/>
            </a:solidFill>
          </a:ln>
          <a:effectLst/>
        </p:spPr>
        <p:txBody>
          <a:bodyPr wrap="none" rtlCol="0">
            <a:spAutoFit/>
          </a:bodyPr>
          <a:lstStyle/>
          <a:p>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L1 &amp; L2</a:t>
            </a:r>
          </a:p>
        </p:txBody>
      </p:sp>
      <p:sp>
        <p:nvSpPr>
          <p:cNvPr id="21" name="圆角矩形 20"/>
          <p:cNvSpPr/>
          <p:nvPr/>
        </p:nvSpPr>
        <p:spPr>
          <a:xfrm>
            <a:off x="2911421" y="3879876"/>
            <a:ext cx="1922780" cy="1983105"/>
          </a:xfrm>
          <a:prstGeom prst="roundRect">
            <a:avLst/>
          </a:prstGeom>
          <a:noFill/>
          <a:ln w="41275" cap="flat" cmpd="sng" algn="ctr">
            <a:solidFill>
              <a:srgbClr val="FF0000"/>
            </a:solidFill>
            <a:prstDash val="sysDash"/>
            <a:round/>
            <a:headEnd type="none" w="med" len="med"/>
            <a:tailEnd type="none" w="med" len="med"/>
          </a:ln>
        </p:spPr>
        <p:txBody>
          <a:bodyPr vert="horz" wrap="square" lIns="91440" tIns="45720" rIns="91440" bIns="45720" numCol="1" rtlCol="0" anchor="t" anchorCtr="0" compatLnSpc="1"/>
          <a:lstStyle/>
          <a:p>
            <a:pPr eaLnBrk="0" hangingPunct="0"/>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1220090" y="5195173"/>
            <a:ext cx="1494775" cy="504056"/>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PCIe</a:t>
            </a:r>
          </a:p>
        </p:txBody>
      </p:sp>
      <p:sp>
        <p:nvSpPr>
          <p:cNvPr id="19" name="矩形 18"/>
          <p:cNvSpPr/>
          <p:nvPr/>
        </p:nvSpPr>
        <p:spPr bwMode="auto">
          <a:xfrm>
            <a:off x="1219791" y="4043071"/>
            <a:ext cx="1495425" cy="958215"/>
          </a:xfrm>
          <a:prstGeom prst="rect">
            <a:avLst/>
          </a:prstGeom>
          <a:noFill/>
          <a:ln w="9525"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3">
                    <a:lumMod val="95000"/>
                  </a:schemeClr>
                </a:solidFill>
              </a14:hiddenFill>
            </a:ext>
          </a:extLst>
        </p:spPr>
        <p:txBody>
          <a:bodyPr vert="horz" wrap="square" lIns="91440" tIns="45720" rIns="91440" bIns="45720" numCol="1" rtlCol="0" anchor="t" anchorCtr="0" compatLnSpc="1"/>
          <a:lstStyle/>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IO </a:t>
            </a:r>
          </a:p>
          <a:p>
            <a:pPr algn="ctr" eaLnBrk="0" hangingPunct="0"/>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Controller</a:t>
            </a:r>
          </a:p>
        </p:txBody>
      </p:sp>
      <p:sp>
        <p:nvSpPr>
          <p:cNvPr id="20" name="文本框 19"/>
          <p:cNvSpPr txBox="1"/>
          <p:nvPr/>
        </p:nvSpPr>
        <p:spPr>
          <a:xfrm>
            <a:off x="4064724" y="5821368"/>
            <a:ext cx="728084" cy="400110"/>
          </a:xfrm>
          <a:prstGeom prst="rect">
            <a:avLst/>
          </a:prstGeom>
          <a:noFill/>
          <a:effectLst/>
        </p:spPr>
        <p:txBody>
          <a:bodyPr wrap="none" rtlCol="0">
            <a:spAutoFit/>
          </a:bodyPr>
          <a:lstStyle/>
          <a:p>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ADR</a:t>
            </a:r>
          </a:p>
        </p:txBody>
      </p:sp>
      <p:cxnSp>
        <p:nvCxnSpPr>
          <p:cNvPr id="17" name="直接箭头连接符 16"/>
          <p:cNvCxnSpPr/>
          <p:nvPr/>
        </p:nvCxnSpPr>
        <p:spPr bwMode="auto">
          <a:xfrm>
            <a:off x="4388772" y="3667538"/>
            <a:ext cx="0" cy="1909693"/>
          </a:xfrm>
          <a:prstGeom prst="straightConnector1">
            <a:avLst/>
          </a:prstGeom>
          <a:ln w="66675">
            <a:solidFill>
              <a:schemeClr val="accent5">
                <a:lumMod val="40000"/>
                <a:lumOff val="60000"/>
              </a:schemeClr>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sp>
        <p:nvSpPr>
          <p:cNvPr id="18" name="文本框 17"/>
          <p:cNvSpPr txBox="1"/>
          <p:nvPr/>
        </p:nvSpPr>
        <p:spPr>
          <a:xfrm>
            <a:off x="1148718" y="6104649"/>
            <a:ext cx="859531" cy="400110"/>
          </a:xfrm>
          <a:prstGeom prst="rect">
            <a:avLst/>
          </a:prstGeom>
          <a:noFill/>
          <a:effectLst/>
        </p:spPr>
        <p:txBody>
          <a:bodyPr wrap="none" rtlCol="0">
            <a:spAutoFit/>
          </a:bodyPr>
          <a:lstStyle/>
          <a:p>
            <a:r>
              <a:rPr lang="en-US" altLang="zh-CN" sz="20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DDIO</a:t>
            </a:r>
          </a:p>
        </p:txBody>
      </p:sp>
      <p:cxnSp>
        <p:nvCxnSpPr>
          <p:cNvPr id="22" name="直接箭头连接符 21"/>
          <p:cNvCxnSpPr/>
          <p:nvPr/>
        </p:nvCxnSpPr>
        <p:spPr bwMode="auto">
          <a:xfrm flipV="1">
            <a:off x="1580802" y="3667528"/>
            <a:ext cx="0" cy="2442458"/>
          </a:xfrm>
          <a:prstGeom prst="straightConnector1">
            <a:avLst/>
          </a:prstGeom>
          <a:ln w="66675">
            <a:solidFill>
              <a:schemeClr val="accent5"/>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cxnSp>
        <p:nvCxnSpPr>
          <p:cNvPr id="23" name="直接箭头连接符 22"/>
          <p:cNvCxnSpPr/>
          <p:nvPr/>
        </p:nvCxnSpPr>
        <p:spPr bwMode="auto">
          <a:xfrm>
            <a:off x="1580802" y="3667528"/>
            <a:ext cx="2807970" cy="0"/>
          </a:xfrm>
          <a:prstGeom prst="straightConnector1">
            <a:avLst/>
          </a:prstGeom>
          <a:ln w="66675">
            <a:solidFill>
              <a:schemeClr val="accent5">
                <a:lumMod val="40000"/>
                <a:lumOff val="60000"/>
              </a:schemeClr>
            </a:solidFill>
            <a:headEnd type="none" w="med" len="med"/>
            <a:tailEnd type="triangle"/>
          </a:ln>
          <a:effectLst/>
        </p:spPr>
        <p:style>
          <a:lnRef idx="1">
            <a:schemeClr val="accent6"/>
          </a:lnRef>
          <a:fillRef idx="0">
            <a:schemeClr val="accent6"/>
          </a:fillRef>
          <a:effectRef idx="0">
            <a:schemeClr val="accent6"/>
          </a:effectRef>
          <a:fontRef idx="minor">
            <a:schemeClr val="tx1"/>
          </a:fontRef>
        </p:style>
      </p:cxnSp>
      <p:sp>
        <p:nvSpPr>
          <p:cNvPr id="28" name="TextBox 3"/>
          <p:cNvSpPr txBox="1"/>
          <p:nvPr/>
        </p:nvSpPr>
        <p:spPr>
          <a:xfrm>
            <a:off x="5494383" y="1972042"/>
            <a:ext cx="7594281" cy="4573560"/>
          </a:xfrm>
          <a:prstGeom prst="rect">
            <a:avLst/>
          </a:prstGeom>
          <a:noFill/>
        </p:spPr>
        <p:txBody>
          <a:bodyPr wrap="square" rtlCol="0">
            <a:spAutoFit/>
          </a:bodyPr>
          <a:lstStyle/>
          <a:p>
            <a:pPr>
              <a:lnSpc>
                <a:spcPct val="130000"/>
              </a:lnSpc>
            </a:pP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With DDIO technology enabled, data enters the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L3 buffer </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and is subsequently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asynchronously flushed </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to the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ADR persistence area</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a:t>
            </a:r>
          </a:p>
          <a:p>
            <a:pPr>
              <a:lnSpc>
                <a:spcPct val="130000"/>
              </a:lnSpc>
            </a:pPr>
            <a:endPar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This causes the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RDMA read based persistence method to no longer be valid</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a:t>
            </a:r>
          </a:p>
          <a:p>
            <a:pPr>
              <a:lnSpc>
                <a:spcPct val="130000"/>
              </a:lnSpc>
            </a:pPr>
            <a:endPar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endParaRPr>
          </a:p>
          <a:p>
            <a:pPr>
              <a:lnSpc>
                <a:spcPct val="130000"/>
              </a:lnSpc>
            </a:pP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While it is possible to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wake up </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the remote CPU for </a:t>
            </a:r>
            <a:r>
              <a:rPr lang="en-US" altLang="zh-CN" sz="2000" dirty="0" err="1">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CLFlush</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 or use the </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new Intel </a:t>
            </a:r>
            <a:r>
              <a:rPr lang="en-US" altLang="zh-CN" sz="2000" dirty="0" err="1">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Optane</a:t>
            </a:r>
            <a:r>
              <a:rPr lang="en-US" altLang="zh-CN" sz="2000"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 technology </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to ensure data consistency,</a:t>
            </a:r>
            <a:r>
              <a:rPr lang="en-US" altLang="zh-CN" sz="2400" b="1" dirty="0">
                <a:solidFill>
                  <a:srgbClr val="FF0000"/>
                </a:solidFill>
                <a:latin typeface="微软雅黑" panose="020B0503020204020204" pitchFamily="34" charset="-122"/>
                <a:ea typeface="微软雅黑" panose="020B0503020204020204" pitchFamily="34" charset="-122"/>
                <a:cs typeface="楷体" panose="02010609060101010101" pitchFamily="49" charset="-122"/>
                <a:sym typeface="+mn-ea"/>
              </a:rPr>
              <a:t> this is still not a direct way </a:t>
            </a:r>
            <a:r>
              <a:rPr lang="en-US" altLang="zh-CN" sz="2000" dirty="0">
                <a:latin typeface="微软雅黑" panose="020B0503020204020204" pitchFamily="34" charset="-122"/>
                <a:ea typeface="微软雅黑" panose="020B0503020204020204" pitchFamily="34" charset="-122"/>
                <a:cs typeface="楷体" panose="02010609060101010101" pitchFamily="49" charset="-122"/>
                <a:sym typeface="+mn-ea"/>
              </a:rPr>
              <a:t>to ensure data persistence on the remote side within RDMA.</a:t>
            </a:r>
            <a:endParaRPr lang="zh-CN" altLang="en-US" sz="2000" dirty="0">
              <a:latin typeface="微软雅黑" panose="020B0503020204020204" pitchFamily="34" charset="-122"/>
              <a:ea typeface="微软雅黑" panose="020B0503020204020204" pitchFamily="34" charset="-122"/>
              <a:cs typeface="楷体" panose="02010609060101010101" pitchFamily="49" charset="-122"/>
              <a:sym typeface="+mn-ea"/>
            </a:endParaRPr>
          </a:p>
        </p:txBody>
      </p:sp>
      <p:sp>
        <p:nvSpPr>
          <p:cNvPr id="25" name="矩形 24"/>
          <p:cNvSpPr/>
          <p:nvPr/>
        </p:nvSpPr>
        <p:spPr>
          <a:xfrm>
            <a:off x="1034492" y="531882"/>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Why not DDIO?</a:t>
            </a:r>
          </a:p>
        </p:txBody>
      </p:sp>
      <p:sp>
        <p:nvSpPr>
          <p:cNvPr id="6" name="标题 5"/>
          <p:cNvSpPr>
            <a:spLocks noGrp="1"/>
          </p:cNvSpPr>
          <p:nvPr>
            <p:ph type="title"/>
          </p:nvPr>
        </p:nvSpPr>
        <p:spPr/>
        <p:txBody>
          <a:bodyPr/>
          <a:lstStyle/>
          <a:p>
            <a:r>
              <a:rPr lang="en-US" altLang="zh-CN" dirty="0"/>
              <a:t>Background</a:t>
            </a:r>
            <a:endParaRPr lang="zh-CN" altLang="en-US" dirty="0"/>
          </a:p>
        </p:txBody>
      </p:sp>
    </p:spTree>
    <p:custDataLst>
      <p:tags r:id="rId1"/>
    </p:custDataLst>
  </p:cSld>
  <p:clrMapOvr>
    <a:masterClrMapping/>
  </p:clrMapOvr>
  <p:transition advClick="0" advTm="39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771" y="1774256"/>
            <a:ext cx="11264629" cy="2492990"/>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rPr>
              <a:t>Most existing RPC systems </a:t>
            </a:r>
            <a:r>
              <a:rPr lang="en-US" altLang="zh-CN" sz="2400" dirty="0">
                <a:solidFill>
                  <a:srgbClr val="FF0000"/>
                </a:solidFill>
                <a:latin typeface="微软雅黑" panose="020B0503020204020204" pitchFamily="34" charset="-122"/>
                <a:ea typeface="微软雅黑" panose="020B0503020204020204" pitchFamily="34" charset="-122"/>
              </a:rPr>
              <a:t>are designed to facilitate RDMA programming and optimize transmission</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latin typeface="微软雅黑" panose="020B0503020204020204" pitchFamily="34" charset="-122"/>
                <a:ea typeface="微软雅黑" panose="020B0503020204020204" pitchFamily="34" charset="-122"/>
              </a:rPr>
              <a:t>but they </a:t>
            </a:r>
            <a:r>
              <a:rPr lang="en-US" altLang="zh-CN" sz="2400" dirty="0">
                <a:solidFill>
                  <a:srgbClr val="FF0000"/>
                </a:solidFill>
                <a:latin typeface="微软雅黑" panose="020B0503020204020204" pitchFamily="34" charset="-122"/>
                <a:ea typeface="微软雅黑" panose="020B0503020204020204" pitchFamily="34" charset="-122"/>
              </a:rPr>
              <a:t>actually support durable RDMA writes</a:t>
            </a:r>
            <a:r>
              <a:rPr lang="en-US" altLang="zh-CN" sz="2400" dirty="0">
                <a:latin typeface="微软雅黑" panose="020B0503020204020204" pitchFamily="34" charset="-122"/>
                <a:ea typeface="微软雅黑" panose="020B0503020204020204" pitchFamily="34" charset="-122"/>
              </a:rPr>
              <a:t>.</a:t>
            </a:r>
          </a:p>
          <a:p>
            <a:pPr>
              <a:lnSpc>
                <a:spcPct val="130000"/>
              </a:lnSpc>
            </a:pP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We investigate some </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typical RPC systems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and place them in a persistent memory environment to classify and analyze them.</a:t>
            </a:r>
            <a:endPar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Others_3"/>
          <p:cNvSpPr/>
          <p:nvPr>
            <p:custDataLst>
              <p:tags r:id="rId2"/>
            </p:custDataLst>
          </p:nvPr>
        </p:nvSpPr>
        <p:spPr>
          <a:xfrm>
            <a:off x="991320" y="1924276"/>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235E9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MH_Others_3"/>
          <p:cNvSpPr/>
          <p:nvPr>
            <p:custDataLst>
              <p:tags r:id="rId3"/>
            </p:custDataLst>
          </p:nvPr>
        </p:nvSpPr>
        <p:spPr>
          <a:xfrm rot="16200000">
            <a:off x="978829" y="3366210"/>
            <a:ext cx="571675" cy="546693"/>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D85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algn="ctr">
              <a:lnSpc>
                <a:spcPct val="120000"/>
              </a:lnSpc>
              <a:spcAft>
                <a:spcPct val="30000"/>
              </a:spcAft>
              <a:buClr>
                <a:srgbClr val="99CC00"/>
              </a:buClr>
              <a:buSzPct val="70000"/>
              <a:buFont typeface="Wingdings" panose="05000000000000000000" pitchFamily="2" charset="2"/>
              <a:buNone/>
              <a:defRPr/>
            </a:pP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7" name="表格 6"/>
          <p:cNvGraphicFramePr>
            <a:graphicFrameLocks noGrp="1"/>
          </p:cNvGraphicFramePr>
          <p:nvPr>
            <p:custDataLst>
              <p:tags r:id="rId4"/>
            </p:custDataLst>
          </p:nvPr>
        </p:nvGraphicFramePr>
        <p:xfrm>
          <a:off x="990600" y="4525630"/>
          <a:ext cx="12242799" cy="2509741"/>
        </p:xfrm>
        <a:graphic>
          <a:graphicData uri="http://schemas.openxmlformats.org/drawingml/2006/table">
            <a:tbl>
              <a:tblPr>
                <a:tableStyleId>{073A0DAA-6AF3-43AB-8588-CEC1D06C72B9}</a:tableStyleId>
              </a:tblPr>
              <a:tblGrid>
                <a:gridCol w="2899830">
                  <a:extLst>
                    <a:ext uri="{9D8B030D-6E8A-4147-A177-3AD203B41FA5}">
                      <a16:colId xmlns:a16="http://schemas.microsoft.com/office/drawing/2014/main" val="20000"/>
                    </a:ext>
                  </a:extLst>
                </a:gridCol>
                <a:gridCol w="2148198">
                  <a:extLst>
                    <a:ext uri="{9D8B030D-6E8A-4147-A177-3AD203B41FA5}">
                      <a16:colId xmlns:a16="http://schemas.microsoft.com/office/drawing/2014/main" val="20001"/>
                    </a:ext>
                  </a:extLst>
                </a:gridCol>
                <a:gridCol w="4131150">
                  <a:extLst>
                    <a:ext uri="{9D8B030D-6E8A-4147-A177-3AD203B41FA5}">
                      <a16:colId xmlns:a16="http://schemas.microsoft.com/office/drawing/2014/main" val="20002"/>
                    </a:ext>
                  </a:extLst>
                </a:gridCol>
                <a:gridCol w="3063621">
                  <a:extLst>
                    <a:ext uri="{9D8B030D-6E8A-4147-A177-3AD203B41FA5}">
                      <a16:colId xmlns:a16="http://schemas.microsoft.com/office/drawing/2014/main" val="20003"/>
                    </a:ext>
                  </a:extLst>
                </a:gridCol>
              </a:tblGrid>
              <a:tr h="833495">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RPC</a:t>
                      </a:r>
                      <a:r>
                        <a:rPr lang="en-US" altLang="zh-CN" sz="2000" b="1" kern="100" dirty="0">
                          <a:effectLst/>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Implementations</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Send</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Write-IMM</a:t>
                      </a:r>
                      <a:endParaRPr 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45192">
                <a:tc>
                  <a:txBody>
                    <a:bodyPr/>
                    <a:lstStyle/>
                    <a:p>
                      <a:pPr indent="0" algn="ctr" fontAlgn="ctr">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RC</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FaRM</a:t>
                      </a:r>
                      <a:r>
                        <a:rPr lang="en-US" sz="1900" kern="100" dirty="0">
                          <a:effectLst/>
                          <a:latin typeface="微软雅黑" panose="020B0503020204020204" pitchFamily="34" charset="-122"/>
                          <a:ea typeface="微软雅黑" panose="020B0503020204020204" pitchFamily="34" charset="-122"/>
                        </a:rPr>
                        <a:t>,</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L5,</a:t>
                      </a:r>
                      <a:r>
                        <a:rPr lang="en-US"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RFP</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NVFS,</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DaRPC</a:t>
                      </a:r>
                      <a:r>
                        <a:rPr lang="en-US" sz="1900" kern="100" dirty="0">
                          <a:effectLst/>
                          <a:latin typeface="微软雅黑" panose="020B0503020204020204" pitchFamily="34" charset="-122"/>
                          <a:ea typeface="微软雅黑" panose="020B0503020204020204" pitchFamily="34" charset="-122"/>
                        </a:rPr>
                        <a:t>, Hotpot,</a:t>
                      </a:r>
                      <a:r>
                        <a:rPr lang="en-US" sz="1900" kern="100" baseline="0" dirty="0">
                          <a:effectLst/>
                          <a:latin typeface="微软雅黑" panose="020B0503020204020204" pitchFamily="34" charset="-122"/>
                          <a:ea typeface="微软雅黑" panose="020B0503020204020204" pitchFamily="34" charset="-122"/>
                        </a:rPr>
                        <a:t> </a:t>
                      </a:r>
                      <a:r>
                        <a:rPr lang="en-US" sz="1900" kern="100" dirty="0" err="1">
                          <a:effectLst/>
                          <a:latin typeface="微软雅黑" panose="020B0503020204020204" pitchFamily="34" charset="-122"/>
                          <a:ea typeface="微软雅黑" panose="020B0503020204020204" pitchFamily="34" charset="-122"/>
                        </a:rPr>
                        <a:t>Mojim</a:t>
                      </a:r>
                      <a:r>
                        <a:rPr lang="en-US" sz="1900" kern="100" dirty="0">
                          <a:effectLst/>
                          <a:latin typeface="微软雅黑" panose="020B0503020204020204" pitchFamily="34" charset="-122"/>
                          <a:ea typeface="微软雅黑" panose="020B0503020204020204" pitchFamily="34" charset="-122"/>
                        </a:rPr>
                        <a:t> </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Orion,</a:t>
                      </a:r>
                      <a:r>
                        <a:rPr lang="en-US" sz="1900" kern="100" baseline="0" dirty="0">
                          <a:effectLst/>
                          <a:latin typeface="微软雅黑" panose="020B0503020204020204" pitchFamily="34" charset="-122"/>
                          <a:ea typeface="微软雅黑" panose="020B0503020204020204" pitchFamily="34" charset="-122"/>
                        </a:rPr>
                        <a:t> </a:t>
                      </a:r>
                      <a:r>
                        <a:rPr lang="en-US" altLang="zh-CN" sz="1900" kern="100" dirty="0">
                          <a:effectLst/>
                          <a:latin typeface="微软雅黑" panose="020B0503020204020204" pitchFamily="34" charset="-122"/>
                          <a:ea typeface="微软雅黑" panose="020B0503020204020204" pitchFamily="34" charset="-122"/>
                        </a:rPr>
                        <a:t>Octopus,</a:t>
                      </a:r>
                      <a:r>
                        <a:rPr lang="en-US" altLang="zh-CN" sz="1900" kern="100" baseline="0" dirty="0">
                          <a:effectLst/>
                          <a:latin typeface="微软雅黑" panose="020B0503020204020204" pitchFamily="34" charset="-122"/>
                          <a:ea typeface="微软雅黑" panose="020B0503020204020204" pitchFamily="34" charset="-122"/>
                        </a:rPr>
                        <a:t> </a:t>
                      </a:r>
                      <a:r>
                        <a:rPr lang="en-US" sz="1900" kern="100" dirty="0">
                          <a:effectLst/>
                          <a:latin typeface="微软雅黑" panose="020B0503020204020204" pitchFamily="34" charset="-122"/>
                          <a:ea typeface="微软雅黑" panose="020B0503020204020204" pitchFamily="34" charset="-122"/>
                        </a:rPr>
                        <a:t>LITE</a:t>
                      </a:r>
                      <a:endParaRPr lang="zh-CN"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064">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RDMA UC/UD</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Herd</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FaSST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54990">
                <a:tc>
                  <a:txBody>
                    <a:bodyPr/>
                    <a:lstStyle/>
                    <a:p>
                      <a:pPr indent="0" algn="ctr" fontAlgn="ctr" latinLnBrk="1">
                        <a:lnSpc>
                          <a:spcPct val="135000"/>
                        </a:lnSpc>
                        <a:spcAft>
                          <a:spcPts val="0"/>
                        </a:spcAft>
                      </a:pPr>
                      <a:r>
                        <a:rPr lang="en-US" sz="2000" b="1" kern="100" dirty="0">
                          <a:effectLst/>
                          <a:latin typeface="微软雅黑" panose="020B0503020204020204" pitchFamily="34" charset="-122"/>
                          <a:ea typeface="微软雅黑" panose="020B0503020204020204" pitchFamily="34" charset="-122"/>
                        </a:rPr>
                        <a:t>DDIO</a:t>
                      </a:r>
                      <a:endPar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ScaleRPC</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err="1">
                          <a:effectLst/>
                          <a:latin typeface="微软雅黑" panose="020B0503020204020204" pitchFamily="34" charset="-122"/>
                          <a:ea typeface="微软雅黑" panose="020B0503020204020204" pitchFamily="34" charset="-122"/>
                        </a:rPr>
                        <a:t>FileMR</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lgn="ctr" fontAlgn="ctr" latinLnBrk="1">
                        <a:lnSpc>
                          <a:spcPct val="135000"/>
                        </a:lnSpc>
                        <a:spcAft>
                          <a:spcPts val="0"/>
                        </a:spcAft>
                      </a:pPr>
                      <a:r>
                        <a:rPr lang="en-US" sz="1900" kern="100" dirty="0">
                          <a:effectLst/>
                          <a:latin typeface="微软雅黑" panose="020B0503020204020204" pitchFamily="34" charset="-122"/>
                          <a:ea typeface="微软雅黑" panose="020B0503020204020204" pitchFamily="34" charset="-122"/>
                        </a:rPr>
                        <a:t>-</a:t>
                      </a:r>
                      <a:endParaRPr lang="en-US" sz="1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11" name="标题 10"/>
          <p:cNvSpPr>
            <a:spLocks noGrp="1"/>
          </p:cNvSpPr>
          <p:nvPr>
            <p:ph type="title"/>
          </p:nvPr>
        </p:nvSpPr>
        <p:spPr/>
        <p:txBody>
          <a:bodyPr/>
          <a:lstStyle/>
          <a:p>
            <a:r>
              <a:rPr lang="en-US" altLang="zh-CN" dirty="0"/>
              <a:t>Background</a:t>
            </a:r>
            <a:endParaRPr lang="zh-CN" altLang="en-US" dirty="0"/>
          </a:p>
        </p:txBody>
      </p:sp>
      <p:sp>
        <p:nvSpPr>
          <p:cNvPr id="12" name="矩形 11"/>
          <p:cNvSpPr/>
          <p:nvPr/>
        </p:nvSpPr>
        <p:spPr>
          <a:xfrm>
            <a:off x="1034492" y="531882"/>
            <a:ext cx="10181964" cy="876330"/>
          </a:xfrm>
          <a:prstGeom prst="rect">
            <a:avLst/>
          </a:prstGeom>
        </p:spPr>
        <p:txBody>
          <a:bodyPr wrap="square">
            <a:spAutoFit/>
          </a:bodyPr>
          <a:lstStyle/>
          <a:p>
            <a:pPr eaLnBrk="0" hangingPunct="0">
              <a:lnSpc>
                <a:spcPct val="200000"/>
              </a:lnSpc>
              <a:spcAft>
                <a:spcPts val="0"/>
              </a:spcAft>
              <a:defRPr/>
            </a:pPr>
            <a:r>
              <a:rPr lang="en-US" altLang="zh-CN" sz="3000" b="1" dirty="0">
                <a:latin typeface="微软雅黑" panose="020B0503020204020204" pitchFamily="34" charset="-122"/>
                <a:ea typeface="微软雅黑" panose="020B0503020204020204" pitchFamily="34" charset="-122"/>
                <a:cs typeface="Times New Roman" panose="02020603050405020304" pitchFamily="18" charset="0"/>
              </a:rPr>
              <a:t>Whether it is RPC?</a:t>
            </a:r>
          </a:p>
        </p:txBody>
      </p:sp>
    </p:spTree>
    <p:custDataLst>
      <p:tags r:id="rId1"/>
    </p:custDataLst>
  </p:cSld>
  <p:clrMapOvr>
    <a:masterClrMapping/>
  </p:clrMapOvr>
  <p:transition advClick="0" advTm="43000"/>
</p:sld>
</file>

<file path=ppt/tags/tag1.xml><?xml version="1.0" encoding="utf-8"?>
<p:tagLst xmlns:a="http://schemas.openxmlformats.org/drawingml/2006/main" xmlns:r="http://schemas.openxmlformats.org/officeDocument/2006/relationships" xmlns:p="http://schemas.openxmlformats.org/presentationml/2006/main">
  <p:tag name="KSO_WM_UNIT_TEXT_PART_ID_V2" val="a-4-1"/>
  <p:tag name="KSO_WM_UNIT_ISCONTENTSTITLE" val="0"/>
  <p:tag name="KSO_WM_UNIT_ISNUMDGMTITLE" val="0"/>
  <p:tag name="KSO_WM_UNIT_PRESET_TEXT" val="单击此处可添加您的大标题内容"/>
  <p:tag name="KSO_WM_UNIT_NOCLEAR" val="0"/>
  <p:tag name="KSO_WM_UNIT_VALUE" val="25"/>
  <p:tag name="KSO_WM_UNIT_HIGHLIGHT" val="0"/>
  <p:tag name="KSO_WM_UNIT_COMPATIBLE" val="0"/>
  <p:tag name="KSO_WM_UNIT_DIAGRAM_ISNUMVISUAL" val="0"/>
  <p:tag name="KSO_WM_UNIT_DIAGRAM_ISREFERUNIT" val="0"/>
  <p:tag name="KSO_WM_UNIT_TYPE" val="a"/>
  <p:tag name="KSO_WM_UNIT_INDEX" val="1"/>
  <p:tag name="KSO_WM_UNIT_ID" val="diagram20205112_1*a*1"/>
  <p:tag name="KSO_WM_TEMPLATE_CATEGORY" val="diagram"/>
  <p:tag name="KSO_WM_TEMPLATE_INDEX" val="20205112"/>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0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3.xml><?xml version="1.0" encoding="utf-8"?>
<p:tagLst xmlns:a="http://schemas.openxmlformats.org/drawingml/2006/main" xmlns:r="http://schemas.openxmlformats.org/officeDocument/2006/relationships" xmlns:p="http://schemas.openxmlformats.org/presentationml/2006/main">
  <p:tag name="TABLE_ENDDRAG_ORIGIN_RECT" val="641*367"/>
  <p:tag name="TABLE_ENDDRAG_RECT" val="497*247*641*367"/>
</p:tagLst>
</file>

<file path=ppt/tags/tag10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1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1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1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2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1.xml><?xml version="1.0" encoding="utf-8"?>
<p:tagLst xmlns:a="http://schemas.openxmlformats.org/drawingml/2006/main" xmlns:r="http://schemas.openxmlformats.org/officeDocument/2006/relationships" xmlns:p="http://schemas.openxmlformats.org/presentationml/2006/main">
  <p:tag name="KSO_WM_UNIT_TABLE_BEAUTIFY" val="smartTable{b848d8f5-741d-42e3-9bee-826d8893b025}"/>
  <p:tag name="TABLE_ENDDRAG_ORIGIN_RECT" val="839*261"/>
  <p:tag name="TABLE_ENDDRAG_RECT" val="0*137*839*261"/>
</p:tagLst>
</file>

<file path=ppt/tags/tag12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112_1*i*8"/>
  <p:tag name="KSO_WM_TEMPLATE_CATEGORY" val="diagram"/>
  <p:tag name="KSO_WM_TEMPLATE_INDEX" val="20205112"/>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112_1*i*9"/>
  <p:tag name="KSO_WM_TEMPLATE_CATEGORY" val="diagram"/>
  <p:tag name="KSO_WM_TEMPLATE_INDEX" val="20205112"/>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13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3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3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13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13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3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3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3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3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3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12_1*i*2"/>
  <p:tag name="KSO_WM_TEMPLATE_CATEGORY" val="diagram"/>
  <p:tag name="KSO_WM_TEMPLATE_INDEX" val="20205112"/>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112_1*i*8"/>
  <p:tag name="KSO_WM_TEMPLATE_CATEGORY" val="diagram"/>
  <p:tag name="KSO_WM_TEMPLATE_INDEX" val="20205112"/>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112_1*i*9"/>
  <p:tag name="KSO_WM_TEMPLATE_CATEGORY" val="diagram"/>
  <p:tag name="KSO_WM_TEMPLATE_INDEX" val="2020511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1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2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2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2ef7c635-5617-4475-9eba-c98826bd454b}"/>
  <p:tag name="TABLE_ENDDRAG_ORIGIN_RECT" val="816*199"/>
  <p:tag name="TABLE_ENDDRAG_RECT" val="23*368*816*199"/>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4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5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112_1*i*8"/>
  <p:tag name="KSO_WM_TEMPLATE_CATEGORY" val="diagram"/>
  <p:tag name="KSO_WM_TEMPLATE_INDEX" val="20205112"/>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5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5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6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6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6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6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6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7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7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112_1*i*6"/>
  <p:tag name="KSO_WM_TEMPLATE_CATEGORY" val="diagram"/>
  <p:tag name="KSO_WM_TEMPLATE_INDEX" val="2020511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12_1*i*5"/>
  <p:tag name="KSO_WM_TEMPLATE_CATEGORY" val="diagram"/>
  <p:tag name="KSO_WM_TEMPLATE_INDEX" val="2020511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3762"/>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86.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87.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9.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90.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92.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93.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OTHERS"/>
  <p:tag name="ID" val="626782"/>
</p:tagLst>
</file>

<file path=ppt/tags/tag94.xml><?xml version="1.0" encoding="utf-8"?>
<p:tagLst xmlns:a="http://schemas.openxmlformats.org/drawingml/2006/main" xmlns:r="http://schemas.openxmlformats.org/officeDocument/2006/relationships" xmlns:p="http://schemas.openxmlformats.org/presentationml/2006/main">
  <p:tag name="MH" val="20161103110153"/>
  <p:tag name="MH_LIBRARY" val="CONTENTS"/>
  <p:tag name="MH_TYPE" val="ENTRY"/>
  <p:tag name="ID" val="626782"/>
  <p:tag name="MH_ORDER" val="3"/>
</p:tagLst>
</file>

<file path=ppt/tags/tag9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5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C21ppt">
  <a:themeElements>
    <a:clrScheme name="SC21 Color">
      <a:dk1>
        <a:srgbClr val="2E3348"/>
      </a:dk1>
      <a:lt1>
        <a:srgbClr val="F8F1EC"/>
      </a:lt1>
      <a:dk2>
        <a:srgbClr val="2E3348"/>
      </a:dk2>
      <a:lt2>
        <a:srgbClr val="F8F1EC"/>
      </a:lt2>
      <a:accent1>
        <a:srgbClr val="D47362"/>
      </a:accent1>
      <a:accent2>
        <a:srgbClr val="A8B189"/>
      </a:accent2>
      <a:accent3>
        <a:srgbClr val="384B5E"/>
      </a:accent3>
      <a:accent4>
        <a:srgbClr val="DDD1C2"/>
      </a:accent4>
      <a:accent5>
        <a:srgbClr val="FFFFFF"/>
      </a:accent5>
      <a:accent6>
        <a:srgbClr val="000000"/>
      </a:accent6>
      <a:hlink>
        <a:srgbClr val="D47362"/>
      </a:hlink>
      <a:folHlink>
        <a:srgbClr val="5F6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21ppt" id="{BA595672-667B-5F4A-B349-6529542DA7AD}" vid="{E04CB860-2EAD-7847-BD75-87481A3F3766}"/>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7343</Words>
  <Application>Microsoft Office PowerPoint</Application>
  <PresentationFormat>自定义</PresentationFormat>
  <Paragraphs>650</Paragraphs>
  <Slides>42</Slides>
  <Notes>41</Notes>
  <HiddenSlides>0</HiddenSlides>
  <MMClips>0</MMClips>
  <ScaleCrop>false</ScaleCrop>
  <HeadingPairs>
    <vt:vector size="6" baseType="variant">
      <vt:variant>
        <vt:lpstr>已用的字体</vt:lpstr>
      </vt:variant>
      <vt:variant>
        <vt:i4>17</vt:i4>
      </vt:variant>
      <vt:variant>
        <vt:lpstr>主题</vt:lpstr>
      </vt:variant>
      <vt:variant>
        <vt:i4>6</vt:i4>
      </vt:variant>
      <vt:variant>
        <vt:lpstr>幻灯片标题</vt:lpstr>
      </vt:variant>
      <vt:variant>
        <vt:i4>42</vt:i4>
      </vt:variant>
    </vt:vector>
  </HeadingPairs>
  <TitlesOfParts>
    <vt:vector size="65" baseType="lpstr">
      <vt:lpstr>FrutigerNext LT Bold</vt:lpstr>
      <vt:lpstr>FrutigerNext LT Medium</vt:lpstr>
      <vt:lpstr>Helvetica Neue Condensed</vt:lpstr>
      <vt:lpstr>Helvetica Neue Condensed Black</vt:lpstr>
      <vt:lpstr>Helvetica Neue Light</vt:lpstr>
      <vt:lpstr>MS PGothic</vt:lpstr>
      <vt:lpstr>等线</vt:lpstr>
      <vt:lpstr>等线 Light</vt:lpstr>
      <vt:lpstr>黑体</vt:lpstr>
      <vt:lpstr>楷体</vt:lpstr>
      <vt:lpstr>宋体</vt:lpstr>
      <vt:lpstr>微软雅黑</vt:lpstr>
      <vt:lpstr>Arial</vt:lpstr>
      <vt:lpstr>Calibri</vt:lpstr>
      <vt:lpstr>Calibri Light</vt:lpstr>
      <vt:lpstr>Times New Roman</vt:lpstr>
      <vt:lpstr>Wingdings</vt:lpstr>
      <vt:lpstr>1_自定义设计方案</vt:lpstr>
      <vt:lpstr>自定义设计方案</vt:lpstr>
      <vt:lpstr>2_自定义设计方案</vt:lpstr>
      <vt:lpstr>Office</vt:lpstr>
      <vt:lpstr>Office Theme</vt:lpstr>
      <vt:lpstr>SC21ppt</vt:lpstr>
      <vt:lpstr>Hardware-Supported Remote Persistence for Distributed Persistent Memory </vt:lpstr>
      <vt:lpstr>Outline</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Outline</vt:lpstr>
      <vt:lpstr>Motivation</vt:lpstr>
      <vt:lpstr>Motivation</vt:lpstr>
      <vt:lpstr>Outline</vt:lpstr>
      <vt:lpstr>Challenge</vt:lpstr>
      <vt:lpstr>Challenge</vt:lpstr>
      <vt:lpstr>Outline</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Outline</vt:lpstr>
      <vt:lpstr>Evaluation</vt:lpstr>
      <vt:lpstr>Evaluation</vt:lpstr>
      <vt:lpstr>Evaluation</vt:lpstr>
      <vt:lpstr>Evaluation</vt:lpstr>
      <vt:lpstr>Outline</vt:lpstr>
      <vt:lpstr>Conclusion</vt:lpstr>
      <vt:lpstr>Thanks ! Q&amp;A    More questions, please feel free to contact us:  zhduan@hust.edu.cn </vt:lpstr>
    </vt:vector>
  </TitlesOfParts>
  <Company>Interbrand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Interbrand</dc:creator>
  <cp:lastModifiedBy>hoddy</cp:lastModifiedBy>
  <cp:revision>4934</cp:revision>
  <dcterms:created xsi:type="dcterms:W3CDTF">2006-04-06T04:02:00Z</dcterms:created>
  <dcterms:modified xsi:type="dcterms:W3CDTF">2021-11-18T02:38:04Z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9CCB1E5087284841853DC2E4F3355FFA</vt:lpwstr>
  </property>
</Properties>
</file>