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36"/>
  </p:notesMasterIdLst>
  <p:sldIdLst>
    <p:sldId id="268" r:id="rId3"/>
    <p:sldId id="257" r:id="rId4"/>
    <p:sldId id="269" r:id="rId5"/>
    <p:sldId id="270" r:id="rId6"/>
    <p:sldId id="271" r:id="rId7"/>
    <p:sldId id="272" r:id="rId8"/>
    <p:sldId id="275" r:id="rId9"/>
    <p:sldId id="273" r:id="rId10"/>
    <p:sldId id="260" r:id="rId11"/>
    <p:sldId id="274" r:id="rId12"/>
    <p:sldId id="277" r:id="rId13"/>
    <p:sldId id="278" r:id="rId14"/>
    <p:sldId id="276" r:id="rId15"/>
    <p:sldId id="279" r:id="rId16"/>
    <p:sldId id="280" r:id="rId17"/>
    <p:sldId id="283" r:id="rId18"/>
    <p:sldId id="282" r:id="rId19"/>
    <p:sldId id="281" r:id="rId20"/>
    <p:sldId id="284" r:id="rId21"/>
    <p:sldId id="264" r:id="rId22"/>
    <p:sldId id="285" r:id="rId23"/>
    <p:sldId id="286" r:id="rId24"/>
    <p:sldId id="290" r:id="rId25"/>
    <p:sldId id="287" r:id="rId26"/>
    <p:sldId id="291" r:id="rId27"/>
    <p:sldId id="292" r:id="rId28"/>
    <p:sldId id="294" r:id="rId29"/>
    <p:sldId id="293" r:id="rId30"/>
    <p:sldId id="295" r:id="rId31"/>
    <p:sldId id="296" r:id="rId32"/>
    <p:sldId id="265"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266"/>
    <a:srgbClr val="A8BDE2"/>
    <a:srgbClr val="969696"/>
    <a:srgbClr val="ECE4DA"/>
    <a:srgbClr val="3D5165"/>
    <a:srgbClr val="94DCA6"/>
    <a:srgbClr val="A5A5A5"/>
    <a:srgbClr val="292E41"/>
    <a:srgbClr val="A9B28A"/>
    <a:srgbClr val="272B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1"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林 圣乐" userId="43bcf17ba97a7e1c" providerId="LiveId" clId="{32F967A5-6781-48D0-9BB0-CE3574A25A6D}"/>
    <pc:docChg chg="undo redo custSel modSld">
      <pc:chgData name="林 圣乐" userId="43bcf17ba97a7e1c" providerId="LiveId" clId="{32F967A5-6781-48D0-9BB0-CE3574A25A6D}" dt="2021-10-14T23:33:06.636" v="10044" actId="20577"/>
      <pc:docMkLst>
        <pc:docMk/>
      </pc:docMkLst>
      <pc:sldChg chg="modNotesTx">
        <pc:chgData name="林 圣乐" userId="43bcf17ba97a7e1c" providerId="LiveId" clId="{32F967A5-6781-48D0-9BB0-CE3574A25A6D}" dt="2021-10-14T23:31:41.500" v="10007" actId="20577"/>
        <pc:sldMkLst>
          <pc:docMk/>
          <pc:sldMk cId="489220901" sldId="257"/>
        </pc:sldMkLst>
      </pc:sldChg>
      <pc:sldChg chg="modNotesTx">
        <pc:chgData name="林 圣乐" userId="43bcf17ba97a7e1c" providerId="LiveId" clId="{32F967A5-6781-48D0-9BB0-CE3574A25A6D}" dt="2021-10-14T08:02:12.425" v="9671" actId="20577"/>
        <pc:sldMkLst>
          <pc:docMk/>
          <pc:sldMk cId="525091048" sldId="264"/>
        </pc:sldMkLst>
      </pc:sldChg>
      <pc:sldChg chg="modNotesTx">
        <pc:chgData name="林 圣乐" userId="43bcf17ba97a7e1c" providerId="LiveId" clId="{32F967A5-6781-48D0-9BB0-CE3574A25A6D}" dt="2021-10-14T13:53:13.282" v="9836" actId="20577"/>
        <pc:sldMkLst>
          <pc:docMk/>
          <pc:sldMk cId="1345983866" sldId="268"/>
        </pc:sldMkLst>
      </pc:sldChg>
      <pc:sldChg chg="modNotesTx">
        <pc:chgData name="林 圣乐" userId="43bcf17ba97a7e1c" providerId="LiveId" clId="{32F967A5-6781-48D0-9BB0-CE3574A25A6D}" dt="2021-10-14T14:32:08.964" v="9890" actId="20577"/>
        <pc:sldMkLst>
          <pc:docMk/>
          <pc:sldMk cId="1682325073" sldId="269"/>
        </pc:sldMkLst>
      </pc:sldChg>
      <pc:sldChg chg="modSp mod modAnim modNotesTx">
        <pc:chgData name="林 圣乐" userId="43bcf17ba97a7e1c" providerId="LiveId" clId="{32F967A5-6781-48D0-9BB0-CE3574A25A6D}" dt="2021-10-14T07:18:45.769" v="9256" actId="20577"/>
        <pc:sldMkLst>
          <pc:docMk/>
          <pc:sldMk cId="1533176646" sldId="270"/>
        </pc:sldMkLst>
        <pc:spChg chg="mod">
          <ac:chgData name="林 圣乐" userId="43bcf17ba97a7e1c" providerId="LiveId" clId="{32F967A5-6781-48D0-9BB0-CE3574A25A6D}" dt="2021-10-11T03:05:07.458" v="3843" actId="1076"/>
          <ac:spMkLst>
            <pc:docMk/>
            <pc:sldMk cId="1533176646" sldId="270"/>
            <ac:spMk id="5" creationId="{0C186CB2-70DA-488F-AA8E-24EEAF767744}"/>
          </ac:spMkLst>
        </pc:spChg>
      </pc:sldChg>
      <pc:sldChg chg="addSp delSp modSp mod modAnim modNotesTx">
        <pc:chgData name="林 圣乐" userId="43bcf17ba97a7e1c" providerId="LiveId" clId="{32F967A5-6781-48D0-9BB0-CE3574A25A6D}" dt="2021-10-14T07:19:34.831" v="9281" actId="20577"/>
        <pc:sldMkLst>
          <pc:docMk/>
          <pc:sldMk cId="498960874" sldId="271"/>
        </pc:sldMkLst>
        <pc:spChg chg="mod">
          <ac:chgData name="林 圣乐" userId="43bcf17ba97a7e1c" providerId="LiveId" clId="{32F967A5-6781-48D0-9BB0-CE3574A25A6D}" dt="2021-10-11T04:16:27.405" v="3853" actId="14100"/>
          <ac:spMkLst>
            <pc:docMk/>
            <pc:sldMk cId="498960874" sldId="271"/>
            <ac:spMk id="2" creationId="{DF5DF524-295E-4315-8DCC-1A5934222221}"/>
          </ac:spMkLst>
        </pc:spChg>
        <pc:spChg chg="mod">
          <ac:chgData name="林 圣乐" userId="43bcf17ba97a7e1c" providerId="LiveId" clId="{32F967A5-6781-48D0-9BB0-CE3574A25A6D}" dt="2021-10-11T04:16:33.657" v="3854" actId="1076"/>
          <ac:spMkLst>
            <pc:docMk/>
            <pc:sldMk cId="498960874" sldId="271"/>
            <ac:spMk id="5" creationId="{6F9506C0-1844-46DF-9184-E53FFF9821F5}"/>
          </ac:spMkLst>
        </pc:spChg>
        <pc:spChg chg="mod">
          <ac:chgData name="林 圣乐" userId="43bcf17ba97a7e1c" providerId="LiveId" clId="{32F967A5-6781-48D0-9BB0-CE3574A25A6D}" dt="2021-10-11T04:16:48.893" v="3863" actId="5793"/>
          <ac:spMkLst>
            <pc:docMk/>
            <pc:sldMk cId="498960874" sldId="271"/>
            <ac:spMk id="7" creationId="{E99E6B9B-F84D-432E-9636-02ECCB54FE72}"/>
          </ac:spMkLst>
        </pc:spChg>
        <pc:spChg chg="mod">
          <ac:chgData name="林 圣乐" userId="43bcf17ba97a7e1c" providerId="LiveId" clId="{32F967A5-6781-48D0-9BB0-CE3574A25A6D}" dt="2021-10-11T04:18:29.233" v="3887" actId="20577"/>
          <ac:spMkLst>
            <pc:docMk/>
            <pc:sldMk cId="498960874" sldId="271"/>
            <ac:spMk id="11" creationId="{6449186F-12A9-44A5-8BCF-C1AF3AFD65CF}"/>
          </ac:spMkLst>
        </pc:spChg>
        <pc:grpChg chg="add mod">
          <ac:chgData name="林 圣乐" userId="43bcf17ba97a7e1c" providerId="LiveId" clId="{32F967A5-6781-48D0-9BB0-CE3574A25A6D}" dt="2021-10-11T04:29:16.911" v="3999" actId="164"/>
          <ac:grpSpMkLst>
            <pc:docMk/>
            <pc:sldMk cId="498960874" sldId="271"/>
            <ac:grpSpMk id="23" creationId="{5AA85E63-FE57-4F28-948D-626A4CBAF72A}"/>
          </ac:grpSpMkLst>
        </pc:grpChg>
        <pc:grpChg chg="add mod">
          <ac:chgData name="林 圣乐" userId="43bcf17ba97a7e1c" providerId="LiveId" clId="{32F967A5-6781-48D0-9BB0-CE3574A25A6D}" dt="2021-10-11T04:30:41.625" v="4024" actId="164"/>
          <ac:grpSpMkLst>
            <pc:docMk/>
            <pc:sldMk cId="498960874" sldId="271"/>
            <ac:grpSpMk id="30" creationId="{293EDD85-398F-4541-AF66-FD3B0ACD4DF4}"/>
          </ac:grpSpMkLst>
        </pc:grpChg>
        <pc:picChg chg="del">
          <ac:chgData name="林 圣乐" userId="43bcf17ba97a7e1c" providerId="LiveId" clId="{32F967A5-6781-48D0-9BB0-CE3574A25A6D}" dt="2021-10-11T04:25:57.684" v="3931" actId="478"/>
          <ac:picMkLst>
            <pc:docMk/>
            <pc:sldMk cId="498960874" sldId="271"/>
            <ac:picMk id="6" creationId="{8052A9A3-AE50-46C7-A4AC-B3812F123419}"/>
          </ac:picMkLst>
        </pc:picChg>
        <pc:picChg chg="add mod">
          <ac:chgData name="林 圣乐" userId="43bcf17ba97a7e1c" providerId="LiveId" clId="{32F967A5-6781-48D0-9BB0-CE3574A25A6D}" dt="2021-10-11T04:26:04.810" v="3933" actId="1076"/>
          <ac:picMkLst>
            <pc:docMk/>
            <pc:sldMk cId="498960874" sldId="271"/>
            <ac:picMk id="12" creationId="{B30624F6-87DC-4DA7-8711-3DC6CCE0B54C}"/>
          </ac:picMkLst>
        </pc:picChg>
        <pc:picChg chg="add del mod">
          <ac:chgData name="林 圣乐" userId="43bcf17ba97a7e1c" providerId="LiveId" clId="{32F967A5-6781-48D0-9BB0-CE3574A25A6D}" dt="2021-10-11T04:27:15.730" v="3953" actId="22"/>
          <ac:picMkLst>
            <pc:docMk/>
            <pc:sldMk cId="498960874" sldId="271"/>
            <ac:picMk id="14" creationId="{252D967B-24B3-42D7-ACE8-4F18783E884F}"/>
          </ac:picMkLst>
        </pc:picChg>
        <pc:picChg chg="add del">
          <ac:chgData name="林 圣乐" userId="43bcf17ba97a7e1c" providerId="LiveId" clId="{32F967A5-6781-48D0-9BB0-CE3574A25A6D}" dt="2021-10-11T04:27:15.054" v="3952" actId="22"/>
          <ac:picMkLst>
            <pc:docMk/>
            <pc:sldMk cId="498960874" sldId="271"/>
            <ac:picMk id="16" creationId="{8CA5E8E3-4B74-415C-925E-B5886D5151B6}"/>
          </ac:picMkLst>
        </pc:picChg>
        <pc:picChg chg="add del mod">
          <ac:chgData name="林 圣乐" userId="43bcf17ba97a7e1c" providerId="LiveId" clId="{32F967A5-6781-48D0-9BB0-CE3574A25A6D}" dt="2021-10-11T04:27:35.769" v="3959" actId="22"/>
          <ac:picMkLst>
            <pc:docMk/>
            <pc:sldMk cId="498960874" sldId="271"/>
            <ac:picMk id="18" creationId="{C00DA0FC-12E0-45F6-8EA9-E34ED25635B1}"/>
          </ac:picMkLst>
        </pc:picChg>
        <pc:picChg chg="add mod">
          <ac:chgData name="林 圣乐" userId="43bcf17ba97a7e1c" providerId="LiveId" clId="{32F967A5-6781-48D0-9BB0-CE3574A25A6D}" dt="2021-10-11T04:29:16.911" v="3999" actId="164"/>
          <ac:picMkLst>
            <pc:docMk/>
            <pc:sldMk cId="498960874" sldId="271"/>
            <ac:picMk id="20" creationId="{A240E03B-F790-42AF-9B92-9FDA9A0BDAFA}"/>
          </ac:picMkLst>
        </pc:picChg>
        <pc:picChg chg="add mod">
          <ac:chgData name="林 圣乐" userId="43bcf17ba97a7e1c" providerId="LiveId" clId="{32F967A5-6781-48D0-9BB0-CE3574A25A6D}" dt="2021-10-11T04:29:16.911" v="3999" actId="164"/>
          <ac:picMkLst>
            <pc:docMk/>
            <pc:sldMk cId="498960874" sldId="271"/>
            <ac:picMk id="22" creationId="{4036EE26-700C-4745-9579-EF879FBDD3AD}"/>
          </ac:picMkLst>
        </pc:picChg>
        <pc:picChg chg="add del mod">
          <ac:chgData name="林 圣乐" userId="43bcf17ba97a7e1c" providerId="LiveId" clId="{32F967A5-6781-48D0-9BB0-CE3574A25A6D}" dt="2021-10-11T04:30:15.345" v="4019" actId="478"/>
          <ac:picMkLst>
            <pc:docMk/>
            <pc:sldMk cId="498960874" sldId="271"/>
            <ac:picMk id="25" creationId="{78609F20-EBBB-41E9-922C-950897601349}"/>
          </ac:picMkLst>
        </pc:picChg>
        <pc:picChg chg="add mod">
          <ac:chgData name="林 圣乐" userId="43bcf17ba97a7e1c" providerId="LiveId" clId="{32F967A5-6781-48D0-9BB0-CE3574A25A6D}" dt="2021-10-11T04:30:41.625" v="4024" actId="164"/>
          <ac:picMkLst>
            <pc:docMk/>
            <pc:sldMk cId="498960874" sldId="271"/>
            <ac:picMk id="27" creationId="{26E75317-E823-48D8-858C-269EF5B31A5D}"/>
          </ac:picMkLst>
        </pc:picChg>
        <pc:picChg chg="add mod">
          <ac:chgData name="林 圣乐" userId="43bcf17ba97a7e1c" providerId="LiveId" clId="{32F967A5-6781-48D0-9BB0-CE3574A25A6D}" dt="2021-10-11T04:30:41.625" v="4024" actId="164"/>
          <ac:picMkLst>
            <pc:docMk/>
            <pc:sldMk cId="498960874" sldId="271"/>
            <ac:picMk id="29" creationId="{5930EE71-F051-4F66-9067-92E5C5510E72}"/>
          </ac:picMkLst>
        </pc:picChg>
        <pc:cxnChg chg="add mod">
          <ac:chgData name="林 圣乐" userId="43bcf17ba97a7e1c" providerId="LiveId" clId="{32F967A5-6781-48D0-9BB0-CE3574A25A6D}" dt="2021-10-11T04:33:57.373" v="4086" actId="208"/>
          <ac:cxnSpMkLst>
            <pc:docMk/>
            <pc:sldMk cId="498960874" sldId="271"/>
            <ac:cxnSpMk id="32" creationId="{00896EC5-A31B-412E-A69B-4ADB8BA93E88}"/>
          </ac:cxnSpMkLst>
        </pc:cxnChg>
        <pc:cxnChg chg="add mod">
          <ac:chgData name="林 圣乐" userId="43bcf17ba97a7e1c" providerId="LiveId" clId="{32F967A5-6781-48D0-9BB0-CE3574A25A6D}" dt="2021-10-11T04:33:57.373" v="4086" actId="208"/>
          <ac:cxnSpMkLst>
            <pc:docMk/>
            <pc:sldMk cId="498960874" sldId="271"/>
            <ac:cxnSpMk id="35" creationId="{73A3BDFA-97C4-4625-B08D-002F0F05CAD0}"/>
          </ac:cxnSpMkLst>
        </pc:cxnChg>
        <pc:cxnChg chg="add mod">
          <ac:chgData name="林 圣乐" userId="43bcf17ba97a7e1c" providerId="LiveId" clId="{32F967A5-6781-48D0-9BB0-CE3574A25A6D}" dt="2021-10-11T04:33:57.373" v="4086" actId="208"/>
          <ac:cxnSpMkLst>
            <pc:docMk/>
            <pc:sldMk cId="498960874" sldId="271"/>
            <ac:cxnSpMk id="37" creationId="{8B0F9AF4-BC62-404E-AB07-53EE821E1349}"/>
          </ac:cxnSpMkLst>
        </pc:cxnChg>
        <pc:cxnChg chg="add mod">
          <ac:chgData name="林 圣乐" userId="43bcf17ba97a7e1c" providerId="LiveId" clId="{32F967A5-6781-48D0-9BB0-CE3574A25A6D}" dt="2021-10-11T04:33:57.373" v="4086" actId="208"/>
          <ac:cxnSpMkLst>
            <pc:docMk/>
            <pc:sldMk cId="498960874" sldId="271"/>
            <ac:cxnSpMk id="39" creationId="{B14CA7FF-3A03-48FE-918F-86170BA5BCE8}"/>
          </ac:cxnSpMkLst>
        </pc:cxnChg>
        <pc:cxnChg chg="add mod">
          <ac:chgData name="林 圣乐" userId="43bcf17ba97a7e1c" providerId="LiveId" clId="{32F967A5-6781-48D0-9BB0-CE3574A25A6D}" dt="2021-10-11T04:33:57.373" v="4086" actId="208"/>
          <ac:cxnSpMkLst>
            <pc:docMk/>
            <pc:sldMk cId="498960874" sldId="271"/>
            <ac:cxnSpMk id="41" creationId="{35795551-9B96-44F2-8C8A-15B88FA7498A}"/>
          </ac:cxnSpMkLst>
        </pc:cxnChg>
        <pc:cxnChg chg="add mod">
          <ac:chgData name="林 圣乐" userId="43bcf17ba97a7e1c" providerId="LiveId" clId="{32F967A5-6781-48D0-9BB0-CE3574A25A6D}" dt="2021-10-11T04:33:57.373" v="4086" actId="208"/>
          <ac:cxnSpMkLst>
            <pc:docMk/>
            <pc:sldMk cId="498960874" sldId="271"/>
            <ac:cxnSpMk id="46" creationId="{F4A484DC-D21B-41F6-B384-3A7340F5D207}"/>
          </ac:cxnSpMkLst>
        </pc:cxnChg>
        <pc:cxnChg chg="add mod">
          <ac:chgData name="林 圣乐" userId="43bcf17ba97a7e1c" providerId="LiveId" clId="{32F967A5-6781-48D0-9BB0-CE3574A25A6D}" dt="2021-10-11T04:33:57.373" v="4086" actId="208"/>
          <ac:cxnSpMkLst>
            <pc:docMk/>
            <pc:sldMk cId="498960874" sldId="271"/>
            <ac:cxnSpMk id="49" creationId="{DF481647-0EBE-4CB1-A580-F4B698FA4250}"/>
          </ac:cxnSpMkLst>
        </pc:cxnChg>
        <pc:cxnChg chg="add mod">
          <ac:chgData name="林 圣乐" userId="43bcf17ba97a7e1c" providerId="LiveId" clId="{32F967A5-6781-48D0-9BB0-CE3574A25A6D}" dt="2021-10-11T04:33:57.373" v="4086" actId="208"/>
          <ac:cxnSpMkLst>
            <pc:docMk/>
            <pc:sldMk cId="498960874" sldId="271"/>
            <ac:cxnSpMk id="51" creationId="{54955D96-7CF9-422C-B459-94E1592D9E9B}"/>
          </ac:cxnSpMkLst>
        </pc:cxnChg>
      </pc:sldChg>
      <pc:sldChg chg="modSp mod modNotesTx">
        <pc:chgData name="林 圣乐" userId="43bcf17ba97a7e1c" providerId="LiveId" clId="{32F967A5-6781-48D0-9BB0-CE3574A25A6D}" dt="2021-10-14T07:20:16.408" v="9288" actId="20577"/>
        <pc:sldMkLst>
          <pc:docMk/>
          <pc:sldMk cId="1599431144" sldId="272"/>
        </pc:sldMkLst>
        <pc:spChg chg="mod">
          <ac:chgData name="林 圣乐" userId="43bcf17ba97a7e1c" providerId="LiveId" clId="{32F967A5-6781-48D0-9BB0-CE3574A25A6D}" dt="2021-10-10T11:09:03.632" v="406" actId="1076"/>
          <ac:spMkLst>
            <pc:docMk/>
            <pc:sldMk cId="1599431144" sldId="272"/>
            <ac:spMk id="5" creationId="{74A56FA8-67A6-46B3-B3DC-8D47F6DFE565}"/>
          </ac:spMkLst>
        </pc:spChg>
        <pc:spChg chg="mod">
          <ac:chgData name="林 圣乐" userId="43bcf17ba97a7e1c" providerId="LiveId" clId="{32F967A5-6781-48D0-9BB0-CE3574A25A6D}" dt="2021-10-11T10:17:44.547" v="5624" actId="1076"/>
          <ac:spMkLst>
            <pc:docMk/>
            <pc:sldMk cId="1599431144" sldId="272"/>
            <ac:spMk id="6" creationId="{AE001507-3F62-4B4C-9D30-034F85D9D124}"/>
          </ac:spMkLst>
        </pc:spChg>
      </pc:sldChg>
      <pc:sldChg chg="modSp mod modNotesTx">
        <pc:chgData name="林 圣乐" userId="43bcf17ba97a7e1c" providerId="LiveId" clId="{32F967A5-6781-48D0-9BB0-CE3574A25A6D}" dt="2021-10-14T07:26:45.344" v="9342" actId="20577"/>
        <pc:sldMkLst>
          <pc:docMk/>
          <pc:sldMk cId="554056589" sldId="273"/>
        </pc:sldMkLst>
        <pc:spChg chg="mod">
          <ac:chgData name="林 圣乐" userId="43bcf17ba97a7e1c" providerId="LiveId" clId="{32F967A5-6781-48D0-9BB0-CE3574A25A6D}" dt="2021-10-10T12:13:10.915" v="2644" actId="20577"/>
          <ac:spMkLst>
            <pc:docMk/>
            <pc:sldMk cId="554056589" sldId="273"/>
            <ac:spMk id="4" creationId="{8F5F5EDC-7297-4D0E-808C-6403B99215A2}"/>
          </ac:spMkLst>
        </pc:spChg>
      </pc:sldChg>
      <pc:sldChg chg="modNotesTx">
        <pc:chgData name="林 圣乐" userId="43bcf17ba97a7e1c" providerId="LiveId" clId="{32F967A5-6781-48D0-9BB0-CE3574A25A6D}" dt="2021-10-13T06:53:03.069" v="6408" actId="20577"/>
        <pc:sldMkLst>
          <pc:docMk/>
          <pc:sldMk cId="4200589692" sldId="274"/>
        </pc:sldMkLst>
      </pc:sldChg>
      <pc:sldChg chg="modAnim modNotesTx">
        <pc:chgData name="林 圣乐" userId="43bcf17ba97a7e1c" providerId="LiveId" clId="{32F967A5-6781-48D0-9BB0-CE3574A25A6D}" dt="2021-10-13T00:45:48.091" v="5764" actId="20577"/>
        <pc:sldMkLst>
          <pc:docMk/>
          <pc:sldMk cId="3108839514" sldId="275"/>
        </pc:sldMkLst>
      </pc:sldChg>
      <pc:sldChg chg="modNotesTx">
        <pc:chgData name="林 圣乐" userId="43bcf17ba97a7e1c" providerId="LiveId" clId="{32F967A5-6781-48D0-9BB0-CE3574A25A6D}" dt="2021-10-14T07:45:21.209" v="9469" actId="20577"/>
        <pc:sldMkLst>
          <pc:docMk/>
          <pc:sldMk cId="3588199174" sldId="276"/>
        </pc:sldMkLst>
      </pc:sldChg>
      <pc:sldChg chg="modAnim modNotesTx">
        <pc:chgData name="林 圣乐" userId="43bcf17ba97a7e1c" providerId="LiveId" clId="{32F967A5-6781-48D0-9BB0-CE3574A25A6D}" dt="2021-10-14T07:41:55.890" v="9402" actId="20577"/>
        <pc:sldMkLst>
          <pc:docMk/>
          <pc:sldMk cId="820609826" sldId="277"/>
        </pc:sldMkLst>
      </pc:sldChg>
      <pc:sldChg chg="modSp mod modNotesTx">
        <pc:chgData name="林 圣乐" userId="43bcf17ba97a7e1c" providerId="LiveId" clId="{32F967A5-6781-48D0-9BB0-CE3574A25A6D}" dt="2021-10-14T07:42:51.014" v="9417" actId="20577"/>
        <pc:sldMkLst>
          <pc:docMk/>
          <pc:sldMk cId="3977695365" sldId="278"/>
        </pc:sldMkLst>
        <pc:spChg chg="mod">
          <ac:chgData name="林 圣乐" userId="43bcf17ba97a7e1c" providerId="LiveId" clId="{32F967A5-6781-48D0-9BB0-CE3574A25A6D}" dt="2021-10-10T12:50:41.949" v="3667" actId="14100"/>
          <ac:spMkLst>
            <pc:docMk/>
            <pc:sldMk cId="3977695365" sldId="278"/>
            <ac:spMk id="7" creationId="{FC51405E-274C-4792-A653-7CD44BF2F992}"/>
          </ac:spMkLst>
        </pc:spChg>
      </pc:sldChg>
      <pc:sldChg chg="modAnim modNotesTx">
        <pc:chgData name="林 圣乐" userId="43bcf17ba97a7e1c" providerId="LiveId" clId="{32F967A5-6781-48D0-9BB0-CE3574A25A6D}" dt="2021-10-14T00:07:06.592" v="7840" actId="20577"/>
        <pc:sldMkLst>
          <pc:docMk/>
          <pc:sldMk cId="2262527575" sldId="279"/>
        </pc:sldMkLst>
      </pc:sldChg>
      <pc:sldChg chg="modSp modAnim modNotesTx">
        <pc:chgData name="林 圣乐" userId="43bcf17ba97a7e1c" providerId="LiveId" clId="{32F967A5-6781-48D0-9BB0-CE3574A25A6D}" dt="2021-10-14T07:58:13.531" v="9589" actId="20577"/>
        <pc:sldMkLst>
          <pc:docMk/>
          <pc:sldMk cId="4246677754" sldId="280"/>
        </pc:sldMkLst>
        <pc:spChg chg="mod">
          <ac:chgData name="林 圣乐" userId="43bcf17ba97a7e1c" providerId="LiveId" clId="{32F967A5-6781-48D0-9BB0-CE3574A25A6D}" dt="2021-10-10T12:49:01.136" v="3664" actId="14100"/>
          <ac:spMkLst>
            <pc:docMk/>
            <pc:sldMk cId="4246677754" sldId="280"/>
            <ac:spMk id="55" creationId="{49E297FB-33EE-4DE3-80C1-1A13178A9A57}"/>
          </ac:spMkLst>
        </pc:spChg>
      </pc:sldChg>
      <pc:sldChg chg="modSp mod modAnim modNotesTx">
        <pc:chgData name="林 圣乐" userId="43bcf17ba97a7e1c" providerId="LiveId" clId="{32F967A5-6781-48D0-9BB0-CE3574A25A6D}" dt="2021-10-14T08:01:02.110" v="9664" actId="20577"/>
        <pc:sldMkLst>
          <pc:docMk/>
          <pc:sldMk cId="775555718" sldId="281"/>
        </pc:sldMkLst>
        <pc:spChg chg="mod">
          <ac:chgData name="林 圣乐" userId="43bcf17ba97a7e1c" providerId="LiveId" clId="{32F967A5-6781-48D0-9BB0-CE3574A25A6D}" dt="2021-10-10T12:51:14.293" v="3668" actId="2711"/>
          <ac:spMkLst>
            <pc:docMk/>
            <pc:sldMk cId="775555718" sldId="281"/>
            <ac:spMk id="4" creationId="{092FCF55-63D9-45D0-B68A-B56BE51D0FCB}"/>
          </ac:spMkLst>
        </pc:spChg>
        <pc:spChg chg="mod">
          <ac:chgData name="林 圣乐" userId="43bcf17ba97a7e1c" providerId="LiveId" clId="{32F967A5-6781-48D0-9BB0-CE3574A25A6D}" dt="2021-10-10T12:52:19.018" v="3687" actId="14100"/>
          <ac:spMkLst>
            <pc:docMk/>
            <pc:sldMk cId="775555718" sldId="281"/>
            <ac:spMk id="10" creationId="{DF35BB27-97BE-406C-BDE2-C4CB2F14DD2C}"/>
          </ac:spMkLst>
        </pc:spChg>
        <pc:spChg chg="mod">
          <ac:chgData name="林 圣乐" userId="43bcf17ba97a7e1c" providerId="LiveId" clId="{32F967A5-6781-48D0-9BB0-CE3574A25A6D}" dt="2021-10-10T12:52:24.017" v="3688" actId="1076"/>
          <ac:spMkLst>
            <pc:docMk/>
            <pc:sldMk cId="775555718" sldId="281"/>
            <ac:spMk id="12" creationId="{BE12E127-A231-45FB-B627-A445F6729ECE}"/>
          </ac:spMkLst>
        </pc:spChg>
      </pc:sldChg>
      <pc:sldChg chg="modAnim modNotesTx">
        <pc:chgData name="林 圣乐" userId="43bcf17ba97a7e1c" providerId="LiveId" clId="{32F967A5-6781-48D0-9BB0-CE3574A25A6D}" dt="2021-10-13T15:30:40.498" v="7615" actId="20577"/>
        <pc:sldMkLst>
          <pc:docMk/>
          <pc:sldMk cId="2891456837" sldId="282"/>
        </pc:sldMkLst>
      </pc:sldChg>
      <pc:sldChg chg="modAnim modNotesTx">
        <pc:chgData name="林 圣乐" userId="43bcf17ba97a7e1c" providerId="LiveId" clId="{32F967A5-6781-48D0-9BB0-CE3574A25A6D}" dt="2021-10-14T07:59:06.265" v="9603" actId="20577"/>
        <pc:sldMkLst>
          <pc:docMk/>
          <pc:sldMk cId="2432412969" sldId="283"/>
        </pc:sldMkLst>
      </pc:sldChg>
      <pc:sldChg chg="modNotesTx">
        <pc:chgData name="林 圣乐" userId="43bcf17ba97a7e1c" providerId="LiveId" clId="{32F967A5-6781-48D0-9BB0-CE3574A25A6D}" dt="2021-10-14T02:32:54.971" v="9181" actId="20577"/>
        <pc:sldMkLst>
          <pc:docMk/>
          <pc:sldMk cId="679439236" sldId="284"/>
        </pc:sldMkLst>
      </pc:sldChg>
      <pc:sldChg chg="addSp delSp modSp mod modAnim modNotesTx">
        <pc:chgData name="林 圣乐" userId="43bcf17ba97a7e1c" providerId="LiveId" clId="{32F967A5-6781-48D0-9BB0-CE3574A25A6D}" dt="2021-10-14T02:36:37.283" v="9207" actId="20577"/>
        <pc:sldMkLst>
          <pc:docMk/>
          <pc:sldMk cId="4117363763" sldId="285"/>
        </pc:sldMkLst>
        <pc:spChg chg="mod">
          <ac:chgData name="林 圣乐" userId="43bcf17ba97a7e1c" providerId="LiveId" clId="{32F967A5-6781-48D0-9BB0-CE3574A25A6D}" dt="2021-10-13T11:09:10.345" v="7134" actId="20577"/>
          <ac:spMkLst>
            <pc:docMk/>
            <pc:sldMk cId="4117363763" sldId="285"/>
            <ac:spMk id="7" creationId="{8B7A9F2D-5A8C-4381-8334-6195C75CA5E0}"/>
          </ac:spMkLst>
        </pc:spChg>
        <pc:spChg chg="del">
          <ac:chgData name="林 圣乐" userId="43bcf17ba97a7e1c" providerId="LiveId" clId="{32F967A5-6781-48D0-9BB0-CE3574A25A6D}" dt="2021-10-10T12:13:54.165" v="2656" actId="478"/>
          <ac:spMkLst>
            <pc:docMk/>
            <pc:sldMk cId="4117363763" sldId="285"/>
            <ac:spMk id="9" creationId="{D1AA1542-0806-42CA-8FDF-371B315FF85A}"/>
          </ac:spMkLst>
        </pc:spChg>
        <pc:spChg chg="add del mod">
          <ac:chgData name="林 圣乐" userId="43bcf17ba97a7e1c" providerId="LiveId" clId="{32F967A5-6781-48D0-9BB0-CE3574A25A6D}" dt="2021-10-10T12:13:37.821" v="2648" actId="22"/>
          <ac:spMkLst>
            <pc:docMk/>
            <pc:sldMk cId="4117363763" sldId="285"/>
            <ac:spMk id="14" creationId="{7D385CD0-D3BD-4039-9906-1A43B716C798}"/>
          </ac:spMkLst>
        </pc:spChg>
        <pc:spChg chg="add mod">
          <ac:chgData name="林 圣乐" userId="43bcf17ba97a7e1c" providerId="LiveId" clId="{32F967A5-6781-48D0-9BB0-CE3574A25A6D}" dt="2021-10-10T12:14:28.889" v="2668" actId="113"/>
          <ac:spMkLst>
            <pc:docMk/>
            <pc:sldMk cId="4117363763" sldId="285"/>
            <ac:spMk id="16" creationId="{76837C4E-5B71-4C33-A39C-719E68C1B70D}"/>
          </ac:spMkLst>
        </pc:spChg>
      </pc:sldChg>
      <pc:sldChg chg="modSp mod modAnim modNotesTx">
        <pc:chgData name="林 圣乐" userId="43bcf17ba97a7e1c" providerId="LiveId" clId="{32F967A5-6781-48D0-9BB0-CE3574A25A6D}" dt="2021-10-14T08:03:29.835" v="9683" actId="20577"/>
        <pc:sldMkLst>
          <pc:docMk/>
          <pc:sldMk cId="57446412" sldId="286"/>
        </pc:sldMkLst>
        <pc:spChg chg="mod">
          <ac:chgData name="林 圣乐" userId="43bcf17ba97a7e1c" providerId="LiveId" clId="{32F967A5-6781-48D0-9BB0-CE3574A25A6D}" dt="2021-10-13T07:57:37.250" v="6441" actId="688"/>
          <ac:spMkLst>
            <pc:docMk/>
            <pc:sldMk cId="57446412" sldId="286"/>
            <ac:spMk id="166" creationId="{2A273579-773A-47E9-84DE-D08EA448B4E8}"/>
          </ac:spMkLst>
        </pc:spChg>
      </pc:sldChg>
      <pc:sldChg chg="modSp mod modAnim modNotesTx">
        <pc:chgData name="林 圣乐" userId="43bcf17ba97a7e1c" providerId="LiveId" clId="{32F967A5-6781-48D0-9BB0-CE3574A25A6D}" dt="2021-10-14T08:06:23.869" v="9773" actId="20577"/>
        <pc:sldMkLst>
          <pc:docMk/>
          <pc:sldMk cId="1495752304" sldId="287"/>
        </pc:sldMkLst>
        <pc:spChg chg="mod">
          <ac:chgData name="林 圣乐" userId="43bcf17ba97a7e1c" providerId="LiveId" clId="{32F967A5-6781-48D0-9BB0-CE3574A25A6D}" dt="2021-10-10T12:52:55.737" v="3691" actId="113"/>
          <ac:spMkLst>
            <pc:docMk/>
            <pc:sldMk cId="1495752304" sldId="287"/>
            <ac:spMk id="4" creationId="{6E97E120-7D1D-4CB2-ACE7-414B41084190}"/>
          </ac:spMkLst>
        </pc:spChg>
        <pc:spChg chg="mod">
          <ac:chgData name="林 圣乐" userId="43bcf17ba97a7e1c" providerId="LiveId" clId="{32F967A5-6781-48D0-9BB0-CE3574A25A6D}" dt="2021-10-14T01:21:04.741" v="8407" actId="20577"/>
          <ac:spMkLst>
            <pc:docMk/>
            <pc:sldMk cId="1495752304" sldId="287"/>
            <ac:spMk id="8" creationId="{54B7F4A1-A545-454A-839D-9EEC37334239}"/>
          </ac:spMkLst>
        </pc:spChg>
      </pc:sldChg>
      <pc:sldChg chg="modSp mod modAnim modNotesTx">
        <pc:chgData name="林 圣乐" userId="43bcf17ba97a7e1c" providerId="LiveId" clId="{32F967A5-6781-48D0-9BB0-CE3574A25A6D}" dt="2021-10-14T08:26:21.317" v="9835" actId="20577"/>
        <pc:sldMkLst>
          <pc:docMk/>
          <pc:sldMk cId="831853604" sldId="288"/>
        </pc:sldMkLst>
        <pc:spChg chg="mod">
          <ac:chgData name="林 圣乐" userId="43bcf17ba97a7e1c" providerId="LiveId" clId="{32F967A5-6781-48D0-9BB0-CE3574A25A6D}" dt="2021-10-13T11:40:48.067" v="7486" actId="20577"/>
          <ac:spMkLst>
            <pc:docMk/>
            <pc:sldMk cId="831853604" sldId="288"/>
            <ac:spMk id="10" creationId="{E06EBA59-E2C8-4D67-841B-943B5A6B2AFF}"/>
          </ac:spMkLst>
        </pc:spChg>
        <pc:grpChg chg="mod">
          <ac:chgData name="林 圣乐" userId="43bcf17ba97a7e1c" providerId="LiveId" clId="{32F967A5-6781-48D0-9BB0-CE3574A25A6D}" dt="2021-10-13T08:33:08.467" v="7054" actId="1076"/>
          <ac:grpSpMkLst>
            <pc:docMk/>
            <pc:sldMk cId="831853604" sldId="288"/>
            <ac:grpSpMk id="12" creationId="{CD3E1111-14F8-4A33-B8F1-4655B176AB5D}"/>
          </ac:grpSpMkLst>
        </pc:grpChg>
      </pc:sldChg>
      <pc:sldChg chg="modSp mod modNotesTx">
        <pc:chgData name="林 圣乐" userId="43bcf17ba97a7e1c" providerId="LiveId" clId="{32F967A5-6781-48D0-9BB0-CE3574A25A6D}" dt="2021-10-14T02:11:13.530" v="9076" actId="20577"/>
        <pc:sldMkLst>
          <pc:docMk/>
          <pc:sldMk cId="1053858678" sldId="289"/>
        </pc:sldMkLst>
        <pc:spChg chg="mod">
          <ac:chgData name="林 圣乐" userId="43bcf17ba97a7e1c" providerId="LiveId" clId="{32F967A5-6781-48D0-9BB0-CE3574A25A6D}" dt="2021-10-13T08:22:49.238" v="7038" actId="1076"/>
          <ac:spMkLst>
            <pc:docMk/>
            <pc:sldMk cId="1053858678" sldId="289"/>
            <ac:spMk id="5" creationId="{E530C79E-5C70-4494-BD1A-FFDD09BBEB94}"/>
          </ac:spMkLst>
        </pc:spChg>
      </pc:sldChg>
      <pc:sldChg chg="modSp modAnim modNotesTx">
        <pc:chgData name="林 圣乐" userId="43bcf17ba97a7e1c" providerId="LiveId" clId="{32F967A5-6781-48D0-9BB0-CE3574A25A6D}" dt="2021-10-14T08:05:43.492" v="9767" actId="20577"/>
        <pc:sldMkLst>
          <pc:docMk/>
          <pc:sldMk cId="3637644363" sldId="290"/>
        </pc:sldMkLst>
        <pc:spChg chg="mod">
          <ac:chgData name="林 圣乐" userId="43bcf17ba97a7e1c" providerId="LiveId" clId="{32F967A5-6781-48D0-9BB0-CE3574A25A6D}" dt="2021-10-10T12:12:18.777" v="2640" actId="20577"/>
          <ac:spMkLst>
            <pc:docMk/>
            <pc:sldMk cId="3637644363" sldId="290"/>
            <ac:spMk id="86" creationId="{E6849F62-000D-412D-A882-D4D0082EF727}"/>
          </ac:spMkLst>
        </pc:spChg>
      </pc:sldChg>
      <pc:sldChg chg="modSp mod modAnim modNotesTx">
        <pc:chgData name="林 圣乐" userId="43bcf17ba97a7e1c" providerId="LiveId" clId="{32F967A5-6781-48D0-9BB0-CE3574A25A6D}" dt="2021-10-14T14:21:38.288" v="9878" actId="20577"/>
        <pc:sldMkLst>
          <pc:docMk/>
          <pc:sldMk cId="3544933167" sldId="291"/>
        </pc:sldMkLst>
        <pc:spChg chg="mod">
          <ac:chgData name="林 圣乐" userId="43bcf17ba97a7e1c" providerId="LiveId" clId="{32F967A5-6781-48D0-9BB0-CE3574A25A6D}" dt="2021-10-10T12:53:18.865" v="3695" actId="688"/>
          <ac:spMkLst>
            <pc:docMk/>
            <pc:sldMk cId="3544933167" sldId="291"/>
            <ac:spMk id="10" creationId="{9D2B9897-6111-4083-B861-7AC297DB13F1}"/>
          </ac:spMkLst>
        </pc:spChg>
      </pc:sldChg>
      <pc:sldChg chg="modNotesTx">
        <pc:chgData name="林 圣乐" userId="43bcf17ba97a7e1c" providerId="LiveId" clId="{32F967A5-6781-48D0-9BB0-CE3574A25A6D}" dt="2021-10-14T23:33:06.636" v="10044" actId="20577"/>
        <pc:sldMkLst>
          <pc:docMk/>
          <pc:sldMk cId="1007208845" sldId="292"/>
        </pc:sldMkLst>
      </pc:sldChg>
      <pc:sldChg chg="modAnim modNotesTx">
        <pc:chgData name="林 圣乐" userId="43bcf17ba97a7e1c" providerId="LiveId" clId="{32F967A5-6781-48D0-9BB0-CE3574A25A6D}" dt="2021-10-14T04:34:32.939" v="9220" actId="20577"/>
        <pc:sldMkLst>
          <pc:docMk/>
          <pc:sldMk cId="4127608426" sldId="293"/>
        </pc:sldMkLst>
      </pc:sldChg>
      <pc:sldChg chg="modAnim modNotesTx">
        <pc:chgData name="林 圣乐" userId="43bcf17ba97a7e1c" providerId="LiveId" clId="{32F967A5-6781-48D0-9BB0-CE3574A25A6D}" dt="2021-10-14T15:25:58.853" v="9954" actId="20577"/>
        <pc:sldMkLst>
          <pc:docMk/>
          <pc:sldMk cId="250962143" sldId="294"/>
        </pc:sldMkLst>
      </pc:sldChg>
      <pc:sldChg chg="modSp mod modNotesTx">
        <pc:chgData name="林 圣乐" userId="43bcf17ba97a7e1c" providerId="LiveId" clId="{32F967A5-6781-48D0-9BB0-CE3574A25A6D}" dt="2021-10-14T08:22:13.762" v="9802" actId="20577"/>
        <pc:sldMkLst>
          <pc:docMk/>
          <pc:sldMk cId="922132745" sldId="295"/>
        </pc:sldMkLst>
        <pc:spChg chg="mod">
          <ac:chgData name="林 圣乐" userId="43bcf17ba97a7e1c" providerId="LiveId" clId="{32F967A5-6781-48D0-9BB0-CE3574A25A6D}" dt="2021-10-14T02:12:45.530" v="9082" actId="20577"/>
          <ac:spMkLst>
            <pc:docMk/>
            <pc:sldMk cId="922132745" sldId="295"/>
            <ac:spMk id="9" creationId="{CA95AADA-D053-439B-83DF-A39F7D325E87}"/>
          </ac:spMkLst>
        </pc:spChg>
      </pc:sldChg>
      <pc:sldChg chg="modNotesTx">
        <pc:chgData name="林 圣乐" userId="43bcf17ba97a7e1c" providerId="LiveId" clId="{32F967A5-6781-48D0-9BB0-CE3574A25A6D}" dt="2021-10-14T08:24:25.276" v="9819" actId="20577"/>
        <pc:sldMkLst>
          <pc:docMk/>
          <pc:sldMk cId="2199996070" sldId="296"/>
        </pc:sldMkLst>
      </pc:sldChg>
    </pc:docChg>
  </pc:docChgLst>
  <pc:docChgLst>
    <pc:chgData name="林 圣乐" userId="43bcf17ba97a7e1c" providerId="LiveId" clId="{3D568063-DB5B-1444-9C16-4666F44CEF9D}"/>
    <pc:docChg chg="undo custSel modSld">
      <pc:chgData name="林 圣乐" userId="43bcf17ba97a7e1c" providerId="LiveId" clId="{3D568063-DB5B-1444-9C16-4666F44CEF9D}" dt="2021-10-12T11:33:06.741" v="405" actId="14100"/>
      <pc:docMkLst>
        <pc:docMk/>
      </pc:docMkLst>
      <pc:sldChg chg="modSp modNotesTx">
        <pc:chgData name="林 圣乐" userId="43bcf17ba97a7e1c" providerId="LiveId" clId="{3D568063-DB5B-1444-9C16-4666F44CEF9D}" dt="2021-10-12T11:04:25.591" v="23" actId="20577"/>
        <pc:sldMkLst>
          <pc:docMk/>
          <pc:sldMk cId="1345983866" sldId="268"/>
        </pc:sldMkLst>
        <pc:picChg chg="mod">
          <ac:chgData name="林 圣乐" userId="43bcf17ba97a7e1c" providerId="LiveId" clId="{3D568063-DB5B-1444-9C16-4666F44CEF9D}" dt="2021-10-11T12:02:39.504" v="7" actId="1076"/>
          <ac:picMkLst>
            <pc:docMk/>
            <pc:sldMk cId="1345983866" sldId="268"/>
            <ac:picMk id="4" creationId="{E4DFC9D1-DD16-2542-830B-FA0A17CA87C5}"/>
          </ac:picMkLst>
        </pc:picChg>
      </pc:sldChg>
      <pc:sldChg chg="modNotesTx">
        <pc:chgData name="林 圣乐" userId="43bcf17ba97a7e1c" providerId="LiveId" clId="{3D568063-DB5B-1444-9C16-4666F44CEF9D}" dt="2021-10-12T11:09:33.855" v="36" actId="20577"/>
        <pc:sldMkLst>
          <pc:docMk/>
          <pc:sldMk cId="1599431144" sldId="272"/>
        </pc:sldMkLst>
      </pc:sldChg>
      <pc:sldChg chg="modNotesTx">
        <pc:chgData name="林 圣乐" userId="43bcf17ba97a7e1c" providerId="LiveId" clId="{3D568063-DB5B-1444-9C16-4666F44CEF9D}" dt="2021-10-12T11:14:13.287" v="124" actId="20577"/>
        <pc:sldMkLst>
          <pc:docMk/>
          <pc:sldMk cId="4200589692" sldId="274"/>
        </pc:sldMkLst>
      </pc:sldChg>
      <pc:sldChg chg="modNotesTx">
        <pc:chgData name="林 圣乐" userId="43bcf17ba97a7e1c" providerId="LiveId" clId="{3D568063-DB5B-1444-9C16-4666F44CEF9D}" dt="2021-10-12T11:10:43.504" v="51" actId="20577"/>
        <pc:sldMkLst>
          <pc:docMk/>
          <pc:sldMk cId="3108839514" sldId="275"/>
        </pc:sldMkLst>
      </pc:sldChg>
      <pc:sldChg chg="modNotesTx">
        <pc:chgData name="林 圣乐" userId="43bcf17ba97a7e1c" providerId="LiveId" clId="{3D568063-DB5B-1444-9C16-4666F44CEF9D}" dt="2021-10-12T11:20:22.057" v="329" actId="20577"/>
        <pc:sldMkLst>
          <pc:docMk/>
          <pc:sldMk cId="3588199174" sldId="276"/>
        </pc:sldMkLst>
      </pc:sldChg>
      <pc:sldChg chg="modNotesTx">
        <pc:chgData name="林 圣乐" userId="43bcf17ba97a7e1c" providerId="LiveId" clId="{3D568063-DB5B-1444-9C16-4666F44CEF9D}" dt="2021-10-12T11:17:24.871" v="223" actId="20577"/>
        <pc:sldMkLst>
          <pc:docMk/>
          <pc:sldMk cId="820609826" sldId="277"/>
        </pc:sldMkLst>
      </pc:sldChg>
      <pc:sldChg chg="modNotesTx">
        <pc:chgData name="林 圣乐" userId="43bcf17ba97a7e1c" providerId="LiveId" clId="{3D568063-DB5B-1444-9C16-4666F44CEF9D}" dt="2021-10-12T11:24:41.641" v="338" actId="20577"/>
        <pc:sldMkLst>
          <pc:docMk/>
          <pc:sldMk cId="4246677754" sldId="280"/>
        </pc:sldMkLst>
      </pc:sldChg>
      <pc:sldChg chg="modNotesTx">
        <pc:chgData name="林 圣乐" userId="43bcf17ba97a7e1c" providerId="LiveId" clId="{3D568063-DB5B-1444-9C16-4666F44CEF9D}" dt="2021-10-12T11:29:04.036" v="345" actId="20577"/>
        <pc:sldMkLst>
          <pc:docMk/>
          <pc:sldMk cId="679439236" sldId="284"/>
        </pc:sldMkLst>
      </pc:sldChg>
      <pc:sldChg chg="modNotesTx">
        <pc:chgData name="林 圣乐" userId="43bcf17ba97a7e1c" providerId="LiveId" clId="{3D568063-DB5B-1444-9C16-4666F44CEF9D}" dt="2021-10-12T11:30:24.815" v="360" actId="20577"/>
        <pc:sldMkLst>
          <pc:docMk/>
          <pc:sldMk cId="4117363763" sldId="285"/>
        </pc:sldMkLst>
      </pc:sldChg>
      <pc:sldChg chg="modSp modNotesTx">
        <pc:chgData name="林 圣乐" userId="43bcf17ba97a7e1c" providerId="LiveId" clId="{3D568063-DB5B-1444-9C16-4666F44CEF9D}" dt="2021-10-12T11:33:06.741" v="405" actId="14100"/>
        <pc:sldMkLst>
          <pc:docMk/>
          <pc:sldMk cId="57446412" sldId="286"/>
        </pc:sldMkLst>
        <pc:spChg chg="mod">
          <ac:chgData name="林 圣乐" userId="43bcf17ba97a7e1c" providerId="LiveId" clId="{3D568063-DB5B-1444-9C16-4666F44CEF9D}" dt="2021-10-12T11:33:06.741" v="405" actId="14100"/>
          <ac:spMkLst>
            <pc:docMk/>
            <pc:sldMk cId="57446412" sldId="286"/>
            <ac:spMk id="9" creationId="{4F151118-2D1E-4AFC-88C5-4EFD5EDCB8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A639E-29E4-4EB2-A1DD-96522C92D6F3}" type="datetimeFigureOut">
              <a:rPr lang="zh-CN" altLang="en-US" smtClean="0"/>
              <a:t>2021/10/15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AA12A-4A84-4219-B371-028CD798460F}" type="slidenum">
              <a:rPr lang="zh-CN" altLang="en-US" smtClean="0"/>
              <a:t>‹#›</a:t>
            </a:fld>
            <a:endParaRPr lang="zh-CN" altLang="en-US"/>
          </a:p>
        </p:txBody>
      </p:sp>
    </p:spTree>
    <p:extLst>
      <p:ext uri="{BB962C8B-B14F-4D97-AF65-F5344CB8AC3E}">
        <p14:creationId xmlns:p14="http://schemas.microsoft.com/office/powerpoint/2010/main" val="101421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 my name is Lin Shengle. </a:t>
            </a:r>
          </a:p>
          <a:p>
            <a:r>
              <a:rPr lang="en-US" altLang="zh-CN" dirty="0"/>
              <a:t>You can call me Lin.</a:t>
            </a:r>
          </a:p>
          <a:p>
            <a:r>
              <a:rPr lang="en-US" altLang="zh-CN" dirty="0"/>
              <a:t>I am a doctoral candidate from Hunan University, and today I’m going to present our work: Streaming Task Mapping Multifrontal QR factorization Empowered by GCN.</a:t>
            </a:r>
          </a:p>
          <a:p>
            <a:pPr algn="l"/>
            <a:r>
              <a:rPr lang="en-US" altLang="zh-CN" sz="1200" b="0" i="0" u="none" strike="noStrike" baseline="0" dirty="0">
                <a:latin typeface="LinLibertineT"/>
              </a:rPr>
              <a:t>This</a:t>
            </a:r>
            <a:r>
              <a:rPr lang="zh-CN" altLang="en-US" sz="1200" b="0" i="0" u="none" strike="noStrike" baseline="0" dirty="0">
                <a:latin typeface="LinLibertineT"/>
              </a:rPr>
              <a:t> </a:t>
            </a:r>
            <a:r>
              <a:rPr lang="en-US" altLang="zh-CN" sz="1200" b="0" i="0" u="none" strike="noStrike" baseline="0" dirty="0">
                <a:latin typeface="LinLibertineT"/>
              </a:rPr>
              <a:t>work further optimized the multifrontal QR factorization based on the multi-NUMA architecture, and combined with some deep learning tricks.</a:t>
            </a:r>
          </a:p>
          <a:p>
            <a:pPr algn="l"/>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you can see</a:t>
            </a:r>
            <a:r>
              <a:rPr lang="zh-CN" altLang="en-US" dirty="0"/>
              <a:t> </a:t>
            </a:r>
            <a:r>
              <a:rPr lang="en-US" altLang="zh-CN" dirty="0"/>
              <a:t>my</a:t>
            </a:r>
            <a:r>
              <a:rPr lang="zh-CN" altLang="en-US" dirty="0"/>
              <a:t> </a:t>
            </a:r>
            <a:r>
              <a:rPr lang="en-US" altLang="zh-CN" dirty="0"/>
              <a:t>email</a:t>
            </a:r>
            <a:r>
              <a:rPr lang="zh-CN" altLang="en-US" dirty="0"/>
              <a:t> </a:t>
            </a:r>
            <a:r>
              <a:rPr lang="en-US" altLang="zh-CN" dirty="0"/>
              <a:t>address below. And </a:t>
            </a:r>
            <a:r>
              <a:rPr lang="en-US" altLang="zh-CN" b="0" i="0" dirty="0">
                <a:solidFill>
                  <a:srgbClr val="666666"/>
                </a:solidFill>
                <a:effectLst/>
                <a:latin typeface="Arial" panose="020B0604020202020204" pitchFamily="34" charset="0"/>
              </a:rPr>
              <a:t>welcome to discuss.</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a:t>
            </a:fld>
            <a:endParaRPr lang="zh-CN" altLang="en-US"/>
          </a:p>
        </p:txBody>
      </p:sp>
    </p:spTree>
    <p:extLst>
      <p:ext uri="{BB962C8B-B14F-4D97-AF65-F5344CB8AC3E}">
        <p14:creationId xmlns:p14="http://schemas.microsoft.com/office/powerpoint/2010/main" val="20809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272B3E"/>
                </a:solidFill>
                <a:latin typeface="微软雅黑" panose="020B0503020204020204" pitchFamily="34" charset="-122"/>
                <a:ea typeface="微软雅黑" panose="020B0503020204020204" pitchFamily="34" charset="-122"/>
              </a:rPr>
              <a:t>So when dealing with reordering, our target is to </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generate a </a:t>
            </a:r>
            <a:r>
              <a:rPr lang="en-US" altLang="zh-CN" sz="1200" dirty="0">
                <a:solidFill>
                  <a:srgbClr val="C00000"/>
                </a:solidFill>
                <a:latin typeface="微软雅黑" panose="020B0503020204020204" pitchFamily="34" charset="-122"/>
                <a:ea typeface="微软雅黑" panose="020B0503020204020204" pitchFamily="34" charset="-122"/>
              </a:rPr>
              <a:t>better pattern </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of a sparse matrix.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As for the QR, we will find </a:t>
            </a:r>
            <a:r>
              <a:rPr lang="en-US" altLang="zh-CN" sz="1200" b="0" i="0" u="none" strike="noStrike" baseline="0" dirty="0">
                <a:latin typeface="LinLibertineT"/>
              </a:rPr>
              <a:t>a column permutation P and analyze the pattern of </a:t>
            </a:r>
            <a:r>
              <a:rPr lang="en-US" altLang="zh-CN" sz="1200" b="0" i="0" u="none" strike="noStrike" baseline="0" dirty="0">
                <a:latin typeface="CMMI10"/>
              </a:rPr>
              <a:t>A</a:t>
            </a:r>
            <a:r>
              <a:rPr lang="en-US" altLang="zh-CN" sz="1200" b="0" i="0" u="none" strike="noStrike" baseline="0" dirty="0">
                <a:latin typeface="CMMI7"/>
              </a:rPr>
              <a:t> transpose times </a:t>
            </a:r>
            <a:r>
              <a:rPr lang="en-US" altLang="zh-CN" sz="1200" b="0" i="0" u="none" strike="noStrike" baseline="0" dirty="0">
                <a:latin typeface="CMMI10"/>
              </a:rPr>
              <a:t>A</a:t>
            </a:r>
            <a:r>
              <a:rPr lang="en-US" altLang="zh-CN" sz="1200" b="0" i="0" u="none" strike="noStrike" baseline="0" dirty="0">
                <a:latin typeface="LinLibertineT"/>
              </a:rPr>
              <a:t>.  </a:t>
            </a:r>
            <a:r>
              <a:rPr lang="en-US" altLang="zh-CN" sz="1200" dirty="0">
                <a:solidFill>
                  <a:srgbClr val="272B3E"/>
                </a:solidFill>
                <a:latin typeface="微软雅黑" panose="020B0503020204020204" pitchFamily="34" charset="-122"/>
                <a:ea typeface="微软雅黑" panose="020B0503020204020204" pitchFamily="34" charset="-122"/>
              </a:rPr>
              <a:t>(Because the none zero pattern of the L transpose is an upper bound  on the pattern of factor 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I"/>
              </a:rPr>
              <a:t>So it’s a Cholesky symbolic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sz="1200" dirty="0">
              <a:solidFill>
                <a:srgbClr val="272B3E"/>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272B3E"/>
                </a:solidFill>
                <a:latin typeface="微软雅黑" panose="020B0503020204020204" pitchFamily="34" charset="-122"/>
                <a:ea typeface="微软雅黑" panose="020B0503020204020204" pitchFamily="34" charset="-122"/>
              </a:rPr>
              <a:t>Here is an example of the</a:t>
            </a:r>
            <a:r>
              <a:rPr lang="zh-CN" altLang="en-US" sz="1200" dirty="0">
                <a:solidFill>
                  <a:srgbClr val="272B3E"/>
                </a:solidFill>
                <a:latin typeface="微软雅黑" panose="020B0503020204020204" pitchFamily="34" charset="-122"/>
                <a:ea typeface="微软雅黑" panose="020B0503020204020204" pitchFamily="34" charset="-122"/>
              </a:rPr>
              <a:t> </a:t>
            </a:r>
            <a:r>
              <a:rPr lang="en-US" altLang="zh-CN" sz="1200" dirty="0">
                <a:solidFill>
                  <a:srgbClr val="272B3E"/>
                </a:solidFill>
                <a:latin typeface="微软雅黑" panose="020B0503020204020204" pitchFamily="34" charset="-122"/>
                <a:ea typeface="微软雅黑" panose="020B0503020204020204" pitchFamily="34" charset="-122"/>
              </a:rPr>
              <a:t>matrix elimination, and its corresponding graph</a:t>
            </a:r>
            <a:r>
              <a:rPr lang="zh-CN" altLang="en-US" sz="1200" dirty="0">
                <a:solidFill>
                  <a:srgbClr val="272B3E"/>
                </a:solidFill>
                <a:latin typeface="微软雅黑" panose="020B0503020204020204" pitchFamily="34" charset="-122"/>
                <a:ea typeface="微软雅黑" panose="020B0503020204020204" pitchFamily="34" charset="-122"/>
              </a:rPr>
              <a:t> </a:t>
            </a:r>
            <a:r>
              <a:rPr lang="en-US" altLang="zh-CN" sz="1200" dirty="0">
                <a:solidFill>
                  <a:srgbClr val="272B3E"/>
                </a:solidFill>
                <a:latin typeface="微软雅黑" panose="020B0503020204020204" pitchFamily="34" charset="-122"/>
                <a:ea typeface="微软雅黑" panose="020B0503020204020204" pitchFamily="34" charset="-122"/>
              </a:rPr>
              <a:t>elimination</a:t>
            </a:r>
            <a:r>
              <a:rPr lang="zh-CN" altLang="en-US" sz="1200" dirty="0">
                <a:solidFill>
                  <a:srgbClr val="272B3E"/>
                </a:solidFill>
                <a:latin typeface="微软雅黑" panose="020B0503020204020204" pitchFamily="34" charset="-122"/>
                <a:ea typeface="微软雅黑" panose="020B0503020204020204" pitchFamily="34" charset="-122"/>
              </a:rPr>
              <a:t>：</a:t>
            </a:r>
            <a:endParaRPr lang="en-US" altLang="zh-CN" sz="1200" dirty="0">
              <a:solidFill>
                <a:srgbClr val="272B3E"/>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272B3E"/>
                </a:solidFill>
                <a:latin typeface="微软雅黑" panose="020B0503020204020204" pitchFamily="34" charset="-122"/>
                <a:ea typeface="微软雅黑" panose="020B0503020204020204" pitchFamily="34" charset="-122"/>
              </a:rPr>
              <a:t>When we operate row one, it is equivalent to eliminate node 1 in undirected graph, and will generate new edge between node 2 and 4.</a:t>
            </a:r>
          </a:p>
          <a:p>
            <a:pPr algn="l"/>
            <a:endParaRPr lang="en-US" altLang="zh-CN" sz="1800" b="0" i="0" u="none" strike="noStrike" baseline="0" dirty="0">
              <a:latin typeface="LinLibertine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i="0" dirty="0">
                <a:solidFill>
                  <a:srgbClr val="121212"/>
                </a:solidFill>
                <a:effectLst/>
                <a:latin typeface="-apple-system"/>
                <a:ea typeface="微软雅黑" panose="020B0503020204020204" pitchFamily="34" charset="-122"/>
              </a:rPr>
              <a:t>（点鼠标）（点鼠标）</a:t>
            </a:r>
            <a:endParaRPr lang="en-US" altLang="zh-CN" sz="1800" b="0" i="0" u="none" strike="noStrike" baseline="0" dirty="0">
              <a:latin typeface="LinLibertineI"/>
            </a:endParaRPr>
          </a:p>
          <a:p>
            <a:pPr algn="l"/>
            <a:r>
              <a:rPr lang="en-US" altLang="zh-CN" sz="1800" b="0" i="0" u="none" strike="noStrike" baseline="0" dirty="0">
                <a:latin typeface="LinLibertineI"/>
              </a:rPr>
              <a:t> So after 3 steps, It will generate 3 extra edges.</a:t>
            </a:r>
          </a:p>
          <a:p>
            <a:pPr algn="l"/>
            <a:endParaRPr lang="en-US" altLang="zh-CN" sz="1200" dirty="0">
              <a:solidFill>
                <a:srgbClr val="272B3E"/>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10</a:t>
            </a:fld>
            <a:endParaRPr lang="zh-CN" altLang="en-US"/>
          </a:p>
        </p:txBody>
      </p:sp>
    </p:spTree>
    <p:extLst>
      <p:ext uri="{BB962C8B-B14F-4D97-AF65-F5344CB8AC3E}">
        <p14:creationId xmlns:p14="http://schemas.microsoft.com/office/powerpoint/2010/main" val="405496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if we can find the best order of this matrix, the elimination process will be totally different.</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sz="1200" b="1" i="0" dirty="0">
              <a:solidFill>
                <a:srgbClr val="121212"/>
              </a:solidFill>
              <a:effectLst/>
              <a:latin typeface="-apple-system"/>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121212"/>
                </a:solidFill>
                <a:effectLst/>
                <a:latin typeface="-apple-system"/>
                <a:ea typeface="微软雅黑" panose="020B0503020204020204" pitchFamily="34" charset="-122"/>
              </a:rPr>
              <a:t>Here we can operate row 1 and row 2 at</a:t>
            </a:r>
            <a:r>
              <a:rPr lang="zh-CN" altLang="en-US" sz="1200" b="0" i="0" dirty="0">
                <a:solidFill>
                  <a:srgbClr val="121212"/>
                </a:solidFill>
                <a:effectLst/>
                <a:latin typeface="-apple-system"/>
                <a:ea typeface="微软雅黑" panose="020B0503020204020204" pitchFamily="34" charset="-122"/>
              </a:rPr>
              <a:t> </a:t>
            </a:r>
            <a:r>
              <a:rPr lang="en-US" altLang="zh-CN" sz="1200" b="0" i="0" dirty="0">
                <a:solidFill>
                  <a:srgbClr val="121212"/>
                </a:solidFill>
                <a:effectLst/>
                <a:latin typeface="-apple-system"/>
                <a:ea typeface="微软雅黑" panose="020B0503020204020204" pitchFamily="34" charset="-122"/>
              </a:rPr>
              <a:t>the</a:t>
            </a:r>
            <a:r>
              <a:rPr lang="zh-CN" altLang="en-US" sz="1200" b="0" i="0" dirty="0">
                <a:solidFill>
                  <a:srgbClr val="121212"/>
                </a:solidFill>
                <a:effectLst/>
                <a:latin typeface="-apple-system"/>
                <a:ea typeface="微软雅黑" panose="020B0503020204020204" pitchFamily="34" charset="-122"/>
              </a:rPr>
              <a:t> </a:t>
            </a:r>
            <a:r>
              <a:rPr lang="en-US" altLang="zh-CN" sz="1200" b="0" i="0" dirty="0">
                <a:solidFill>
                  <a:srgbClr val="121212"/>
                </a:solidFill>
                <a:effectLst/>
                <a:latin typeface="-apple-system"/>
                <a:ea typeface="微软雅黑" panose="020B0503020204020204" pitchFamily="34" charset="-122"/>
              </a:rPr>
              <a:t>same</a:t>
            </a:r>
            <a:r>
              <a:rPr lang="zh-CN" altLang="en-US" sz="1200" b="0" i="0" dirty="0">
                <a:solidFill>
                  <a:srgbClr val="121212"/>
                </a:solidFill>
                <a:effectLst/>
                <a:latin typeface="-apple-system"/>
                <a:ea typeface="微软雅黑" panose="020B0503020204020204" pitchFamily="34" charset="-122"/>
              </a:rPr>
              <a:t> </a:t>
            </a:r>
            <a:r>
              <a:rPr lang="en-US" altLang="zh-CN" sz="1200" b="0" i="0" dirty="0">
                <a:solidFill>
                  <a:srgbClr val="121212"/>
                </a:solidFill>
                <a:effectLst/>
                <a:latin typeface="-apple-system"/>
                <a:ea typeface="微软雅黑" panose="020B0503020204020204" pitchFamily="34" charset="-122"/>
              </a:rPr>
              <a:t>time </a:t>
            </a:r>
            <a:r>
              <a:rPr lang="en-US" altLang="zh-CN" dirty="0"/>
              <a:t>because they have no </a:t>
            </a:r>
            <a:r>
              <a:rPr lang="en-US" altLang="zh-CN" b="0" i="0" dirty="0">
                <a:solidFill>
                  <a:srgbClr val="4A90E2"/>
                </a:solidFill>
                <a:effectLst/>
                <a:latin typeface="Arial" panose="020B0604020202020204" pitchFamily="34" charset="0"/>
              </a:rPr>
              <a:t>data dependencies.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sz="1200" b="1" i="0" dirty="0">
              <a:solidFill>
                <a:srgbClr val="121212"/>
              </a:solidFill>
              <a:effectLst/>
              <a:latin typeface="-apple-system"/>
              <a:ea typeface="微软雅黑" panose="020B0503020204020204" pitchFamily="34" charset="-122"/>
            </a:endParaRPr>
          </a:p>
          <a:p>
            <a:r>
              <a:rPr lang="en-US" altLang="zh-CN" b="0" i="0" dirty="0">
                <a:solidFill>
                  <a:srgbClr val="4A90E2"/>
                </a:solidFill>
                <a:effectLst/>
                <a:latin typeface="Arial" panose="020B0604020202020204" pitchFamily="34" charset="0"/>
              </a:rPr>
              <a:t>In step 2, It</a:t>
            </a:r>
            <a:r>
              <a:rPr lang="zh-CN" altLang="en-US" b="0" i="0" dirty="0">
                <a:solidFill>
                  <a:srgbClr val="4A90E2"/>
                </a:solidFill>
                <a:effectLst/>
                <a:latin typeface="Arial" panose="020B0604020202020204" pitchFamily="34" charset="0"/>
              </a:rPr>
              <a:t>‘</a:t>
            </a:r>
            <a:r>
              <a:rPr lang="en-US" altLang="zh-CN" b="0" i="0" dirty="0">
                <a:solidFill>
                  <a:srgbClr val="4A90E2"/>
                </a:solidFill>
                <a:effectLst/>
                <a:latin typeface="Arial" panose="020B0604020202020204" pitchFamily="34" charset="0"/>
              </a:rPr>
              <a:t>s</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the</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same</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for</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node</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3</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and</a:t>
            </a:r>
            <a:r>
              <a:rPr lang="zh-CN" altLang="en-US" b="0" i="0" dirty="0">
                <a:solidFill>
                  <a:srgbClr val="4A90E2"/>
                </a:solidFill>
                <a:effectLst/>
                <a:latin typeface="Arial" panose="020B0604020202020204" pitchFamily="34" charset="0"/>
              </a:rPr>
              <a:t> </a:t>
            </a:r>
            <a:r>
              <a:rPr lang="en-US" altLang="zh-CN" b="0" i="0" dirty="0">
                <a:solidFill>
                  <a:srgbClr val="4A90E2"/>
                </a:solidFill>
                <a:effectLst/>
                <a:latin typeface="Arial" panose="020B0604020202020204" pitchFamily="34" charset="0"/>
              </a:rPr>
              <a:t>4.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A90E2"/>
                </a:solidFill>
                <a:effectLst/>
                <a:latin typeface="Arial" panose="020B0604020202020204" pitchFamily="34" charset="0"/>
              </a:rPr>
              <a:t>At last ,there are only 2  edges generated.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4A90E2"/>
                </a:solidFill>
                <a:effectLst/>
                <a:latin typeface="Arial" panose="020B0604020202020204" pitchFamily="34" charset="0"/>
              </a:rPr>
              <a:t> </a:t>
            </a:r>
            <a:r>
              <a:rPr lang="en-US" altLang="zh-CN" dirty="0"/>
              <a:t>The matrix will get less fill-ins and some nodes could calculate in parallel. </a:t>
            </a:r>
          </a:p>
          <a:p>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11</a:t>
            </a:fld>
            <a:endParaRPr lang="zh-CN" altLang="en-US"/>
          </a:p>
        </p:txBody>
      </p:sp>
    </p:spTree>
    <p:extLst>
      <p:ext uri="{BB962C8B-B14F-4D97-AF65-F5344CB8AC3E}">
        <p14:creationId xmlns:p14="http://schemas.microsoft.com/office/powerpoint/2010/main" val="38754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simple example shows the huge benefit of reordering.</a:t>
            </a:r>
          </a:p>
          <a:p>
            <a:r>
              <a:rPr lang="en-US" altLang="zh-CN" dirty="0"/>
              <a:t>BUT </a:t>
            </a:r>
            <a:r>
              <a:rPr lang="en-US" altLang="zh-CN" sz="1200" b="1" dirty="0">
                <a:solidFill>
                  <a:srgbClr val="3E5266"/>
                </a:solidFill>
                <a:latin typeface="微软雅黑" panose="020B0503020204020204" pitchFamily="34" charset="-122"/>
                <a:ea typeface="微软雅黑" panose="020B0503020204020204" pitchFamily="34" charset="-122"/>
              </a:rPr>
              <a:t>What kind of reordering strategy is optimal?</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dirty="0"/>
          </a:p>
          <a:p>
            <a:r>
              <a:rPr lang="en-US" altLang="zh-CN" dirty="0"/>
              <a:t>The traditional evaluation criteria simply rely on the number of fill-in elements.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dirty="0"/>
          </a:p>
          <a:p>
            <a:pPr algn="l"/>
            <a:r>
              <a:rPr lang="en-US" altLang="zh-CN" sz="1800" b="0" i="0" u="none" strike="noStrike" baseline="0" dirty="0">
                <a:latin typeface="LinLibertineT"/>
              </a:rPr>
              <a:t>However, we tested several sparse matrices in different reordering methods, and recorded the fill-ins and calculation time.</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The result shows that the least amount of fill-ins</a:t>
            </a:r>
            <a:r>
              <a:rPr lang="en-US" altLang="zh-CN" sz="1000" dirty="0">
                <a:solidFill>
                  <a:srgbClr val="272B3E"/>
                </a:solidFill>
                <a:latin typeface="微软雅黑" panose="020B0503020204020204" pitchFamily="34" charset="-122"/>
                <a:ea typeface="微软雅黑" panose="020B0503020204020204" pitchFamily="34" charset="-122"/>
              </a:rPr>
              <a:t> cannot guarantee </a:t>
            </a:r>
            <a:r>
              <a:rPr lang="en-US" altLang="zh-CN" sz="1200" b="0" i="0" u="none" strike="noStrike" baseline="0" dirty="0">
                <a:latin typeface="LinLibertineT"/>
              </a:rPr>
              <a:t>the best performance. This criteria is one-sided.</a:t>
            </a:r>
            <a:endParaRPr lang="zh-CN" altLang="en-US" dirty="0"/>
          </a:p>
          <a:p>
            <a:endParaRPr lang="en-US" altLang="zh-CN"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12</a:t>
            </a:fld>
            <a:endParaRPr lang="zh-CN" altLang="en-US"/>
          </a:p>
        </p:txBody>
      </p:sp>
    </p:spTree>
    <p:extLst>
      <p:ext uri="{BB962C8B-B14F-4D97-AF65-F5344CB8AC3E}">
        <p14:creationId xmlns:p14="http://schemas.microsoft.com/office/powerpoint/2010/main" val="627783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In fact, what we want is the structure that is most conducive(</a:t>
            </a:r>
            <a:r>
              <a:rPr lang="en-US" altLang="zh-CN" b="0" i="0" dirty="0">
                <a:solidFill>
                  <a:srgbClr val="666666"/>
                </a:solidFill>
                <a:effectLst/>
                <a:latin typeface="Arial" panose="020B0604020202020204" pitchFamily="34" charset="0"/>
              </a:rPr>
              <a:t>/kənˈduːsɪv/ </a:t>
            </a:r>
            <a:r>
              <a:rPr lang="en-US" altLang="zh-CN" b="0" i="0" dirty="0">
                <a:solidFill>
                  <a:srgbClr val="333333"/>
                </a:solidFill>
                <a:effectLst/>
                <a:latin typeface="Arial" panose="020B0604020202020204" pitchFamily="34" charset="0"/>
              </a:rPr>
              <a:t>) to numerical calculation.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solidFill>
                <a:srgbClr val="333333"/>
              </a:solidFill>
              <a:effectLst/>
              <a:latin typeface="Arial" panose="020B0604020202020204" pitchFamily="34" charset="0"/>
            </a:endParaRPr>
          </a:p>
          <a:p>
            <a:r>
              <a:rPr lang="en-US" altLang="zh-CN" b="0" i="0" dirty="0">
                <a:solidFill>
                  <a:srgbClr val="333333"/>
                </a:solidFill>
                <a:effectLst/>
                <a:latin typeface="Arial" panose="020B0604020202020204" pitchFamily="34" charset="0"/>
              </a:rPr>
              <a:t>Well, describing the independence and parallelism of a matrix is an abstract and difficult problem, </a:t>
            </a:r>
          </a:p>
          <a:p>
            <a:r>
              <a:rPr lang="en-US" altLang="zh-CN" b="0" i="0" dirty="0">
                <a:solidFill>
                  <a:srgbClr val="333333"/>
                </a:solidFill>
                <a:effectLst/>
                <a:latin typeface="Arial" panose="020B0604020202020204" pitchFamily="34" charset="0"/>
              </a:rPr>
              <a:t>We believe that the most intuitive manifestation is the time of calculation.</a:t>
            </a:r>
          </a:p>
          <a:p>
            <a:endParaRPr lang="en-US" altLang="zh-CN" b="0" i="0" dirty="0">
              <a:solidFill>
                <a:srgbClr val="333333"/>
              </a:solidFill>
              <a:effectLst/>
              <a:latin typeface="Arial" panose="020B0604020202020204" pitchFamily="34" charset="0"/>
            </a:endParaRPr>
          </a:p>
          <a:p>
            <a:r>
              <a:rPr lang="en-US" altLang="zh-CN" b="0" i="0" dirty="0">
                <a:solidFill>
                  <a:srgbClr val="333333"/>
                </a:solidFill>
                <a:effectLst/>
                <a:latin typeface="Arial" panose="020B0604020202020204" pitchFamily="34" charset="0"/>
              </a:rPr>
              <a:t>so we decided to utilize the power of machine learning to help us.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sz="1200" b="1" i="0" dirty="0">
              <a:solidFill>
                <a:srgbClr val="121212"/>
              </a:solidFill>
              <a:effectLst/>
              <a:latin typeface="-apple-system"/>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272B3E"/>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Specifically, our idea is to automatically select the optimal reordering method from the existing algorithms.</a:t>
            </a:r>
          </a:p>
          <a:p>
            <a:endParaRPr lang="en-US" altLang="zh-CN" b="0" i="0" dirty="0">
              <a:solidFill>
                <a:srgbClr val="333333"/>
              </a:solidFill>
              <a:effectLst/>
              <a:latin typeface="Arial" panose="020B0604020202020204" pitchFamily="34" charset="0"/>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13</a:t>
            </a:fld>
            <a:endParaRPr lang="zh-CN" altLang="en-US"/>
          </a:p>
        </p:txBody>
      </p:sp>
    </p:spTree>
    <p:extLst>
      <p:ext uri="{BB962C8B-B14F-4D97-AF65-F5344CB8AC3E}">
        <p14:creationId xmlns:p14="http://schemas.microsoft.com/office/powerpoint/2010/main" val="217070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order to better obtain the matrix structural information, we use the spatial-based graph convolutional neural network as a adaptive classifier, which w</a:t>
            </a:r>
            <a:r>
              <a:rPr lang="en-US" altLang="zh-CN" b="0" i="0" dirty="0">
                <a:solidFill>
                  <a:srgbClr val="4A90E2"/>
                </a:solidFill>
                <a:effectLst/>
                <a:latin typeface="Arial" panose="020B0604020202020204" pitchFamily="34" charset="0"/>
              </a:rPr>
              <a:t>e call it GCN for short.</a:t>
            </a:r>
          </a:p>
          <a:p>
            <a:pPr algn="l"/>
            <a:r>
              <a:rPr lang="en-US" altLang="zh-CN" sz="1800" b="0" i="0" u="none" strike="noStrike" baseline="0" dirty="0">
                <a:latin typeface="LinLibertineT"/>
              </a:rPr>
              <a:t>The GCN defines graph convolutions based on the spatial relations of nodes, which is similar to the dependencies of rows or columns during the elimination.</a:t>
            </a: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i="0" dirty="0">
                <a:solidFill>
                  <a:srgbClr val="121212"/>
                </a:solidFill>
                <a:effectLst/>
                <a:latin typeface="-apple-system"/>
                <a:ea typeface="微软雅黑" panose="020B0503020204020204" pitchFamily="34" charset="-122"/>
              </a:rPr>
              <a:t>（点鼠标）</a:t>
            </a:r>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666666"/>
                </a:solidFill>
                <a:effectLst/>
                <a:latin typeface="Arial" panose="020B0604020202020204" pitchFamily="34" charset="0"/>
              </a:rPr>
              <a:t>The whole process is shown in the figure.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u="none" strike="noStrike" baseline="0" dirty="0">
                <a:solidFill>
                  <a:srgbClr val="666666"/>
                </a:solidFill>
                <a:effectLst/>
                <a:latin typeface="Arial" panose="020B0604020202020204" pitchFamily="34" charset="0"/>
              </a:rPr>
              <a:t>First we correspond the sparse matrix to a graph. And Using a GCN to extract the structural information.</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After that, the model will pass these information to a Multilayer perceptron, and complete the classification by a </a:t>
            </a:r>
            <a:r>
              <a:rPr lang="en-US" altLang="zh-CN" sz="1800" b="0" i="0" u="none" strike="noStrike" baseline="0" dirty="0" err="1">
                <a:latin typeface="LinLibertineT"/>
              </a:rPr>
              <a:t>softmax</a:t>
            </a:r>
            <a:r>
              <a:rPr lang="en-US" altLang="zh-CN" sz="1800" b="0" i="0" u="none" strike="noStrike" baseline="0" dirty="0">
                <a:latin typeface="LinLibertineT"/>
              </a:rPr>
              <a:t> function.</a:t>
            </a:r>
            <a:endParaRPr lang="en-US" altLang="zh-CN"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14</a:t>
            </a:fld>
            <a:endParaRPr lang="zh-CN" altLang="en-US"/>
          </a:p>
        </p:txBody>
      </p:sp>
    </p:spTree>
    <p:extLst>
      <p:ext uri="{BB962C8B-B14F-4D97-AF65-F5344CB8AC3E}">
        <p14:creationId xmlns:p14="http://schemas.microsoft.com/office/powerpoint/2010/main" val="36097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are some details of it. </a:t>
            </a:r>
          </a:p>
          <a:p>
            <a:pPr algn="l"/>
            <a:endParaRPr lang="en-US" altLang="zh-CN" sz="1200" b="0" i="0" u="none" strike="noStrike" baseline="0" dirty="0">
              <a:latin typeface="LinLibertineT"/>
            </a:endParaRPr>
          </a:p>
          <a:p>
            <a:pPr algn="l"/>
            <a:r>
              <a:rPr lang="en-US" altLang="zh-CN" sz="1200" b="0" i="0" u="none" strike="noStrike" baseline="0" dirty="0">
                <a:latin typeface="LinLibertineT"/>
              </a:rPr>
              <a:t>The GCN consists of a stack of neural network, each layer aggregates central node and its neighbor’s information along edges.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Like this graph shows. </a:t>
            </a:r>
            <a:r>
              <a:rPr lang="en-US" altLang="zh-CN" dirty="0"/>
              <a:t>( </a:t>
            </a:r>
            <a:r>
              <a:rPr lang="zh-CN" altLang="en-US" dirty="0"/>
              <a:t>点鼠标</a:t>
            </a:r>
            <a:r>
              <a:rPr lang="en-US" altLang="zh-CN" dirty="0"/>
              <a:t>)</a:t>
            </a:r>
            <a:endParaRPr lang="en-US" altLang="zh-CN" sz="1200" b="0" i="0" u="none" strike="noStrike" baseline="0" dirty="0">
              <a:latin typeface="LinLibertineT"/>
            </a:endParaRPr>
          </a:p>
          <a:p>
            <a:pPr algn="l"/>
            <a:r>
              <a:rPr lang="en-US" altLang="zh-CN" sz="1200" b="0" i="0" u="none" strike="noStrike" baseline="0" dirty="0">
                <a:latin typeface="LinLibertineT"/>
              </a:rPr>
              <a:t>Then the information will pass to next layer.</a:t>
            </a:r>
          </a:p>
          <a:p>
            <a:pPr algn="l"/>
            <a:r>
              <a:rPr lang="en-US" altLang="zh-CN" sz="1200" b="0" i="0" u="none" strike="noStrike" baseline="0" dirty="0">
                <a:latin typeface="LinLibertineT"/>
              </a:rPr>
              <a:t>We believe a well-trained GCN can glean the parallelisms and dependencies info of nodes.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点鼠标</a:t>
            </a:r>
            <a:r>
              <a:rPr lang="en-US" altLang="zh-CN" dirty="0"/>
              <a:t>)</a:t>
            </a:r>
          </a:p>
          <a:p>
            <a:r>
              <a:rPr lang="en-US" altLang="zh-CN" dirty="0"/>
              <a:t>Here is a message propagation function and this is vertex update function.</a:t>
            </a:r>
            <a:endParaRPr lang="en-US" altLang="zh-CN" sz="1800" b="0" i="0" u="none" strike="noStrike" baseline="0" dirty="0">
              <a:latin typeface="LinLibertineT"/>
            </a:endParaRPr>
          </a:p>
          <a:p>
            <a:pPr algn="l"/>
            <a:r>
              <a:rPr lang="en-US" altLang="zh-CN" sz="1800" b="0" i="0" u="none" strike="noStrike" baseline="0" dirty="0">
                <a:latin typeface="LinLibertineT"/>
              </a:rPr>
              <a:t>Where the Fv and Fu are the features of vertex, and e means 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So we need to assign some features to the graph for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 </a:t>
            </a:r>
            <a:r>
              <a:rPr lang="zh-CN" altLang="en-US" sz="1800" dirty="0"/>
              <a:t>点鼠标</a:t>
            </a:r>
            <a:r>
              <a:rPr lang="en-US" altLang="zh-CN" sz="1800" dirty="0"/>
              <a:t>)</a:t>
            </a:r>
            <a:endParaRPr lang="en-US" altLang="zh-CN" sz="1800" b="0" i="0" u="none" strike="noStrike" baseline="0" dirty="0">
              <a:latin typeface="LinLibertineT"/>
            </a:endParaRPr>
          </a:p>
          <a:p>
            <a:pPr marL="0" indent="0" algn="l">
              <a:buNone/>
            </a:pPr>
            <a:r>
              <a:rPr lang="en-US" altLang="zh-CN" sz="1800" b="0" i="0" u="none" strike="noStrike" baseline="0" dirty="0">
                <a:latin typeface="LinLibertineT"/>
              </a:rPr>
              <a:t>According to the principle, we know the message is passed along the edges,</a:t>
            </a:r>
            <a:r>
              <a:rPr lang="zh-CN" altLang="en-US" sz="1800" b="0" i="0" u="none" strike="noStrike" baseline="0" dirty="0">
                <a:latin typeface="LinLibertineT"/>
              </a:rPr>
              <a:t> </a:t>
            </a:r>
            <a:r>
              <a:rPr lang="en-US" altLang="zh-CN" sz="1800" b="0" i="0" u="none" strike="noStrike" baseline="0" dirty="0">
                <a:latin typeface="LinLibertineT"/>
              </a:rPr>
              <a:t>so the propagation process can make good use of the positional relationship.</a:t>
            </a:r>
          </a:p>
          <a:p>
            <a:pPr marL="0" indent="0" algn="l">
              <a:buNone/>
            </a:pPr>
            <a:r>
              <a:rPr lang="en-US" altLang="zh-CN" sz="1800" b="0" i="0" u="none" strike="noStrike" baseline="0" dirty="0">
                <a:latin typeface="LinLibertineT"/>
              </a:rPr>
              <a:t>Therefore, We did not assign any features to the edge.</a:t>
            </a:r>
          </a:p>
          <a:p>
            <a:pPr marL="0" indent="0" algn="l">
              <a:buNone/>
            </a:pPr>
            <a:endParaRPr lang="en-US" altLang="zh-CN" sz="1800" b="0" i="0" u="none" strike="noStrike" baseline="0" dirty="0">
              <a:latin typeface="LinLibertineT"/>
            </a:endParaRPr>
          </a:p>
          <a:p>
            <a:pPr algn="l"/>
            <a:r>
              <a:rPr lang="en-US" altLang="zh-CN" dirty="0"/>
              <a:t>But as for the vertex,</a:t>
            </a:r>
          </a:p>
          <a:p>
            <a:pPr algn="l"/>
            <a:r>
              <a:rPr lang="en-US" altLang="zh-CN" sz="1800" b="0" i="0" u="none" strike="noStrike" baseline="0" dirty="0">
                <a:latin typeface="LinLibertineT"/>
              </a:rPr>
              <a:t>We refer to the rule of traditional graph algorithm. </a:t>
            </a:r>
          </a:p>
          <a:p>
            <a:pPr algn="l"/>
            <a:r>
              <a:rPr lang="en-US" altLang="zh-CN" sz="1800" b="0" i="0" u="none" strike="noStrike" baseline="0" dirty="0">
                <a:latin typeface="LinLibertineT"/>
              </a:rPr>
              <a:t>And take the degree and the external degree as the features of each vertex.</a:t>
            </a: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 </a:t>
            </a:r>
            <a:r>
              <a:rPr lang="zh-CN" altLang="en-US" sz="1800" dirty="0"/>
              <a:t>点鼠标</a:t>
            </a:r>
            <a:r>
              <a:rPr lang="en-US" altLang="zh-CN" sz="1800" dirty="0"/>
              <a:t>)</a:t>
            </a:r>
            <a:endParaRPr lang="en-US" altLang="zh-CN" sz="1800" b="0" i="0" u="none" strike="noStrike" baseline="0" dirty="0">
              <a:latin typeface="LinLibertineT"/>
            </a:endParaRPr>
          </a:p>
          <a:p>
            <a:pPr algn="l"/>
            <a:r>
              <a:rPr lang="en-US" altLang="zh-CN" sz="1800" b="0" i="0" u="none" strike="noStrike" baseline="0" dirty="0">
                <a:latin typeface="LinLibertineT"/>
              </a:rPr>
              <a:t>The external degree represents the cost(</a:t>
            </a:r>
            <a:r>
              <a:rPr lang="zh-CN" altLang="en-US" sz="1800" b="0" i="0" u="none" strike="noStrike" baseline="0" dirty="0">
                <a:latin typeface="LinLibertineT"/>
              </a:rPr>
              <a:t>靠死特</a:t>
            </a:r>
            <a:r>
              <a:rPr lang="en-US" altLang="zh-CN" sz="1800" b="0" i="0" u="none" strike="noStrike" baseline="0" dirty="0">
                <a:latin typeface="LinLibertineT"/>
              </a:rPr>
              <a:t>) of node elimination. For instance, eliminating node 6 will generate 2 new edges ,so the external degree of node 6 is two.</a:t>
            </a:r>
          </a:p>
          <a:p>
            <a:pPr algn="l"/>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15</a:t>
            </a:fld>
            <a:endParaRPr lang="zh-CN" altLang="en-US"/>
          </a:p>
        </p:txBody>
      </p:sp>
    </p:spTree>
    <p:extLst>
      <p:ext uri="{BB962C8B-B14F-4D97-AF65-F5344CB8AC3E}">
        <p14:creationId xmlns:p14="http://schemas.microsoft.com/office/powerpoint/2010/main" val="88771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Arial" panose="020B0604020202020204" pitchFamily="34" charset="0"/>
              </a:rPr>
              <a:t>After extracting the structural information by GCN, we consider to supplement some overall information of the sparse matrix.</a:t>
            </a:r>
          </a:p>
          <a:p>
            <a:r>
              <a:rPr lang="en-US" altLang="zh-CN" b="0" i="0" dirty="0">
                <a:solidFill>
                  <a:srgbClr val="333333"/>
                </a:solidFill>
                <a:effectLst/>
                <a:latin typeface="Arial" panose="020B0604020202020204" pitchFamily="34" charset="0"/>
              </a:rPr>
              <a:t>These properties can describe whole sparse matrix and help to improve the accuracy. </a:t>
            </a:r>
          </a:p>
          <a:p>
            <a:endParaRPr lang="en-US" altLang="zh-CN"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点鼠标</a:t>
            </a:r>
            <a:r>
              <a:rPr lang="en-US" altLang="zh-CN" dirty="0"/>
              <a:t>)</a:t>
            </a:r>
            <a:endParaRPr lang="en-US" altLang="zh-CN" b="0" i="0" dirty="0">
              <a:solidFill>
                <a:srgbClr val="33333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We selected these properties as our extra(</a:t>
            </a:r>
            <a:r>
              <a:rPr lang="zh-CN" altLang="en-US" b="0" i="0" dirty="0">
                <a:solidFill>
                  <a:srgbClr val="333333"/>
                </a:solidFill>
                <a:effectLst/>
                <a:latin typeface="Arial" panose="020B0604020202020204" pitchFamily="34" charset="0"/>
              </a:rPr>
              <a:t>艾克斯</a:t>
            </a:r>
            <a:r>
              <a:rPr lang="en-US" altLang="zh-CN" b="0" i="0" dirty="0" err="1">
                <a:solidFill>
                  <a:srgbClr val="333333"/>
                </a:solidFill>
                <a:effectLst/>
                <a:latin typeface="Arial" panose="020B0604020202020204" pitchFamily="34" charset="0"/>
              </a:rPr>
              <a:t>tra</a:t>
            </a:r>
            <a:r>
              <a:rPr lang="en-US" altLang="zh-CN" b="0" i="0" dirty="0">
                <a:solidFill>
                  <a:srgbClr val="333333"/>
                </a:solidFill>
                <a:effectLst/>
                <a:latin typeface="Arial" panose="020B0604020202020204" pitchFamily="34" charset="0"/>
              </a:rPr>
              <a:t>) information :  Like number of vertices, the sparsity, maximum degree and </a:t>
            </a:r>
            <a:r>
              <a:rPr lang="en-US" altLang="zh-CN" b="0" i="0" dirty="0" err="1">
                <a:solidFill>
                  <a:srgbClr val="333333"/>
                </a:solidFill>
                <a:effectLst/>
                <a:latin typeface="Arial" panose="020B0604020202020204" pitchFamily="34" charset="0"/>
              </a:rPr>
              <a:t>etc</a:t>
            </a:r>
            <a:r>
              <a:rPr lang="en-US" altLang="zh-CN" b="0" i="0" dirty="0">
                <a:solidFill>
                  <a:srgbClr val="333333"/>
                </a:solidFill>
                <a:effectLst/>
                <a:latin typeface="Arial" panose="020B0604020202020204" pitchFamily="34" charset="0"/>
              </a:rPr>
              <a:t> </a:t>
            </a:r>
            <a:r>
              <a:rPr lang="en-US" altLang="zh-CN" b="0" i="0" dirty="0">
                <a:solidFill>
                  <a:srgbClr val="666666"/>
                </a:solidFill>
                <a:effectLst/>
                <a:latin typeface="Arial" panose="020B0604020202020204" pitchFamily="34" charset="0"/>
              </a:rPr>
              <a:t> /ˌet ˈ</a:t>
            </a:r>
            <a:r>
              <a:rPr lang="en-US" altLang="zh-CN" b="0" i="0" dirty="0" err="1">
                <a:solidFill>
                  <a:srgbClr val="666666"/>
                </a:solidFill>
                <a:effectLst/>
                <a:latin typeface="Arial" panose="020B0604020202020204" pitchFamily="34" charset="0"/>
              </a:rPr>
              <a:t>setərə</a:t>
            </a:r>
            <a:r>
              <a:rPr lang="en-US" altLang="zh-CN" b="0" i="0" dirty="0">
                <a:solidFill>
                  <a:srgbClr val="666666"/>
                </a:solidFill>
                <a:effectLst/>
                <a:latin typeface="Arial" panose="020B0604020202020204" pitchFamily="34" charset="0"/>
              </a:rPr>
              <a:t>/.</a:t>
            </a:r>
          </a:p>
          <a:p>
            <a:endParaRPr lang="en-US" altLang="zh-CN" b="0" i="0" dirty="0">
              <a:solidFill>
                <a:srgbClr val="333333"/>
              </a:solidFill>
              <a:effectLst/>
              <a:latin typeface="Arial" panose="020B0604020202020204" pitchFamily="34" charset="0"/>
            </a:endParaRPr>
          </a:p>
          <a:p>
            <a:r>
              <a:rPr lang="en-US" altLang="zh-CN" b="0" i="0" dirty="0">
                <a:solidFill>
                  <a:srgbClr val="333333"/>
                </a:solidFill>
                <a:effectLst/>
                <a:latin typeface="Arial" panose="020B0604020202020204" pitchFamily="34" charset="0"/>
              </a:rPr>
              <a:t>These properties will be combined with GCN’s results and pass to MLP to </a:t>
            </a:r>
            <a:r>
              <a:rPr lang="en-US" altLang="zh-CN" sz="1800" b="0" i="0" u="none" strike="noStrike" baseline="0" dirty="0">
                <a:latin typeface="LinLibertineT"/>
              </a:rPr>
              <a:t>analyze. </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16</a:t>
            </a:fld>
            <a:endParaRPr lang="zh-CN" altLang="en-US"/>
          </a:p>
        </p:txBody>
      </p:sp>
    </p:spTree>
    <p:extLst>
      <p:ext uri="{BB962C8B-B14F-4D97-AF65-F5344CB8AC3E}">
        <p14:creationId xmlns:p14="http://schemas.microsoft.com/office/powerpoint/2010/main" val="98818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this supervised multi-classification problem, We need to define the label of dataset.</a:t>
            </a:r>
          </a:p>
          <a:p>
            <a:endParaRPr lang="en-US" altLang="zh-CN" dirty="0"/>
          </a:p>
          <a:p>
            <a:r>
              <a:rPr lang="en-US" altLang="zh-CN" b="0" i="0" dirty="0">
                <a:solidFill>
                  <a:srgbClr val="333333"/>
                </a:solidFill>
                <a:effectLst/>
                <a:latin typeface="Arial" panose="020B0604020202020204" pitchFamily="34" charset="0"/>
              </a:rPr>
              <a:t>Four reordering methods are selected as our ground truth. They are AMD,COLAMD,METIS and NESDIS.</a:t>
            </a:r>
          </a:p>
          <a:p>
            <a:endParaRPr lang="en-US" altLang="zh-CN" b="0" i="0" dirty="0">
              <a:solidFill>
                <a:srgbClr val="333333"/>
              </a:solidFill>
              <a:effectLst/>
              <a:latin typeface="Arial" panose="020B0604020202020204" pitchFamily="34" charset="0"/>
            </a:endParaRPr>
          </a:p>
          <a:p>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点鼠标</a:t>
            </a:r>
            <a:r>
              <a:rPr lang="en-US" altLang="zh-CN" b="0" i="0" dirty="0">
                <a:solidFill>
                  <a:srgbClr val="333333"/>
                </a:solidFill>
                <a:effectLst/>
                <a:latin typeface="Arial" panose="020B0604020202020204" pitchFamily="34" charset="0"/>
              </a:rPr>
              <a:t>)</a:t>
            </a:r>
          </a:p>
          <a:p>
            <a:r>
              <a:rPr lang="en-US" altLang="zh-CN" b="0" i="0" dirty="0">
                <a:solidFill>
                  <a:srgbClr val="333333"/>
                </a:solidFill>
                <a:effectLst/>
                <a:latin typeface="Arial" panose="020B0604020202020204" pitchFamily="34" charset="0"/>
              </a:rPr>
              <a:t>We </a:t>
            </a:r>
            <a:r>
              <a:rPr lang="en-US" altLang="zh-CN" sz="1200" b="0" i="0" u="none" strike="noStrike" baseline="0" dirty="0">
                <a:latin typeface="LinLibertineT"/>
              </a:rPr>
              <a:t>performed multifrontal QR on these methods, and selected the best method according to the time of numerical factorization.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点鼠标</a:t>
            </a:r>
            <a:r>
              <a:rPr lang="en-US" altLang="zh-CN" b="0" i="0" dirty="0">
                <a:solidFill>
                  <a:srgbClr val="333333"/>
                </a:solidFill>
                <a:effectLst/>
                <a:latin typeface="Arial" panose="020B0604020202020204" pitchFamily="34" charset="0"/>
              </a:rPr>
              <a:t>)</a:t>
            </a:r>
            <a:endParaRPr lang="en-US" altLang="zh-CN" sz="1200" b="0" i="0" u="none" strike="noStrike" baseline="0" dirty="0">
              <a:solidFill>
                <a:srgbClr val="333333"/>
              </a:solidFill>
              <a:effectLst/>
              <a:latin typeface="LinLibertineT"/>
            </a:endParaRPr>
          </a:p>
          <a:p>
            <a:r>
              <a:rPr lang="en-US" altLang="zh-CN" b="0" i="0" dirty="0">
                <a:solidFill>
                  <a:srgbClr val="333333"/>
                </a:solidFill>
                <a:effectLst/>
                <a:latin typeface="Arial" panose="020B0604020202020204" pitchFamily="34" charset="0"/>
              </a:rPr>
              <a:t>Then the corresponding numbers of them will be served as labels.</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17</a:t>
            </a:fld>
            <a:endParaRPr lang="zh-CN" altLang="en-US"/>
          </a:p>
        </p:txBody>
      </p:sp>
    </p:spTree>
    <p:extLst>
      <p:ext uri="{BB962C8B-B14F-4D97-AF65-F5344CB8AC3E}">
        <p14:creationId xmlns:p14="http://schemas.microsoft.com/office/powerpoint/2010/main" val="298854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Next In experiments, we used </a:t>
            </a:r>
            <a:r>
              <a:rPr lang="en-US" altLang="zh-CN" sz="1800" b="0" i="0" u="none" strike="noStrike" baseline="0" dirty="0">
                <a:latin typeface="LinLibertineT"/>
              </a:rPr>
              <a:t>two layers of parallel GCN to obtain the hidden structural information.</a:t>
            </a:r>
          </a:p>
          <a:p>
            <a:pPr algn="l"/>
            <a:r>
              <a:rPr lang="en-US" altLang="zh-CN" sz="1800" b="0" i="0" u="none" strike="noStrike" baseline="0" dirty="0">
                <a:latin typeface="LinLibertineT"/>
              </a:rPr>
              <a:t>And 3 fully connected layers to readout.</a:t>
            </a:r>
          </a:p>
          <a:p>
            <a:pPr algn="l"/>
            <a:r>
              <a:rPr lang="en-US" altLang="zh-CN" sz="1800" b="0" i="0" u="none" strike="noStrike" baseline="0" dirty="0">
                <a:latin typeface="LinLibertineT"/>
              </a:rPr>
              <a:t>4 hundred and eight datasets from </a:t>
            </a:r>
            <a:r>
              <a:rPr lang="en-US" altLang="zh-CN" sz="1800" b="0" i="0" u="none" strike="noStrike" baseline="0" dirty="0" err="1">
                <a:latin typeface="LinLibertineT"/>
              </a:rPr>
              <a:t>SuiteSparse</a:t>
            </a:r>
            <a:r>
              <a:rPr lang="en-US" altLang="zh-CN" sz="1800" b="0" i="0" u="none" strike="noStrike" baseline="0" dirty="0">
                <a:latin typeface="LinLibertineT"/>
              </a:rPr>
              <a:t> collection are used.</a:t>
            </a: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333333"/>
                </a:solidFill>
                <a:effectLst/>
                <a:latin typeface="Arial" panose="020B0604020202020204" pitchFamily="34" charset="0"/>
              </a:rPr>
              <a:t>(</a:t>
            </a:r>
            <a:r>
              <a:rPr lang="zh-CN" altLang="en-US" sz="1800" b="0" i="0" dirty="0">
                <a:solidFill>
                  <a:srgbClr val="333333"/>
                </a:solidFill>
                <a:effectLst/>
                <a:latin typeface="Arial" panose="020B0604020202020204" pitchFamily="34" charset="0"/>
              </a:rPr>
              <a:t>点鼠标</a:t>
            </a:r>
            <a:r>
              <a:rPr lang="en-US" altLang="zh-CN" sz="1800" b="0" i="0" dirty="0">
                <a:solidFill>
                  <a:srgbClr val="333333"/>
                </a:solidFill>
                <a:effectLst/>
                <a:latin typeface="Arial" panose="020B0604020202020204" pitchFamily="34" charset="0"/>
              </a:rPr>
              <a:t>)</a:t>
            </a:r>
            <a:endParaRPr lang="en-US" altLang="zh-CN" sz="1800" b="0" i="0" u="none" strike="noStrike" baseline="0" dirty="0">
              <a:latin typeface="LinLibertineT"/>
            </a:endParaRPr>
          </a:p>
          <a:p>
            <a:pPr algn="l"/>
            <a:r>
              <a:rPr lang="en-US" altLang="zh-CN" sz="1800" b="0" i="0" u="none" strike="noStrike" baseline="0" dirty="0">
                <a:latin typeface="LinLibertineT"/>
              </a:rPr>
              <a:t>The figure shows that our GCN has </a:t>
            </a:r>
            <a:r>
              <a:rPr lang="en-US" altLang="zh-CN" sz="2800" b="0" i="0" dirty="0">
                <a:solidFill>
                  <a:srgbClr val="333333"/>
                </a:solidFill>
                <a:effectLst/>
                <a:latin typeface="Arial" panose="020B0604020202020204" pitchFamily="34" charset="0"/>
              </a:rPr>
              <a:t>achieved a maximum accuracy of nearly 80%.</a:t>
            </a:r>
            <a:endParaRPr lang="en-US" altLang="zh-CN" sz="1800" b="0" i="0" u="none" strike="noStrike" baseline="0" dirty="0">
              <a:latin typeface="LinLibertineT"/>
            </a:endParaRPr>
          </a:p>
          <a:p>
            <a:pPr algn="l"/>
            <a:r>
              <a:rPr lang="en-US" altLang="zh-CN" sz="1800" b="0" i="0" u="none" strike="noStrike" baseline="0" dirty="0">
                <a:latin typeface="LinLibertineT"/>
              </a:rPr>
              <a:t>Then we compared our GCN classifier with 4 traditional methods (</a:t>
            </a:r>
            <a:r>
              <a:rPr lang="zh-CN" altLang="en-US" sz="1800" b="0" i="0" u="none" strike="noStrike" baseline="0" dirty="0">
                <a:latin typeface="LinLibertineT"/>
              </a:rPr>
              <a:t>动鼠标 </a:t>
            </a:r>
            <a:r>
              <a:rPr lang="en-US" altLang="zh-CN" sz="1800" b="0" i="0" u="none" strike="noStrike" baseline="0" dirty="0">
                <a:latin typeface="LinLibertineT"/>
              </a:rPr>
              <a:t>)and a previous work that only use MLP-NN to predict the least fill-ins of sparse matrix. </a:t>
            </a:r>
            <a:r>
              <a:rPr lang="zh-CN" altLang="en-US" sz="1800" b="0" i="0" u="none" strike="noStrike" baseline="0" dirty="0">
                <a:latin typeface="LinLibertineT"/>
              </a:rPr>
              <a:t>（指一下）</a:t>
            </a:r>
            <a:endParaRPr lang="en-US" altLang="zh-CN" sz="1800" b="0" i="0" u="none" strike="noStrike" baseline="0" dirty="0">
              <a:latin typeface="LinLibertineT"/>
            </a:endParaRP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dirty="0">
                <a:solidFill>
                  <a:srgbClr val="333333"/>
                </a:solidFill>
                <a:effectLst/>
                <a:latin typeface="Arial" panose="020B0604020202020204" pitchFamily="34" charset="0"/>
              </a:rPr>
              <a:t>(</a:t>
            </a:r>
            <a:r>
              <a:rPr lang="zh-CN" altLang="en-US" sz="1800" b="0" i="0" dirty="0">
                <a:solidFill>
                  <a:srgbClr val="333333"/>
                </a:solidFill>
                <a:effectLst/>
                <a:latin typeface="Arial" panose="020B0604020202020204" pitchFamily="34" charset="0"/>
              </a:rPr>
              <a:t>点鼠标</a:t>
            </a:r>
            <a:r>
              <a:rPr lang="en-US" altLang="zh-CN" sz="1800" b="0" i="0" dirty="0">
                <a:solidFill>
                  <a:srgbClr val="333333"/>
                </a:solidFill>
                <a:effectLst/>
                <a:latin typeface="Arial" panose="020B0604020202020204" pitchFamily="34" charset="0"/>
              </a:rPr>
              <a:t>)</a:t>
            </a:r>
            <a:endParaRPr lang="en-US" altLang="zh-CN" sz="1800" b="0" i="0" u="none" strike="noStrike" baseline="0" dirty="0">
              <a:latin typeface="LinLibertineT"/>
            </a:endParaRPr>
          </a:p>
          <a:p>
            <a:pPr algn="l"/>
            <a:r>
              <a:rPr lang="en-US" altLang="zh-CN" sz="1800" b="0" i="0" u="none" strike="noStrike" baseline="0" dirty="0">
                <a:latin typeface="LinLibertineT"/>
              </a:rPr>
              <a:t>The results shows that : As for the average memory cost, our GCN is slightly higher than the memory-saving MLP approach by 3.5%, </a:t>
            </a:r>
          </a:p>
          <a:p>
            <a:pPr algn="l"/>
            <a:r>
              <a:rPr lang="en-US" altLang="zh-CN" sz="1800" b="0" i="0" u="none" strike="noStrike" baseline="0" dirty="0">
                <a:latin typeface="LinLibertineT"/>
              </a:rPr>
              <a:t>But  the average calculation time can be reduced by twenty seven point one nine percent.</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18</a:t>
            </a:fld>
            <a:endParaRPr lang="zh-CN" altLang="en-US"/>
          </a:p>
        </p:txBody>
      </p:sp>
    </p:spTree>
    <p:extLst>
      <p:ext uri="{BB962C8B-B14F-4D97-AF65-F5344CB8AC3E}">
        <p14:creationId xmlns:p14="http://schemas.microsoft.com/office/powerpoint/2010/main" val="4106408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We also </a:t>
            </a:r>
            <a:r>
              <a:rPr lang="en-US" altLang="zh-CN" b="0" i="0" dirty="0">
                <a:solidFill>
                  <a:srgbClr val="333333"/>
                </a:solidFill>
                <a:effectLst/>
                <a:latin typeface="Arial" panose="020B0604020202020204" pitchFamily="34" charset="0"/>
              </a:rPr>
              <a:t>counted the cost of GCN time into the complete factorization of </a:t>
            </a:r>
            <a:r>
              <a:rPr lang="en-US" altLang="zh-CN" b="0" i="0" dirty="0" err="1">
                <a:solidFill>
                  <a:srgbClr val="333333"/>
                </a:solidFill>
                <a:effectLst/>
                <a:latin typeface="Arial" panose="020B0604020202020204" pitchFamily="34" charset="0"/>
              </a:rPr>
              <a:t>SuiteSparse</a:t>
            </a:r>
            <a:r>
              <a:rPr lang="en-US" altLang="zh-CN" b="0" i="0" dirty="0">
                <a:solidFill>
                  <a:srgbClr val="333333"/>
                </a:solidFill>
                <a:effectLst/>
                <a:latin typeface="Arial" panose="020B0604020202020204" pitchFamily="34" charset="0"/>
              </a:rPr>
              <a:t> QR and </a:t>
            </a:r>
            <a:r>
              <a:rPr lang="en-US" altLang="zh-CN" sz="1200" dirty="0">
                <a:solidFill>
                  <a:schemeClr val="tx1"/>
                </a:solidFill>
                <a:latin typeface="+mn-lt"/>
                <a:ea typeface="+mn-ea"/>
              </a:rPr>
              <a:t>compared to its default method and brute-force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The blue bar is the time of symbolic analysis and the yellow is for numerical factorization.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The figure shows that the brute-force method has the worst performance because it needs to run all algorithms and the selection solely depends on the number of fill-ins.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点鼠标</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a:t>
            </a:r>
          </a:p>
          <a:p>
            <a:pPr algn="l"/>
            <a:r>
              <a:rPr lang="en-US" altLang="zh-CN" sz="1800" b="0" i="0" u="none" strike="noStrike" baseline="0" dirty="0">
                <a:latin typeface="LinLibertineT"/>
              </a:rPr>
              <a:t>In conclusion, on the test dataset, </a:t>
            </a:r>
            <a:r>
              <a:rPr lang="en-US" altLang="zh-CN" sz="1800" dirty="0">
                <a:solidFill>
                  <a:schemeClr val="tx2">
                    <a:lumMod val="75000"/>
                  </a:schemeClr>
                </a:solidFill>
                <a:latin typeface="微软雅黑" panose="020B0503020204020204" pitchFamily="34" charset="-122"/>
                <a:ea typeface="微软雅黑" panose="020B0503020204020204" pitchFamily="34" charset="-122"/>
              </a:rPr>
              <a:t>our GCN adaptive classifier achieves a certain acceleration, the performance </a:t>
            </a:r>
            <a:r>
              <a:rPr lang="en-US" altLang="zh-CN" sz="1800" b="0" i="0" u="none" strike="noStrike" baseline="0" dirty="0">
                <a:latin typeface="LinLibertineT"/>
              </a:rPr>
              <a:t>is improved twenty point seven eight percent compared to the default method.</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19</a:t>
            </a:fld>
            <a:endParaRPr lang="zh-CN" altLang="en-US"/>
          </a:p>
        </p:txBody>
      </p:sp>
    </p:spTree>
    <p:extLst>
      <p:ext uri="{BB962C8B-B14F-4D97-AF65-F5344CB8AC3E}">
        <p14:creationId xmlns:p14="http://schemas.microsoft.com/office/powerpoint/2010/main" val="262695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content of today’s presentation.</a:t>
            </a:r>
          </a:p>
          <a:p>
            <a:r>
              <a:rPr lang="en-US" altLang="zh-CN" dirty="0"/>
              <a:t>At first, let me introduce some background and motivation for our optimization.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2</a:t>
            </a:fld>
            <a:endParaRPr lang="zh-CN" altLang="en-US"/>
          </a:p>
        </p:txBody>
      </p:sp>
    </p:spTree>
    <p:extLst>
      <p:ext uri="{BB962C8B-B14F-4D97-AF65-F5344CB8AC3E}">
        <p14:creationId xmlns:p14="http://schemas.microsoft.com/office/powerpoint/2010/main" val="34164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Next section, let’s share our solutions to other challenges in Numerical factorization.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20</a:t>
            </a:fld>
            <a:endParaRPr lang="zh-CN" altLang="en-US"/>
          </a:p>
        </p:txBody>
      </p:sp>
    </p:spTree>
    <p:extLst>
      <p:ext uri="{BB962C8B-B14F-4D97-AF65-F5344CB8AC3E}">
        <p14:creationId xmlns:p14="http://schemas.microsoft.com/office/powerpoint/2010/main" val="140331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During the numerical factorization, the object we operated is a </a:t>
            </a:r>
            <a:r>
              <a:rPr lang="en-US" altLang="zh-CN" sz="1200" b="1" dirty="0">
                <a:solidFill>
                  <a:schemeClr val="tx2">
                    <a:lumMod val="75000"/>
                  </a:schemeClr>
                </a:solidFill>
                <a:latin typeface="微软雅黑" panose="020B0503020204020204" pitchFamily="34" charset="-122"/>
                <a:ea typeface="微软雅黑" panose="020B0503020204020204" pitchFamily="34" charset="-122"/>
              </a:rPr>
              <a:t>task tree.</a:t>
            </a:r>
            <a:endParaRPr lang="en-US" altLang="zh-CN" sz="1200" b="1" dirty="0">
              <a:solidFill>
                <a:srgbClr val="C00000"/>
              </a:solidFill>
              <a:latin typeface="微软雅黑" panose="020B0503020204020204" pitchFamily="34" charset="-122"/>
              <a:ea typeface="微软雅黑" panose="020B0503020204020204" pitchFamily="34" charset="-122"/>
            </a:endParaRPr>
          </a:p>
          <a:p>
            <a:r>
              <a:rPr lang="en-US" altLang="zh-CN" dirty="0"/>
              <a:t>(</a:t>
            </a:r>
            <a:r>
              <a:rPr lang="zh-CN" altLang="en-US" dirty="0"/>
              <a:t>点鼠标</a:t>
            </a:r>
            <a:r>
              <a:rPr lang="en-US" altLang="zh-CN" dirty="0"/>
              <a:t>)</a:t>
            </a:r>
          </a:p>
          <a:p>
            <a:r>
              <a:rPr lang="en-US" altLang="zh-CN" dirty="0"/>
              <a:t>, which has a recursive task structure. </a:t>
            </a:r>
          </a:p>
          <a:p>
            <a:r>
              <a:rPr lang="en-US" altLang="zh-CN" dirty="0"/>
              <a:t>It means each task node may need to wait for all its children to complete.</a:t>
            </a:r>
          </a:p>
          <a:p>
            <a:endParaRPr lang="en-US" altLang="zh-CN" sz="1200" b="0" i="0" dirty="0">
              <a:solidFill>
                <a:srgbClr val="333333"/>
              </a:solidFill>
              <a:effectLst/>
              <a:latin typeface="微软雅黑" panose="020B0503020204020204" pitchFamily="34" charset="-122"/>
              <a:ea typeface="微软雅黑" panose="020B0503020204020204" pitchFamily="34" charset="-122"/>
            </a:endParaRPr>
          </a:p>
          <a:p>
            <a:r>
              <a:rPr lang="en-US" altLang="zh-CN" sz="1200" b="0" i="0" dirty="0">
                <a:solidFill>
                  <a:srgbClr val="333333"/>
                </a:solidFill>
                <a:effectLst/>
                <a:latin typeface="微软雅黑" panose="020B0503020204020204" pitchFamily="34" charset="-122"/>
                <a:ea typeface="微软雅黑" panose="020B0503020204020204" pitchFamily="34" charset="-122"/>
              </a:rPr>
              <a:t>(</a:t>
            </a:r>
            <a:r>
              <a:rPr lang="zh-CN" altLang="en-US" sz="1200" b="0" i="0" dirty="0">
                <a:solidFill>
                  <a:srgbClr val="333333"/>
                </a:solidFill>
                <a:effectLst/>
                <a:latin typeface="微软雅黑" panose="020B0503020204020204" pitchFamily="34" charset="-122"/>
                <a:ea typeface="微软雅黑" panose="020B0503020204020204" pitchFamily="34" charset="-122"/>
              </a:rPr>
              <a:t>点鼠标</a:t>
            </a:r>
            <a:r>
              <a:rPr lang="en-US" altLang="zh-CN" sz="1200" b="0" i="0" dirty="0">
                <a:solidFill>
                  <a:srgbClr val="333333"/>
                </a:solidFill>
                <a:effectLst/>
                <a:latin typeface="微软雅黑" panose="020B0503020204020204" pitchFamily="34" charset="-122"/>
                <a:ea typeface="微软雅黑" panose="020B0503020204020204" pitchFamily="34" charset="-122"/>
              </a:rPr>
              <a:t>)</a:t>
            </a:r>
          </a:p>
          <a:p>
            <a:r>
              <a:rPr lang="en-US" altLang="zh-CN" sz="1200" b="0" i="0" dirty="0">
                <a:solidFill>
                  <a:srgbClr val="333333"/>
                </a:solidFill>
                <a:effectLst/>
                <a:latin typeface="微软雅黑" panose="020B0503020204020204" pitchFamily="34" charset="-122"/>
                <a:ea typeface="微软雅黑" panose="020B0503020204020204" pitchFamily="34" charset="-122"/>
              </a:rPr>
              <a:t>Here is an example of task tree.</a:t>
            </a:r>
          </a:p>
          <a:p>
            <a:r>
              <a:rPr lang="en-US" altLang="zh-CN" sz="1200" b="0" i="0" dirty="0">
                <a:solidFill>
                  <a:srgbClr val="333333"/>
                </a:solidFill>
                <a:effectLst/>
                <a:latin typeface="微软雅黑" panose="020B0503020204020204" pitchFamily="34" charset="-122"/>
                <a:ea typeface="微软雅黑" panose="020B0503020204020204" pitchFamily="34" charset="-122"/>
              </a:rPr>
              <a:t>The task 4 need to wait task 2 and 3 due to the data dependency. </a:t>
            </a:r>
          </a:p>
          <a:p>
            <a:r>
              <a:rPr lang="en-US" altLang="zh-CN" sz="1200" b="0" i="0" dirty="0">
                <a:solidFill>
                  <a:srgbClr val="333333"/>
                </a:solidFill>
                <a:effectLst/>
                <a:latin typeface="微软雅黑" panose="020B0503020204020204" pitchFamily="34" charset="-122"/>
                <a:ea typeface="微软雅黑" panose="020B0503020204020204" pitchFamily="34" charset="-122"/>
              </a:rPr>
              <a:t>(</a:t>
            </a:r>
            <a:r>
              <a:rPr lang="zh-CN" altLang="en-US" sz="1200" b="0" i="0" dirty="0">
                <a:solidFill>
                  <a:srgbClr val="333333"/>
                </a:solidFill>
                <a:effectLst/>
                <a:latin typeface="微软雅黑" panose="020B0503020204020204" pitchFamily="34" charset="-122"/>
                <a:ea typeface="微软雅黑" panose="020B0503020204020204" pitchFamily="34" charset="-122"/>
              </a:rPr>
              <a:t>鼠标划一下</a:t>
            </a:r>
            <a:r>
              <a:rPr lang="en-US" altLang="zh-CN" sz="1200" b="0" i="0" dirty="0">
                <a:solidFill>
                  <a:srgbClr val="333333"/>
                </a:solidFill>
                <a:effectLst/>
                <a:latin typeface="微软雅黑" panose="020B0503020204020204" pitchFamily="34" charset="-122"/>
                <a:ea typeface="微软雅黑" panose="020B0503020204020204" pitchFamily="34" charset="-122"/>
              </a:rPr>
              <a:t>)</a:t>
            </a:r>
          </a:p>
          <a:p>
            <a:r>
              <a:rPr lang="en-US" altLang="zh-CN" sz="1200" b="0" i="0" dirty="0">
                <a:solidFill>
                  <a:srgbClr val="333333"/>
                </a:solidFill>
                <a:effectLst/>
                <a:latin typeface="微软雅黑" panose="020B0503020204020204" pitchFamily="34" charset="-122"/>
                <a:ea typeface="微软雅黑" panose="020B0503020204020204" pitchFamily="34" charset="-122"/>
              </a:rPr>
              <a:t>But these low level tasks can run in parallel.</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21</a:t>
            </a:fld>
            <a:endParaRPr lang="zh-CN" altLang="en-US"/>
          </a:p>
        </p:txBody>
      </p:sp>
    </p:spTree>
    <p:extLst>
      <p:ext uri="{BB962C8B-B14F-4D97-AF65-F5344CB8AC3E}">
        <p14:creationId xmlns:p14="http://schemas.microsoft.com/office/powerpoint/2010/main" val="10135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choose a high-performance suite of sparse matrix algorithm: </a:t>
            </a:r>
            <a:r>
              <a:rPr lang="en-US" altLang="zh-CN" dirty="0" err="1"/>
              <a:t>SuiteSpasre</a:t>
            </a:r>
            <a:r>
              <a:rPr lang="en-US" altLang="zh-CN" dirty="0"/>
              <a:t>.</a:t>
            </a:r>
          </a:p>
          <a:p>
            <a:r>
              <a:rPr lang="en-US" altLang="zh-CN" dirty="0"/>
              <a:t> And  analyze it’s implementation of multifrontal QR ,who uses the Intel Threading building Blocks for parallelism.</a:t>
            </a:r>
          </a:p>
          <a:p>
            <a:r>
              <a:rPr lang="en-US" altLang="zh-CN" dirty="0"/>
              <a:t>The scheduling process of this framework is as follows:</a:t>
            </a:r>
          </a:p>
          <a:p>
            <a:r>
              <a:rPr lang="en-US" altLang="zh-CN" dirty="0"/>
              <a:t>(</a:t>
            </a:r>
            <a:r>
              <a:rPr lang="zh-CN" altLang="en-US" dirty="0"/>
              <a:t>点鼠标</a:t>
            </a:r>
            <a:r>
              <a:rPr lang="en-US" altLang="zh-CN" dirty="0"/>
              <a:t>)</a:t>
            </a:r>
          </a:p>
          <a:p>
            <a:r>
              <a:rPr lang="en-US" altLang="zh-CN" dirty="0"/>
              <a:t>Every time a batch of sibling nodes are taken by this framework,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join into the task list, (</a:t>
            </a:r>
            <a:r>
              <a:rPr lang="zh-CN" altLang="en-US" dirty="0"/>
              <a:t>点鼠标</a:t>
            </a:r>
            <a:r>
              <a:rPr lang="en-US" altLang="zh-CN" dirty="0"/>
              <a:t>)</a:t>
            </a:r>
          </a:p>
          <a:p>
            <a:r>
              <a:rPr lang="en-US" altLang="zh-CN" dirty="0"/>
              <a:t>And spawn their subtasks or just begin factorizing in parallel.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go on.</a:t>
            </a:r>
          </a:p>
          <a:p>
            <a:r>
              <a:rPr lang="en-US" altLang="zh-CN" dirty="0"/>
              <a:t>This is a typical batch processing. </a:t>
            </a:r>
          </a:p>
          <a:p>
            <a:r>
              <a:rPr lang="en-US" altLang="zh-CN" dirty="0"/>
              <a:t>We believe this process can be optimized, like this: (</a:t>
            </a:r>
            <a:r>
              <a:rPr lang="zh-CN" altLang="en-US" dirty="0"/>
              <a:t>换页</a:t>
            </a:r>
            <a:r>
              <a:rPr lang="en-US" altLang="zh-CN" dirty="0"/>
              <a:t>)</a:t>
            </a:r>
          </a:p>
          <a:p>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22</a:t>
            </a:fld>
            <a:endParaRPr lang="zh-CN" altLang="en-US"/>
          </a:p>
        </p:txBody>
      </p:sp>
    </p:spTree>
    <p:extLst>
      <p:ext uri="{BB962C8B-B14F-4D97-AF65-F5344CB8AC3E}">
        <p14:creationId xmlns:p14="http://schemas.microsoft.com/office/powerpoint/2010/main" val="85644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contrast, we cancel the rule of generating tasks in batches,  and our solution is to replace this framework with a stream processing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r>
              <a:rPr lang="en-US" altLang="zh-CN" dirty="0"/>
              <a:t>Every time a node is traversed, the task of this node is directly generated and checked.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r>
              <a:rPr lang="en-US" altLang="zh-CN" dirty="0"/>
              <a:t>Then it will start calculation or wait for its child nodes.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r>
              <a:rPr lang="en-US" altLang="zh-CN" dirty="0"/>
              <a:t>When comes to C2, it need to wait for all children finish tasks.</a:t>
            </a:r>
          </a:p>
          <a:p>
            <a:r>
              <a:rPr lang="en-US" altLang="zh-CN" dirty="0"/>
              <a:t>And the next node could be C21 or C3.</a:t>
            </a:r>
          </a:p>
          <a:p>
            <a:r>
              <a:rPr lang="en-US" altLang="zh-CN" dirty="0"/>
              <a:t>Here  suppose C3 comes first, then goes with C21 and C4.</a:t>
            </a:r>
          </a:p>
          <a:p>
            <a:r>
              <a:rPr lang="en-US" altLang="zh-CN" dirty="0"/>
              <a:t>In general, We can find that the streaming optimization has at least two advantages.</a:t>
            </a:r>
          </a:p>
          <a:p>
            <a:endParaRPr lang="en-US" altLang="zh-CN" dirty="0"/>
          </a:p>
          <a:p>
            <a:r>
              <a:rPr lang="en-US" altLang="zh-CN" dirty="0"/>
              <a:t>(</a:t>
            </a:r>
            <a:r>
              <a:rPr lang="zh-CN" altLang="en-US" dirty="0"/>
              <a:t>点鼠标</a:t>
            </a:r>
            <a:r>
              <a:rPr lang="en-US" altLang="zh-CN" dirty="0"/>
              <a:t>)</a:t>
            </a:r>
          </a:p>
          <a:p>
            <a:r>
              <a:rPr lang="en-US" altLang="zh-CN" dirty="0"/>
              <a:t>First it can avoid waiting a batch of task nodes.</a:t>
            </a:r>
          </a:p>
          <a:p>
            <a:r>
              <a:rPr lang="en-US" altLang="zh-CN" dirty="0"/>
              <a:t>And another is the </a:t>
            </a:r>
            <a:r>
              <a:rPr lang="en-US" altLang="zh-CN" b="0" i="0" dirty="0">
                <a:solidFill>
                  <a:srgbClr val="333333"/>
                </a:solidFill>
                <a:effectLst/>
                <a:latin typeface="Arial" panose="020B0604020202020204" pitchFamily="34" charset="0"/>
              </a:rPr>
              <a:t>low-level task nodes, which may have no data dependency, could have more chance to start computing earlier.</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23</a:t>
            </a:fld>
            <a:endParaRPr lang="zh-CN" altLang="en-US"/>
          </a:p>
        </p:txBody>
      </p:sp>
    </p:spTree>
    <p:extLst>
      <p:ext uri="{BB962C8B-B14F-4D97-AF65-F5344CB8AC3E}">
        <p14:creationId xmlns:p14="http://schemas.microsoft.com/office/powerpoint/2010/main" val="1122969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gn="l">
              <a:buNone/>
            </a:pPr>
            <a:r>
              <a:rPr lang="en-US" altLang="zh-CN" sz="1800" b="0" i="0" u="none" strike="noStrike" baseline="0" dirty="0">
                <a:latin typeface="LinLibertineT"/>
              </a:rPr>
              <a:t>As for another question, in order to improve the performance of every single thread in NUMA architecture, we consider adding an efficient task mapping strategy to our framework.</a:t>
            </a:r>
          </a:p>
          <a:p>
            <a:pPr marL="0" indent="0" algn="l">
              <a:buNone/>
            </a:pPr>
            <a:endParaRPr lang="en-US" altLang="zh-CN" sz="1800" b="0" i="0" u="none" strike="noStrike" baseline="0" dirty="0">
              <a:latin typeface="LinLibertineT"/>
            </a:endParaRPr>
          </a:p>
          <a:p>
            <a:pPr marL="0" indent="0" algn="l">
              <a:buNone/>
            </a:pPr>
            <a:r>
              <a:rPr lang="zh-CN" altLang="en-US" sz="1800" b="0" i="0" u="none" strike="noStrike" baseline="0" dirty="0">
                <a:latin typeface="LinLibertineT"/>
              </a:rPr>
              <a:t>（鼠标点）</a:t>
            </a:r>
            <a:endParaRPr lang="en-US" altLang="zh-CN" sz="1800" b="0" i="0" u="none" strike="noStrike" baseline="0" dirty="0">
              <a:latin typeface="LinLibertineT"/>
            </a:endParaRPr>
          </a:p>
          <a:p>
            <a:pPr marL="0" indent="0" algn="l">
              <a:buNone/>
            </a:pPr>
            <a:r>
              <a:rPr lang="en-US" altLang="zh-CN" sz="1800" b="0" i="0" u="none" strike="noStrike" baseline="0" dirty="0">
                <a:latin typeface="LinLibertineT"/>
              </a:rPr>
              <a:t>So for NUMA arch, our first idea is thread affinity.</a:t>
            </a:r>
          </a:p>
          <a:p>
            <a:pPr marL="0" indent="0" algn="l">
              <a:buNone/>
            </a:pPr>
            <a:r>
              <a:rPr lang="en-US" altLang="zh-CN" sz="1800" b="0" i="0" u="none" strike="noStrike" baseline="0" dirty="0">
                <a:latin typeface="LinLibertineT"/>
              </a:rPr>
              <a:t>In detail, We pin the threads to the entire cores of the NUMA node, thereby avoiding the context switching caused by the migration on different NUMA modules.</a:t>
            </a:r>
          </a:p>
          <a:p>
            <a:pPr marL="0" indent="0" algn="l">
              <a:buNone/>
            </a:pPr>
            <a:endParaRPr lang="en-US" altLang="zh-CN" sz="1800" b="0" i="0" u="none" strike="noStrike" baseline="0" dirty="0">
              <a:latin typeface="LinLibertineT"/>
            </a:endParaRPr>
          </a:p>
          <a:p>
            <a:pPr marL="0" indent="0" algn="l">
              <a:buNone/>
            </a:pPr>
            <a:r>
              <a:rPr lang="en-US" altLang="zh-CN" sz="1800" b="0" i="0" u="none" strike="noStrike" baseline="0" dirty="0">
                <a:latin typeface="LinLibertineT"/>
              </a:rPr>
              <a:t>(</a:t>
            </a:r>
            <a:r>
              <a:rPr lang="zh-CN" altLang="en-US" sz="1800" b="0" i="0" u="none" strike="noStrike" baseline="0" dirty="0">
                <a:latin typeface="LinLibertineT"/>
              </a:rPr>
              <a:t>鼠标点</a:t>
            </a:r>
            <a:r>
              <a:rPr lang="en-US" altLang="zh-CN" sz="1800" b="0" i="0" u="none" strike="noStrike" baseline="0" dirty="0">
                <a:latin typeface="LinLibertineT"/>
              </a:rPr>
              <a:t>)</a:t>
            </a:r>
          </a:p>
          <a:p>
            <a:pPr marL="0" indent="0" algn="l">
              <a:buNone/>
            </a:pPr>
            <a:r>
              <a:rPr lang="en-US" altLang="zh-CN" sz="1800" b="0" i="0" u="none" strike="noStrike" baseline="0" dirty="0">
                <a:latin typeface="LinLibertineT"/>
              </a:rPr>
              <a:t>In addition, we develop a search table for each task to automatically apply </a:t>
            </a:r>
            <a:r>
              <a:rPr lang="en-US" altLang="zh-CN" sz="2800" b="0" i="0" dirty="0">
                <a:solidFill>
                  <a:srgbClr val="4A90E2"/>
                </a:solidFill>
                <a:effectLst/>
                <a:latin typeface="Arial" panose="020B0604020202020204" pitchFamily="34" charset="0"/>
              </a:rPr>
              <a:t>threads from the nearest location.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24</a:t>
            </a:fld>
            <a:endParaRPr lang="zh-CN" altLang="en-US"/>
          </a:p>
        </p:txBody>
      </p:sp>
    </p:spTree>
    <p:extLst>
      <p:ext uri="{BB962C8B-B14F-4D97-AF65-F5344CB8AC3E}">
        <p14:creationId xmlns:p14="http://schemas.microsoft.com/office/powerpoint/2010/main" val="160521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B"/>
              </a:rPr>
              <a:t>The other optimization opportunity </a:t>
            </a:r>
            <a:r>
              <a:rPr lang="en-US" altLang="zh-CN" sz="1800" b="0" i="0" u="none" strike="noStrike" baseline="0" dirty="0">
                <a:latin typeface="LinLibertineT"/>
              </a:rPr>
              <a:t>occurs when threads are fetching data.</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p>
          <a:p>
            <a:pPr algn="l"/>
            <a:r>
              <a:rPr lang="en-US" altLang="zh-CN" sz="1800" b="0" i="0" u="none" strike="noStrike" baseline="0" dirty="0">
                <a:latin typeface="LinLibertineT"/>
              </a:rPr>
              <a:t>In current </a:t>
            </a:r>
            <a:r>
              <a:rPr lang="en-US" altLang="zh-CN" sz="1800" b="0" i="0" u="none" strike="noStrike" baseline="0" dirty="0" err="1">
                <a:latin typeface="LinLibertineT"/>
              </a:rPr>
              <a:t>Suitespars</a:t>
            </a:r>
            <a:r>
              <a:rPr lang="en-US" altLang="zh-CN" sz="1800" b="0" i="0" u="none" strike="noStrike" baseline="0" dirty="0">
                <a:latin typeface="LinLibertineT"/>
              </a:rPr>
              <a:t> QR, There are lots of remote memory access on the multi-NUMA device.</a:t>
            </a:r>
          </a:p>
          <a:p>
            <a:pPr algn="l"/>
            <a:r>
              <a:rPr lang="en-US" altLang="zh-CN" sz="1800" b="0" i="0" u="none" strike="noStrike" baseline="0" dirty="0">
                <a:latin typeface="LinLibertineT"/>
              </a:rPr>
              <a:t>As the figure shows, the threads from other NUMA need to cross the NUMA node to fetch their data during factorization.</a:t>
            </a: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p>
          <a:p>
            <a:pPr algn="l"/>
            <a:r>
              <a:rPr lang="en-US" altLang="zh-CN" sz="1800" b="0" i="0" u="none" strike="noStrike" baseline="0" dirty="0">
                <a:latin typeface="LinLibertineT"/>
              </a:rPr>
              <a:t>So we adjusted the memory allocation function for each stack in symbolic analysis, that could ensure every thread can access memory locally.</a:t>
            </a:r>
          </a:p>
          <a:p>
            <a:pPr algn="l"/>
            <a:r>
              <a:rPr lang="en-US" altLang="zh-CN" sz="1800" b="0" i="0" u="none" strike="noStrike" baseline="0" dirty="0">
                <a:latin typeface="LinLibertineT"/>
              </a:rPr>
              <a:t>This strategy will improve the speed of data fetching.</a:t>
            </a:r>
          </a:p>
          <a:p>
            <a:pPr algn="l"/>
            <a:r>
              <a:rPr lang="en-US" altLang="zh-CN" sz="1800" b="0" i="0" u="none" strike="noStrike" baseline="0" dirty="0">
                <a:latin typeface="LinLibertineT"/>
              </a:rPr>
              <a:t>We called Thread affinity and data affinity are our task mapping strategy.</a:t>
            </a:r>
          </a:p>
          <a:p>
            <a:pPr marL="0" indent="0" algn="l">
              <a:buNone/>
            </a:pPr>
            <a:endParaRPr lang="en-US" altLang="zh-CN" sz="1800" b="0" i="0" u="none" strike="noStrike" baseline="0" dirty="0">
              <a:latin typeface="LinLibertineT"/>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25</a:t>
            </a:fld>
            <a:endParaRPr lang="zh-CN" altLang="en-US"/>
          </a:p>
        </p:txBody>
      </p:sp>
    </p:spTree>
    <p:extLst>
      <p:ext uri="{BB962C8B-B14F-4D97-AF65-F5344CB8AC3E}">
        <p14:creationId xmlns:p14="http://schemas.microsoft.com/office/powerpoint/2010/main" val="1371152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u="none" strike="noStrike" baseline="0" dirty="0">
                <a:latin typeface="LinLibertineT"/>
              </a:rPr>
              <a:t>After sharing our</a:t>
            </a:r>
            <a:r>
              <a:rPr lang="zh-CN" altLang="en-US" sz="1800" b="0" i="0" u="none" strike="noStrike" baseline="0" dirty="0">
                <a:latin typeface="LinLibertineT"/>
              </a:rPr>
              <a:t> </a:t>
            </a:r>
            <a:r>
              <a:rPr lang="en-US" altLang="zh-CN" sz="1800" b="0" i="0" u="none" strike="noStrike" baseline="0" dirty="0">
                <a:latin typeface="LinLibertineT"/>
              </a:rPr>
              <a:t>solutions, let’s see the experimental results of implementing these strategies step by step.</a:t>
            </a:r>
          </a:p>
          <a:p>
            <a:r>
              <a:rPr lang="en-US" altLang="zh-CN" sz="1800" b="0" i="0" u="none" strike="noStrike" baseline="0" dirty="0">
                <a:latin typeface="LinLibertineT"/>
              </a:rPr>
              <a:t>Our experiments are carried out on TAISHAN server with 4 NUMA nodes and 128 cores.</a:t>
            </a:r>
          </a:p>
          <a:p>
            <a:r>
              <a:rPr lang="en-US" altLang="zh-CN" sz="1800" b="0" i="0" u="none" strike="noStrike" baseline="0" dirty="0">
                <a:latin typeface="LinLibertineT"/>
              </a:rPr>
              <a:t>The BLAS we chosen is </a:t>
            </a:r>
            <a:r>
              <a:rPr lang="en-US" altLang="zh-CN" sz="1800" b="0" i="0" u="none" strike="noStrike" baseline="0" dirty="0" err="1">
                <a:latin typeface="LinLibertineT"/>
              </a:rPr>
              <a:t>OpenBLAS</a:t>
            </a:r>
            <a:r>
              <a:rPr lang="en-US" altLang="zh-CN" sz="1800" b="0" i="0" u="none" strike="noStrike" baseline="0" dirty="0">
                <a:latin typeface="LinLibertineT"/>
              </a:rPr>
              <a:t>.</a:t>
            </a:r>
          </a:p>
          <a:p>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p>
          <a:p>
            <a:r>
              <a:rPr lang="en-US" altLang="zh-CN" sz="1800" b="0" i="0" u="none" strike="noStrike" baseline="0" dirty="0">
                <a:latin typeface="LinLibertineT"/>
              </a:rPr>
              <a:t>At first we just turn on our streaming optimization.</a:t>
            </a:r>
          </a:p>
          <a:p>
            <a:pPr algn="l"/>
            <a:r>
              <a:rPr lang="en-US" altLang="zh-CN" sz="1800" b="0" i="0" u="none" strike="noStrike" baseline="0" dirty="0">
                <a:latin typeface="LinLibertineT"/>
              </a:rPr>
              <a:t>We respectively tested the performance of </a:t>
            </a:r>
            <a:r>
              <a:rPr lang="en-US" altLang="zh-CN" sz="1800" b="0" i="0" u="none" strike="noStrike" baseline="0" dirty="0" err="1">
                <a:latin typeface="LinLibertineTI"/>
              </a:rPr>
              <a:t>SuiteSparseQR</a:t>
            </a:r>
            <a:r>
              <a:rPr lang="en-US" altLang="zh-CN" sz="1800" b="0" i="0" u="none" strike="noStrike" baseline="0" dirty="0">
                <a:latin typeface="LinLibertineTI"/>
              </a:rPr>
              <a:t> </a:t>
            </a:r>
            <a:r>
              <a:rPr lang="en-US" altLang="zh-CN" sz="1800" b="0" i="0" u="none" strike="noStrike" baseline="0" dirty="0">
                <a:latin typeface="LinLibertineT"/>
              </a:rPr>
              <a:t>with single-thread version, with the TBB framework, and with our streaming framework for parallelism.</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p>
          <a:p>
            <a:pPr algn="l"/>
            <a:r>
              <a:rPr lang="en-US" altLang="zh-CN" sz="1800" b="0" i="0" u="none" strike="noStrike" baseline="0" dirty="0">
                <a:latin typeface="LinLibertineT"/>
              </a:rPr>
              <a:t>Our streaming optimization achieves higher performance than batch strategy by outperforming the speedup up to 2.03x (with an average of 1.05x) on One thousand and eight hundred datasets.</a:t>
            </a:r>
          </a:p>
          <a:p>
            <a:pPr algn="l"/>
            <a:endParaRPr lang="en-US" altLang="zh-CN" sz="1800" b="0" i="0" u="none" strike="noStrike" baseline="0" dirty="0">
              <a:latin typeface="LinLibertineT"/>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26</a:t>
            </a:fld>
            <a:endParaRPr lang="zh-CN" altLang="en-US"/>
          </a:p>
        </p:txBody>
      </p:sp>
    </p:spTree>
    <p:extLst>
      <p:ext uri="{BB962C8B-B14F-4D97-AF65-F5344CB8AC3E}">
        <p14:creationId xmlns:p14="http://schemas.microsoft.com/office/powerpoint/2010/main" val="3737999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tested the performance of data affinity.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recorded the assembly </a:t>
            </a:r>
            <a:r>
              <a:rPr lang="en-US" altLang="zh-CN" b="0" i="0" dirty="0">
                <a:solidFill>
                  <a:srgbClr val="666666"/>
                </a:solidFill>
                <a:effectLst/>
                <a:latin typeface="Arial" panose="020B0604020202020204" pitchFamily="34" charset="0"/>
              </a:rPr>
              <a:t>/</a:t>
            </a:r>
            <a:r>
              <a:rPr lang="en-US" altLang="zh-CN" b="0" i="0" dirty="0" err="1">
                <a:solidFill>
                  <a:srgbClr val="666666"/>
                </a:solidFill>
                <a:effectLst/>
                <a:latin typeface="Arial" panose="020B0604020202020204" pitchFamily="34" charset="0"/>
              </a:rPr>
              <a:t>əˈsembli</a:t>
            </a:r>
            <a:r>
              <a:rPr lang="en-US" altLang="zh-CN" b="0" i="0" dirty="0">
                <a:solidFill>
                  <a:srgbClr val="666666"/>
                </a:solidFill>
                <a:effectLst/>
                <a:latin typeface="Arial" panose="020B0604020202020204" pitchFamily="34" charset="0"/>
              </a:rPr>
              <a:t>/</a:t>
            </a:r>
            <a:r>
              <a:rPr lang="en-US" altLang="zh-CN" dirty="0"/>
              <a:t> and packing time in each stack, and get these 2 figures, where the yellow bar represents data affinity and the blue bar means without NUMA affinity.</a:t>
            </a:r>
          </a:p>
          <a:p>
            <a:r>
              <a:rPr lang="en-US" altLang="zh-CN" dirty="0"/>
              <a:t>(</a:t>
            </a:r>
            <a:r>
              <a:rPr lang="zh-CN" altLang="en-US" dirty="0"/>
              <a:t>点鼠标</a:t>
            </a:r>
            <a:r>
              <a:rPr lang="en-US" altLang="zh-CN" dirty="0"/>
              <a:t>)</a:t>
            </a:r>
          </a:p>
          <a:p>
            <a:r>
              <a:rPr lang="en-US" altLang="zh-CN" dirty="0"/>
              <a:t>We can see the speed of fetching data has been significantly improved compared with the original QR.</a:t>
            </a:r>
          </a:p>
          <a:p>
            <a:r>
              <a:rPr lang="en-US" altLang="zh-CN" dirty="0"/>
              <a:t>(</a:t>
            </a:r>
            <a:r>
              <a:rPr lang="zh-CN" altLang="en-US" dirty="0"/>
              <a:t>点鼠标</a:t>
            </a:r>
            <a:r>
              <a:rPr lang="en-US" altLang="zh-CN" dirty="0"/>
              <a:t>)</a:t>
            </a:r>
          </a:p>
          <a:p>
            <a:r>
              <a:rPr lang="en-US" altLang="zh-CN" dirty="0"/>
              <a:t>The speedup ratio ranges from 1.1 to 2.8 .</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27</a:t>
            </a:fld>
            <a:endParaRPr lang="zh-CN" altLang="en-US"/>
          </a:p>
        </p:txBody>
      </p:sp>
    </p:spTree>
    <p:extLst>
      <p:ext uri="{BB962C8B-B14F-4D97-AF65-F5344CB8AC3E}">
        <p14:creationId xmlns:p14="http://schemas.microsoft.com/office/powerpoint/2010/main" val="278341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Then we implemented both streaming strategy and task mapping optimization.</a:t>
            </a:r>
          </a:p>
          <a:p>
            <a:pPr algn="l"/>
            <a:r>
              <a:rPr lang="en-US" altLang="zh-CN" dirty="0"/>
              <a:t>And get the comparison chart and table here.</a:t>
            </a:r>
          </a:p>
          <a:p>
            <a:pPr algn="l"/>
            <a:r>
              <a:rPr lang="en-US" altLang="zh-CN" dirty="0"/>
              <a:t>(</a:t>
            </a:r>
            <a:r>
              <a:rPr lang="zh-CN" altLang="en-US" dirty="0"/>
              <a:t>点鼠标</a:t>
            </a:r>
            <a:r>
              <a:rPr lang="en-US" altLang="zh-CN" dirty="0"/>
              <a:t>)</a:t>
            </a:r>
          </a:p>
          <a:p>
            <a:pPr algn="l"/>
            <a:r>
              <a:rPr lang="en-US" altLang="zh-CN" dirty="0"/>
              <a:t>Our results shows that </a:t>
            </a:r>
            <a:r>
              <a:rPr lang="en-US" altLang="zh-CN" sz="1800" b="0" i="0" u="none" strike="noStrike" baseline="0" dirty="0">
                <a:latin typeface="LinLibertineT"/>
              </a:rPr>
              <a:t>the stream task mapping optimization achieves an average speedup of one point seven three times over single-thread version.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点鼠标</a:t>
            </a:r>
            <a:r>
              <a:rPr lang="en-US" altLang="zh-CN" dirty="0"/>
              <a:t>)</a:t>
            </a:r>
          </a:p>
          <a:p>
            <a:pPr algn="l"/>
            <a:r>
              <a:rPr lang="en-US" altLang="zh-CN" dirty="0"/>
              <a:t>And the numerical factorization speed, is nearly 20% faster than the best performance version of </a:t>
            </a:r>
            <a:r>
              <a:rPr lang="en-US" altLang="zh-CN" dirty="0" err="1"/>
              <a:t>SuiteSparseQR</a:t>
            </a:r>
            <a:r>
              <a:rPr lang="en-US" altLang="zh-CN" dirty="0"/>
              <a:t>.</a:t>
            </a:r>
          </a:p>
          <a:p>
            <a:pPr algn="l"/>
            <a:r>
              <a:rPr lang="en-US" altLang="zh-CN" dirty="0"/>
              <a:t>The </a:t>
            </a:r>
            <a:r>
              <a:rPr lang="en-US" altLang="zh-CN" dirty="0" err="1"/>
              <a:t>Gflops</a:t>
            </a:r>
            <a:r>
              <a:rPr lang="en-US" altLang="zh-CN" dirty="0"/>
              <a:t> also has an improvement from one point one five to one point three five.</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28</a:t>
            </a:fld>
            <a:endParaRPr lang="zh-CN" altLang="en-US"/>
          </a:p>
        </p:txBody>
      </p:sp>
    </p:spTree>
    <p:extLst>
      <p:ext uri="{BB962C8B-B14F-4D97-AF65-F5344CB8AC3E}">
        <p14:creationId xmlns:p14="http://schemas.microsoft.com/office/powerpoint/2010/main" val="1996549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sz="1800" b="0" i="0" u="none" strike="noStrike" baseline="0" dirty="0">
                <a:latin typeface="LinLibertineT"/>
              </a:rPr>
              <a:t>What’s more, We also compared the performance with the current best-performing math library: Intel MKL on Intel Xeon gold six two four eight.</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p>
          <a:p>
            <a:pPr algn="l"/>
            <a:r>
              <a:rPr lang="en-US" altLang="zh-CN" sz="1800" b="0" i="0" u="none" strike="noStrike" baseline="0" dirty="0">
                <a:latin typeface="LinLibertineT"/>
              </a:rPr>
              <a:t>One thousand and eight hundred data sets are tested, and we draw the scatter chart of performance ratio, in which the blue dot above the red line indicates one data set with better performance than MKL.</a:t>
            </a:r>
          </a:p>
          <a:p>
            <a:pPr algn="l"/>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LinLibertineT"/>
              </a:rPr>
              <a:t>We can see when the matrix size is less than 10 thousand, the performance of STM-Multifrontal QR factorization can exceed </a:t>
            </a:r>
            <a:r>
              <a:rPr lang="en-US" altLang="zh-CN" sz="2800" b="0" i="0" dirty="0">
                <a:solidFill>
                  <a:srgbClr val="666666"/>
                </a:solidFill>
                <a:effectLst/>
                <a:latin typeface="Arial" panose="020B0604020202020204" pitchFamily="34" charset="0"/>
              </a:rPr>
              <a:t>/</a:t>
            </a:r>
            <a:r>
              <a:rPr lang="en-US" altLang="zh-CN" sz="2800" b="0" i="0" dirty="0" err="1">
                <a:solidFill>
                  <a:srgbClr val="666666"/>
                </a:solidFill>
                <a:effectLst/>
                <a:latin typeface="Arial" panose="020B0604020202020204" pitchFamily="34" charset="0"/>
              </a:rPr>
              <a:t>ɪkˈsiːd</a:t>
            </a:r>
            <a:r>
              <a:rPr lang="en-US" altLang="zh-CN" sz="2800" b="0" i="0" dirty="0">
                <a:solidFill>
                  <a:srgbClr val="666666"/>
                </a:solidFill>
                <a:effectLst/>
                <a:latin typeface="Arial" panose="020B0604020202020204" pitchFamily="34" charset="0"/>
              </a:rPr>
              <a:t>/ </a:t>
            </a:r>
            <a:r>
              <a:rPr lang="en-US" altLang="zh-CN" sz="1800" b="0" i="0" u="none" strike="noStrike" baseline="0" dirty="0">
                <a:latin typeface="LinLibertineT"/>
              </a:rPr>
              <a:t>the performance of MKL.</a:t>
            </a:r>
          </a:p>
          <a:p>
            <a:pPr algn="l"/>
            <a:endParaRPr lang="en-US" altLang="zh-CN" sz="1800" b="0" i="0" u="none" strike="noStrike" baseline="0" dirty="0">
              <a:latin typeface="LinLibertineT"/>
            </a:endParaRPr>
          </a:p>
          <a:p>
            <a:pPr algn="l"/>
            <a:r>
              <a:rPr lang="en-US" altLang="zh-CN" sz="1800" b="0" i="0" u="none" strike="noStrike" baseline="0" dirty="0">
                <a:latin typeface="LinLibertineT"/>
              </a:rPr>
              <a:t>In general, the performance of STM-MQR can surpass MKL sparse QR on nearly 80% of datasets. </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29</a:t>
            </a:fld>
            <a:endParaRPr lang="zh-CN" altLang="en-US"/>
          </a:p>
        </p:txBody>
      </p:sp>
    </p:spTree>
    <p:extLst>
      <p:ext uri="{BB962C8B-B14F-4D97-AF65-F5344CB8AC3E}">
        <p14:creationId xmlns:p14="http://schemas.microsoft.com/office/powerpoint/2010/main" val="34840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t>So, we all know that </a:t>
            </a:r>
            <a:r>
              <a:rPr lang="en-US" altLang="zh-CN" sz="1200" b="0" i="0" u="none" strike="noStrike" baseline="0" dirty="0">
                <a:latin typeface="LinLibertineT"/>
              </a:rPr>
              <a:t>QR factorization is one of the critical kernels in the modern computational science.  </a:t>
            </a:r>
            <a:r>
              <a:rPr lang="zh-CN" altLang="en-US" sz="1200" b="0" i="0" u="none" strike="noStrike" baseline="0" dirty="0">
                <a:latin typeface="LinLibertineT"/>
              </a:rPr>
              <a:t>（</a:t>
            </a:r>
            <a:r>
              <a:rPr lang="en-US" altLang="zh-CN" sz="1200" b="0" i="0" u="none" strike="noStrike" baseline="0" dirty="0">
                <a:latin typeface="LinLibertineT"/>
              </a:rPr>
              <a:t>linear least square problem, eigenvalue</a:t>
            </a:r>
            <a:r>
              <a:rPr lang="zh-CN" altLang="en-US" sz="1200" b="0" i="0" u="none" strike="noStrike" baseline="0" dirty="0">
                <a:latin typeface="LinLibertineT"/>
              </a:rPr>
              <a:t>）</a:t>
            </a:r>
            <a:endParaRPr lang="en-US" altLang="zh-CN" sz="12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rgbClr val="272B3E"/>
                </a:solidFill>
                <a:latin typeface="微软雅黑"/>
                <a:ea typeface="微软雅黑"/>
              </a:rPr>
              <a:t>(</a:t>
            </a:r>
            <a:r>
              <a:rPr lang="zh-CN" altLang="en-US" sz="1200" b="0" kern="0" dirty="0">
                <a:solidFill>
                  <a:srgbClr val="272B3E"/>
                </a:solidFill>
                <a:latin typeface="微软雅黑"/>
                <a:ea typeface="微软雅黑"/>
              </a:rPr>
              <a:t>点鼠标</a:t>
            </a:r>
            <a:r>
              <a:rPr lang="en-US" altLang="zh-CN" sz="1200" b="0" kern="0" dirty="0">
                <a:solidFill>
                  <a:srgbClr val="272B3E"/>
                </a:solidFill>
                <a:latin typeface="微软雅黑"/>
                <a:ea typeface="微软雅黑"/>
              </a:rPr>
              <a:t>)</a:t>
            </a:r>
            <a:endParaRPr lang="en-US" altLang="zh-CN" sz="12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rgbClr val="272B3E"/>
                </a:solidFill>
                <a:latin typeface="微软雅黑"/>
                <a:ea typeface="微软雅黑"/>
              </a:rPr>
              <a:t>And as for general matrix, Gram-Schmidt method and Household transformation are two classic algorithms for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rgbClr val="272B3E"/>
                </a:solidFill>
                <a:latin typeface="微软雅黑"/>
                <a:ea typeface="微软雅黑"/>
              </a:rPr>
              <a:t>(</a:t>
            </a:r>
            <a:r>
              <a:rPr lang="zh-CN" altLang="en-US" sz="1200" b="0" kern="0" dirty="0">
                <a:solidFill>
                  <a:srgbClr val="272B3E"/>
                </a:solidFill>
                <a:latin typeface="微软雅黑"/>
                <a:ea typeface="微软雅黑"/>
              </a:rPr>
              <a:t>点鼠标</a:t>
            </a:r>
            <a:r>
              <a:rPr lang="en-US" altLang="zh-CN" sz="1200" b="0" kern="0" dirty="0">
                <a:solidFill>
                  <a:srgbClr val="272B3E"/>
                </a:solidFill>
                <a:latin typeface="微软雅黑"/>
                <a:ea typeface="微软雅黑"/>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rgbClr val="272B3E"/>
                </a:solidFill>
                <a:latin typeface="微软雅黑"/>
                <a:ea typeface="微软雅黑"/>
              </a:rPr>
              <a:t>But they are not very useful for sparse matrix due to the extra memory cost and invalid computation of zero elements.</a:t>
            </a:r>
            <a:endParaRPr lang="en-US" altLang="zh-CN" b="0"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3</a:t>
            </a:fld>
            <a:endParaRPr lang="zh-CN" altLang="en-US"/>
          </a:p>
        </p:txBody>
      </p:sp>
    </p:spTree>
    <p:extLst>
      <p:ext uri="{BB962C8B-B14F-4D97-AF65-F5344CB8AC3E}">
        <p14:creationId xmlns:p14="http://schemas.microsoft.com/office/powerpoint/2010/main" val="118508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implemented 3 solutions together and compared with various math libraries., like Eigen, </a:t>
            </a:r>
            <a:r>
              <a:rPr lang="en-US" altLang="zh-CN" dirty="0" err="1"/>
              <a:t>SuiteSparse</a:t>
            </a:r>
            <a:r>
              <a:rPr lang="en-US" altLang="zh-CN" dirty="0"/>
              <a:t> and Intel MKL.</a:t>
            </a:r>
          </a:p>
          <a:p>
            <a:r>
              <a:rPr lang="en-US" altLang="zh-CN" dirty="0"/>
              <a:t>Our baseline is the single-thread version of </a:t>
            </a:r>
            <a:r>
              <a:rPr lang="en-US" altLang="zh-CN" dirty="0" err="1"/>
              <a:t>SuiteSparse</a:t>
            </a:r>
            <a:r>
              <a:rPr lang="en-US" altLang="zh-CN" dirty="0"/>
              <a:t> QR.</a:t>
            </a:r>
          </a:p>
          <a:p>
            <a:endParaRPr lang="en-US" altLang="zh-CN" dirty="0"/>
          </a:p>
          <a:p>
            <a:r>
              <a:rPr lang="en-US" altLang="zh-CN" dirty="0"/>
              <a:t>From this figure , we can see our STM-MQR empowered by GCN, which is  indicated by red bar, achieves better performance than other libraries.</a:t>
            </a:r>
          </a:p>
          <a:p>
            <a:pPr algn="l"/>
            <a:r>
              <a:rPr lang="en-US" altLang="zh-CN" sz="1800" b="0" i="0" u="none" strike="noStrike" baseline="0" dirty="0">
                <a:latin typeface="LinLibertineT"/>
              </a:rPr>
              <a:t>It can be seen that when the TBB yields a negative impact (such as the last 2 data sets), our optimization technique still achieves a significant acceleration.</a:t>
            </a:r>
          </a:p>
          <a:p>
            <a:pPr algn="l"/>
            <a:r>
              <a:rPr lang="en-US" altLang="zh-CN" sz="1800" b="0" i="0" u="none" strike="noStrike" baseline="0" dirty="0">
                <a:latin typeface="LinLibertineT"/>
              </a:rPr>
              <a:t>(</a:t>
            </a:r>
            <a:r>
              <a:rPr lang="zh-CN" altLang="en-US" sz="1800" b="0" i="0" u="none" strike="noStrike" baseline="0" dirty="0">
                <a:latin typeface="LinLibertineT"/>
              </a:rPr>
              <a:t>点鼠标</a:t>
            </a:r>
            <a:r>
              <a:rPr lang="en-US" altLang="zh-CN" sz="1800" b="0" i="0" u="none" strike="noStrike" baseline="0" dirty="0">
                <a:latin typeface="LinLibertineT"/>
              </a:rPr>
              <a:t>)</a:t>
            </a:r>
            <a:endParaRPr lang="en-US" altLang="zh-CN" dirty="0"/>
          </a:p>
          <a:p>
            <a:r>
              <a:rPr lang="en-US" altLang="zh-CN" dirty="0"/>
              <a:t>It means our three novel optimization techniques achieve satisfactory results. </a:t>
            </a:r>
          </a:p>
          <a:p>
            <a:r>
              <a:rPr lang="en-US" altLang="zh-CN" dirty="0"/>
              <a:t>On these datasets, the speedup ratio reaches one point five seven compared to the fastest version of </a:t>
            </a:r>
            <a:r>
              <a:rPr lang="en-US" altLang="zh-CN" dirty="0" err="1"/>
              <a:t>SuiteSparseQR</a:t>
            </a:r>
            <a:r>
              <a:rPr lang="en-US" altLang="zh-CN" dirty="0"/>
              <a:t>, and one point one five compared to the Intel MKL.</a:t>
            </a:r>
          </a:p>
          <a:p>
            <a:r>
              <a:rPr lang="en-US" altLang="zh-CN" dirty="0"/>
              <a:t>In conclusion, The speedup on all datasets is up to six point three eight with an average of 1.22.</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30</a:t>
            </a:fld>
            <a:endParaRPr lang="zh-CN" altLang="en-US"/>
          </a:p>
        </p:txBody>
      </p:sp>
    </p:spTree>
    <p:extLst>
      <p:ext uri="{BB962C8B-B14F-4D97-AF65-F5344CB8AC3E}">
        <p14:creationId xmlns:p14="http://schemas.microsoft.com/office/powerpoint/2010/main" val="3852312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end, let me make a short conclusion.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31</a:t>
            </a:fld>
            <a:endParaRPr lang="zh-CN" altLang="en-US"/>
          </a:p>
        </p:txBody>
      </p:sp>
    </p:spTree>
    <p:extLst>
      <p:ext uri="{BB962C8B-B14F-4D97-AF65-F5344CB8AC3E}">
        <p14:creationId xmlns:p14="http://schemas.microsoft.com/office/powerpoint/2010/main" val="53925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800" b="0" i="0" u="none" strike="noStrike" baseline="0" dirty="0">
                <a:latin typeface="LinLibertineT"/>
              </a:rPr>
              <a:t>( </a:t>
            </a:r>
            <a:r>
              <a:rPr lang="zh-CN" altLang="en-US" sz="1800" b="0" i="0" u="none" strike="noStrike" baseline="0" dirty="0">
                <a:latin typeface="LinLibertineT"/>
              </a:rPr>
              <a:t>点鼠标</a:t>
            </a:r>
            <a:r>
              <a:rPr lang="en-US" altLang="zh-CN" sz="1800" b="0" i="0" u="none" strike="noStrike" baseline="0" dirty="0">
                <a:latin typeface="LinLibertineT"/>
              </a:rPr>
              <a:t>)</a:t>
            </a:r>
          </a:p>
          <a:p>
            <a:pPr marL="0" indent="0">
              <a:buNone/>
            </a:pPr>
            <a:r>
              <a:rPr lang="en-US" altLang="zh-CN" sz="1800" b="0" i="0" u="none" strike="noStrike" baseline="0" dirty="0">
                <a:latin typeface="LinLibertineT"/>
              </a:rPr>
              <a:t>So our work , first proposes the GCN classifier to infer the optimal reordering algorithm from several candidates. </a:t>
            </a:r>
          </a:p>
          <a:p>
            <a:pPr marL="0" indent="0">
              <a:buNone/>
            </a:pPr>
            <a:r>
              <a:rPr lang="en-US" altLang="zh-CN" sz="1800" b="0" i="0" u="none" strike="noStrike" baseline="0" dirty="0">
                <a:latin typeface="LinLibertineT"/>
              </a:rPr>
              <a:t>It is worth mentioning that this work is not limited to QR factorization, it can be extended to other problems of sparse matrix.</a:t>
            </a:r>
          </a:p>
          <a:p>
            <a:pPr marL="0" indent="0">
              <a:buNone/>
            </a:pPr>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LinLibertineT"/>
              </a:rPr>
              <a:t>( </a:t>
            </a:r>
            <a:r>
              <a:rPr lang="zh-CN" altLang="en-US" sz="1800" b="0" i="0" u="none" strike="noStrike" baseline="0" dirty="0">
                <a:latin typeface="LinLibertineT"/>
              </a:rPr>
              <a:t>点鼠标</a:t>
            </a:r>
            <a:r>
              <a:rPr lang="en-US" altLang="zh-CN" sz="1800" b="0" i="0" u="none" strike="noStrike" baseline="0" dirty="0">
                <a:latin typeface="LinLibertineT"/>
              </a:rPr>
              <a:t>)</a:t>
            </a:r>
          </a:p>
          <a:p>
            <a:pPr marL="0" indent="0">
              <a:buNone/>
            </a:pPr>
            <a:r>
              <a:rPr lang="en-US" altLang="zh-CN" dirty="0"/>
              <a:t>And</a:t>
            </a:r>
            <a:r>
              <a:rPr lang="zh-CN" altLang="en-US" dirty="0"/>
              <a:t> </a:t>
            </a:r>
            <a:r>
              <a:rPr lang="en-US" altLang="zh-CN" dirty="0"/>
              <a:t>another contribution is that we propose a streaming task mapping framework to improve the efficiency of numerical factorization on the multi-NUMA architecture.</a:t>
            </a:r>
          </a:p>
          <a:p>
            <a:pPr marL="0" indent="0">
              <a:buNone/>
            </a:pPr>
            <a:endParaRPr lang="en-US" altLang="zh-CN" dirty="0"/>
          </a:p>
          <a:p>
            <a:pPr marL="0" indent="0">
              <a:buNone/>
            </a:pPr>
            <a:r>
              <a:rPr lang="en-US" altLang="zh-CN" dirty="0"/>
              <a:t>In future, there is still a lot of meaningful work. </a:t>
            </a:r>
          </a:p>
          <a:p>
            <a:pPr marL="0" indent="0">
              <a:buNone/>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 </a:t>
            </a:r>
            <a:r>
              <a:rPr lang="zh-CN" altLang="en-US" sz="1200" b="0" i="0" u="none" strike="noStrike" baseline="0" dirty="0">
                <a:latin typeface="LinLibertineT"/>
              </a:rPr>
              <a:t>点鼠标</a:t>
            </a:r>
            <a:r>
              <a:rPr lang="en-US" altLang="zh-CN" sz="1200" b="0" i="0" u="none" strike="noStrike" baseline="0" dirty="0">
                <a:latin typeface="LinLibertine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LinLibertineT"/>
              </a:rPr>
              <a:t>For example,</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LinLibertineT"/>
              </a:rPr>
              <a:t>We can Explore more comprehensive design of GCN for better accuracy and efficiency. </a:t>
            </a:r>
          </a:p>
          <a:p>
            <a:pPr algn="l"/>
            <a:r>
              <a:rPr lang="en-US" altLang="zh-CN" sz="1800" b="0" i="0" u="none" strike="noStrike" baseline="0" dirty="0">
                <a:latin typeface="LinLibertineT"/>
              </a:rPr>
              <a:t>Or Unifying the thread pool between task tree and BLAS.</a:t>
            </a:r>
          </a:p>
          <a:p>
            <a:pPr algn="l"/>
            <a:r>
              <a:rPr lang="en-US" altLang="zh-CN" sz="1800" b="0" i="0" u="none" strike="noStrike" baseline="0" dirty="0">
                <a:latin typeface="LinLibertineT"/>
              </a:rPr>
              <a:t>Or just Extending multifrontal QR to distributed memory architecture.</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32</a:t>
            </a:fld>
            <a:endParaRPr lang="zh-CN" altLang="en-US"/>
          </a:p>
        </p:txBody>
      </p:sp>
    </p:spTree>
    <p:extLst>
      <p:ext uri="{BB962C8B-B14F-4D97-AF65-F5344CB8AC3E}">
        <p14:creationId xmlns:p14="http://schemas.microsoft.com/office/powerpoint/2010/main" val="3008547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That’s all my presentation. Thank you for watching ! </a:t>
            </a:r>
          </a:p>
          <a:p>
            <a:r>
              <a:rPr lang="en-US" altLang="zh-CN" dirty="0"/>
              <a:t>And I’m very honored to be able to complete my first paper presentation here.</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33</a:t>
            </a:fld>
            <a:endParaRPr lang="zh-CN" altLang="en-US"/>
          </a:p>
        </p:txBody>
      </p:sp>
    </p:spTree>
    <p:extLst>
      <p:ext uri="{BB962C8B-B14F-4D97-AF65-F5344CB8AC3E}">
        <p14:creationId xmlns:p14="http://schemas.microsoft.com/office/powerpoint/2010/main" val="42321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b="0" i="0" dirty="0">
                <a:solidFill>
                  <a:srgbClr val="333333"/>
                </a:solidFill>
                <a:effectLst/>
                <a:latin typeface="Arial" panose="020B0604020202020204" pitchFamily="34" charset="0"/>
              </a:rPr>
              <a:t>The Early sparse QR are based on Givens rotations since it </a:t>
            </a:r>
            <a:r>
              <a:rPr lang="en-US" altLang="zh-CN" b="0" i="0" dirty="0">
                <a:solidFill>
                  <a:srgbClr val="2E2E2E"/>
                </a:solidFill>
                <a:effectLst/>
                <a:latin typeface="NexusSerif"/>
              </a:rPr>
              <a:t>permits the use of a fixed (static) data structure</a:t>
            </a:r>
            <a:r>
              <a:rPr lang="en-US" altLang="zh-CN" b="0" i="0" dirty="0">
                <a:solidFill>
                  <a:srgbClr val="333333"/>
                </a:solidFill>
                <a:effectLst/>
                <a:latin typeface="Arial" panose="020B0604020202020204" pitchFamily="34" charset="0"/>
              </a:rPr>
              <a:t>.</a:t>
            </a:r>
          </a:p>
          <a:p>
            <a:pPr marL="0" indent="0">
              <a:buNone/>
            </a:pPr>
            <a:r>
              <a:rPr lang="en-US" altLang="zh-CN" b="0" i="0" dirty="0">
                <a:solidFill>
                  <a:srgbClr val="333333"/>
                </a:solidFill>
                <a:effectLst/>
                <a:latin typeface="Arial" panose="020B0604020202020204" pitchFamily="34" charset="0"/>
              </a:rPr>
              <a:t>But due to </a:t>
            </a:r>
            <a:r>
              <a:rPr lang="en-US" altLang="zh-CN" dirty="0"/>
              <a:t>the irregular access of memory </a:t>
            </a:r>
            <a:r>
              <a:rPr lang="en-US" altLang="zh-CN" b="0" i="0" dirty="0">
                <a:solidFill>
                  <a:srgbClr val="333333"/>
                </a:solidFill>
                <a:effectLst/>
                <a:latin typeface="Arial" panose="020B0604020202020204" pitchFamily="34" charset="0"/>
              </a:rPr>
              <a:t>, the performance of that is not very good.</a:t>
            </a:r>
          </a:p>
          <a:p>
            <a:pPr marL="0" indent="0">
              <a:buNone/>
            </a:pPr>
            <a:r>
              <a:rPr lang="en-US" altLang="zh-CN" dirty="0"/>
              <a:t>( </a:t>
            </a:r>
            <a:r>
              <a:rPr lang="zh-CN" altLang="en-US" dirty="0"/>
              <a:t>点鼠标</a:t>
            </a:r>
            <a:r>
              <a:rPr lang="en-US" altLang="zh-CN" dirty="0"/>
              <a:t>)</a:t>
            </a:r>
          </a:p>
          <a:p>
            <a:pPr marL="0" indent="0">
              <a:buNone/>
            </a:pPr>
            <a:r>
              <a:rPr lang="en-US" altLang="zh-CN" dirty="0"/>
              <a:t>Currently the best-performance method is multifrontal factorization.</a:t>
            </a:r>
          </a:p>
          <a:p>
            <a:pPr algn="l"/>
            <a:r>
              <a:rPr lang="en-US" altLang="zh-CN" dirty="0"/>
              <a:t>This method was first presented for </a:t>
            </a:r>
            <a:r>
              <a:rPr lang="en-US" altLang="zh-CN" b="0" i="0" dirty="0">
                <a:solidFill>
                  <a:srgbClr val="151416"/>
                </a:solidFill>
                <a:effectLst/>
                <a:latin typeface="Microsoft Yahei" panose="020B0503020204020204" pitchFamily="34" charset="-122"/>
                <a:ea typeface="Microsoft Yahei" panose="020B0503020204020204" pitchFamily="34" charset="-122"/>
              </a:rPr>
              <a:t>the solution of  positive definite systems, and </a:t>
            </a:r>
            <a:r>
              <a:rPr lang="en-US" altLang="zh-CN" sz="1800" b="0" i="0" u="none" strike="noStrike" baseline="0" dirty="0">
                <a:latin typeface="LinLibertineT"/>
              </a:rPr>
              <a:t>is then utilized in QR factorization.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4</a:t>
            </a:fld>
            <a:endParaRPr lang="zh-CN" altLang="en-US"/>
          </a:p>
        </p:txBody>
      </p:sp>
    </p:spTree>
    <p:extLst>
      <p:ext uri="{BB962C8B-B14F-4D97-AF65-F5344CB8AC3E}">
        <p14:creationId xmlns:p14="http://schemas.microsoft.com/office/powerpoint/2010/main" val="143172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are the main steps of the Multifrontal QR algorithm.</a:t>
            </a:r>
          </a:p>
          <a:p>
            <a:r>
              <a:rPr lang="en-US" altLang="zh-CN" dirty="0"/>
              <a:t>(</a:t>
            </a:r>
            <a:r>
              <a:rPr lang="zh-CN" altLang="en-US" dirty="0"/>
              <a:t>点鼠标</a:t>
            </a:r>
            <a:r>
              <a:rPr lang="en-US" altLang="zh-CN" dirty="0"/>
              <a:t>)</a:t>
            </a:r>
          </a:p>
          <a:p>
            <a:r>
              <a:rPr lang="en-US" altLang="zh-CN" dirty="0"/>
              <a:t>At the </a:t>
            </a:r>
            <a:r>
              <a:rPr lang="en-US" altLang="zh-CN" dirty="0" err="1"/>
              <a:t>begining</a:t>
            </a:r>
            <a:r>
              <a:rPr lang="en-US" altLang="zh-CN" dirty="0"/>
              <a:t>, we need to reorder the matrix to get a better pattern of it.</a:t>
            </a:r>
          </a:p>
          <a:p>
            <a:endParaRPr lang="en-US" altLang="zh-CN" dirty="0"/>
          </a:p>
          <a:p>
            <a:r>
              <a:rPr lang="en-US" altLang="zh-CN" dirty="0"/>
              <a:t>Then based on this pattern, we will perform symbolic analysis and construct the elimination tree like figure c. (</a:t>
            </a:r>
            <a:r>
              <a:rPr lang="zh-CN" altLang="en-US" dirty="0"/>
              <a:t>点鼠标</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点鼠标</a:t>
            </a:r>
            <a:r>
              <a:rPr lang="en-US" altLang="zh-CN" dirty="0"/>
              <a:t>)</a:t>
            </a:r>
          </a:p>
          <a:p>
            <a:r>
              <a:rPr lang="en-US" altLang="zh-CN" dirty="0"/>
              <a:t>Next, t</a:t>
            </a:r>
            <a:r>
              <a:rPr lang="en-US" altLang="zh-CN" b="0" i="0" dirty="0">
                <a:solidFill>
                  <a:srgbClr val="666666"/>
                </a:solidFill>
                <a:effectLst/>
                <a:latin typeface="Arial" panose="020B0604020202020204" pitchFamily="34" charset="0"/>
              </a:rPr>
              <a:t>he nodes are further merged to generate </a:t>
            </a:r>
            <a:r>
              <a:rPr lang="en-US" altLang="zh-CN" b="0" i="0" dirty="0" err="1">
                <a:solidFill>
                  <a:srgbClr val="666666"/>
                </a:solidFill>
                <a:effectLst/>
                <a:latin typeface="Arial" panose="020B0604020202020204" pitchFamily="34" charset="0"/>
              </a:rPr>
              <a:t>supernodes</a:t>
            </a:r>
            <a:r>
              <a:rPr lang="en-US" altLang="zh-CN" b="0" i="0" dirty="0">
                <a:solidFill>
                  <a:srgbClr val="666666"/>
                </a:solidFill>
                <a:effectLst/>
                <a:latin typeface="Arial" panose="020B0604020202020204" pitchFamily="34" charset="0"/>
              </a:rPr>
              <a:t> and tasks, which are the corresponding front matrices in A. just as the figure shows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 (</a:t>
            </a:r>
            <a:r>
              <a:rPr lang="zh-CN" altLang="en-US" dirty="0"/>
              <a:t>点鼠标</a:t>
            </a:r>
            <a:r>
              <a:rPr lang="en-US" altLang="zh-CN" dirty="0"/>
              <a:t>)</a:t>
            </a:r>
            <a:endParaRPr lang="en-US" altLang="zh-CN" b="0" i="0" dirty="0">
              <a:solidFill>
                <a:srgbClr val="666666"/>
              </a:solidFill>
              <a:effectLst/>
              <a:latin typeface="Arial" panose="020B0604020202020204" pitchFamily="34" charset="0"/>
            </a:endParaRPr>
          </a:p>
          <a:p>
            <a:r>
              <a:rPr lang="en-US" altLang="zh-CN" dirty="0"/>
              <a:t>Finally, each front matrix will be assembled, factorized, and updated during the numerical factorization.</a:t>
            </a:r>
          </a:p>
        </p:txBody>
      </p:sp>
      <p:sp>
        <p:nvSpPr>
          <p:cNvPr id="4" name="灯片编号占位符 3"/>
          <p:cNvSpPr>
            <a:spLocks noGrp="1"/>
          </p:cNvSpPr>
          <p:nvPr>
            <p:ph type="sldNum" sz="quarter" idx="5"/>
          </p:nvPr>
        </p:nvSpPr>
        <p:spPr/>
        <p:txBody>
          <a:bodyPr/>
          <a:lstStyle/>
          <a:p>
            <a:fld id="{DEBAA12A-4A84-4219-B371-028CD798460F}" type="slidenum">
              <a:rPr lang="zh-CN" altLang="en-US" smtClean="0"/>
              <a:t>5</a:t>
            </a:fld>
            <a:endParaRPr lang="zh-CN" altLang="en-US"/>
          </a:p>
        </p:txBody>
      </p:sp>
    </p:spTree>
    <p:extLst>
      <p:ext uri="{BB962C8B-B14F-4D97-AF65-F5344CB8AC3E}">
        <p14:creationId xmlns:p14="http://schemas.microsoft.com/office/powerpoint/2010/main" val="184242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in this method, the first question is : how to reorder a sparse matrix ?  Actually, getting the best reordering strategy is an NP-complete problem.</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i="0" dirty="0">
                <a:solidFill>
                  <a:srgbClr val="121212"/>
                </a:solidFill>
                <a:effectLst/>
                <a:latin typeface="-apple-system"/>
                <a:ea typeface="微软雅黑" panose="020B0503020204020204" pitchFamily="34" charset="-122"/>
              </a:rPr>
              <a:t>（点鼠标）</a:t>
            </a:r>
            <a:endParaRPr lang="en-US" altLang="zh-CN" dirty="0"/>
          </a:p>
          <a:p>
            <a:r>
              <a:rPr lang="en-US" altLang="zh-CN" dirty="0"/>
              <a:t>There are some heuristic algorithms have been proposed: such as approximate minimum degree algorithm, nested dissection and RCM method.</a:t>
            </a:r>
          </a:p>
          <a:p>
            <a:endParaRPr lang="en-US" altLang="zh-CN" dirty="0"/>
          </a:p>
          <a:p>
            <a:r>
              <a:rPr lang="zh-CN" altLang="en-US" sz="1200" b="1" i="0" dirty="0">
                <a:solidFill>
                  <a:srgbClr val="121212"/>
                </a:solidFill>
                <a:effectLst/>
                <a:latin typeface="-apple-system"/>
                <a:ea typeface="微软雅黑" panose="020B0503020204020204" pitchFamily="34" charset="-122"/>
              </a:rPr>
              <a:t>（点鼠标）</a:t>
            </a:r>
            <a:endParaRPr lang="en-US" altLang="zh-CN" sz="1200" b="1" i="0" dirty="0">
              <a:solidFill>
                <a:srgbClr val="121212"/>
              </a:solidFill>
              <a:effectLst/>
              <a:latin typeface="-apple-system"/>
              <a:ea typeface="微软雅黑" panose="020B0503020204020204" pitchFamily="34" charset="-122"/>
            </a:endParaRPr>
          </a:p>
          <a:p>
            <a:r>
              <a:rPr lang="en-US" altLang="zh-CN" sz="1200" b="0" i="0" dirty="0">
                <a:solidFill>
                  <a:srgbClr val="121212"/>
                </a:solidFill>
                <a:effectLst/>
                <a:latin typeface="-apple-system"/>
                <a:ea typeface="微软雅黑" panose="020B0503020204020204" pitchFamily="34" charset="-122"/>
              </a:rPr>
              <a:t>However, A single method cannot fit all matrices. And the performance varies greatly in different datasets.</a:t>
            </a:r>
          </a:p>
          <a:p>
            <a:pPr algn="l"/>
            <a:r>
              <a:rPr lang="en-US" altLang="zh-CN" sz="1800" b="0" i="0" u="none" strike="noStrike" baseline="0" dirty="0">
                <a:latin typeface="LinLibertineT"/>
              </a:rPr>
              <a:t>So there is an urgent need to develop an efficient method to obtain the optimal nonzero pattern of a sparse matrix.</a:t>
            </a:r>
            <a:endParaRPr lang="en-US" altLang="zh-CN" sz="1200" b="0" dirty="0">
              <a:solidFill>
                <a:srgbClr val="272B3E"/>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DEBAA12A-4A84-4219-B371-028CD798460F}" type="slidenum">
              <a:rPr lang="zh-CN" altLang="en-US" smtClean="0"/>
              <a:t>6</a:t>
            </a:fld>
            <a:endParaRPr lang="zh-CN" altLang="en-US"/>
          </a:p>
        </p:txBody>
      </p:sp>
    </p:spTree>
    <p:extLst>
      <p:ext uri="{BB962C8B-B14F-4D97-AF65-F5344CB8AC3E}">
        <p14:creationId xmlns:p14="http://schemas.microsoft.com/office/powerpoint/2010/main" val="154534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800" b="0" i="0" u="none" strike="noStrike" baseline="0" dirty="0">
                <a:latin typeface="LinLibertineT"/>
              </a:rPr>
              <a:t>And Another question is :  </a:t>
            </a:r>
            <a:r>
              <a:rPr lang="en-US" altLang="zh-CN" sz="1800" b="1" i="0" u="none" strike="noStrike" baseline="0" dirty="0">
                <a:latin typeface="LinLibertineT"/>
              </a:rPr>
              <a:t>How to compute numerical factorization efficiently especially </a:t>
            </a:r>
            <a:r>
              <a:rPr lang="en-US" altLang="zh-CN" sz="1800" b="1" dirty="0">
                <a:solidFill>
                  <a:srgbClr val="3E5266"/>
                </a:solidFill>
                <a:latin typeface="微软雅黑" panose="020B0503020204020204" pitchFamily="34" charset="-122"/>
                <a:ea typeface="微软雅黑" panose="020B0503020204020204" pitchFamily="34" charset="-122"/>
              </a:rPr>
              <a:t>in multi-core &amp; multi-NUMA device ?</a:t>
            </a:r>
          </a:p>
          <a:p>
            <a:pPr>
              <a:lnSpc>
                <a:spcPct val="150000"/>
              </a:lnSpc>
            </a:pPr>
            <a:endParaRPr lang="en-US" altLang="zh-CN" sz="1800" b="1"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i="0" dirty="0">
                <a:solidFill>
                  <a:srgbClr val="121212"/>
                </a:solidFill>
                <a:effectLst/>
                <a:latin typeface="-apple-system"/>
                <a:ea typeface="微软雅黑" panose="020B0503020204020204" pitchFamily="34" charset="-122"/>
              </a:rPr>
              <a:t>（点鼠标）</a:t>
            </a:r>
            <a:endParaRPr lang="en-US" altLang="zh-CN" sz="1800" b="0" i="0" u="none" strike="noStrike" baseline="0" dirty="0">
              <a:latin typeface="LinLibertineT"/>
            </a:endParaRPr>
          </a:p>
          <a:p>
            <a:r>
              <a:rPr lang="en-US" altLang="zh-CN" sz="1800" b="0" i="0" u="none" strike="noStrike" baseline="0" dirty="0">
                <a:latin typeface="LinLibertineT"/>
              </a:rPr>
              <a:t>The Non-Uniform Memory Access (NUMA) architecture is</a:t>
            </a:r>
            <a:r>
              <a:rPr lang="en-US" altLang="zh-CN" sz="2800" b="0" i="0" dirty="0">
                <a:solidFill>
                  <a:srgbClr val="333333"/>
                </a:solidFill>
                <a:effectLst/>
                <a:latin typeface="Arial" panose="020B0604020202020204" pitchFamily="34" charset="0"/>
              </a:rPr>
              <a:t> increasingly being adopted, but the existing math libraries lack the optimization approaches for it.</a:t>
            </a:r>
            <a:endParaRPr lang="en-US" altLang="zh-CN" sz="1800" b="0" i="0" u="none" strike="noStrike" baseline="0" dirty="0">
              <a:latin typeface="LinLibertin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b="1" i="0" dirty="0">
                <a:solidFill>
                  <a:srgbClr val="121212"/>
                </a:solidFill>
                <a:effectLst/>
                <a:latin typeface="-apple-system"/>
                <a:ea typeface="微软雅黑" panose="020B0503020204020204" pitchFamily="34" charset="-122"/>
              </a:rPr>
              <a:t>（点鼠标）</a:t>
            </a:r>
            <a:endParaRPr lang="en-US" altLang="zh-CN" sz="1800" b="0" i="0" u="none" strike="noStrike" baseline="0" dirty="0">
              <a:latin typeface="LinLibertineT"/>
            </a:endParaRPr>
          </a:p>
          <a:p>
            <a:r>
              <a:rPr lang="en-US" altLang="zh-CN" sz="1800" b="0" i="0" u="none" strike="noStrike" baseline="0" dirty="0">
                <a:latin typeface="LinLibertineT"/>
              </a:rPr>
              <a:t>So we aim for this point, hoping to improve the parallelism of task nodes and </a:t>
            </a:r>
            <a:r>
              <a:rPr lang="en-US" altLang="zh-CN" sz="1800" b="0" i="0" u="none" strike="noStrike" baseline="0" dirty="0" err="1">
                <a:latin typeface="LinLibertineT"/>
              </a:rPr>
              <a:t>wanna</a:t>
            </a:r>
            <a:r>
              <a:rPr lang="en-US" altLang="zh-CN" sz="1800" b="0" i="0" u="none" strike="noStrike" baseline="0" dirty="0">
                <a:latin typeface="LinLibertineT"/>
              </a:rPr>
              <a:t> improve the performance of each thread.</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7</a:t>
            </a:fld>
            <a:endParaRPr lang="zh-CN" altLang="en-US"/>
          </a:p>
        </p:txBody>
      </p:sp>
    </p:spTree>
    <p:extLst>
      <p:ext uri="{BB962C8B-B14F-4D97-AF65-F5344CB8AC3E}">
        <p14:creationId xmlns:p14="http://schemas.microsoft.com/office/powerpoint/2010/main" val="362492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All in all, we get 3 potential challenges for this problem.</a:t>
            </a:r>
          </a:p>
          <a:p>
            <a:endParaRPr lang="en-US" altLang="zh-CN" dirty="0"/>
          </a:p>
          <a:p>
            <a:r>
              <a:rPr lang="en-US" altLang="zh-CN" dirty="0"/>
              <a:t>We want to obtain the best structure, </a:t>
            </a:r>
          </a:p>
          <a:p>
            <a:r>
              <a:rPr lang="en-US" altLang="zh-CN" dirty="0"/>
              <a:t>Improve the parallelism of tasks and Improve the efficiency of each thread in NUMA architecture..</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8</a:t>
            </a:fld>
            <a:endParaRPr lang="zh-CN" altLang="en-US"/>
          </a:p>
        </p:txBody>
      </p:sp>
    </p:spTree>
    <p:extLst>
      <p:ext uri="{BB962C8B-B14F-4D97-AF65-F5344CB8AC3E}">
        <p14:creationId xmlns:p14="http://schemas.microsoft.com/office/powerpoint/2010/main" val="1275636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the next section, let’s share our solution for the first question.</a:t>
            </a:r>
            <a:endParaRPr lang="zh-CN" altLang="en-US" dirty="0"/>
          </a:p>
        </p:txBody>
      </p:sp>
      <p:sp>
        <p:nvSpPr>
          <p:cNvPr id="4" name="灯片编号占位符 3"/>
          <p:cNvSpPr>
            <a:spLocks noGrp="1"/>
          </p:cNvSpPr>
          <p:nvPr>
            <p:ph type="sldNum" sz="quarter" idx="5"/>
          </p:nvPr>
        </p:nvSpPr>
        <p:spPr/>
        <p:txBody>
          <a:bodyPr/>
          <a:lstStyle/>
          <a:p>
            <a:fld id="{DEBAA12A-4A84-4219-B371-028CD798460F}" type="slidenum">
              <a:rPr lang="zh-CN" altLang="en-US" smtClean="0"/>
              <a:t>9</a:t>
            </a:fld>
            <a:endParaRPr lang="zh-CN" altLang="en-US"/>
          </a:p>
        </p:txBody>
      </p:sp>
    </p:spTree>
    <p:extLst>
      <p:ext uri="{BB962C8B-B14F-4D97-AF65-F5344CB8AC3E}">
        <p14:creationId xmlns:p14="http://schemas.microsoft.com/office/powerpoint/2010/main" val="416629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Date Placeholder 3"/>
          <p:cNvSpPr>
            <a:spLocks noGrp="1"/>
          </p:cNvSpPr>
          <p:nvPr>
            <p:ph type="dt" sz="half" idx="10"/>
          </p:nvPr>
        </p:nvSpPr>
        <p:spPr>
          <a:xfrm>
            <a:off x="8610600" y="5983720"/>
            <a:ext cx="2743200" cy="365125"/>
          </a:xfrm>
        </p:spPr>
        <p:txBody>
          <a:bodyPr/>
          <a:lstStyle/>
          <a:p>
            <a:fld id="{8F09A03A-6BD6-4C7B-A567-9A654A85E449}" type="datetime1">
              <a:rPr lang="zh-CN" altLang="en-US" smtClean="0"/>
              <a:t>2021/10/15</a:t>
            </a:fld>
            <a:endParaRPr lang="zh-CN" altLang="en-US"/>
          </a:p>
        </p:txBody>
      </p:sp>
      <p:sp>
        <p:nvSpPr>
          <p:cNvPr id="5" name="Footer Placeholder 4"/>
          <p:cNvSpPr>
            <a:spLocks noGrp="1"/>
          </p:cNvSpPr>
          <p:nvPr>
            <p:ph type="ftr" sz="quarter" idx="11"/>
          </p:nvPr>
        </p:nvSpPr>
        <p:spPr/>
        <p:txBody>
          <a:bodyPr/>
          <a:lstStyle/>
          <a:p>
            <a:r>
              <a:rPr lang="en-US" altLang="zh-CN"/>
              <a:t>1</a:t>
            </a:r>
            <a:endParaRPr lang="zh-CN" altLang="en-US"/>
          </a:p>
        </p:txBody>
      </p:sp>
      <p:sp>
        <p:nvSpPr>
          <p:cNvPr id="6" name="Slide Number Placeholder 5"/>
          <p:cNvSpPr>
            <a:spLocks noGrp="1"/>
          </p:cNvSpPr>
          <p:nvPr>
            <p:ph type="sldNum" sz="quarter" idx="12"/>
          </p:nvPr>
        </p:nvSpPr>
        <p:spPr>
          <a:xfrm>
            <a:off x="279400" y="6290829"/>
            <a:ext cx="2743200" cy="365125"/>
          </a:xfrm>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419648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7FE12B09-9117-4CCC-8015-BCE3E34B082A}" type="datetime1">
              <a:rPr lang="zh-CN" altLang="en-US" smtClean="0"/>
              <a:t>2021/10/15</a:t>
            </a:fld>
            <a:endParaRPr lang="zh-CN" altLang="en-US"/>
          </a:p>
        </p:txBody>
      </p:sp>
      <p:sp>
        <p:nvSpPr>
          <p:cNvPr id="4" name="Footer Placeholder 3"/>
          <p:cNvSpPr>
            <a:spLocks noGrp="1"/>
          </p:cNvSpPr>
          <p:nvPr>
            <p:ph type="ftr" sz="quarter" idx="11"/>
          </p:nvPr>
        </p:nvSpPr>
        <p:spPr/>
        <p:txBody>
          <a:bodyPr/>
          <a:lstStyle/>
          <a:p>
            <a:r>
              <a:rPr lang="en-US" altLang="zh-CN"/>
              <a:t>1</a:t>
            </a:r>
            <a:endParaRPr lang="zh-CN" altLang="en-US"/>
          </a:p>
        </p:txBody>
      </p:sp>
      <p:sp>
        <p:nvSpPr>
          <p:cNvPr id="5" name="Slide Number Placeholder 4"/>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406001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7026A-9890-49DC-85B9-8600AF7FEACB}" type="datetime1">
              <a:rPr lang="zh-CN" altLang="en-US" smtClean="0"/>
              <a:t>2021/10/15</a:t>
            </a:fld>
            <a:endParaRPr lang="zh-CN" altLang="en-US"/>
          </a:p>
        </p:txBody>
      </p:sp>
      <p:sp>
        <p:nvSpPr>
          <p:cNvPr id="3" name="Footer Placeholder 2"/>
          <p:cNvSpPr>
            <a:spLocks noGrp="1"/>
          </p:cNvSpPr>
          <p:nvPr>
            <p:ph type="ftr" sz="quarter" idx="11"/>
          </p:nvPr>
        </p:nvSpPr>
        <p:spPr/>
        <p:txBody>
          <a:bodyPr/>
          <a:lstStyle/>
          <a:p>
            <a:r>
              <a:rPr lang="en-US" altLang="zh-CN"/>
              <a:t>1</a:t>
            </a:r>
            <a:endParaRPr lang="zh-CN" altLang="en-US"/>
          </a:p>
        </p:txBody>
      </p:sp>
      <p:sp>
        <p:nvSpPr>
          <p:cNvPr id="4" name="Slide Number Placeholder 3"/>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2701387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728DC39-D759-4C2B-930D-20FF4FD3A809}" type="datetime1">
              <a:rPr lang="zh-CN" altLang="en-US" smtClean="0"/>
              <a:t>2021/10/15</a:t>
            </a:fld>
            <a:endParaRPr lang="zh-CN" altLang="en-US"/>
          </a:p>
        </p:txBody>
      </p:sp>
      <p:sp>
        <p:nvSpPr>
          <p:cNvPr id="6" name="Footer Placeholder 5"/>
          <p:cNvSpPr>
            <a:spLocks noGrp="1"/>
          </p:cNvSpPr>
          <p:nvPr>
            <p:ph type="ftr" sz="quarter" idx="11"/>
          </p:nvPr>
        </p:nvSpPr>
        <p:spPr/>
        <p:txBody>
          <a:bodyPr/>
          <a:lstStyle/>
          <a:p>
            <a:r>
              <a:rPr lang="en-US" altLang="zh-CN"/>
              <a:t>1</a:t>
            </a:r>
            <a:endParaRPr lang="zh-CN" altLang="en-US"/>
          </a:p>
        </p:txBody>
      </p:sp>
      <p:sp>
        <p:nvSpPr>
          <p:cNvPr id="7" name="Slide Number Placeholder 6"/>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3783701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A27C061-5ED9-46A7-A271-C983DB6BE3E2}" type="datetime1">
              <a:rPr lang="zh-CN" altLang="en-US" smtClean="0"/>
              <a:t>2021/10/15</a:t>
            </a:fld>
            <a:endParaRPr lang="zh-CN" altLang="en-US"/>
          </a:p>
        </p:txBody>
      </p:sp>
      <p:sp>
        <p:nvSpPr>
          <p:cNvPr id="6" name="Footer Placeholder 5"/>
          <p:cNvSpPr>
            <a:spLocks noGrp="1"/>
          </p:cNvSpPr>
          <p:nvPr>
            <p:ph type="ftr" sz="quarter" idx="11"/>
          </p:nvPr>
        </p:nvSpPr>
        <p:spPr/>
        <p:txBody>
          <a:bodyPr/>
          <a:lstStyle/>
          <a:p>
            <a:r>
              <a:rPr lang="en-US" altLang="zh-CN"/>
              <a:t>1</a:t>
            </a:r>
            <a:endParaRPr lang="zh-CN" altLang="en-US"/>
          </a:p>
        </p:txBody>
      </p:sp>
      <p:sp>
        <p:nvSpPr>
          <p:cNvPr id="7" name="Slide Number Placeholder 6"/>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12252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5A37DD8B-F032-40B7-8176-69EDA2D735C1}" type="datetime1">
              <a:rPr lang="zh-CN" altLang="en-US" smtClean="0"/>
              <a:t>2021/10/15</a:t>
            </a:fld>
            <a:endParaRPr lang="zh-CN" altLang="en-US"/>
          </a:p>
        </p:txBody>
      </p:sp>
      <p:sp>
        <p:nvSpPr>
          <p:cNvPr id="5" name="Footer Placeholder 4"/>
          <p:cNvSpPr>
            <a:spLocks noGrp="1"/>
          </p:cNvSpPr>
          <p:nvPr>
            <p:ph type="ftr" sz="quarter" idx="11"/>
          </p:nvPr>
        </p:nvSpPr>
        <p:spPr/>
        <p:txBody>
          <a:bodyPr/>
          <a:lstStyle/>
          <a:p>
            <a:r>
              <a:rPr lang="en-US" altLang="zh-CN"/>
              <a:t>1</a:t>
            </a:r>
            <a:endParaRPr lang="zh-CN" altLang="en-US"/>
          </a:p>
        </p:txBody>
      </p:sp>
      <p:sp>
        <p:nvSpPr>
          <p:cNvPr id="6" name="Slide Number Placeholder 5"/>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1920717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4A221E47-B8A0-49E1-9CD9-6C73CC31F4E3}" type="datetime1">
              <a:rPr lang="zh-CN" altLang="en-US" smtClean="0"/>
              <a:t>2021/10/15</a:t>
            </a:fld>
            <a:endParaRPr lang="zh-CN" altLang="en-US"/>
          </a:p>
        </p:txBody>
      </p:sp>
      <p:sp>
        <p:nvSpPr>
          <p:cNvPr id="5" name="Footer Placeholder 4"/>
          <p:cNvSpPr>
            <a:spLocks noGrp="1"/>
          </p:cNvSpPr>
          <p:nvPr>
            <p:ph type="ftr" sz="quarter" idx="11"/>
          </p:nvPr>
        </p:nvSpPr>
        <p:spPr/>
        <p:txBody>
          <a:bodyPr/>
          <a:lstStyle/>
          <a:p>
            <a:r>
              <a:rPr lang="en-US" altLang="zh-CN"/>
              <a:t>1</a:t>
            </a:r>
            <a:endParaRPr lang="zh-CN" altLang="en-US"/>
          </a:p>
        </p:txBody>
      </p:sp>
      <p:sp>
        <p:nvSpPr>
          <p:cNvPr id="6" name="Slide Number Placeholder 5"/>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89739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B47CA2C-C473-462E-B2F8-6C72DA97FE53}"/>
              </a:ext>
            </a:extLst>
          </p:cNvPr>
          <p:cNvSpPr/>
          <p:nvPr userDrawn="1"/>
        </p:nvSpPr>
        <p:spPr>
          <a:xfrm rot="16200000">
            <a:off x="6033449" y="-5096258"/>
            <a:ext cx="125103" cy="12192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10" name="Freeform 5">
            <a:extLst>
              <a:ext uri="{FF2B5EF4-FFF2-40B4-BE49-F238E27FC236}">
                <a16:creationId xmlns:a16="http://schemas.microsoft.com/office/drawing/2014/main" id="{59F07853-56FF-41BA-8B78-5020F4E1775F}"/>
              </a:ext>
            </a:extLst>
          </p:cNvPr>
          <p:cNvSpPr>
            <a:spLocks noChangeArrowheads="1"/>
          </p:cNvSpPr>
          <p:nvPr userDrawn="1"/>
        </p:nvSpPr>
        <p:spPr bwMode="auto">
          <a:xfrm>
            <a:off x="481783" y="235347"/>
            <a:ext cx="903672"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3</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DD8521E8-88FC-4339-AC71-EBFFCBB687CF}"/>
              </a:ext>
            </a:extLst>
          </p:cNvPr>
          <p:cNvSpPr/>
          <p:nvPr userDrawn="1"/>
        </p:nvSpPr>
        <p:spPr>
          <a:xfrm>
            <a:off x="-1" y="1062294"/>
            <a:ext cx="12192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latin typeface="微软雅黑" panose="020B0503020204020204" pitchFamily="34" charset="-122"/>
            </a:endParaRPr>
          </a:p>
        </p:txBody>
      </p:sp>
    </p:spTree>
    <p:extLst>
      <p:ext uri="{BB962C8B-B14F-4D97-AF65-F5344CB8AC3E}">
        <p14:creationId xmlns:p14="http://schemas.microsoft.com/office/powerpoint/2010/main" val="1000807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B9359A4D-532D-41BE-907A-C0ACC67A5094}"/>
              </a:ext>
            </a:extLst>
          </p:cNvPr>
          <p:cNvSpPr/>
          <p:nvPr userDrawn="1"/>
        </p:nvSpPr>
        <p:spPr>
          <a:xfrm rot="16200000">
            <a:off x="6033449" y="-5096258"/>
            <a:ext cx="125103" cy="12192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10" name="Freeform 5">
            <a:extLst>
              <a:ext uri="{FF2B5EF4-FFF2-40B4-BE49-F238E27FC236}">
                <a16:creationId xmlns:a16="http://schemas.microsoft.com/office/drawing/2014/main" id="{060D982A-ACC2-4725-A362-1F2B29AE3FA3}"/>
              </a:ext>
            </a:extLst>
          </p:cNvPr>
          <p:cNvSpPr>
            <a:spLocks noChangeArrowheads="1"/>
          </p:cNvSpPr>
          <p:nvPr userDrawn="1"/>
        </p:nvSpPr>
        <p:spPr bwMode="auto">
          <a:xfrm>
            <a:off x="481783" y="235347"/>
            <a:ext cx="903672"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8C7DE725-E948-495D-B1A3-2C6F15A358CC}"/>
              </a:ext>
            </a:extLst>
          </p:cNvPr>
          <p:cNvSpPr/>
          <p:nvPr userDrawn="1"/>
        </p:nvSpPr>
        <p:spPr>
          <a:xfrm>
            <a:off x="-1" y="1062294"/>
            <a:ext cx="12192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latin typeface="微软雅黑" panose="020B0503020204020204" pitchFamily="34" charset="-122"/>
            </a:endParaRPr>
          </a:p>
        </p:txBody>
      </p:sp>
    </p:spTree>
    <p:extLst>
      <p:ext uri="{BB962C8B-B14F-4D97-AF65-F5344CB8AC3E}">
        <p14:creationId xmlns:p14="http://schemas.microsoft.com/office/powerpoint/2010/main" val="263353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09B336-5B67-4E6B-8AF3-E6E91ADA1AE7}" type="datetime1">
              <a:rPr lang="zh-CN" altLang="en-US" smtClean="0"/>
              <a:t>2021/10/15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423530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FF9A1B-77CF-45F5-98CF-9D19FC0D411C}" type="datetime1">
              <a:rPr lang="zh-CN" altLang="en-US" smtClean="0"/>
              <a:t>2021/10/15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2023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7B6AE7B8-2C49-433A-8C97-1043D1476512}" type="datetime1">
              <a:rPr lang="zh-CN" altLang="en-US" smtClean="0"/>
              <a:t>2021/10/15</a:t>
            </a:fld>
            <a:endParaRPr lang="zh-CN" altLang="en-US"/>
          </a:p>
        </p:txBody>
      </p:sp>
      <p:sp>
        <p:nvSpPr>
          <p:cNvPr id="5" name="Footer Placeholder 4"/>
          <p:cNvSpPr>
            <a:spLocks noGrp="1"/>
          </p:cNvSpPr>
          <p:nvPr>
            <p:ph type="ftr" sz="quarter" idx="11"/>
          </p:nvPr>
        </p:nvSpPr>
        <p:spPr/>
        <p:txBody>
          <a:bodyPr/>
          <a:lstStyle/>
          <a:p>
            <a:r>
              <a:rPr lang="en-US" altLang="zh-CN"/>
              <a:t>1</a:t>
            </a:r>
            <a:endParaRPr lang="zh-CN" altLang="en-US"/>
          </a:p>
        </p:txBody>
      </p:sp>
      <p:sp>
        <p:nvSpPr>
          <p:cNvPr id="6" name="Slide Number Placeholder 5"/>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321494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2735516"/>
            <a:ext cx="7321549" cy="1826960"/>
          </a:xfrm>
        </p:spPr>
        <p:txBody>
          <a:bodyPr anchor="b">
            <a:normAutofit/>
          </a:bodyPr>
          <a:lstStyle>
            <a:lvl1pPr>
              <a:defRPr sz="3200" baseline="0">
                <a:solidFill>
                  <a:srgbClr val="ECE4DA"/>
                </a:solidFill>
              </a:defRPr>
            </a:lvl1pPr>
          </a:lstStyle>
          <a:p>
            <a:r>
              <a:rPr lang="en-US"/>
              <a:t>Click to edit Master title style</a:t>
            </a:r>
          </a:p>
        </p:txBody>
      </p:sp>
      <p:sp>
        <p:nvSpPr>
          <p:cNvPr id="3" name="Text Placeholder 2"/>
          <p:cNvSpPr>
            <a:spLocks noGrp="1"/>
          </p:cNvSpPr>
          <p:nvPr>
            <p:ph type="body" idx="1"/>
          </p:nvPr>
        </p:nvSpPr>
        <p:spPr>
          <a:xfrm>
            <a:off x="831852" y="4589464"/>
            <a:ext cx="7321549" cy="1500187"/>
          </a:xfrm>
        </p:spPr>
        <p:txBody>
          <a:bodyPr>
            <a:normAutofit/>
          </a:bodyPr>
          <a:lstStyle>
            <a:lvl1pPr marL="0" indent="0">
              <a:buNone/>
              <a:defRPr sz="2133" baseline="0">
                <a:solidFill>
                  <a:srgbClr val="ECE4D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304DDB-477A-4A9A-B7FF-7DEAC3E07880}" type="datetime1">
              <a:rPr lang="zh-CN" altLang="en-US" smtClean="0"/>
              <a:t>2021/10/15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7439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A9D036-5387-46E3-BB11-60F5A4898201}" type="datetime1">
              <a:rPr lang="zh-CN" altLang="en-US" smtClean="0"/>
              <a:t>2021/10/15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72148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C65F61-CDB3-41D3-AAC0-B8F53BF4907C}" type="datetime1">
              <a:rPr lang="zh-CN" altLang="en-US" smtClean="0"/>
              <a:t>2021/10/15</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594053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25A25D-2CDB-4A24-BE8B-957660B0EA41}" type="datetime1">
              <a:rPr lang="zh-CN" altLang="en-US" smtClean="0"/>
              <a:t>2021/10/15</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987913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2EBE6-6B22-48EE-97E3-6595DD58CACE}" type="datetime1">
              <a:rPr lang="zh-CN" altLang="en-US" smtClean="0"/>
              <a:t>2021/10/15</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98155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99C2A4-5907-495D-9173-688A7BEFBBE0}" type="datetime1">
              <a:rPr lang="zh-CN" altLang="en-US" smtClean="0"/>
              <a:t>2021/10/15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2671290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AC32B8-577F-477F-889B-D4A5FAFD3DD4}" type="datetime1">
              <a:rPr lang="zh-CN" altLang="en-US" smtClean="0"/>
              <a:t>2021/10/15</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720410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F38B9E-7CB0-4980-9DA4-E3AC2C4B399D}" type="datetime1">
              <a:rPr lang="zh-CN" altLang="en-US" smtClean="0"/>
              <a:t>2021/10/15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1945968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85608-3126-4D6A-BCE2-60CC5A46AD42}" type="datetime1">
              <a:rPr lang="zh-CN" altLang="en-US" smtClean="0"/>
              <a:t>2021/10/15</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56BA06C4-DED5-B445-98FA-62023581D134}" type="slidenum">
              <a:rPr lang="en-US" smtClean="0"/>
              <a:t>‹#›</a:t>
            </a:fld>
            <a:endParaRPr lang="en-US"/>
          </a:p>
        </p:txBody>
      </p:sp>
    </p:spTree>
    <p:extLst>
      <p:ext uri="{BB962C8B-B14F-4D97-AF65-F5344CB8AC3E}">
        <p14:creationId xmlns:p14="http://schemas.microsoft.com/office/powerpoint/2010/main" val="310490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CE942DE-5448-4F63-A09E-DB4C7A22E406}"/>
              </a:ext>
            </a:extLst>
          </p:cNvPr>
          <p:cNvGrpSpPr/>
          <p:nvPr userDrawn="1"/>
        </p:nvGrpSpPr>
        <p:grpSpPr>
          <a:xfrm>
            <a:off x="0" y="909170"/>
            <a:ext cx="7789024" cy="739626"/>
            <a:chOff x="0" y="850981"/>
            <a:chExt cx="9144002" cy="739626"/>
          </a:xfrm>
        </p:grpSpPr>
        <p:sp>
          <p:nvSpPr>
            <p:cNvPr id="6" name="矩形 5">
              <a:extLst>
                <a:ext uri="{FF2B5EF4-FFF2-40B4-BE49-F238E27FC236}">
                  <a16:creationId xmlns:a16="http://schemas.microsoft.com/office/drawing/2014/main" id="{8E4ABFBE-564C-4768-9132-CEA86945D9D7}"/>
                </a:ext>
              </a:extLst>
            </p:cNvPr>
            <p:cNvSpPr/>
            <p:nvPr userDrawn="1"/>
          </p:nvSpPr>
          <p:spPr>
            <a:xfrm rot="16200000">
              <a:off x="4509450" y="-3658467"/>
              <a:ext cx="125103" cy="9144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7" name="矩形: 圆角 6">
              <a:extLst>
                <a:ext uri="{FF2B5EF4-FFF2-40B4-BE49-F238E27FC236}">
                  <a16:creationId xmlns:a16="http://schemas.microsoft.com/office/drawing/2014/main" id="{ED71D00B-EC7D-4FEE-BE0B-55566D718960}"/>
                </a:ext>
              </a:extLst>
            </p:cNvPr>
            <p:cNvSpPr/>
            <p:nvPr userDrawn="1"/>
          </p:nvSpPr>
          <p:spPr>
            <a:xfrm>
              <a:off x="0" y="976085"/>
              <a:ext cx="9144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微软雅黑" panose="020B0503020204020204" pitchFamily="34" charset="-122"/>
              </a:endParaRPr>
            </a:p>
          </p:txBody>
        </p:sp>
      </p:grpSp>
      <p:sp>
        <p:nvSpPr>
          <p:cNvPr id="8" name="Freeform 5">
            <a:extLst>
              <a:ext uri="{FF2B5EF4-FFF2-40B4-BE49-F238E27FC236}">
                <a16:creationId xmlns:a16="http://schemas.microsoft.com/office/drawing/2014/main" id="{A40DF381-0089-4723-9F3E-6E85AA27AF65}"/>
              </a:ext>
            </a:extLst>
          </p:cNvPr>
          <p:cNvSpPr>
            <a:spLocks noChangeArrowheads="1"/>
          </p:cNvSpPr>
          <p:nvPr userDrawn="1"/>
        </p:nvSpPr>
        <p:spPr bwMode="auto">
          <a:xfrm>
            <a:off x="386275" y="185469"/>
            <a:ext cx="677754"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1</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0" name="Slide Number Placeholder 5">
            <a:extLst>
              <a:ext uri="{FF2B5EF4-FFF2-40B4-BE49-F238E27FC236}">
                <a16:creationId xmlns:a16="http://schemas.microsoft.com/office/drawing/2014/main" id="{D091400B-4EBA-4FAB-AEC5-A08C9338EEE6}"/>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2297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F0F36B9-2965-4B0A-BD66-7B0F091A9108}"/>
              </a:ext>
            </a:extLst>
          </p:cNvPr>
          <p:cNvGrpSpPr/>
          <p:nvPr userDrawn="1"/>
        </p:nvGrpSpPr>
        <p:grpSpPr>
          <a:xfrm>
            <a:off x="0" y="909170"/>
            <a:ext cx="7789024" cy="739626"/>
            <a:chOff x="0" y="850981"/>
            <a:chExt cx="9144002" cy="739626"/>
          </a:xfrm>
        </p:grpSpPr>
        <p:sp>
          <p:nvSpPr>
            <p:cNvPr id="7" name="矩形 6">
              <a:extLst>
                <a:ext uri="{FF2B5EF4-FFF2-40B4-BE49-F238E27FC236}">
                  <a16:creationId xmlns:a16="http://schemas.microsoft.com/office/drawing/2014/main" id="{95737BB7-7DFA-4137-B4CF-C034797A067E}"/>
                </a:ext>
              </a:extLst>
            </p:cNvPr>
            <p:cNvSpPr/>
            <p:nvPr userDrawn="1"/>
          </p:nvSpPr>
          <p:spPr>
            <a:xfrm rot="16200000">
              <a:off x="4509450" y="-3658467"/>
              <a:ext cx="125103" cy="9144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8" name="矩形: 圆角 7">
              <a:extLst>
                <a:ext uri="{FF2B5EF4-FFF2-40B4-BE49-F238E27FC236}">
                  <a16:creationId xmlns:a16="http://schemas.microsoft.com/office/drawing/2014/main" id="{DE1FBE83-B99C-47BD-AA4F-80164B9BDA9F}"/>
                </a:ext>
              </a:extLst>
            </p:cNvPr>
            <p:cNvSpPr/>
            <p:nvPr userDrawn="1"/>
          </p:nvSpPr>
          <p:spPr>
            <a:xfrm>
              <a:off x="0" y="976085"/>
              <a:ext cx="9144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微软雅黑" panose="020B0503020204020204" pitchFamily="34" charset="-122"/>
              </a:endParaRPr>
            </a:p>
          </p:txBody>
        </p:sp>
      </p:grpSp>
      <p:sp>
        <p:nvSpPr>
          <p:cNvPr id="9" name="Freeform 5">
            <a:extLst>
              <a:ext uri="{FF2B5EF4-FFF2-40B4-BE49-F238E27FC236}">
                <a16:creationId xmlns:a16="http://schemas.microsoft.com/office/drawing/2014/main" id="{7BD0EE19-DB1B-4457-A73F-EFCBE5DACBF3}"/>
              </a:ext>
            </a:extLst>
          </p:cNvPr>
          <p:cNvSpPr>
            <a:spLocks noChangeArrowheads="1"/>
          </p:cNvSpPr>
          <p:nvPr userDrawn="1"/>
        </p:nvSpPr>
        <p:spPr bwMode="auto">
          <a:xfrm>
            <a:off x="386275" y="185469"/>
            <a:ext cx="677754"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2</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0" name="Slide Number Placeholder 5">
            <a:extLst>
              <a:ext uri="{FF2B5EF4-FFF2-40B4-BE49-F238E27FC236}">
                <a16:creationId xmlns:a16="http://schemas.microsoft.com/office/drawing/2014/main" id="{7BA93695-5060-412D-8D9E-0DFD6265917B}"/>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336069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2BC8473-7C4D-4D71-A58C-081478596982}"/>
              </a:ext>
            </a:extLst>
          </p:cNvPr>
          <p:cNvGrpSpPr/>
          <p:nvPr userDrawn="1"/>
        </p:nvGrpSpPr>
        <p:grpSpPr>
          <a:xfrm>
            <a:off x="0" y="909170"/>
            <a:ext cx="7789024" cy="739626"/>
            <a:chOff x="0" y="850981"/>
            <a:chExt cx="9144002" cy="739626"/>
          </a:xfrm>
        </p:grpSpPr>
        <p:sp>
          <p:nvSpPr>
            <p:cNvPr id="7" name="矩形 6">
              <a:extLst>
                <a:ext uri="{FF2B5EF4-FFF2-40B4-BE49-F238E27FC236}">
                  <a16:creationId xmlns:a16="http://schemas.microsoft.com/office/drawing/2014/main" id="{8B95B3A7-38AB-4E7B-9887-3B0CB5C5B6CE}"/>
                </a:ext>
              </a:extLst>
            </p:cNvPr>
            <p:cNvSpPr/>
            <p:nvPr userDrawn="1"/>
          </p:nvSpPr>
          <p:spPr>
            <a:xfrm rot="16200000">
              <a:off x="4509450" y="-3658467"/>
              <a:ext cx="125103" cy="9144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8" name="矩形: 圆角 7">
              <a:extLst>
                <a:ext uri="{FF2B5EF4-FFF2-40B4-BE49-F238E27FC236}">
                  <a16:creationId xmlns:a16="http://schemas.microsoft.com/office/drawing/2014/main" id="{FC920255-DAD7-41FD-8478-82FAC06D9468}"/>
                </a:ext>
              </a:extLst>
            </p:cNvPr>
            <p:cNvSpPr/>
            <p:nvPr userDrawn="1"/>
          </p:nvSpPr>
          <p:spPr>
            <a:xfrm>
              <a:off x="0" y="976085"/>
              <a:ext cx="9144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微软雅黑" panose="020B0503020204020204" pitchFamily="34" charset="-122"/>
              </a:endParaRPr>
            </a:p>
          </p:txBody>
        </p:sp>
      </p:grpSp>
      <p:sp>
        <p:nvSpPr>
          <p:cNvPr id="9" name="Freeform 5">
            <a:extLst>
              <a:ext uri="{FF2B5EF4-FFF2-40B4-BE49-F238E27FC236}">
                <a16:creationId xmlns:a16="http://schemas.microsoft.com/office/drawing/2014/main" id="{D9C94F30-471D-4E8B-8CA7-FE3DC09F9141}"/>
              </a:ext>
            </a:extLst>
          </p:cNvPr>
          <p:cNvSpPr>
            <a:spLocks noChangeArrowheads="1"/>
          </p:cNvSpPr>
          <p:nvPr userDrawn="1"/>
        </p:nvSpPr>
        <p:spPr bwMode="auto">
          <a:xfrm>
            <a:off x="386275" y="185469"/>
            <a:ext cx="677754"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3</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0" name="Slide Number Placeholder 5">
            <a:extLst>
              <a:ext uri="{FF2B5EF4-FFF2-40B4-BE49-F238E27FC236}">
                <a16:creationId xmlns:a16="http://schemas.microsoft.com/office/drawing/2014/main" id="{7573A6D6-1D9A-48CA-95AB-B6CF68876F17}"/>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125369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3CCBDF73-14E8-4951-927B-E37A05C02740}"/>
              </a:ext>
            </a:extLst>
          </p:cNvPr>
          <p:cNvGrpSpPr/>
          <p:nvPr userDrawn="1"/>
        </p:nvGrpSpPr>
        <p:grpSpPr>
          <a:xfrm>
            <a:off x="0" y="909170"/>
            <a:ext cx="7789024" cy="739626"/>
            <a:chOff x="0" y="850981"/>
            <a:chExt cx="9144002" cy="739626"/>
          </a:xfrm>
        </p:grpSpPr>
        <p:sp>
          <p:nvSpPr>
            <p:cNvPr id="7" name="矩形 6">
              <a:extLst>
                <a:ext uri="{FF2B5EF4-FFF2-40B4-BE49-F238E27FC236}">
                  <a16:creationId xmlns:a16="http://schemas.microsoft.com/office/drawing/2014/main" id="{AE3B5245-5E59-45F4-BEAC-7EA242C0AAC4}"/>
                </a:ext>
              </a:extLst>
            </p:cNvPr>
            <p:cNvSpPr/>
            <p:nvPr userDrawn="1"/>
          </p:nvSpPr>
          <p:spPr>
            <a:xfrm rot="16200000">
              <a:off x="4509450" y="-3658467"/>
              <a:ext cx="125103" cy="9144000"/>
            </a:xfrm>
            <a:prstGeom prst="rect">
              <a:avLst/>
            </a:prstGeom>
            <a:solidFill>
              <a:srgbClr val="C00000"/>
            </a:solidFill>
            <a:ln>
              <a:noFill/>
            </a:ln>
            <a:effectLst>
              <a:outerShdw blurRad="50800" dist="889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3200" b="1">
                <a:latin typeface="微软雅黑" panose="020B0503020204020204" pitchFamily="34" charset="-122"/>
              </a:endParaRPr>
            </a:p>
          </p:txBody>
        </p:sp>
        <p:sp>
          <p:nvSpPr>
            <p:cNvPr id="8" name="矩形: 圆角 7">
              <a:extLst>
                <a:ext uri="{FF2B5EF4-FFF2-40B4-BE49-F238E27FC236}">
                  <a16:creationId xmlns:a16="http://schemas.microsoft.com/office/drawing/2014/main" id="{E1811C7C-41B4-4857-BE54-4160BF01956B}"/>
                </a:ext>
              </a:extLst>
            </p:cNvPr>
            <p:cNvSpPr/>
            <p:nvPr userDrawn="1"/>
          </p:nvSpPr>
          <p:spPr>
            <a:xfrm>
              <a:off x="0" y="976085"/>
              <a:ext cx="9144000" cy="614522"/>
            </a:xfrm>
            <a:prstGeom prst="roundRect">
              <a:avLst>
                <a:gd name="adj" fmla="val 0"/>
              </a:avLst>
            </a:prstGeom>
            <a:gradFill>
              <a:gsLst>
                <a:gs pos="0">
                  <a:schemeClr val="bg1">
                    <a:lumMod val="85000"/>
                  </a:schemeClr>
                </a:gs>
                <a:gs pos="39000">
                  <a:schemeClr val="bg1"/>
                </a:gs>
                <a:gs pos="70000">
                  <a:srgbClr val="FFFF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微软雅黑" panose="020B0503020204020204" pitchFamily="34" charset="-122"/>
              </a:endParaRPr>
            </a:p>
          </p:txBody>
        </p:sp>
      </p:grpSp>
      <p:sp>
        <p:nvSpPr>
          <p:cNvPr id="9" name="Freeform 5">
            <a:extLst>
              <a:ext uri="{FF2B5EF4-FFF2-40B4-BE49-F238E27FC236}">
                <a16:creationId xmlns:a16="http://schemas.microsoft.com/office/drawing/2014/main" id="{BF1F5D19-C017-478C-970E-9C971DD5CDE1}"/>
              </a:ext>
            </a:extLst>
          </p:cNvPr>
          <p:cNvSpPr>
            <a:spLocks noChangeArrowheads="1"/>
          </p:cNvSpPr>
          <p:nvPr userDrawn="1"/>
        </p:nvSpPr>
        <p:spPr bwMode="auto">
          <a:xfrm>
            <a:off x="386275" y="185469"/>
            <a:ext cx="677754" cy="571105"/>
          </a:xfrm>
          <a:custGeom>
            <a:avLst/>
            <a:gdLst>
              <a:gd name="T0" fmla="*/ 706533 w 2740"/>
              <a:gd name="T1" fmla="*/ 749583 h 2446"/>
              <a:gd name="T2" fmla="*/ 675000 w 2740"/>
              <a:gd name="T3" fmla="*/ 780343 h 2446"/>
              <a:gd name="T4" fmla="*/ 630000 w 2740"/>
              <a:gd name="T5" fmla="*/ 791676 h 2446"/>
              <a:gd name="T6" fmla="*/ 268029 w 2740"/>
              <a:gd name="T7" fmla="*/ 791676 h 2446"/>
              <a:gd name="T8" fmla="*/ 225000 w 2740"/>
              <a:gd name="T9" fmla="*/ 780343 h 2446"/>
              <a:gd name="T10" fmla="*/ 193467 w 2740"/>
              <a:gd name="T11" fmla="*/ 749259 h 2446"/>
              <a:gd name="T12" fmla="*/ 11825 w 2740"/>
              <a:gd name="T13" fmla="*/ 439065 h 2446"/>
              <a:gd name="T14" fmla="*/ 0 w 2740"/>
              <a:gd name="T15" fmla="*/ 396000 h 2446"/>
              <a:gd name="T16" fmla="*/ 11825 w 2740"/>
              <a:gd name="T17" fmla="*/ 352612 h 2446"/>
              <a:gd name="T18" fmla="*/ 192810 w 2740"/>
              <a:gd name="T19" fmla="*/ 43712 h 2446"/>
              <a:gd name="T20" fmla="*/ 225000 w 2740"/>
              <a:gd name="T21" fmla="*/ 11980 h 2446"/>
              <a:gd name="T22" fmla="*/ 266058 w 2740"/>
              <a:gd name="T23" fmla="*/ 324 h 2446"/>
              <a:gd name="T24" fmla="*/ 629343 w 2740"/>
              <a:gd name="T25" fmla="*/ 324 h 2446"/>
              <a:gd name="T26" fmla="*/ 675000 w 2740"/>
              <a:gd name="T27" fmla="*/ 11980 h 2446"/>
              <a:gd name="T28" fmla="*/ 706533 w 2740"/>
              <a:gd name="T29" fmla="*/ 42741 h 2446"/>
              <a:gd name="T30" fmla="*/ 887518 w 2740"/>
              <a:gd name="T31" fmla="*/ 351640 h 2446"/>
              <a:gd name="T32" fmla="*/ 900000 w 2740"/>
              <a:gd name="T33" fmla="*/ 396000 h 2446"/>
              <a:gd name="T34" fmla="*/ 887190 w 2740"/>
              <a:gd name="T35" fmla="*/ 440684 h 2446"/>
              <a:gd name="T36" fmla="*/ 706533 w 2740"/>
              <a:gd name="T37" fmla="*/ 749583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a:noFill/>
          </a:ln>
        </p:spPr>
        <p:txBody>
          <a:bodyPr anchor="ctr"/>
          <a:lstStyle/>
          <a:p>
            <a:pPr algn="ctr"/>
            <a:r>
              <a:rPr lang="en-US" altLang="zh-CN" sz="2800" b="1">
                <a:solidFill>
                  <a:schemeClr val="bg1"/>
                </a:solidFill>
                <a:latin typeface="微软雅黑" panose="020B0503020204020204" pitchFamily="34" charset="-122"/>
                <a:ea typeface="微软雅黑" panose="020B0503020204020204" pitchFamily="34" charset="-122"/>
              </a:rPr>
              <a:t>4</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10" name="Slide Number Placeholder 5">
            <a:extLst>
              <a:ext uri="{FF2B5EF4-FFF2-40B4-BE49-F238E27FC236}">
                <a16:creationId xmlns:a16="http://schemas.microsoft.com/office/drawing/2014/main" id="{BE8F9B86-FC24-4530-A2BD-1533867AEAD5}"/>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187582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6B0772B-612D-4B61-9CBB-BBC3A208B6B4}" type="datetime1">
              <a:rPr lang="zh-CN" altLang="en-US" smtClean="0"/>
              <a:t>2021/10/15</a:t>
            </a:fld>
            <a:endParaRPr lang="zh-CN" altLang="en-US"/>
          </a:p>
        </p:txBody>
      </p:sp>
      <p:sp>
        <p:nvSpPr>
          <p:cNvPr id="5" name="Footer Placeholder 4"/>
          <p:cNvSpPr>
            <a:spLocks noGrp="1"/>
          </p:cNvSpPr>
          <p:nvPr>
            <p:ph type="ftr" sz="quarter" idx="11"/>
          </p:nvPr>
        </p:nvSpPr>
        <p:spPr/>
        <p:txBody>
          <a:bodyPr/>
          <a:lstStyle/>
          <a:p>
            <a:r>
              <a:rPr lang="en-US" altLang="zh-CN"/>
              <a:t>1</a:t>
            </a:r>
            <a:endParaRPr lang="zh-CN" altLang="en-US"/>
          </a:p>
        </p:txBody>
      </p:sp>
      <p:sp>
        <p:nvSpPr>
          <p:cNvPr id="6" name="Slide Number Placeholder 5"/>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361091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Date Placeholder 4"/>
          <p:cNvSpPr>
            <a:spLocks noGrp="1"/>
          </p:cNvSpPr>
          <p:nvPr>
            <p:ph type="dt" sz="half" idx="10"/>
          </p:nvPr>
        </p:nvSpPr>
        <p:spPr/>
        <p:txBody>
          <a:bodyPr/>
          <a:lstStyle/>
          <a:p>
            <a:fld id="{F5AFC2D8-D397-4345-AC3D-5C102220EFAF}" type="datetime1">
              <a:rPr lang="zh-CN" altLang="en-US" smtClean="0"/>
              <a:t>2021/10/15</a:t>
            </a:fld>
            <a:endParaRPr lang="zh-CN" altLang="en-US"/>
          </a:p>
        </p:txBody>
      </p:sp>
      <p:sp>
        <p:nvSpPr>
          <p:cNvPr id="6" name="Footer Placeholder 5"/>
          <p:cNvSpPr>
            <a:spLocks noGrp="1"/>
          </p:cNvSpPr>
          <p:nvPr>
            <p:ph type="ftr" sz="quarter" idx="11"/>
          </p:nvPr>
        </p:nvSpPr>
        <p:spPr/>
        <p:txBody>
          <a:bodyPr/>
          <a:lstStyle/>
          <a:p>
            <a:r>
              <a:rPr lang="en-US" altLang="zh-CN"/>
              <a:t>1</a:t>
            </a:r>
            <a:endParaRPr lang="zh-CN" altLang="en-US"/>
          </a:p>
        </p:txBody>
      </p:sp>
      <p:sp>
        <p:nvSpPr>
          <p:cNvPr id="7" name="Slide Number Placeholder 6"/>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50747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E04D48C7-709B-4A9F-A71F-5B76064ECCEA}" type="datetime1">
              <a:rPr lang="zh-CN" altLang="en-US" smtClean="0"/>
              <a:t>2021/10/15</a:t>
            </a:fld>
            <a:endParaRPr lang="zh-CN" altLang="en-US"/>
          </a:p>
        </p:txBody>
      </p:sp>
      <p:sp>
        <p:nvSpPr>
          <p:cNvPr id="8" name="Footer Placeholder 7"/>
          <p:cNvSpPr>
            <a:spLocks noGrp="1"/>
          </p:cNvSpPr>
          <p:nvPr>
            <p:ph type="ftr" sz="quarter" idx="11"/>
          </p:nvPr>
        </p:nvSpPr>
        <p:spPr/>
        <p:txBody>
          <a:bodyPr/>
          <a:lstStyle/>
          <a:p>
            <a:r>
              <a:rPr lang="en-US" altLang="zh-CN"/>
              <a:t>1</a:t>
            </a:r>
            <a:endParaRPr lang="zh-CN" altLang="en-US"/>
          </a:p>
        </p:txBody>
      </p:sp>
      <p:sp>
        <p:nvSpPr>
          <p:cNvPr id="9" name="Slide Number Placeholder 8"/>
          <p:cNvSpPr>
            <a:spLocks noGrp="1"/>
          </p:cNvSpPr>
          <p:nvPr>
            <p:ph type="sldNum" sz="quarter" idx="12"/>
          </p:nvPr>
        </p:nvSpPr>
        <p:spPr/>
        <p:txBody>
          <a:body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69314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E2955-A033-4F7B-A2BE-98ED5331C566}" type="datetime1">
              <a:rPr lang="zh-CN" altLang="en-US" smtClean="0"/>
              <a:t>2021/10/15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9B182-5BD6-45D0-A008-42079E5D91E0}" type="slidenum">
              <a:rPr lang="zh-CN" altLang="en-US" smtClean="0"/>
              <a:t>‹#›</a:t>
            </a:fld>
            <a:endParaRPr lang="zh-CN" altLang="en-US"/>
          </a:p>
        </p:txBody>
      </p:sp>
    </p:spTree>
    <p:extLst>
      <p:ext uri="{BB962C8B-B14F-4D97-AF65-F5344CB8AC3E}">
        <p14:creationId xmlns:p14="http://schemas.microsoft.com/office/powerpoint/2010/main" val="15914907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87" r:id="rId4"/>
    <p:sldLayoutId id="2147483701" r:id="rId5"/>
    <p:sldLayoutId id="2147483702"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37161-9B96-4A07-89A0-AC957184882E}" type="datetime1">
              <a:rPr lang="zh-CN" altLang="en-US" smtClean="0"/>
              <a:t>2021/10/15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A06C4-DED5-B445-98FA-62023581D134}" type="slidenum">
              <a:rPr lang="en-US" smtClean="0"/>
              <a:t>‹#›</a:t>
            </a:fld>
            <a:endParaRPr lang="en-US"/>
          </a:p>
        </p:txBody>
      </p:sp>
    </p:spTree>
    <p:extLst>
      <p:ext uri="{BB962C8B-B14F-4D97-AF65-F5344CB8AC3E}">
        <p14:creationId xmlns:p14="http://schemas.microsoft.com/office/powerpoint/2010/main" val="17836080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hyperlink" Target="mailto:lsl036@hnu.edu.cn" TargetMode="External"/><Relationship Id="rId4" Type="http://schemas.openxmlformats.org/officeDocument/2006/relationships/image" Target="file:////Users/toddszymanski/Documents/01%20Work/SC21/title%20slide/sc21_back_02.pn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png"/><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17" Type="http://schemas.openxmlformats.org/officeDocument/2006/relationships/image" Target="../media/image51.emf"/><Relationship Id="rId2" Type="http://schemas.openxmlformats.org/officeDocument/2006/relationships/notesSlide" Target="../notesSlides/notesSlide22.xml"/><Relationship Id="rId16" Type="http://schemas.openxmlformats.org/officeDocument/2006/relationships/image" Target="../media/image50.emf"/><Relationship Id="rId1" Type="http://schemas.openxmlformats.org/officeDocument/2006/relationships/slideLayout" Target="../slideLayouts/slideLayout5.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2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3" Type="http://schemas.openxmlformats.org/officeDocument/2006/relationships/image" Target="../media/image40.emf"/><Relationship Id="rId7" Type="http://schemas.openxmlformats.org/officeDocument/2006/relationships/image" Target="../media/image54.emf"/><Relationship Id="rId12" Type="http://schemas.openxmlformats.org/officeDocument/2006/relationships/image" Target="../media/image59.emf"/><Relationship Id="rId2" Type="http://schemas.openxmlformats.org/officeDocument/2006/relationships/notesSlide" Target="../notesSlides/notesSlide23.xml"/><Relationship Id="rId16" Type="http://schemas.openxmlformats.org/officeDocument/2006/relationships/image" Target="../media/image63.emf"/><Relationship Id="rId1" Type="http://schemas.openxmlformats.org/officeDocument/2006/relationships/slideLayout" Target="../slideLayouts/slideLayout5.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5" Type="http://schemas.openxmlformats.org/officeDocument/2006/relationships/image" Target="../media/image62.emf"/><Relationship Id="rId10" Type="http://schemas.openxmlformats.org/officeDocument/2006/relationships/image" Target="../media/image57.emf"/><Relationship Id="rId4" Type="http://schemas.openxmlformats.org/officeDocument/2006/relationships/image" Target="../media/image41.emf"/><Relationship Id="rId9" Type="http://schemas.openxmlformats.org/officeDocument/2006/relationships/image" Target="../media/image56.emf"/><Relationship Id="rId14" Type="http://schemas.openxmlformats.org/officeDocument/2006/relationships/image" Target="../media/image61.emf"/></Relationships>
</file>

<file path=ppt/slides/_rels/slide2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5.emf"/></Relationships>
</file>

<file path=ppt/slides/_rels/slide2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wanghaotian@hnu.edu.c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hnutsai@hnu.edu.cn" TargetMode="External"/><Relationship Id="rId5" Type="http://schemas.openxmlformats.org/officeDocument/2006/relationships/hyperlink" Target="mailto:lsl036@hnu.edu.cn" TargetMode="External"/><Relationship Id="rId4" Type="http://schemas.openxmlformats.org/officeDocument/2006/relationships/image" Target="file:////Users/toddszymanski/Documents/01%20Work/SC21/title%20slide/sc21_back_02.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DFC9D1-DD16-2542-830B-FA0A17CA87C5}"/>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3D5165"/>
          </a:solidFill>
          <a:ln>
            <a:solidFill>
              <a:srgbClr val="292E41"/>
            </a:solidFill>
          </a:ln>
        </p:spPr>
      </p:pic>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a:xfrm>
            <a:off x="427037" y="2345682"/>
            <a:ext cx="8283573" cy="1826960"/>
          </a:xfrm>
          <a:effectLst>
            <a:outerShdw blurRad="38100" dist="12700" algn="l" rotWithShape="0">
              <a:schemeClr val="bg1">
                <a:lumMod val="65000"/>
                <a:alpha val="40000"/>
              </a:schemeClr>
            </a:outerShdw>
          </a:effectLst>
        </p:spPr>
        <p:txBody>
          <a:bodyPr>
            <a:normAutofit/>
          </a:bodyPr>
          <a:lstStyle/>
          <a:p>
            <a:pPr>
              <a:lnSpc>
                <a:spcPct val="100000"/>
              </a:lnSpc>
            </a:pPr>
            <a:r>
              <a:rPr lang="en-US" altLang="zh-CN" sz="3200" b="1">
                <a:solidFill>
                  <a:schemeClr val="bg1"/>
                </a:solidFill>
                <a:latin typeface="微软雅黑" panose="020B0503020204020204" pitchFamily="34" charset="-122"/>
                <a:ea typeface="微软雅黑" panose="020B0503020204020204" pitchFamily="34" charset="-122"/>
              </a:rPr>
              <a:t>STM-Multifrontal QR : Streaming Task Mapping Multifrontal QR Factorization Empowered by GCN</a:t>
            </a:r>
            <a:endParaRPr lang="en-US"/>
          </a:p>
        </p:txBody>
      </p:sp>
      <p:sp>
        <p:nvSpPr>
          <p:cNvPr id="5" name="文本占位符 4">
            <a:extLst>
              <a:ext uri="{FF2B5EF4-FFF2-40B4-BE49-F238E27FC236}">
                <a16:creationId xmlns:a16="http://schemas.microsoft.com/office/drawing/2014/main" id="{28D32462-86F5-4D01-9AC7-FD200DC4B14C}"/>
              </a:ext>
            </a:extLst>
          </p:cNvPr>
          <p:cNvSpPr txBox="1">
            <a:spLocks noGrp="1"/>
          </p:cNvSpPr>
          <p:nvPr>
            <p:ph type="body" idx="1"/>
          </p:nvPr>
        </p:nvSpPr>
        <p:spPr>
          <a:xfrm>
            <a:off x="1700714" y="4280716"/>
            <a:ext cx="5736223" cy="1089529"/>
          </a:xfrm>
          <a:prstGeom prst="rect">
            <a:avLst/>
          </a:prstGeom>
          <a:noFill/>
        </p:spPr>
        <p:txBody>
          <a:bodyPr wrap="square">
            <a:spAutoFit/>
          </a:bodyPr>
          <a:lstStyle/>
          <a:p>
            <a:pPr algn="ctr">
              <a:lnSpc>
                <a:spcPct val="150000"/>
              </a:lnSpc>
            </a:pPr>
            <a:r>
              <a:rPr lang="en-US" altLang="zh-CN" sz="2000" dirty="0">
                <a:latin typeface="微软雅黑" panose="020B0503020204020204" pitchFamily="34" charset="-122"/>
                <a:ea typeface="微软雅黑" panose="020B0503020204020204" pitchFamily="34" charset="-122"/>
              </a:rPr>
              <a:t>Shengle Lin, </a:t>
            </a:r>
            <a:r>
              <a:rPr lang="en-US" altLang="zh-CN" sz="2000" dirty="0" err="1">
                <a:latin typeface="微软雅黑" panose="020B0503020204020204" pitchFamily="34" charset="-122"/>
                <a:ea typeface="微软雅黑" panose="020B0503020204020204" pitchFamily="34" charset="-122"/>
              </a:rPr>
              <a:t>Wangdong</a:t>
            </a:r>
            <a:r>
              <a:rPr lang="en-US" altLang="zh-CN" sz="2000" dirty="0">
                <a:latin typeface="微软雅黑" panose="020B0503020204020204" pitchFamily="34" charset="-122"/>
                <a:ea typeface="微软雅黑" panose="020B0503020204020204" pitchFamily="34" charset="-122"/>
              </a:rPr>
              <a:t> Yang, </a:t>
            </a:r>
          </a:p>
          <a:p>
            <a:pPr algn="ctr">
              <a:lnSpc>
                <a:spcPct val="150000"/>
              </a:lnSpc>
            </a:pPr>
            <a:r>
              <a:rPr lang="en-US" altLang="zh-CN" sz="2000" dirty="0" err="1">
                <a:latin typeface="微软雅黑" panose="020B0503020204020204" pitchFamily="34" charset="-122"/>
                <a:ea typeface="微软雅黑" panose="020B0503020204020204" pitchFamily="34" charset="-122"/>
              </a:rPr>
              <a:t>Haotian</a:t>
            </a:r>
            <a:r>
              <a:rPr lang="en-US" altLang="zh-CN" sz="2000" dirty="0">
                <a:latin typeface="微软雅黑" panose="020B0503020204020204" pitchFamily="34" charset="-122"/>
                <a:ea typeface="微软雅黑" panose="020B0503020204020204" pitchFamily="34" charset="-122"/>
              </a:rPr>
              <a:t> Wang, </a:t>
            </a:r>
            <a:r>
              <a:rPr lang="en-US" altLang="zh-CN" sz="2000" dirty="0" err="1">
                <a:latin typeface="微软雅黑" panose="020B0503020204020204" pitchFamily="34" charset="-122"/>
                <a:ea typeface="微软雅黑" panose="020B0503020204020204" pitchFamily="34" charset="-122"/>
              </a:rPr>
              <a:t>Qinyun</a:t>
            </a:r>
            <a:r>
              <a:rPr lang="en-US" altLang="zh-CN" sz="2000" dirty="0">
                <a:latin typeface="微软雅黑" panose="020B0503020204020204" pitchFamily="34" charset="-122"/>
                <a:ea typeface="微软雅黑" panose="020B0503020204020204" pitchFamily="34" charset="-122"/>
              </a:rPr>
              <a:t> Tsai, </a:t>
            </a:r>
            <a:r>
              <a:rPr lang="en-US" altLang="zh-CN" sz="2000" dirty="0" err="1">
                <a:latin typeface="微软雅黑" panose="020B0503020204020204" pitchFamily="34" charset="-122"/>
                <a:ea typeface="微软雅黑" panose="020B0503020204020204" pitchFamily="34" charset="-122"/>
              </a:rPr>
              <a:t>Kenli</a:t>
            </a:r>
            <a:r>
              <a:rPr lang="en-US" altLang="zh-CN" sz="2000" dirty="0">
                <a:latin typeface="微软雅黑" panose="020B0503020204020204" pitchFamily="34" charset="-122"/>
                <a:ea typeface="微软雅黑" panose="020B0503020204020204" pitchFamily="34" charset="-122"/>
              </a:rPr>
              <a:t> Li</a:t>
            </a:r>
          </a:p>
        </p:txBody>
      </p:sp>
      <p:sp>
        <p:nvSpPr>
          <p:cNvPr id="8" name="文本框 7">
            <a:extLst>
              <a:ext uri="{FF2B5EF4-FFF2-40B4-BE49-F238E27FC236}">
                <a16:creationId xmlns:a16="http://schemas.microsoft.com/office/drawing/2014/main" id="{C15B484B-D277-4FC5-BF33-4461F1AA544F}"/>
              </a:ext>
            </a:extLst>
          </p:cNvPr>
          <p:cNvSpPr txBox="1"/>
          <p:nvPr/>
        </p:nvSpPr>
        <p:spPr>
          <a:xfrm>
            <a:off x="1221789" y="5579919"/>
            <a:ext cx="6694071" cy="828817"/>
          </a:xfrm>
          <a:prstGeom prst="rect">
            <a:avLst/>
          </a:prstGeom>
          <a:noFill/>
        </p:spPr>
        <p:txBody>
          <a:bodyPr wrap="square">
            <a:spAutoFit/>
          </a:bodyPr>
          <a:lstStyle/>
          <a:p>
            <a:pPr algn="ctr" defTabSz="914377">
              <a:lnSpc>
                <a:spcPct val="150000"/>
              </a:lnSpc>
              <a:spcBef>
                <a:spcPts val="1000"/>
              </a:spcBef>
            </a:pPr>
            <a:r>
              <a:rPr lang="en-US" altLang="zh-CN" sz="1400">
                <a:solidFill>
                  <a:srgbClr val="ECE4DA">
                    <a:alpha val="55000"/>
                  </a:srgbClr>
                </a:solidFill>
                <a:latin typeface="微软雅黑" panose="020B0503020204020204" pitchFamily="34" charset="-122"/>
                <a:ea typeface="微软雅黑" panose="020B0503020204020204" pitchFamily="34" charset="-122"/>
              </a:rPr>
              <a:t>College of Computer Science and Electronic Engineering, Hunan University</a:t>
            </a:r>
          </a:p>
          <a:p>
            <a:pPr algn="ctr" defTabSz="914377">
              <a:lnSpc>
                <a:spcPct val="150000"/>
              </a:lnSpc>
              <a:spcBef>
                <a:spcPts val="1000"/>
              </a:spcBef>
            </a:pPr>
            <a:r>
              <a:rPr lang="en-US" altLang="zh-CN" sz="1400">
                <a:solidFill>
                  <a:srgbClr val="ECE4DA">
                    <a:alpha val="55000"/>
                  </a:srgbClr>
                </a:solidFill>
                <a:latin typeface="微软雅黑" panose="020B0503020204020204" pitchFamily="34" charset="-122"/>
                <a:ea typeface="微软雅黑" panose="020B0503020204020204" pitchFamily="34" charset="-122"/>
              </a:rPr>
              <a:t>National Supercomputing Center in </a:t>
            </a:r>
            <a:r>
              <a:rPr lang="en-US" altLang="zh-CN" sz="1400" err="1">
                <a:solidFill>
                  <a:srgbClr val="ECE4DA">
                    <a:alpha val="55000"/>
                  </a:srgbClr>
                </a:solidFill>
                <a:latin typeface="微软雅黑" panose="020B0503020204020204" pitchFamily="34" charset="-122"/>
                <a:ea typeface="微软雅黑" panose="020B0503020204020204" pitchFamily="34" charset="-122"/>
              </a:rPr>
              <a:t>ChangSha</a:t>
            </a:r>
            <a:endParaRPr lang="en-US" altLang="zh-CN" sz="1400">
              <a:solidFill>
                <a:srgbClr val="ECE4DA">
                  <a:alpha val="55000"/>
                </a:srgb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6880604-15CE-48E9-A17A-721DAC56ECB1}"/>
              </a:ext>
            </a:extLst>
          </p:cNvPr>
          <p:cNvSpPr txBox="1"/>
          <p:nvPr/>
        </p:nvSpPr>
        <p:spPr>
          <a:xfrm>
            <a:off x="3581401" y="6480589"/>
            <a:ext cx="1928719" cy="377411"/>
          </a:xfrm>
          <a:prstGeom prst="rect">
            <a:avLst/>
          </a:prstGeom>
          <a:noFill/>
        </p:spPr>
        <p:txBody>
          <a:bodyPr wrap="square">
            <a:spAutoFit/>
          </a:bodyPr>
          <a:lstStyle/>
          <a:p>
            <a:pPr algn="ctr">
              <a:lnSpc>
                <a:spcPct val="150000"/>
              </a:lnSpc>
            </a:pPr>
            <a:r>
              <a:rPr lang="en-US" altLang="zh-CN" sz="1400">
                <a:solidFill>
                  <a:schemeClr val="accent5">
                    <a:lumMod val="60000"/>
                    <a:lumOff val="40000"/>
                  </a:schemeClr>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lsl036@hnu.edu.cn</a:t>
            </a:r>
            <a:endParaRPr lang="en-US" altLang="zh-CN" sz="140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635FF63C-A423-4517-9F71-CAB01726855C}"/>
              </a:ext>
            </a:extLst>
          </p:cNvPr>
          <p:cNvSpPr>
            <a:spLocks noGrp="1"/>
          </p:cNvSpPr>
          <p:nvPr>
            <p:ph type="sldNum" sz="quarter" idx="12"/>
          </p:nvPr>
        </p:nvSpPr>
        <p:spPr/>
        <p:txBody>
          <a:bodyPr/>
          <a:lstStyle/>
          <a:p>
            <a:fld id="{56BA06C4-DED5-B445-98FA-62023581D134}" type="slidenum">
              <a:rPr lang="en-US" smtClean="0"/>
              <a:t>1</a:t>
            </a:fld>
            <a:endParaRPr lang="en-US"/>
          </a:p>
        </p:txBody>
      </p:sp>
    </p:spTree>
    <p:extLst>
      <p:ext uri="{BB962C8B-B14F-4D97-AF65-F5344CB8AC3E}">
        <p14:creationId xmlns:p14="http://schemas.microsoft.com/office/powerpoint/2010/main" val="1345983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374DFEF-1EA9-42DC-8B37-5CBA1D825C7E}"/>
              </a:ext>
            </a:extLst>
          </p:cNvPr>
          <p:cNvSpPr txBox="1"/>
          <p:nvPr/>
        </p:nvSpPr>
        <p:spPr>
          <a:xfrm>
            <a:off x="1260835" y="201833"/>
            <a:ext cx="5922389" cy="523220"/>
          </a:xfrm>
          <a:prstGeom prst="rect">
            <a:avLst/>
          </a:prstGeom>
          <a:noFill/>
        </p:spPr>
        <p:txBody>
          <a:bodyPr wrap="square">
            <a:spAutoFit/>
          </a:bodyPr>
          <a:lstStyle/>
          <a:p>
            <a:r>
              <a:rPr lang="en-US" altLang="zh-CN" sz="2800" b="1" kern="0">
                <a:solidFill>
                  <a:srgbClr val="272B3E"/>
                </a:solidFill>
                <a:latin typeface="微软雅黑"/>
                <a:ea typeface="微软雅黑"/>
              </a:rPr>
              <a:t>Reordering for fill-in reduction</a:t>
            </a:r>
            <a:endParaRPr lang="zh-CN" altLang="en-US" sz="2800" b="1" kern="0">
              <a:solidFill>
                <a:srgbClr val="272B3E"/>
              </a:solidFill>
              <a:latin typeface="微软雅黑"/>
              <a:ea typeface="微软雅黑"/>
            </a:endParaRPr>
          </a:p>
        </p:txBody>
      </p:sp>
      <p:grpSp>
        <p:nvGrpSpPr>
          <p:cNvPr id="335" name="组合 334">
            <a:extLst>
              <a:ext uri="{FF2B5EF4-FFF2-40B4-BE49-F238E27FC236}">
                <a16:creationId xmlns:a16="http://schemas.microsoft.com/office/drawing/2014/main" id="{2380A689-2C8B-4A94-A781-ECA0CB00B276}"/>
              </a:ext>
            </a:extLst>
          </p:cNvPr>
          <p:cNvGrpSpPr/>
          <p:nvPr/>
        </p:nvGrpSpPr>
        <p:grpSpPr>
          <a:xfrm>
            <a:off x="7267562" y="2994482"/>
            <a:ext cx="2117725" cy="879475"/>
            <a:chOff x="5518150" y="2533650"/>
            <a:chExt cx="2117725" cy="879475"/>
          </a:xfrm>
        </p:grpSpPr>
        <p:sp>
          <p:nvSpPr>
            <p:cNvPr id="257" name="Oval 221">
              <a:extLst>
                <a:ext uri="{FF2B5EF4-FFF2-40B4-BE49-F238E27FC236}">
                  <a16:creationId xmlns:a16="http://schemas.microsoft.com/office/drawing/2014/main" id="{DFD0DD79-CC4F-4688-BDA8-80941DC537AB}"/>
                </a:ext>
              </a:extLst>
            </p:cNvPr>
            <p:cNvSpPr>
              <a:spLocks noChangeArrowheads="1"/>
            </p:cNvSpPr>
            <p:nvPr/>
          </p:nvSpPr>
          <p:spPr bwMode="auto">
            <a:xfrm>
              <a:off x="6080125" y="2533650"/>
              <a:ext cx="311150" cy="311150"/>
            </a:xfrm>
            <a:prstGeom prst="ellipse">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Rectangle 222">
              <a:extLst>
                <a:ext uri="{FF2B5EF4-FFF2-40B4-BE49-F238E27FC236}">
                  <a16:creationId xmlns:a16="http://schemas.microsoft.com/office/drawing/2014/main" id="{578DA53D-E46F-44F7-BA7E-2FFD25DABBC0}"/>
                </a:ext>
              </a:extLst>
            </p:cNvPr>
            <p:cNvSpPr>
              <a:spLocks noChangeArrowheads="1"/>
            </p:cNvSpPr>
            <p:nvPr/>
          </p:nvSpPr>
          <p:spPr bwMode="auto">
            <a:xfrm>
              <a:off x="6194425" y="2563813"/>
              <a:ext cx="1984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59" name="Freeform 223">
              <a:extLst>
                <a:ext uri="{FF2B5EF4-FFF2-40B4-BE49-F238E27FC236}">
                  <a16:creationId xmlns:a16="http://schemas.microsoft.com/office/drawing/2014/main" id="{BA4CED13-DA35-4170-A0E6-D20C21B3FCE6}"/>
                </a:ext>
              </a:extLst>
            </p:cNvPr>
            <p:cNvSpPr>
              <a:spLocks/>
            </p:cNvSpPr>
            <p:nvPr/>
          </p:nvSpPr>
          <p:spPr bwMode="auto">
            <a:xfrm>
              <a:off x="6702425" y="2533650"/>
              <a:ext cx="311150" cy="311150"/>
            </a:xfrm>
            <a:custGeom>
              <a:avLst/>
              <a:gdLst>
                <a:gd name="T0" fmla="*/ 0 w 196"/>
                <a:gd name="T1" fmla="*/ 98 h 196"/>
                <a:gd name="T2" fmla="*/ 98 w 196"/>
                <a:gd name="T3" fmla="*/ 0 h 196"/>
                <a:gd name="T4" fmla="*/ 196 w 196"/>
                <a:gd name="T5" fmla="*/ 98 h 196"/>
                <a:gd name="T6" fmla="*/ 98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3"/>
                    <a:pt x="43" y="0"/>
                    <a:pt x="98" y="0"/>
                  </a:cubicBezTo>
                  <a:cubicBezTo>
                    <a:pt x="151" y="0"/>
                    <a:pt x="196" y="43"/>
                    <a:pt x="196" y="98"/>
                  </a:cubicBezTo>
                  <a:cubicBezTo>
                    <a:pt x="196" y="152"/>
                    <a:pt x="151" y="196"/>
                    <a:pt x="98" y="196"/>
                  </a:cubicBezTo>
                  <a:cubicBezTo>
                    <a:pt x="43"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Rectangle 224">
              <a:extLst>
                <a:ext uri="{FF2B5EF4-FFF2-40B4-BE49-F238E27FC236}">
                  <a16:creationId xmlns:a16="http://schemas.microsoft.com/office/drawing/2014/main" id="{FFF7D111-AD5E-4046-B32C-7FC4B2F9675E}"/>
                </a:ext>
              </a:extLst>
            </p:cNvPr>
            <p:cNvSpPr>
              <a:spLocks noChangeArrowheads="1"/>
            </p:cNvSpPr>
            <p:nvPr/>
          </p:nvSpPr>
          <p:spPr bwMode="auto">
            <a:xfrm>
              <a:off x="6816725" y="2563813"/>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1" name="Freeform 225">
              <a:extLst>
                <a:ext uri="{FF2B5EF4-FFF2-40B4-BE49-F238E27FC236}">
                  <a16:creationId xmlns:a16="http://schemas.microsoft.com/office/drawing/2014/main" id="{EE72B61A-9B1C-4EFD-8EAF-BB38B26AB4D9}"/>
                </a:ext>
              </a:extLst>
            </p:cNvPr>
            <p:cNvSpPr>
              <a:spLocks/>
            </p:cNvSpPr>
            <p:nvPr/>
          </p:nvSpPr>
          <p:spPr bwMode="auto">
            <a:xfrm>
              <a:off x="7323138" y="2533650"/>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3"/>
                    <a:pt x="44" y="0"/>
                    <a:pt x="99" y="0"/>
                  </a:cubicBezTo>
                  <a:cubicBezTo>
                    <a:pt x="152" y="0"/>
                    <a:pt x="196" y="43"/>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Rectangle 226">
              <a:extLst>
                <a:ext uri="{FF2B5EF4-FFF2-40B4-BE49-F238E27FC236}">
                  <a16:creationId xmlns:a16="http://schemas.microsoft.com/office/drawing/2014/main" id="{63F61E8F-1C68-44C5-AEA5-A194002AC6AD}"/>
                </a:ext>
              </a:extLst>
            </p:cNvPr>
            <p:cNvSpPr>
              <a:spLocks noChangeArrowheads="1"/>
            </p:cNvSpPr>
            <p:nvPr/>
          </p:nvSpPr>
          <p:spPr bwMode="auto">
            <a:xfrm>
              <a:off x="7439025" y="2563813"/>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3" name="Oval 227">
              <a:extLst>
                <a:ext uri="{FF2B5EF4-FFF2-40B4-BE49-F238E27FC236}">
                  <a16:creationId xmlns:a16="http://schemas.microsoft.com/office/drawing/2014/main" id="{55FAF401-60CB-4CCB-88C8-1B923423AB28}"/>
                </a:ext>
              </a:extLst>
            </p:cNvPr>
            <p:cNvSpPr>
              <a:spLocks noChangeArrowheads="1"/>
            </p:cNvSpPr>
            <p:nvPr/>
          </p:nvSpPr>
          <p:spPr bwMode="auto">
            <a:xfrm>
              <a:off x="6080125" y="3086100"/>
              <a:ext cx="311150" cy="311150"/>
            </a:xfrm>
            <a:prstGeom prst="ellipse">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Rectangle 228">
              <a:extLst>
                <a:ext uri="{FF2B5EF4-FFF2-40B4-BE49-F238E27FC236}">
                  <a16:creationId xmlns:a16="http://schemas.microsoft.com/office/drawing/2014/main" id="{033FA664-5C57-453E-B966-42262F2A43DE}"/>
                </a:ext>
              </a:extLst>
            </p:cNvPr>
            <p:cNvSpPr>
              <a:spLocks noChangeArrowheads="1"/>
            </p:cNvSpPr>
            <p:nvPr/>
          </p:nvSpPr>
          <p:spPr bwMode="auto">
            <a:xfrm>
              <a:off x="6194425" y="3116263"/>
              <a:ext cx="1984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5" name="Freeform 229">
              <a:extLst>
                <a:ext uri="{FF2B5EF4-FFF2-40B4-BE49-F238E27FC236}">
                  <a16:creationId xmlns:a16="http://schemas.microsoft.com/office/drawing/2014/main" id="{8DDFA302-4AAE-47AF-9A64-AC39980F869F}"/>
                </a:ext>
              </a:extLst>
            </p:cNvPr>
            <p:cNvSpPr>
              <a:spLocks/>
            </p:cNvSpPr>
            <p:nvPr/>
          </p:nvSpPr>
          <p:spPr bwMode="auto">
            <a:xfrm>
              <a:off x="6702425" y="3086100"/>
              <a:ext cx="311150" cy="311150"/>
            </a:xfrm>
            <a:custGeom>
              <a:avLst/>
              <a:gdLst>
                <a:gd name="T0" fmla="*/ 0 w 196"/>
                <a:gd name="T1" fmla="*/ 98 h 196"/>
                <a:gd name="T2" fmla="*/ 98 w 196"/>
                <a:gd name="T3" fmla="*/ 0 h 196"/>
                <a:gd name="T4" fmla="*/ 196 w 196"/>
                <a:gd name="T5" fmla="*/ 98 h 196"/>
                <a:gd name="T6" fmla="*/ 98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3" y="0"/>
                    <a:pt x="98" y="0"/>
                  </a:cubicBezTo>
                  <a:cubicBezTo>
                    <a:pt x="151" y="0"/>
                    <a:pt x="196" y="44"/>
                    <a:pt x="196" y="98"/>
                  </a:cubicBezTo>
                  <a:cubicBezTo>
                    <a:pt x="196" y="152"/>
                    <a:pt x="151" y="196"/>
                    <a:pt x="98" y="196"/>
                  </a:cubicBezTo>
                  <a:cubicBezTo>
                    <a:pt x="43"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Rectangle 230">
              <a:extLst>
                <a:ext uri="{FF2B5EF4-FFF2-40B4-BE49-F238E27FC236}">
                  <a16:creationId xmlns:a16="http://schemas.microsoft.com/office/drawing/2014/main" id="{6077B432-C338-4786-A299-2DB969F6C6FB}"/>
                </a:ext>
              </a:extLst>
            </p:cNvPr>
            <p:cNvSpPr>
              <a:spLocks noChangeArrowheads="1"/>
            </p:cNvSpPr>
            <p:nvPr/>
          </p:nvSpPr>
          <p:spPr bwMode="auto">
            <a:xfrm>
              <a:off x="6816725" y="3116263"/>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7" name="Freeform 231">
              <a:extLst>
                <a:ext uri="{FF2B5EF4-FFF2-40B4-BE49-F238E27FC236}">
                  <a16:creationId xmlns:a16="http://schemas.microsoft.com/office/drawing/2014/main" id="{D1929FFD-CFD7-4BE2-8392-F8C819E2E6C3}"/>
                </a:ext>
              </a:extLst>
            </p:cNvPr>
            <p:cNvSpPr>
              <a:spLocks/>
            </p:cNvSpPr>
            <p:nvPr/>
          </p:nvSpPr>
          <p:spPr bwMode="auto">
            <a:xfrm>
              <a:off x="7323138" y="3086100"/>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4" y="0"/>
                    <a:pt x="99" y="0"/>
                  </a:cubicBezTo>
                  <a:cubicBezTo>
                    <a:pt x="152" y="0"/>
                    <a:pt x="196" y="44"/>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Rectangle 232">
              <a:extLst>
                <a:ext uri="{FF2B5EF4-FFF2-40B4-BE49-F238E27FC236}">
                  <a16:creationId xmlns:a16="http://schemas.microsoft.com/office/drawing/2014/main" id="{EC3B98C0-0857-4B54-8F9C-81B58FBD445C}"/>
                </a:ext>
              </a:extLst>
            </p:cNvPr>
            <p:cNvSpPr>
              <a:spLocks noChangeArrowheads="1"/>
            </p:cNvSpPr>
            <p:nvPr/>
          </p:nvSpPr>
          <p:spPr bwMode="auto">
            <a:xfrm>
              <a:off x="7439025" y="3116263"/>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69" name="Line 233">
              <a:extLst>
                <a:ext uri="{FF2B5EF4-FFF2-40B4-BE49-F238E27FC236}">
                  <a16:creationId xmlns:a16="http://schemas.microsoft.com/office/drawing/2014/main" id="{C593F2D9-63EB-495A-9B46-2A4C1613D5FB}"/>
                </a:ext>
              </a:extLst>
            </p:cNvPr>
            <p:cNvSpPr>
              <a:spLocks noChangeShapeType="1"/>
            </p:cNvSpPr>
            <p:nvPr/>
          </p:nvSpPr>
          <p:spPr bwMode="auto">
            <a:xfrm>
              <a:off x="6391275" y="2689225"/>
              <a:ext cx="3111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Line 234">
              <a:extLst>
                <a:ext uri="{FF2B5EF4-FFF2-40B4-BE49-F238E27FC236}">
                  <a16:creationId xmlns:a16="http://schemas.microsoft.com/office/drawing/2014/main" id="{92124AA5-7D13-4DC1-8C9C-EFC25F6F14B4}"/>
                </a:ext>
              </a:extLst>
            </p:cNvPr>
            <p:cNvSpPr>
              <a:spLocks noChangeShapeType="1"/>
            </p:cNvSpPr>
            <p:nvPr/>
          </p:nvSpPr>
          <p:spPr bwMode="auto">
            <a:xfrm>
              <a:off x="7013575" y="2689225"/>
              <a:ext cx="30956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Line 235">
              <a:extLst>
                <a:ext uri="{FF2B5EF4-FFF2-40B4-BE49-F238E27FC236}">
                  <a16:creationId xmlns:a16="http://schemas.microsoft.com/office/drawing/2014/main" id="{0277BC84-1866-4A3C-BFD5-BFA479F0650F}"/>
                </a:ext>
              </a:extLst>
            </p:cNvPr>
            <p:cNvSpPr>
              <a:spLocks noChangeShapeType="1"/>
            </p:cNvSpPr>
            <p:nvPr/>
          </p:nvSpPr>
          <p:spPr bwMode="auto">
            <a:xfrm>
              <a:off x="6391275" y="3241675"/>
              <a:ext cx="3111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Line 236">
              <a:extLst>
                <a:ext uri="{FF2B5EF4-FFF2-40B4-BE49-F238E27FC236}">
                  <a16:creationId xmlns:a16="http://schemas.microsoft.com/office/drawing/2014/main" id="{6FACA6AE-A92F-4727-9498-6CBB35CF53F9}"/>
                </a:ext>
              </a:extLst>
            </p:cNvPr>
            <p:cNvSpPr>
              <a:spLocks noChangeShapeType="1"/>
            </p:cNvSpPr>
            <p:nvPr/>
          </p:nvSpPr>
          <p:spPr bwMode="auto">
            <a:xfrm>
              <a:off x="7013575" y="3241675"/>
              <a:ext cx="30956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Line 237">
              <a:extLst>
                <a:ext uri="{FF2B5EF4-FFF2-40B4-BE49-F238E27FC236}">
                  <a16:creationId xmlns:a16="http://schemas.microsoft.com/office/drawing/2014/main" id="{84A22397-5A56-4B8D-9FE8-8997E3F662F3}"/>
                </a:ext>
              </a:extLst>
            </p:cNvPr>
            <p:cNvSpPr>
              <a:spLocks noChangeShapeType="1"/>
            </p:cNvSpPr>
            <p:nvPr/>
          </p:nvSpPr>
          <p:spPr bwMode="auto">
            <a:xfrm flipV="1">
              <a:off x="6235700" y="2844800"/>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Line 238">
              <a:extLst>
                <a:ext uri="{FF2B5EF4-FFF2-40B4-BE49-F238E27FC236}">
                  <a16:creationId xmlns:a16="http://schemas.microsoft.com/office/drawing/2014/main" id="{889DF1DC-E557-4B22-92C8-1B5368250722}"/>
                </a:ext>
              </a:extLst>
            </p:cNvPr>
            <p:cNvSpPr>
              <a:spLocks noChangeShapeType="1"/>
            </p:cNvSpPr>
            <p:nvPr/>
          </p:nvSpPr>
          <p:spPr bwMode="auto">
            <a:xfrm flipV="1">
              <a:off x="6858000" y="2844800"/>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Line 239">
              <a:extLst>
                <a:ext uri="{FF2B5EF4-FFF2-40B4-BE49-F238E27FC236}">
                  <a16:creationId xmlns:a16="http://schemas.microsoft.com/office/drawing/2014/main" id="{9B3BD73E-A11A-4C8C-A1A7-333E59DD04AC}"/>
                </a:ext>
              </a:extLst>
            </p:cNvPr>
            <p:cNvSpPr>
              <a:spLocks noChangeShapeType="1"/>
            </p:cNvSpPr>
            <p:nvPr/>
          </p:nvSpPr>
          <p:spPr bwMode="auto">
            <a:xfrm flipV="1">
              <a:off x="7480300" y="2844800"/>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Rectangle 270">
              <a:extLst>
                <a:ext uri="{FF2B5EF4-FFF2-40B4-BE49-F238E27FC236}">
                  <a16:creationId xmlns:a16="http://schemas.microsoft.com/office/drawing/2014/main" id="{577D7D5D-512A-413B-9A80-A44786D270AB}"/>
                </a:ext>
              </a:extLst>
            </p:cNvPr>
            <p:cNvSpPr>
              <a:spLocks noChangeArrowheads="1"/>
            </p:cNvSpPr>
            <p:nvPr/>
          </p:nvSpPr>
          <p:spPr bwMode="auto">
            <a:xfrm>
              <a:off x="5518150" y="2851150"/>
              <a:ext cx="608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a:ln>
                    <a:noFill/>
                  </a:ln>
                  <a:solidFill>
                    <a:srgbClr val="000000"/>
                  </a:solidFill>
                  <a:effectLst/>
                  <a:latin typeface="Times New Roman" panose="02020603050405020304" pitchFamily="18" charset="0"/>
                </a:rPr>
                <a:t>Step 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grpSp>
        <p:nvGrpSpPr>
          <p:cNvPr id="336" name="组合 335">
            <a:extLst>
              <a:ext uri="{FF2B5EF4-FFF2-40B4-BE49-F238E27FC236}">
                <a16:creationId xmlns:a16="http://schemas.microsoft.com/office/drawing/2014/main" id="{799ACB08-97BB-4AB7-BC9D-DB60BC896668}"/>
              </a:ext>
            </a:extLst>
          </p:cNvPr>
          <p:cNvGrpSpPr/>
          <p:nvPr/>
        </p:nvGrpSpPr>
        <p:grpSpPr>
          <a:xfrm>
            <a:off x="7267562" y="4154945"/>
            <a:ext cx="2117725" cy="879474"/>
            <a:chOff x="5518150" y="3694113"/>
            <a:chExt cx="2117725" cy="879474"/>
          </a:xfrm>
        </p:grpSpPr>
        <p:sp>
          <p:nvSpPr>
            <p:cNvPr id="276" name="Freeform 240">
              <a:extLst>
                <a:ext uri="{FF2B5EF4-FFF2-40B4-BE49-F238E27FC236}">
                  <a16:creationId xmlns:a16="http://schemas.microsoft.com/office/drawing/2014/main" id="{4E38ECF8-7460-48D2-93BC-FB22D0B6C05E}"/>
                </a:ext>
              </a:extLst>
            </p:cNvPr>
            <p:cNvSpPr>
              <a:spLocks/>
            </p:cNvSpPr>
            <p:nvPr/>
          </p:nvSpPr>
          <p:spPr bwMode="auto">
            <a:xfrm>
              <a:off x="6702425" y="3694113"/>
              <a:ext cx="311150" cy="311150"/>
            </a:xfrm>
            <a:custGeom>
              <a:avLst/>
              <a:gdLst>
                <a:gd name="T0" fmla="*/ 0 w 196"/>
                <a:gd name="T1" fmla="*/ 98 h 196"/>
                <a:gd name="T2" fmla="*/ 98 w 196"/>
                <a:gd name="T3" fmla="*/ 0 h 196"/>
                <a:gd name="T4" fmla="*/ 196 w 196"/>
                <a:gd name="T5" fmla="*/ 98 h 196"/>
                <a:gd name="T6" fmla="*/ 98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3" y="0"/>
                    <a:pt x="98" y="0"/>
                  </a:cubicBezTo>
                  <a:cubicBezTo>
                    <a:pt x="151" y="0"/>
                    <a:pt x="196" y="44"/>
                    <a:pt x="196" y="98"/>
                  </a:cubicBezTo>
                  <a:cubicBezTo>
                    <a:pt x="196" y="152"/>
                    <a:pt x="151" y="196"/>
                    <a:pt x="98" y="196"/>
                  </a:cubicBezTo>
                  <a:cubicBezTo>
                    <a:pt x="43"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Rectangle 241">
              <a:extLst>
                <a:ext uri="{FF2B5EF4-FFF2-40B4-BE49-F238E27FC236}">
                  <a16:creationId xmlns:a16="http://schemas.microsoft.com/office/drawing/2014/main" id="{770A0694-D808-4AB5-BAB5-8E5B21639907}"/>
                </a:ext>
              </a:extLst>
            </p:cNvPr>
            <p:cNvSpPr>
              <a:spLocks noChangeArrowheads="1"/>
            </p:cNvSpPr>
            <p:nvPr/>
          </p:nvSpPr>
          <p:spPr bwMode="auto">
            <a:xfrm>
              <a:off x="6816725" y="3724275"/>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78" name="Freeform 242">
              <a:extLst>
                <a:ext uri="{FF2B5EF4-FFF2-40B4-BE49-F238E27FC236}">
                  <a16:creationId xmlns:a16="http://schemas.microsoft.com/office/drawing/2014/main" id="{D4B03511-8CF5-4BC2-8871-FD617A4EA991}"/>
                </a:ext>
              </a:extLst>
            </p:cNvPr>
            <p:cNvSpPr>
              <a:spLocks/>
            </p:cNvSpPr>
            <p:nvPr/>
          </p:nvSpPr>
          <p:spPr bwMode="auto">
            <a:xfrm>
              <a:off x="7323138" y="3694113"/>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4" y="0"/>
                    <a:pt x="99" y="0"/>
                  </a:cubicBezTo>
                  <a:cubicBezTo>
                    <a:pt x="152" y="0"/>
                    <a:pt x="196" y="44"/>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Rectangle 243">
              <a:extLst>
                <a:ext uri="{FF2B5EF4-FFF2-40B4-BE49-F238E27FC236}">
                  <a16:creationId xmlns:a16="http://schemas.microsoft.com/office/drawing/2014/main" id="{5552F759-97AD-4C10-BE23-295AC7AC1F72}"/>
                </a:ext>
              </a:extLst>
            </p:cNvPr>
            <p:cNvSpPr>
              <a:spLocks noChangeArrowheads="1"/>
            </p:cNvSpPr>
            <p:nvPr/>
          </p:nvSpPr>
          <p:spPr bwMode="auto">
            <a:xfrm>
              <a:off x="7439025" y="3724275"/>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0" name="Oval 244">
              <a:extLst>
                <a:ext uri="{FF2B5EF4-FFF2-40B4-BE49-F238E27FC236}">
                  <a16:creationId xmlns:a16="http://schemas.microsoft.com/office/drawing/2014/main" id="{E00B8EEA-D931-434B-9C7F-8F4F0B92DCC8}"/>
                </a:ext>
              </a:extLst>
            </p:cNvPr>
            <p:cNvSpPr>
              <a:spLocks noChangeArrowheads="1"/>
            </p:cNvSpPr>
            <p:nvPr/>
          </p:nvSpPr>
          <p:spPr bwMode="auto">
            <a:xfrm>
              <a:off x="6080125" y="4246563"/>
              <a:ext cx="311150" cy="311150"/>
            </a:xfrm>
            <a:prstGeom prst="ellipse">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Rectangle 245">
              <a:extLst>
                <a:ext uri="{FF2B5EF4-FFF2-40B4-BE49-F238E27FC236}">
                  <a16:creationId xmlns:a16="http://schemas.microsoft.com/office/drawing/2014/main" id="{FDE9ABE7-FDDB-4ADA-8225-F9BBCE6E3748}"/>
                </a:ext>
              </a:extLst>
            </p:cNvPr>
            <p:cNvSpPr>
              <a:spLocks noChangeArrowheads="1"/>
            </p:cNvSpPr>
            <p:nvPr/>
          </p:nvSpPr>
          <p:spPr bwMode="auto">
            <a:xfrm>
              <a:off x="6194425" y="4276725"/>
              <a:ext cx="1984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2" name="Freeform 246">
              <a:extLst>
                <a:ext uri="{FF2B5EF4-FFF2-40B4-BE49-F238E27FC236}">
                  <a16:creationId xmlns:a16="http://schemas.microsoft.com/office/drawing/2014/main" id="{EDC5083E-2CA8-42B9-8BA1-77AECF16BC75}"/>
                </a:ext>
              </a:extLst>
            </p:cNvPr>
            <p:cNvSpPr>
              <a:spLocks/>
            </p:cNvSpPr>
            <p:nvPr/>
          </p:nvSpPr>
          <p:spPr bwMode="auto">
            <a:xfrm>
              <a:off x="6702425" y="4246563"/>
              <a:ext cx="311150" cy="311150"/>
            </a:xfrm>
            <a:custGeom>
              <a:avLst/>
              <a:gdLst>
                <a:gd name="T0" fmla="*/ 0 w 196"/>
                <a:gd name="T1" fmla="*/ 98 h 196"/>
                <a:gd name="T2" fmla="*/ 98 w 196"/>
                <a:gd name="T3" fmla="*/ 0 h 196"/>
                <a:gd name="T4" fmla="*/ 196 w 196"/>
                <a:gd name="T5" fmla="*/ 98 h 196"/>
                <a:gd name="T6" fmla="*/ 98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3"/>
                    <a:pt x="43" y="0"/>
                    <a:pt x="98" y="0"/>
                  </a:cubicBezTo>
                  <a:cubicBezTo>
                    <a:pt x="151" y="0"/>
                    <a:pt x="196" y="43"/>
                    <a:pt x="196" y="98"/>
                  </a:cubicBezTo>
                  <a:cubicBezTo>
                    <a:pt x="196" y="152"/>
                    <a:pt x="151" y="196"/>
                    <a:pt x="98" y="196"/>
                  </a:cubicBezTo>
                  <a:cubicBezTo>
                    <a:pt x="43"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Rectangle 247">
              <a:extLst>
                <a:ext uri="{FF2B5EF4-FFF2-40B4-BE49-F238E27FC236}">
                  <a16:creationId xmlns:a16="http://schemas.microsoft.com/office/drawing/2014/main" id="{D9647DCA-88AB-4C0B-A318-F418FD5B0B00}"/>
                </a:ext>
              </a:extLst>
            </p:cNvPr>
            <p:cNvSpPr>
              <a:spLocks noChangeArrowheads="1"/>
            </p:cNvSpPr>
            <p:nvPr/>
          </p:nvSpPr>
          <p:spPr bwMode="auto">
            <a:xfrm>
              <a:off x="6816725" y="4276725"/>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4" name="Freeform 248">
              <a:extLst>
                <a:ext uri="{FF2B5EF4-FFF2-40B4-BE49-F238E27FC236}">
                  <a16:creationId xmlns:a16="http://schemas.microsoft.com/office/drawing/2014/main" id="{274B66A8-7817-41BF-953D-63B158732AEC}"/>
                </a:ext>
              </a:extLst>
            </p:cNvPr>
            <p:cNvSpPr>
              <a:spLocks/>
            </p:cNvSpPr>
            <p:nvPr/>
          </p:nvSpPr>
          <p:spPr bwMode="auto">
            <a:xfrm>
              <a:off x="7323138" y="4246563"/>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3"/>
                    <a:pt x="44" y="0"/>
                    <a:pt x="99" y="0"/>
                  </a:cubicBezTo>
                  <a:cubicBezTo>
                    <a:pt x="152" y="0"/>
                    <a:pt x="196" y="43"/>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Rectangle 249">
              <a:extLst>
                <a:ext uri="{FF2B5EF4-FFF2-40B4-BE49-F238E27FC236}">
                  <a16:creationId xmlns:a16="http://schemas.microsoft.com/office/drawing/2014/main" id="{076031C5-56A3-41AB-B9FA-6ED148FF5A56}"/>
                </a:ext>
              </a:extLst>
            </p:cNvPr>
            <p:cNvSpPr>
              <a:spLocks noChangeArrowheads="1"/>
            </p:cNvSpPr>
            <p:nvPr/>
          </p:nvSpPr>
          <p:spPr bwMode="auto">
            <a:xfrm>
              <a:off x="7439025" y="4276725"/>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86" name="Line 250">
              <a:extLst>
                <a:ext uri="{FF2B5EF4-FFF2-40B4-BE49-F238E27FC236}">
                  <a16:creationId xmlns:a16="http://schemas.microsoft.com/office/drawing/2014/main" id="{14AA6C0C-B55F-4E87-AA67-A1573F290B34}"/>
                </a:ext>
              </a:extLst>
            </p:cNvPr>
            <p:cNvSpPr>
              <a:spLocks noChangeShapeType="1"/>
            </p:cNvSpPr>
            <p:nvPr/>
          </p:nvSpPr>
          <p:spPr bwMode="auto">
            <a:xfrm>
              <a:off x="7013575" y="3849688"/>
              <a:ext cx="30956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Line 251">
              <a:extLst>
                <a:ext uri="{FF2B5EF4-FFF2-40B4-BE49-F238E27FC236}">
                  <a16:creationId xmlns:a16="http://schemas.microsoft.com/office/drawing/2014/main" id="{F620A098-0553-4AA9-BFE5-6CFA15ACDAD4}"/>
                </a:ext>
              </a:extLst>
            </p:cNvPr>
            <p:cNvSpPr>
              <a:spLocks noChangeShapeType="1"/>
            </p:cNvSpPr>
            <p:nvPr/>
          </p:nvSpPr>
          <p:spPr bwMode="auto">
            <a:xfrm>
              <a:off x="6391275" y="4402138"/>
              <a:ext cx="3111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Line 252">
              <a:extLst>
                <a:ext uri="{FF2B5EF4-FFF2-40B4-BE49-F238E27FC236}">
                  <a16:creationId xmlns:a16="http://schemas.microsoft.com/office/drawing/2014/main" id="{A278B998-C0E5-4037-97E9-AA428554F079}"/>
                </a:ext>
              </a:extLst>
            </p:cNvPr>
            <p:cNvSpPr>
              <a:spLocks noChangeShapeType="1"/>
            </p:cNvSpPr>
            <p:nvPr/>
          </p:nvSpPr>
          <p:spPr bwMode="auto">
            <a:xfrm>
              <a:off x="7013575" y="4402138"/>
              <a:ext cx="30956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Line 253">
              <a:extLst>
                <a:ext uri="{FF2B5EF4-FFF2-40B4-BE49-F238E27FC236}">
                  <a16:creationId xmlns:a16="http://schemas.microsoft.com/office/drawing/2014/main" id="{FAF4B50A-F34F-4572-84E3-8A2A2B5760F9}"/>
                </a:ext>
              </a:extLst>
            </p:cNvPr>
            <p:cNvSpPr>
              <a:spLocks noChangeShapeType="1"/>
            </p:cNvSpPr>
            <p:nvPr/>
          </p:nvSpPr>
          <p:spPr bwMode="auto">
            <a:xfrm flipV="1">
              <a:off x="6858000" y="4005263"/>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Line 254">
              <a:extLst>
                <a:ext uri="{FF2B5EF4-FFF2-40B4-BE49-F238E27FC236}">
                  <a16:creationId xmlns:a16="http://schemas.microsoft.com/office/drawing/2014/main" id="{3D636128-650C-48F9-8D1B-35173E394AE5}"/>
                </a:ext>
              </a:extLst>
            </p:cNvPr>
            <p:cNvSpPr>
              <a:spLocks noChangeShapeType="1"/>
            </p:cNvSpPr>
            <p:nvPr/>
          </p:nvSpPr>
          <p:spPr bwMode="auto">
            <a:xfrm flipV="1">
              <a:off x="7480300" y="4005263"/>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66">
              <a:extLst>
                <a:ext uri="{FF2B5EF4-FFF2-40B4-BE49-F238E27FC236}">
                  <a16:creationId xmlns:a16="http://schemas.microsoft.com/office/drawing/2014/main" id="{5D5FD85E-ED97-4766-BFE8-398D088B1D87}"/>
                </a:ext>
              </a:extLst>
            </p:cNvPr>
            <p:cNvSpPr>
              <a:spLocks noEditPoints="1"/>
            </p:cNvSpPr>
            <p:nvPr/>
          </p:nvSpPr>
          <p:spPr bwMode="auto">
            <a:xfrm>
              <a:off x="6338888" y="3984625"/>
              <a:ext cx="376238" cy="312737"/>
            </a:xfrm>
            <a:custGeom>
              <a:avLst/>
              <a:gdLst>
                <a:gd name="T0" fmla="*/ 3 w 366"/>
                <a:gd name="T1" fmla="*/ 294 h 304"/>
                <a:gd name="T2" fmla="*/ 60 w 366"/>
                <a:gd name="T3" fmla="*/ 246 h 304"/>
                <a:gd name="T4" fmla="*/ 68 w 366"/>
                <a:gd name="T5" fmla="*/ 247 h 304"/>
                <a:gd name="T6" fmla="*/ 67 w 366"/>
                <a:gd name="T7" fmla="*/ 254 h 304"/>
                <a:gd name="T8" fmla="*/ 9 w 366"/>
                <a:gd name="T9" fmla="*/ 302 h 304"/>
                <a:gd name="T10" fmla="*/ 2 w 366"/>
                <a:gd name="T11" fmla="*/ 301 h 304"/>
                <a:gd name="T12" fmla="*/ 3 w 366"/>
                <a:gd name="T13" fmla="*/ 294 h 304"/>
                <a:gd name="T14" fmla="*/ 101 w 366"/>
                <a:gd name="T15" fmla="*/ 212 h 304"/>
                <a:gd name="T16" fmla="*/ 159 w 366"/>
                <a:gd name="T17" fmla="*/ 165 h 304"/>
                <a:gd name="T18" fmla="*/ 166 w 366"/>
                <a:gd name="T19" fmla="*/ 165 h 304"/>
                <a:gd name="T20" fmla="*/ 166 w 366"/>
                <a:gd name="T21" fmla="*/ 173 h 304"/>
                <a:gd name="T22" fmla="*/ 108 w 366"/>
                <a:gd name="T23" fmla="*/ 221 h 304"/>
                <a:gd name="T24" fmla="*/ 101 w 366"/>
                <a:gd name="T25" fmla="*/ 220 h 304"/>
                <a:gd name="T26" fmla="*/ 101 w 366"/>
                <a:gd name="T27" fmla="*/ 212 h 304"/>
                <a:gd name="T28" fmla="*/ 200 w 366"/>
                <a:gd name="T29" fmla="*/ 131 h 304"/>
                <a:gd name="T30" fmla="*/ 258 w 366"/>
                <a:gd name="T31" fmla="*/ 83 h 304"/>
                <a:gd name="T32" fmla="*/ 265 w 366"/>
                <a:gd name="T33" fmla="*/ 84 h 304"/>
                <a:gd name="T34" fmla="*/ 264 w 366"/>
                <a:gd name="T35" fmla="*/ 92 h 304"/>
                <a:gd name="T36" fmla="*/ 207 w 366"/>
                <a:gd name="T37" fmla="*/ 139 h 304"/>
                <a:gd name="T38" fmla="*/ 199 w 366"/>
                <a:gd name="T39" fmla="*/ 138 h 304"/>
                <a:gd name="T40" fmla="*/ 200 w 366"/>
                <a:gd name="T41" fmla="*/ 131 h 304"/>
                <a:gd name="T42" fmla="*/ 299 w 366"/>
                <a:gd name="T43" fmla="*/ 49 h 304"/>
                <a:gd name="T44" fmla="*/ 356 w 366"/>
                <a:gd name="T45" fmla="*/ 2 h 304"/>
                <a:gd name="T46" fmla="*/ 364 w 366"/>
                <a:gd name="T47" fmla="*/ 3 h 304"/>
                <a:gd name="T48" fmla="*/ 363 w 366"/>
                <a:gd name="T49" fmla="*/ 10 h 304"/>
                <a:gd name="T50" fmla="*/ 306 w 366"/>
                <a:gd name="T51" fmla="*/ 58 h 304"/>
                <a:gd name="T52" fmla="*/ 298 w 366"/>
                <a:gd name="T53" fmla="*/ 57 h 304"/>
                <a:gd name="T54" fmla="*/ 299 w 366"/>
                <a:gd name="T55" fmla="*/ 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304">
                  <a:moveTo>
                    <a:pt x="3" y="294"/>
                  </a:moveTo>
                  <a:lnTo>
                    <a:pt x="60" y="246"/>
                  </a:lnTo>
                  <a:cubicBezTo>
                    <a:pt x="62" y="244"/>
                    <a:pt x="66" y="245"/>
                    <a:pt x="68" y="247"/>
                  </a:cubicBezTo>
                  <a:cubicBezTo>
                    <a:pt x="70" y="249"/>
                    <a:pt x="69" y="253"/>
                    <a:pt x="67" y="254"/>
                  </a:cubicBezTo>
                  <a:lnTo>
                    <a:pt x="9" y="302"/>
                  </a:lnTo>
                  <a:cubicBezTo>
                    <a:pt x="7" y="304"/>
                    <a:pt x="4" y="304"/>
                    <a:pt x="2" y="301"/>
                  </a:cubicBezTo>
                  <a:cubicBezTo>
                    <a:pt x="0" y="299"/>
                    <a:pt x="0" y="296"/>
                    <a:pt x="3" y="294"/>
                  </a:cubicBezTo>
                  <a:close/>
                  <a:moveTo>
                    <a:pt x="101" y="212"/>
                  </a:moveTo>
                  <a:lnTo>
                    <a:pt x="159" y="165"/>
                  </a:lnTo>
                  <a:cubicBezTo>
                    <a:pt x="161" y="163"/>
                    <a:pt x="165" y="163"/>
                    <a:pt x="166" y="165"/>
                  </a:cubicBezTo>
                  <a:cubicBezTo>
                    <a:pt x="168" y="168"/>
                    <a:pt x="168" y="171"/>
                    <a:pt x="166" y="173"/>
                  </a:cubicBezTo>
                  <a:lnTo>
                    <a:pt x="108" y="221"/>
                  </a:lnTo>
                  <a:cubicBezTo>
                    <a:pt x="106" y="222"/>
                    <a:pt x="102" y="222"/>
                    <a:pt x="101" y="220"/>
                  </a:cubicBezTo>
                  <a:cubicBezTo>
                    <a:pt x="99" y="218"/>
                    <a:pt x="99" y="214"/>
                    <a:pt x="101" y="212"/>
                  </a:cubicBezTo>
                  <a:close/>
                  <a:moveTo>
                    <a:pt x="200" y="131"/>
                  </a:moveTo>
                  <a:lnTo>
                    <a:pt x="258" y="83"/>
                  </a:lnTo>
                  <a:cubicBezTo>
                    <a:pt x="260" y="81"/>
                    <a:pt x="263" y="82"/>
                    <a:pt x="265" y="84"/>
                  </a:cubicBezTo>
                  <a:cubicBezTo>
                    <a:pt x="267" y="86"/>
                    <a:pt x="267" y="90"/>
                    <a:pt x="264" y="92"/>
                  </a:cubicBezTo>
                  <a:lnTo>
                    <a:pt x="207" y="139"/>
                  </a:lnTo>
                  <a:cubicBezTo>
                    <a:pt x="205" y="141"/>
                    <a:pt x="201" y="141"/>
                    <a:pt x="199" y="138"/>
                  </a:cubicBezTo>
                  <a:cubicBezTo>
                    <a:pt x="197" y="136"/>
                    <a:pt x="198" y="133"/>
                    <a:pt x="200" y="131"/>
                  </a:cubicBezTo>
                  <a:close/>
                  <a:moveTo>
                    <a:pt x="299" y="49"/>
                  </a:moveTo>
                  <a:lnTo>
                    <a:pt x="356" y="2"/>
                  </a:lnTo>
                  <a:cubicBezTo>
                    <a:pt x="359" y="0"/>
                    <a:pt x="362" y="0"/>
                    <a:pt x="364" y="3"/>
                  </a:cubicBezTo>
                  <a:cubicBezTo>
                    <a:pt x="366" y="5"/>
                    <a:pt x="365" y="8"/>
                    <a:pt x="363" y="10"/>
                  </a:cubicBezTo>
                  <a:lnTo>
                    <a:pt x="306" y="58"/>
                  </a:lnTo>
                  <a:cubicBezTo>
                    <a:pt x="303" y="59"/>
                    <a:pt x="300" y="59"/>
                    <a:pt x="298" y="57"/>
                  </a:cubicBezTo>
                  <a:cubicBezTo>
                    <a:pt x="296" y="55"/>
                    <a:pt x="296" y="51"/>
                    <a:pt x="299" y="49"/>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Rectangle 271">
              <a:extLst>
                <a:ext uri="{FF2B5EF4-FFF2-40B4-BE49-F238E27FC236}">
                  <a16:creationId xmlns:a16="http://schemas.microsoft.com/office/drawing/2014/main" id="{0C16DB68-E15B-434D-AE56-CD9B75B940C1}"/>
                </a:ext>
              </a:extLst>
            </p:cNvPr>
            <p:cNvSpPr>
              <a:spLocks noChangeArrowheads="1"/>
            </p:cNvSpPr>
            <p:nvPr/>
          </p:nvSpPr>
          <p:spPr bwMode="auto">
            <a:xfrm>
              <a:off x="5518150" y="3986213"/>
              <a:ext cx="608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a:ln>
                    <a:noFill/>
                  </a:ln>
                  <a:solidFill>
                    <a:srgbClr val="000000"/>
                  </a:solidFill>
                  <a:effectLst/>
                  <a:latin typeface="Times New Roman" panose="02020603050405020304" pitchFamily="18" charset="0"/>
                </a:rPr>
                <a:t>Step 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grpSp>
        <p:nvGrpSpPr>
          <p:cNvPr id="337" name="组合 336">
            <a:extLst>
              <a:ext uri="{FF2B5EF4-FFF2-40B4-BE49-F238E27FC236}">
                <a16:creationId xmlns:a16="http://schemas.microsoft.com/office/drawing/2014/main" id="{73FDBDAD-1B92-4FCB-BF28-C469B1F25262}"/>
              </a:ext>
            </a:extLst>
          </p:cNvPr>
          <p:cNvGrpSpPr/>
          <p:nvPr/>
        </p:nvGrpSpPr>
        <p:grpSpPr>
          <a:xfrm>
            <a:off x="7267562" y="5315407"/>
            <a:ext cx="2117725" cy="879475"/>
            <a:chOff x="5518150" y="4854575"/>
            <a:chExt cx="2117725" cy="879475"/>
          </a:xfrm>
        </p:grpSpPr>
        <p:sp>
          <p:nvSpPr>
            <p:cNvPr id="291" name="Freeform 255">
              <a:extLst>
                <a:ext uri="{FF2B5EF4-FFF2-40B4-BE49-F238E27FC236}">
                  <a16:creationId xmlns:a16="http://schemas.microsoft.com/office/drawing/2014/main" id="{4A6A73EB-7A18-41A9-96C7-D4485CEDE68E}"/>
                </a:ext>
              </a:extLst>
            </p:cNvPr>
            <p:cNvSpPr>
              <a:spLocks/>
            </p:cNvSpPr>
            <p:nvPr/>
          </p:nvSpPr>
          <p:spPr bwMode="auto">
            <a:xfrm>
              <a:off x="7323138" y="4854575"/>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3"/>
                    <a:pt x="44" y="0"/>
                    <a:pt x="99" y="0"/>
                  </a:cubicBezTo>
                  <a:cubicBezTo>
                    <a:pt x="152" y="0"/>
                    <a:pt x="196" y="43"/>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Rectangle 256">
              <a:extLst>
                <a:ext uri="{FF2B5EF4-FFF2-40B4-BE49-F238E27FC236}">
                  <a16:creationId xmlns:a16="http://schemas.microsoft.com/office/drawing/2014/main" id="{60920DF9-373B-4023-898B-8BB9EDB7CD3D}"/>
                </a:ext>
              </a:extLst>
            </p:cNvPr>
            <p:cNvSpPr>
              <a:spLocks noChangeArrowheads="1"/>
            </p:cNvSpPr>
            <p:nvPr/>
          </p:nvSpPr>
          <p:spPr bwMode="auto">
            <a:xfrm>
              <a:off x="7439025" y="4884738"/>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3" name="Oval 257">
              <a:extLst>
                <a:ext uri="{FF2B5EF4-FFF2-40B4-BE49-F238E27FC236}">
                  <a16:creationId xmlns:a16="http://schemas.microsoft.com/office/drawing/2014/main" id="{7170FC2B-9A98-4253-A89E-95D2C973EBB3}"/>
                </a:ext>
              </a:extLst>
            </p:cNvPr>
            <p:cNvSpPr>
              <a:spLocks noChangeArrowheads="1"/>
            </p:cNvSpPr>
            <p:nvPr/>
          </p:nvSpPr>
          <p:spPr bwMode="auto">
            <a:xfrm>
              <a:off x="6080125" y="5407025"/>
              <a:ext cx="311150" cy="311150"/>
            </a:xfrm>
            <a:prstGeom prst="ellipse">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Rectangle 258">
              <a:extLst>
                <a:ext uri="{FF2B5EF4-FFF2-40B4-BE49-F238E27FC236}">
                  <a16:creationId xmlns:a16="http://schemas.microsoft.com/office/drawing/2014/main" id="{4DA7D304-E12B-4CE4-ABA5-8635B554082F}"/>
                </a:ext>
              </a:extLst>
            </p:cNvPr>
            <p:cNvSpPr>
              <a:spLocks noChangeArrowheads="1"/>
            </p:cNvSpPr>
            <p:nvPr/>
          </p:nvSpPr>
          <p:spPr bwMode="auto">
            <a:xfrm>
              <a:off x="6194425" y="5437188"/>
              <a:ext cx="1984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5" name="Freeform 259">
              <a:extLst>
                <a:ext uri="{FF2B5EF4-FFF2-40B4-BE49-F238E27FC236}">
                  <a16:creationId xmlns:a16="http://schemas.microsoft.com/office/drawing/2014/main" id="{8F31E984-C8B7-4D1F-8738-2AC5AAF3863A}"/>
                </a:ext>
              </a:extLst>
            </p:cNvPr>
            <p:cNvSpPr>
              <a:spLocks/>
            </p:cNvSpPr>
            <p:nvPr/>
          </p:nvSpPr>
          <p:spPr bwMode="auto">
            <a:xfrm>
              <a:off x="6702425" y="5407025"/>
              <a:ext cx="311150" cy="311150"/>
            </a:xfrm>
            <a:custGeom>
              <a:avLst/>
              <a:gdLst>
                <a:gd name="T0" fmla="*/ 0 w 196"/>
                <a:gd name="T1" fmla="*/ 98 h 196"/>
                <a:gd name="T2" fmla="*/ 98 w 196"/>
                <a:gd name="T3" fmla="*/ 0 h 196"/>
                <a:gd name="T4" fmla="*/ 196 w 196"/>
                <a:gd name="T5" fmla="*/ 98 h 196"/>
                <a:gd name="T6" fmla="*/ 98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3" y="0"/>
                    <a:pt x="98" y="0"/>
                  </a:cubicBezTo>
                  <a:cubicBezTo>
                    <a:pt x="151" y="0"/>
                    <a:pt x="196" y="44"/>
                    <a:pt x="196" y="98"/>
                  </a:cubicBezTo>
                  <a:cubicBezTo>
                    <a:pt x="196" y="152"/>
                    <a:pt x="151" y="196"/>
                    <a:pt x="98" y="196"/>
                  </a:cubicBezTo>
                  <a:cubicBezTo>
                    <a:pt x="43"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Rectangle 260">
              <a:extLst>
                <a:ext uri="{FF2B5EF4-FFF2-40B4-BE49-F238E27FC236}">
                  <a16:creationId xmlns:a16="http://schemas.microsoft.com/office/drawing/2014/main" id="{B0B4458F-3584-4170-8107-3E3E9D27C928}"/>
                </a:ext>
              </a:extLst>
            </p:cNvPr>
            <p:cNvSpPr>
              <a:spLocks noChangeArrowheads="1"/>
            </p:cNvSpPr>
            <p:nvPr/>
          </p:nvSpPr>
          <p:spPr bwMode="auto">
            <a:xfrm>
              <a:off x="6816725" y="5437188"/>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7" name="Freeform 261">
              <a:extLst>
                <a:ext uri="{FF2B5EF4-FFF2-40B4-BE49-F238E27FC236}">
                  <a16:creationId xmlns:a16="http://schemas.microsoft.com/office/drawing/2014/main" id="{D441AE97-5D3F-41C8-8A2D-6A9FA0925EA3}"/>
                </a:ext>
              </a:extLst>
            </p:cNvPr>
            <p:cNvSpPr>
              <a:spLocks/>
            </p:cNvSpPr>
            <p:nvPr/>
          </p:nvSpPr>
          <p:spPr bwMode="auto">
            <a:xfrm>
              <a:off x="7323138" y="5407025"/>
              <a:ext cx="311150" cy="311150"/>
            </a:xfrm>
            <a:custGeom>
              <a:avLst/>
              <a:gdLst>
                <a:gd name="T0" fmla="*/ 0 w 196"/>
                <a:gd name="T1" fmla="*/ 98 h 196"/>
                <a:gd name="T2" fmla="*/ 99 w 196"/>
                <a:gd name="T3" fmla="*/ 0 h 196"/>
                <a:gd name="T4" fmla="*/ 196 w 196"/>
                <a:gd name="T5" fmla="*/ 98 h 196"/>
                <a:gd name="T6" fmla="*/ 99 w 196"/>
                <a:gd name="T7" fmla="*/ 196 h 196"/>
                <a:gd name="T8" fmla="*/ 0 w 196"/>
                <a:gd name="T9" fmla="*/ 98 h 196"/>
              </a:gdLst>
              <a:ahLst/>
              <a:cxnLst>
                <a:cxn ang="0">
                  <a:pos x="T0" y="T1"/>
                </a:cxn>
                <a:cxn ang="0">
                  <a:pos x="T2" y="T3"/>
                </a:cxn>
                <a:cxn ang="0">
                  <a:pos x="T4" y="T5"/>
                </a:cxn>
                <a:cxn ang="0">
                  <a:pos x="T6" y="T7"/>
                </a:cxn>
                <a:cxn ang="0">
                  <a:pos x="T8" y="T9"/>
                </a:cxn>
              </a:cxnLst>
              <a:rect l="0" t="0" r="r" b="b"/>
              <a:pathLst>
                <a:path w="196" h="196">
                  <a:moveTo>
                    <a:pt x="0" y="98"/>
                  </a:moveTo>
                  <a:cubicBezTo>
                    <a:pt x="0" y="44"/>
                    <a:pt x="44" y="0"/>
                    <a:pt x="99" y="0"/>
                  </a:cubicBezTo>
                  <a:cubicBezTo>
                    <a:pt x="152" y="0"/>
                    <a:pt x="196" y="44"/>
                    <a:pt x="196" y="98"/>
                  </a:cubicBezTo>
                  <a:cubicBezTo>
                    <a:pt x="196" y="152"/>
                    <a:pt x="152" y="196"/>
                    <a:pt x="99" y="196"/>
                  </a:cubicBezTo>
                  <a:cubicBezTo>
                    <a:pt x="44" y="196"/>
                    <a:pt x="0" y="152"/>
                    <a:pt x="0" y="98"/>
                  </a:cubicBezTo>
                </a:path>
              </a:pathLst>
            </a:cu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Rectangle 262">
              <a:extLst>
                <a:ext uri="{FF2B5EF4-FFF2-40B4-BE49-F238E27FC236}">
                  <a16:creationId xmlns:a16="http://schemas.microsoft.com/office/drawing/2014/main" id="{268FFDAA-3410-4CC8-A298-587B3C480B00}"/>
                </a:ext>
              </a:extLst>
            </p:cNvPr>
            <p:cNvSpPr>
              <a:spLocks noChangeArrowheads="1"/>
            </p:cNvSpPr>
            <p:nvPr/>
          </p:nvSpPr>
          <p:spPr bwMode="auto">
            <a:xfrm>
              <a:off x="7439025" y="5437188"/>
              <a:ext cx="19685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7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299" name="Line 263">
              <a:extLst>
                <a:ext uri="{FF2B5EF4-FFF2-40B4-BE49-F238E27FC236}">
                  <a16:creationId xmlns:a16="http://schemas.microsoft.com/office/drawing/2014/main" id="{2F987A00-30AC-4F2D-8503-1F8F1269B7C3}"/>
                </a:ext>
              </a:extLst>
            </p:cNvPr>
            <p:cNvSpPr>
              <a:spLocks noChangeShapeType="1"/>
            </p:cNvSpPr>
            <p:nvPr/>
          </p:nvSpPr>
          <p:spPr bwMode="auto">
            <a:xfrm>
              <a:off x="6391275" y="5562600"/>
              <a:ext cx="311150"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Line 264">
              <a:extLst>
                <a:ext uri="{FF2B5EF4-FFF2-40B4-BE49-F238E27FC236}">
                  <a16:creationId xmlns:a16="http://schemas.microsoft.com/office/drawing/2014/main" id="{2D3D85FD-580F-4AC9-85ED-D4D23D6F684F}"/>
                </a:ext>
              </a:extLst>
            </p:cNvPr>
            <p:cNvSpPr>
              <a:spLocks noChangeShapeType="1"/>
            </p:cNvSpPr>
            <p:nvPr/>
          </p:nvSpPr>
          <p:spPr bwMode="auto">
            <a:xfrm>
              <a:off x="7013575" y="5562600"/>
              <a:ext cx="309563"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Line 265">
              <a:extLst>
                <a:ext uri="{FF2B5EF4-FFF2-40B4-BE49-F238E27FC236}">
                  <a16:creationId xmlns:a16="http://schemas.microsoft.com/office/drawing/2014/main" id="{22AF9B6C-2BA6-43B4-8AC5-1CEA33C0F01A}"/>
                </a:ext>
              </a:extLst>
            </p:cNvPr>
            <p:cNvSpPr>
              <a:spLocks noChangeShapeType="1"/>
            </p:cNvSpPr>
            <p:nvPr/>
          </p:nvSpPr>
          <p:spPr bwMode="auto">
            <a:xfrm flipV="1">
              <a:off x="7480300" y="5165725"/>
              <a:ext cx="0" cy="24130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67">
              <a:extLst>
                <a:ext uri="{FF2B5EF4-FFF2-40B4-BE49-F238E27FC236}">
                  <a16:creationId xmlns:a16="http://schemas.microsoft.com/office/drawing/2014/main" id="{63D08C0C-3ED4-4A3D-A90F-AF4C65885955}"/>
                </a:ext>
              </a:extLst>
            </p:cNvPr>
            <p:cNvSpPr>
              <a:spLocks noEditPoints="1"/>
            </p:cNvSpPr>
            <p:nvPr/>
          </p:nvSpPr>
          <p:spPr bwMode="auto">
            <a:xfrm>
              <a:off x="6961188" y="5145088"/>
              <a:ext cx="376238" cy="312737"/>
            </a:xfrm>
            <a:custGeom>
              <a:avLst/>
              <a:gdLst>
                <a:gd name="T0" fmla="*/ 2 w 365"/>
                <a:gd name="T1" fmla="*/ 294 h 304"/>
                <a:gd name="T2" fmla="*/ 60 w 365"/>
                <a:gd name="T3" fmla="*/ 247 h 304"/>
                <a:gd name="T4" fmla="*/ 67 w 365"/>
                <a:gd name="T5" fmla="*/ 248 h 304"/>
                <a:gd name="T6" fmla="*/ 67 w 365"/>
                <a:gd name="T7" fmla="*/ 255 h 304"/>
                <a:gd name="T8" fmla="*/ 9 w 365"/>
                <a:gd name="T9" fmla="*/ 303 h 304"/>
                <a:gd name="T10" fmla="*/ 2 w 365"/>
                <a:gd name="T11" fmla="*/ 302 h 304"/>
                <a:gd name="T12" fmla="*/ 2 w 365"/>
                <a:gd name="T13" fmla="*/ 294 h 304"/>
                <a:gd name="T14" fmla="*/ 101 w 365"/>
                <a:gd name="T15" fmla="*/ 213 h 304"/>
                <a:gd name="T16" fmla="*/ 159 w 365"/>
                <a:gd name="T17" fmla="*/ 165 h 304"/>
                <a:gd name="T18" fmla="*/ 166 w 365"/>
                <a:gd name="T19" fmla="*/ 166 h 304"/>
                <a:gd name="T20" fmla="*/ 165 w 365"/>
                <a:gd name="T21" fmla="*/ 174 h 304"/>
                <a:gd name="T22" fmla="*/ 108 w 365"/>
                <a:gd name="T23" fmla="*/ 221 h 304"/>
                <a:gd name="T24" fmla="*/ 100 w 365"/>
                <a:gd name="T25" fmla="*/ 220 h 304"/>
                <a:gd name="T26" fmla="*/ 101 w 365"/>
                <a:gd name="T27" fmla="*/ 213 h 304"/>
                <a:gd name="T28" fmla="*/ 200 w 365"/>
                <a:gd name="T29" fmla="*/ 131 h 304"/>
                <a:gd name="T30" fmla="*/ 257 w 365"/>
                <a:gd name="T31" fmla="*/ 84 h 304"/>
                <a:gd name="T32" fmla="*/ 265 w 365"/>
                <a:gd name="T33" fmla="*/ 85 h 304"/>
                <a:gd name="T34" fmla="*/ 264 w 365"/>
                <a:gd name="T35" fmla="*/ 92 h 304"/>
                <a:gd name="T36" fmla="*/ 207 w 365"/>
                <a:gd name="T37" fmla="*/ 140 h 304"/>
                <a:gd name="T38" fmla="*/ 199 w 365"/>
                <a:gd name="T39" fmla="*/ 139 h 304"/>
                <a:gd name="T40" fmla="*/ 200 w 365"/>
                <a:gd name="T41" fmla="*/ 131 h 304"/>
                <a:gd name="T42" fmla="*/ 298 w 365"/>
                <a:gd name="T43" fmla="*/ 50 h 304"/>
                <a:gd name="T44" fmla="*/ 356 w 365"/>
                <a:gd name="T45" fmla="*/ 2 h 304"/>
                <a:gd name="T46" fmla="*/ 364 w 365"/>
                <a:gd name="T47" fmla="*/ 3 h 304"/>
                <a:gd name="T48" fmla="*/ 363 w 365"/>
                <a:gd name="T49" fmla="*/ 11 h 304"/>
                <a:gd name="T50" fmla="*/ 305 w 365"/>
                <a:gd name="T51" fmla="*/ 58 h 304"/>
                <a:gd name="T52" fmla="*/ 298 w 365"/>
                <a:gd name="T53" fmla="*/ 57 h 304"/>
                <a:gd name="T54" fmla="*/ 298 w 365"/>
                <a:gd name="T55" fmla="*/ 5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5" h="304">
                  <a:moveTo>
                    <a:pt x="2" y="294"/>
                  </a:moveTo>
                  <a:lnTo>
                    <a:pt x="60" y="247"/>
                  </a:lnTo>
                  <a:cubicBezTo>
                    <a:pt x="62" y="245"/>
                    <a:pt x="66" y="245"/>
                    <a:pt x="67" y="248"/>
                  </a:cubicBezTo>
                  <a:cubicBezTo>
                    <a:pt x="69" y="250"/>
                    <a:pt x="69" y="253"/>
                    <a:pt x="67" y="255"/>
                  </a:cubicBezTo>
                  <a:lnTo>
                    <a:pt x="9" y="303"/>
                  </a:lnTo>
                  <a:cubicBezTo>
                    <a:pt x="7" y="304"/>
                    <a:pt x="3" y="304"/>
                    <a:pt x="2" y="302"/>
                  </a:cubicBezTo>
                  <a:cubicBezTo>
                    <a:pt x="0" y="300"/>
                    <a:pt x="0" y="296"/>
                    <a:pt x="2" y="294"/>
                  </a:cubicBezTo>
                  <a:close/>
                  <a:moveTo>
                    <a:pt x="101" y="213"/>
                  </a:moveTo>
                  <a:lnTo>
                    <a:pt x="159" y="165"/>
                  </a:lnTo>
                  <a:cubicBezTo>
                    <a:pt x="161" y="163"/>
                    <a:pt x="164" y="164"/>
                    <a:pt x="166" y="166"/>
                  </a:cubicBezTo>
                  <a:cubicBezTo>
                    <a:pt x="168" y="168"/>
                    <a:pt x="168" y="172"/>
                    <a:pt x="165" y="174"/>
                  </a:cubicBezTo>
                  <a:lnTo>
                    <a:pt x="108" y="221"/>
                  </a:lnTo>
                  <a:cubicBezTo>
                    <a:pt x="106" y="223"/>
                    <a:pt x="102" y="223"/>
                    <a:pt x="100" y="220"/>
                  </a:cubicBezTo>
                  <a:cubicBezTo>
                    <a:pt x="98" y="218"/>
                    <a:pt x="99" y="215"/>
                    <a:pt x="101" y="213"/>
                  </a:cubicBezTo>
                  <a:close/>
                  <a:moveTo>
                    <a:pt x="200" y="131"/>
                  </a:moveTo>
                  <a:lnTo>
                    <a:pt x="257" y="84"/>
                  </a:lnTo>
                  <a:cubicBezTo>
                    <a:pt x="260" y="82"/>
                    <a:pt x="263" y="82"/>
                    <a:pt x="265" y="85"/>
                  </a:cubicBezTo>
                  <a:cubicBezTo>
                    <a:pt x="267" y="87"/>
                    <a:pt x="266" y="90"/>
                    <a:pt x="264" y="92"/>
                  </a:cubicBezTo>
                  <a:lnTo>
                    <a:pt x="207" y="140"/>
                  </a:lnTo>
                  <a:cubicBezTo>
                    <a:pt x="204" y="141"/>
                    <a:pt x="201" y="141"/>
                    <a:pt x="199" y="139"/>
                  </a:cubicBezTo>
                  <a:cubicBezTo>
                    <a:pt x="197" y="137"/>
                    <a:pt x="197" y="133"/>
                    <a:pt x="200" y="131"/>
                  </a:cubicBezTo>
                  <a:close/>
                  <a:moveTo>
                    <a:pt x="298" y="50"/>
                  </a:moveTo>
                  <a:lnTo>
                    <a:pt x="356" y="2"/>
                  </a:lnTo>
                  <a:cubicBezTo>
                    <a:pt x="358" y="0"/>
                    <a:pt x="362" y="1"/>
                    <a:pt x="364" y="3"/>
                  </a:cubicBezTo>
                  <a:cubicBezTo>
                    <a:pt x="365" y="5"/>
                    <a:pt x="365" y="9"/>
                    <a:pt x="363" y="11"/>
                  </a:cubicBezTo>
                  <a:lnTo>
                    <a:pt x="305" y="58"/>
                  </a:lnTo>
                  <a:cubicBezTo>
                    <a:pt x="303" y="60"/>
                    <a:pt x="300" y="60"/>
                    <a:pt x="298" y="57"/>
                  </a:cubicBezTo>
                  <a:cubicBezTo>
                    <a:pt x="296" y="55"/>
                    <a:pt x="296" y="52"/>
                    <a:pt x="298" y="50"/>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268">
              <a:extLst>
                <a:ext uri="{FF2B5EF4-FFF2-40B4-BE49-F238E27FC236}">
                  <a16:creationId xmlns:a16="http://schemas.microsoft.com/office/drawing/2014/main" id="{869E5D70-1CCB-4A21-8307-89FCD4FB5369}"/>
                </a:ext>
              </a:extLst>
            </p:cNvPr>
            <p:cNvSpPr>
              <a:spLocks noEditPoints="1"/>
            </p:cNvSpPr>
            <p:nvPr/>
          </p:nvSpPr>
          <p:spPr bwMode="auto">
            <a:xfrm>
              <a:off x="6338888" y="5113338"/>
              <a:ext cx="1036638" cy="344487"/>
            </a:xfrm>
            <a:custGeom>
              <a:avLst/>
              <a:gdLst>
                <a:gd name="T0" fmla="*/ 4 w 1008"/>
                <a:gd name="T1" fmla="*/ 323 h 334"/>
                <a:gd name="T2" fmla="*/ 75 w 1008"/>
                <a:gd name="T3" fmla="*/ 300 h 334"/>
                <a:gd name="T4" fmla="*/ 82 w 1008"/>
                <a:gd name="T5" fmla="*/ 304 h 334"/>
                <a:gd name="T6" fmla="*/ 79 w 1008"/>
                <a:gd name="T7" fmla="*/ 310 h 334"/>
                <a:gd name="T8" fmla="*/ 8 w 1008"/>
                <a:gd name="T9" fmla="*/ 334 h 334"/>
                <a:gd name="T10" fmla="*/ 1 w 1008"/>
                <a:gd name="T11" fmla="*/ 330 h 334"/>
                <a:gd name="T12" fmla="*/ 4 w 1008"/>
                <a:gd name="T13" fmla="*/ 323 h 334"/>
                <a:gd name="T14" fmla="*/ 126 w 1008"/>
                <a:gd name="T15" fmla="*/ 284 h 334"/>
                <a:gd name="T16" fmla="*/ 197 w 1008"/>
                <a:gd name="T17" fmla="*/ 261 h 334"/>
                <a:gd name="T18" fmla="*/ 204 w 1008"/>
                <a:gd name="T19" fmla="*/ 264 h 334"/>
                <a:gd name="T20" fmla="*/ 200 w 1008"/>
                <a:gd name="T21" fmla="*/ 271 h 334"/>
                <a:gd name="T22" fmla="*/ 129 w 1008"/>
                <a:gd name="T23" fmla="*/ 294 h 334"/>
                <a:gd name="T24" fmla="*/ 123 w 1008"/>
                <a:gd name="T25" fmla="*/ 291 h 334"/>
                <a:gd name="T26" fmla="*/ 126 w 1008"/>
                <a:gd name="T27" fmla="*/ 284 h 334"/>
                <a:gd name="T28" fmla="*/ 248 w 1008"/>
                <a:gd name="T29" fmla="*/ 244 h 334"/>
                <a:gd name="T30" fmla="*/ 319 w 1008"/>
                <a:gd name="T31" fmla="*/ 221 h 334"/>
                <a:gd name="T32" fmla="*/ 326 w 1008"/>
                <a:gd name="T33" fmla="*/ 225 h 334"/>
                <a:gd name="T34" fmla="*/ 322 w 1008"/>
                <a:gd name="T35" fmla="*/ 232 h 334"/>
                <a:gd name="T36" fmla="*/ 251 w 1008"/>
                <a:gd name="T37" fmla="*/ 255 h 334"/>
                <a:gd name="T38" fmla="*/ 244 w 1008"/>
                <a:gd name="T39" fmla="*/ 251 h 334"/>
                <a:gd name="T40" fmla="*/ 248 w 1008"/>
                <a:gd name="T41" fmla="*/ 244 h 334"/>
                <a:gd name="T42" fmla="*/ 370 w 1008"/>
                <a:gd name="T43" fmla="*/ 205 h 334"/>
                <a:gd name="T44" fmla="*/ 441 w 1008"/>
                <a:gd name="T45" fmla="*/ 182 h 334"/>
                <a:gd name="T46" fmla="*/ 447 w 1008"/>
                <a:gd name="T47" fmla="*/ 185 h 334"/>
                <a:gd name="T48" fmla="*/ 444 w 1008"/>
                <a:gd name="T49" fmla="*/ 192 h 334"/>
                <a:gd name="T50" fmla="*/ 373 w 1008"/>
                <a:gd name="T51" fmla="*/ 215 h 334"/>
                <a:gd name="T52" fmla="*/ 366 w 1008"/>
                <a:gd name="T53" fmla="*/ 212 h 334"/>
                <a:gd name="T54" fmla="*/ 370 w 1008"/>
                <a:gd name="T55" fmla="*/ 205 h 334"/>
                <a:gd name="T56" fmla="*/ 491 w 1008"/>
                <a:gd name="T57" fmla="*/ 166 h 334"/>
                <a:gd name="T58" fmla="*/ 562 w 1008"/>
                <a:gd name="T59" fmla="*/ 143 h 334"/>
                <a:gd name="T60" fmla="*/ 569 w 1008"/>
                <a:gd name="T61" fmla="*/ 146 h 334"/>
                <a:gd name="T62" fmla="*/ 566 w 1008"/>
                <a:gd name="T63" fmla="*/ 153 h 334"/>
                <a:gd name="T64" fmla="*/ 495 w 1008"/>
                <a:gd name="T65" fmla="*/ 176 h 334"/>
                <a:gd name="T66" fmla="*/ 488 w 1008"/>
                <a:gd name="T67" fmla="*/ 172 h 334"/>
                <a:gd name="T68" fmla="*/ 491 w 1008"/>
                <a:gd name="T69" fmla="*/ 166 h 334"/>
                <a:gd name="T70" fmla="*/ 613 w 1008"/>
                <a:gd name="T71" fmla="*/ 126 h 334"/>
                <a:gd name="T72" fmla="*/ 684 w 1008"/>
                <a:gd name="T73" fmla="*/ 103 h 334"/>
                <a:gd name="T74" fmla="*/ 691 w 1008"/>
                <a:gd name="T75" fmla="*/ 106 h 334"/>
                <a:gd name="T76" fmla="*/ 688 w 1008"/>
                <a:gd name="T77" fmla="*/ 113 h 334"/>
                <a:gd name="T78" fmla="*/ 616 w 1008"/>
                <a:gd name="T79" fmla="*/ 136 h 334"/>
                <a:gd name="T80" fmla="*/ 610 w 1008"/>
                <a:gd name="T81" fmla="*/ 133 h 334"/>
                <a:gd name="T82" fmla="*/ 613 w 1008"/>
                <a:gd name="T83" fmla="*/ 126 h 334"/>
                <a:gd name="T84" fmla="*/ 735 w 1008"/>
                <a:gd name="T85" fmla="*/ 87 h 334"/>
                <a:gd name="T86" fmla="*/ 806 w 1008"/>
                <a:gd name="T87" fmla="*/ 64 h 334"/>
                <a:gd name="T88" fmla="*/ 813 w 1008"/>
                <a:gd name="T89" fmla="*/ 67 h 334"/>
                <a:gd name="T90" fmla="*/ 809 w 1008"/>
                <a:gd name="T91" fmla="*/ 74 h 334"/>
                <a:gd name="T92" fmla="*/ 738 w 1008"/>
                <a:gd name="T93" fmla="*/ 97 h 334"/>
                <a:gd name="T94" fmla="*/ 732 w 1008"/>
                <a:gd name="T95" fmla="*/ 93 h 334"/>
                <a:gd name="T96" fmla="*/ 735 w 1008"/>
                <a:gd name="T97" fmla="*/ 87 h 334"/>
                <a:gd name="T98" fmla="*/ 857 w 1008"/>
                <a:gd name="T99" fmla="*/ 47 h 334"/>
                <a:gd name="T100" fmla="*/ 928 w 1008"/>
                <a:gd name="T101" fmla="*/ 24 h 334"/>
                <a:gd name="T102" fmla="*/ 934 w 1008"/>
                <a:gd name="T103" fmla="*/ 28 h 334"/>
                <a:gd name="T104" fmla="*/ 931 w 1008"/>
                <a:gd name="T105" fmla="*/ 34 h 334"/>
                <a:gd name="T106" fmla="*/ 860 w 1008"/>
                <a:gd name="T107" fmla="*/ 57 h 334"/>
                <a:gd name="T108" fmla="*/ 853 w 1008"/>
                <a:gd name="T109" fmla="*/ 54 h 334"/>
                <a:gd name="T110" fmla="*/ 857 w 1008"/>
                <a:gd name="T111" fmla="*/ 47 h 334"/>
                <a:gd name="T112" fmla="*/ 978 w 1008"/>
                <a:gd name="T113" fmla="*/ 8 h 334"/>
                <a:gd name="T114" fmla="*/ 1000 w 1008"/>
                <a:gd name="T115" fmla="*/ 1 h 334"/>
                <a:gd name="T116" fmla="*/ 1007 w 1008"/>
                <a:gd name="T117" fmla="*/ 4 h 334"/>
                <a:gd name="T118" fmla="*/ 1003 w 1008"/>
                <a:gd name="T119" fmla="*/ 11 h 334"/>
                <a:gd name="T120" fmla="*/ 982 w 1008"/>
                <a:gd name="T121" fmla="*/ 18 h 334"/>
                <a:gd name="T122" fmla="*/ 975 w 1008"/>
                <a:gd name="T123" fmla="*/ 14 h 334"/>
                <a:gd name="T124" fmla="*/ 978 w 1008"/>
                <a:gd name="T125" fmla="*/ 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8" h="334">
                  <a:moveTo>
                    <a:pt x="4" y="323"/>
                  </a:moveTo>
                  <a:lnTo>
                    <a:pt x="75" y="300"/>
                  </a:lnTo>
                  <a:cubicBezTo>
                    <a:pt x="78" y="299"/>
                    <a:pt x="81" y="301"/>
                    <a:pt x="82" y="304"/>
                  </a:cubicBezTo>
                  <a:cubicBezTo>
                    <a:pt x="83" y="307"/>
                    <a:pt x="81" y="310"/>
                    <a:pt x="79" y="310"/>
                  </a:cubicBezTo>
                  <a:lnTo>
                    <a:pt x="8" y="334"/>
                  </a:lnTo>
                  <a:cubicBezTo>
                    <a:pt x="5" y="334"/>
                    <a:pt x="2" y="333"/>
                    <a:pt x="1" y="330"/>
                  </a:cubicBezTo>
                  <a:cubicBezTo>
                    <a:pt x="0" y="327"/>
                    <a:pt x="2" y="324"/>
                    <a:pt x="4" y="323"/>
                  </a:cubicBezTo>
                  <a:close/>
                  <a:moveTo>
                    <a:pt x="126" y="284"/>
                  </a:moveTo>
                  <a:lnTo>
                    <a:pt x="197" y="261"/>
                  </a:lnTo>
                  <a:cubicBezTo>
                    <a:pt x="200" y="260"/>
                    <a:pt x="203" y="262"/>
                    <a:pt x="204" y="264"/>
                  </a:cubicBezTo>
                  <a:cubicBezTo>
                    <a:pt x="205" y="267"/>
                    <a:pt x="203" y="270"/>
                    <a:pt x="200" y="271"/>
                  </a:cubicBezTo>
                  <a:lnTo>
                    <a:pt x="129" y="294"/>
                  </a:lnTo>
                  <a:cubicBezTo>
                    <a:pt x="127" y="295"/>
                    <a:pt x="124" y="293"/>
                    <a:pt x="123" y="291"/>
                  </a:cubicBezTo>
                  <a:cubicBezTo>
                    <a:pt x="122" y="288"/>
                    <a:pt x="123" y="285"/>
                    <a:pt x="126" y="284"/>
                  </a:cubicBezTo>
                  <a:close/>
                  <a:moveTo>
                    <a:pt x="248" y="244"/>
                  </a:moveTo>
                  <a:lnTo>
                    <a:pt x="319" y="221"/>
                  </a:lnTo>
                  <a:cubicBezTo>
                    <a:pt x="322" y="221"/>
                    <a:pt x="325" y="222"/>
                    <a:pt x="326" y="225"/>
                  </a:cubicBezTo>
                  <a:cubicBezTo>
                    <a:pt x="327" y="228"/>
                    <a:pt x="325" y="231"/>
                    <a:pt x="322" y="232"/>
                  </a:cubicBezTo>
                  <a:lnTo>
                    <a:pt x="251" y="255"/>
                  </a:lnTo>
                  <a:cubicBezTo>
                    <a:pt x="248" y="256"/>
                    <a:pt x="245" y="254"/>
                    <a:pt x="244" y="251"/>
                  </a:cubicBezTo>
                  <a:cubicBezTo>
                    <a:pt x="244" y="248"/>
                    <a:pt x="245" y="245"/>
                    <a:pt x="248" y="244"/>
                  </a:cubicBezTo>
                  <a:close/>
                  <a:moveTo>
                    <a:pt x="370" y="205"/>
                  </a:moveTo>
                  <a:lnTo>
                    <a:pt x="441" y="182"/>
                  </a:lnTo>
                  <a:cubicBezTo>
                    <a:pt x="443" y="181"/>
                    <a:pt x="446" y="183"/>
                    <a:pt x="447" y="185"/>
                  </a:cubicBezTo>
                  <a:cubicBezTo>
                    <a:pt x="448" y="188"/>
                    <a:pt x="447" y="191"/>
                    <a:pt x="444" y="192"/>
                  </a:cubicBezTo>
                  <a:lnTo>
                    <a:pt x="373" y="215"/>
                  </a:lnTo>
                  <a:cubicBezTo>
                    <a:pt x="370" y="216"/>
                    <a:pt x="367" y="215"/>
                    <a:pt x="366" y="212"/>
                  </a:cubicBezTo>
                  <a:cubicBezTo>
                    <a:pt x="365" y="209"/>
                    <a:pt x="367" y="206"/>
                    <a:pt x="370" y="205"/>
                  </a:cubicBezTo>
                  <a:close/>
                  <a:moveTo>
                    <a:pt x="491" y="166"/>
                  </a:moveTo>
                  <a:lnTo>
                    <a:pt x="562" y="143"/>
                  </a:lnTo>
                  <a:cubicBezTo>
                    <a:pt x="565" y="142"/>
                    <a:pt x="568" y="143"/>
                    <a:pt x="569" y="146"/>
                  </a:cubicBezTo>
                  <a:cubicBezTo>
                    <a:pt x="570" y="149"/>
                    <a:pt x="569" y="152"/>
                    <a:pt x="566" y="153"/>
                  </a:cubicBezTo>
                  <a:lnTo>
                    <a:pt x="495" y="176"/>
                  </a:lnTo>
                  <a:cubicBezTo>
                    <a:pt x="492" y="177"/>
                    <a:pt x="489" y="175"/>
                    <a:pt x="488" y="172"/>
                  </a:cubicBezTo>
                  <a:cubicBezTo>
                    <a:pt x="487" y="169"/>
                    <a:pt x="489" y="166"/>
                    <a:pt x="491" y="166"/>
                  </a:cubicBezTo>
                  <a:close/>
                  <a:moveTo>
                    <a:pt x="613" y="126"/>
                  </a:moveTo>
                  <a:lnTo>
                    <a:pt x="684" y="103"/>
                  </a:lnTo>
                  <a:cubicBezTo>
                    <a:pt x="687" y="102"/>
                    <a:pt x="690" y="104"/>
                    <a:pt x="691" y="106"/>
                  </a:cubicBezTo>
                  <a:cubicBezTo>
                    <a:pt x="692" y="109"/>
                    <a:pt x="690" y="112"/>
                    <a:pt x="688" y="113"/>
                  </a:cubicBezTo>
                  <a:lnTo>
                    <a:pt x="616" y="136"/>
                  </a:lnTo>
                  <a:cubicBezTo>
                    <a:pt x="614" y="137"/>
                    <a:pt x="611" y="136"/>
                    <a:pt x="610" y="133"/>
                  </a:cubicBezTo>
                  <a:cubicBezTo>
                    <a:pt x="609" y="130"/>
                    <a:pt x="610" y="127"/>
                    <a:pt x="613" y="126"/>
                  </a:cubicBezTo>
                  <a:close/>
                  <a:moveTo>
                    <a:pt x="735" y="87"/>
                  </a:moveTo>
                  <a:lnTo>
                    <a:pt x="806" y="64"/>
                  </a:lnTo>
                  <a:cubicBezTo>
                    <a:pt x="809" y="63"/>
                    <a:pt x="812" y="64"/>
                    <a:pt x="813" y="67"/>
                  </a:cubicBezTo>
                  <a:cubicBezTo>
                    <a:pt x="814" y="70"/>
                    <a:pt x="812" y="73"/>
                    <a:pt x="809" y="74"/>
                  </a:cubicBezTo>
                  <a:lnTo>
                    <a:pt x="738" y="97"/>
                  </a:lnTo>
                  <a:cubicBezTo>
                    <a:pt x="735" y="98"/>
                    <a:pt x="732" y="96"/>
                    <a:pt x="732" y="93"/>
                  </a:cubicBezTo>
                  <a:cubicBezTo>
                    <a:pt x="731" y="91"/>
                    <a:pt x="732" y="88"/>
                    <a:pt x="735" y="87"/>
                  </a:cubicBezTo>
                  <a:close/>
                  <a:moveTo>
                    <a:pt x="857" y="47"/>
                  </a:moveTo>
                  <a:lnTo>
                    <a:pt x="928" y="24"/>
                  </a:lnTo>
                  <a:cubicBezTo>
                    <a:pt x="931" y="23"/>
                    <a:pt x="934" y="25"/>
                    <a:pt x="934" y="28"/>
                  </a:cubicBezTo>
                  <a:cubicBezTo>
                    <a:pt x="935" y="30"/>
                    <a:pt x="934" y="33"/>
                    <a:pt x="931" y="34"/>
                  </a:cubicBezTo>
                  <a:lnTo>
                    <a:pt x="860" y="57"/>
                  </a:lnTo>
                  <a:cubicBezTo>
                    <a:pt x="857" y="58"/>
                    <a:pt x="854" y="57"/>
                    <a:pt x="853" y="54"/>
                  </a:cubicBezTo>
                  <a:cubicBezTo>
                    <a:pt x="852" y="51"/>
                    <a:pt x="854" y="48"/>
                    <a:pt x="857" y="47"/>
                  </a:cubicBezTo>
                  <a:close/>
                  <a:moveTo>
                    <a:pt x="978" y="8"/>
                  </a:moveTo>
                  <a:lnTo>
                    <a:pt x="1000" y="1"/>
                  </a:lnTo>
                  <a:cubicBezTo>
                    <a:pt x="1003" y="0"/>
                    <a:pt x="1006" y="1"/>
                    <a:pt x="1007" y="4"/>
                  </a:cubicBezTo>
                  <a:cubicBezTo>
                    <a:pt x="1008" y="7"/>
                    <a:pt x="1006" y="10"/>
                    <a:pt x="1003" y="11"/>
                  </a:cubicBezTo>
                  <a:lnTo>
                    <a:pt x="982" y="18"/>
                  </a:lnTo>
                  <a:cubicBezTo>
                    <a:pt x="979" y="19"/>
                    <a:pt x="976" y="17"/>
                    <a:pt x="975" y="14"/>
                  </a:cubicBezTo>
                  <a:cubicBezTo>
                    <a:pt x="974" y="12"/>
                    <a:pt x="976" y="9"/>
                    <a:pt x="978" y="8"/>
                  </a:cubicBezTo>
                  <a:close/>
                </a:path>
              </a:pathLst>
            </a:custGeom>
            <a:solidFill>
              <a:srgbClr val="FF0000"/>
            </a:solidFill>
            <a:ln w="1588"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Rectangle 272">
              <a:extLst>
                <a:ext uri="{FF2B5EF4-FFF2-40B4-BE49-F238E27FC236}">
                  <a16:creationId xmlns:a16="http://schemas.microsoft.com/office/drawing/2014/main" id="{5F098671-6301-4AD9-90D0-CB3FB76C573C}"/>
                </a:ext>
              </a:extLst>
            </p:cNvPr>
            <p:cNvSpPr>
              <a:spLocks noChangeArrowheads="1"/>
            </p:cNvSpPr>
            <p:nvPr/>
          </p:nvSpPr>
          <p:spPr bwMode="auto">
            <a:xfrm>
              <a:off x="5518150" y="5170488"/>
              <a:ext cx="6080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600" b="1" i="0" u="none" strike="noStrike" cap="none" normalizeH="0" baseline="0">
                  <a:ln>
                    <a:noFill/>
                  </a:ln>
                  <a:solidFill>
                    <a:srgbClr val="000000"/>
                  </a:solidFill>
                  <a:effectLst/>
                  <a:latin typeface="Times New Roman" panose="02020603050405020304" pitchFamily="18" charset="0"/>
                </a:rPr>
                <a:t>Step 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grpSp>
        <p:nvGrpSpPr>
          <p:cNvPr id="309" name="Group 279">
            <a:extLst>
              <a:ext uri="{FF2B5EF4-FFF2-40B4-BE49-F238E27FC236}">
                <a16:creationId xmlns:a16="http://schemas.microsoft.com/office/drawing/2014/main" id="{7748873B-5B85-42E6-9DA8-5DF45480F3CE}"/>
              </a:ext>
            </a:extLst>
          </p:cNvPr>
          <p:cNvGrpSpPr>
            <a:grpSpLocks/>
          </p:cNvGrpSpPr>
          <p:nvPr/>
        </p:nvGrpSpPr>
        <p:grpSpPr bwMode="auto">
          <a:xfrm>
            <a:off x="2753362" y="2656323"/>
            <a:ext cx="0" cy="276225"/>
            <a:chOff x="1467" y="1536"/>
            <a:chExt cx="0" cy="174"/>
          </a:xfrm>
        </p:grpSpPr>
        <p:sp>
          <p:nvSpPr>
            <p:cNvPr id="320" name="Rectangle 273">
              <a:extLst>
                <a:ext uri="{FF2B5EF4-FFF2-40B4-BE49-F238E27FC236}">
                  <a16:creationId xmlns:a16="http://schemas.microsoft.com/office/drawing/2014/main" id="{E479F17E-ED02-4054-A19D-19A5E3326D16}"/>
                </a:ext>
              </a:extLst>
            </p:cNvPr>
            <p:cNvSpPr>
              <a:spLocks noChangeArrowheads="1"/>
            </p:cNvSpPr>
            <p:nvPr/>
          </p:nvSpPr>
          <p:spPr bwMode="auto">
            <a:xfrm>
              <a:off x="1467" y="153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21" name="Rectangle 274">
              <a:extLst>
                <a:ext uri="{FF2B5EF4-FFF2-40B4-BE49-F238E27FC236}">
                  <a16:creationId xmlns:a16="http://schemas.microsoft.com/office/drawing/2014/main" id="{DF26F49B-67AD-4063-880B-59125289A178}"/>
                </a:ext>
              </a:extLst>
            </p:cNvPr>
            <p:cNvSpPr>
              <a:spLocks noChangeArrowheads="1"/>
            </p:cNvSpPr>
            <p:nvPr/>
          </p:nvSpPr>
          <p:spPr bwMode="auto">
            <a:xfrm>
              <a:off x="1467" y="153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sp>
        <p:nvSpPr>
          <p:cNvPr id="310" name="Rectangle 280">
            <a:extLst>
              <a:ext uri="{FF2B5EF4-FFF2-40B4-BE49-F238E27FC236}">
                <a16:creationId xmlns:a16="http://schemas.microsoft.com/office/drawing/2014/main" id="{E01435BA-81A3-4D18-BD69-8258DE6EA8AB}"/>
              </a:ext>
            </a:extLst>
          </p:cNvPr>
          <p:cNvSpPr>
            <a:spLocks noChangeArrowheads="1"/>
          </p:cNvSpPr>
          <p:nvPr/>
        </p:nvSpPr>
        <p:spPr bwMode="auto">
          <a:xfrm>
            <a:off x="2744980" y="3367701"/>
            <a:ext cx="3011488" cy="2486158"/>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Rectangle 282">
            <a:extLst>
              <a:ext uri="{FF2B5EF4-FFF2-40B4-BE49-F238E27FC236}">
                <a16:creationId xmlns:a16="http://schemas.microsoft.com/office/drawing/2014/main" id="{623A9495-0755-473A-BEEF-BDC1855A5298}"/>
              </a:ext>
            </a:extLst>
          </p:cNvPr>
          <p:cNvSpPr>
            <a:spLocks noChangeArrowheads="1"/>
          </p:cNvSpPr>
          <p:nvPr/>
        </p:nvSpPr>
        <p:spPr bwMode="auto">
          <a:xfrm>
            <a:off x="3196274" y="2715061"/>
            <a:ext cx="1968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200" b="0" i="0" u="none" strike="noStrike" cap="none" normalizeH="0" baseline="0">
                <a:ln>
                  <a:noFill/>
                </a:ln>
                <a:solidFill>
                  <a:srgbClr val="000000"/>
                </a:solidFill>
                <a:effectLst/>
                <a:latin typeface="Times New Roman" panose="02020603050405020304" pitchFamily="18" charset="0"/>
              </a:rPr>
              <a:t> </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13" name="Rectangle 283">
            <a:extLst>
              <a:ext uri="{FF2B5EF4-FFF2-40B4-BE49-F238E27FC236}">
                <a16:creationId xmlns:a16="http://schemas.microsoft.com/office/drawing/2014/main" id="{09927AA9-75A5-4465-B204-00499707A651}"/>
              </a:ext>
            </a:extLst>
          </p:cNvPr>
          <p:cNvSpPr>
            <a:spLocks noChangeArrowheads="1"/>
          </p:cNvSpPr>
          <p:nvPr/>
        </p:nvSpPr>
        <p:spPr bwMode="auto">
          <a:xfrm>
            <a:off x="2865644" y="2964988"/>
            <a:ext cx="2891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kern="1500" cap="none" spc="1200" normalizeH="0">
                <a:ln>
                  <a:noFill/>
                </a:ln>
                <a:solidFill>
                  <a:srgbClr val="000000"/>
                </a:solidFill>
                <a:effectLst/>
                <a:latin typeface="Times New Roman" panose="02020603050405020304" pitchFamily="18" charset="0"/>
              </a:rPr>
              <a:t>1 </a:t>
            </a:r>
            <a:r>
              <a:rPr kumimoji="0" lang="zh-CN" altLang="zh-CN" sz="2200" b="0" i="0" u="none" strike="noStrike" kern="1500" cap="none" spc="1200" normalizeH="0">
                <a:ln>
                  <a:noFill/>
                </a:ln>
                <a:solidFill>
                  <a:srgbClr val="000000"/>
                </a:solidFill>
                <a:effectLst/>
                <a:latin typeface="Times New Roman" panose="02020603050405020304" pitchFamily="18" charset="0"/>
              </a:rPr>
              <a:t>2 3 4 5 6</a:t>
            </a:r>
            <a:endParaRPr kumimoji="0" lang="zh-CN" altLang="zh-CN" sz="1800" b="0" i="0" u="none" strike="noStrike" kern="1500" cap="none" spc="1200" normalizeH="0">
              <a:ln>
                <a:noFill/>
              </a:ln>
              <a:solidFill>
                <a:schemeClr val="tx1"/>
              </a:solidFill>
              <a:effectLst/>
              <a:latin typeface="Arial" panose="020B0604020202020204" pitchFamily="34" charset="0"/>
            </a:endParaRPr>
          </a:p>
        </p:txBody>
      </p:sp>
      <p:sp>
        <p:nvSpPr>
          <p:cNvPr id="314" name="Rectangle 284">
            <a:extLst>
              <a:ext uri="{FF2B5EF4-FFF2-40B4-BE49-F238E27FC236}">
                <a16:creationId xmlns:a16="http://schemas.microsoft.com/office/drawing/2014/main" id="{F9A3D1EF-9F0F-4CE9-A27C-59DF65C391C1}"/>
              </a:ext>
            </a:extLst>
          </p:cNvPr>
          <p:cNvSpPr>
            <a:spLocks noChangeArrowheads="1"/>
          </p:cNvSpPr>
          <p:nvPr/>
        </p:nvSpPr>
        <p:spPr bwMode="auto">
          <a:xfrm>
            <a:off x="2512747" y="3292134"/>
            <a:ext cx="141064" cy="259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zh-CN" sz="2200" b="0" i="0" u="none" strike="noStrike" kern="1500" cap="none" normalizeH="0" baseline="0">
                <a:ln>
                  <a:noFill/>
                </a:ln>
                <a:solidFill>
                  <a:srgbClr val="000000"/>
                </a:solidFill>
                <a:effectLst/>
                <a:latin typeface="Times New Roman" panose="02020603050405020304" pitchFamily="18" charset="0"/>
              </a:rPr>
              <a:t>1</a:t>
            </a:r>
            <a:endParaRPr kumimoji="0" lang="en-US" altLang="zh-CN" sz="2200" b="0" i="0" u="none" strike="noStrike" kern="1500" cap="none" normalizeH="0" baseline="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a:solidFill>
                  <a:srgbClr val="000000"/>
                </a:solidFill>
                <a:latin typeface="Times New Roman" panose="02020603050405020304" pitchFamily="18" charset="0"/>
              </a:rPr>
              <a:t>2</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a:solidFill>
                  <a:srgbClr val="000000"/>
                </a:solidFill>
                <a:latin typeface="Times New Roman" panose="02020603050405020304" pitchFamily="18" charset="0"/>
              </a:rPr>
              <a:t>3</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a:solidFill>
                  <a:srgbClr val="000000"/>
                </a:solidFill>
                <a:latin typeface="Times New Roman" panose="02020603050405020304" pitchFamily="18" charset="0"/>
              </a:rPr>
              <a:t>4</a:t>
            </a: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2200" b="0" i="0" u="none" strike="noStrike" kern="1500" cap="none" normalizeH="0" baseline="0">
                <a:ln>
                  <a:noFill/>
                </a:ln>
                <a:solidFill>
                  <a:srgbClr val="000000"/>
                </a:solidFill>
                <a:effectLst/>
                <a:latin typeface="Times New Roman" panose="02020603050405020304" pitchFamily="18" charset="0"/>
              </a:rPr>
              <a:t>5</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a:solidFill>
                  <a:srgbClr val="000000"/>
                </a:solidFill>
                <a:latin typeface="Times New Roman" panose="02020603050405020304" pitchFamily="18" charset="0"/>
              </a:rPr>
              <a:t>6</a:t>
            </a:r>
          </a:p>
        </p:txBody>
      </p:sp>
      <mc:AlternateContent xmlns:mc="http://schemas.openxmlformats.org/markup-compatibility/2006" xmlns:a14="http://schemas.microsoft.com/office/drawing/2010/main">
        <mc:Choice Requires="a14">
          <p:sp>
            <p:nvSpPr>
              <p:cNvPr id="333" name="文本框 332">
                <a:extLst>
                  <a:ext uri="{FF2B5EF4-FFF2-40B4-BE49-F238E27FC236}">
                    <a16:creationId xmlns:a16="http://schemas.microsoft.com/office/drawing/2014/main" id="{9C95788B-DB05-4DCC-9D94-FE15523B0247}"/>
                  </a:ext>
                </a:extLst>
              </p:cNvPr>
              <p:cNvSpPr txBox="1"/>
              <p:nvPr/>
            </p:nvSpPr>
            <p:spPr>
              <a:xfrm>
                <a:off x="2614522" y="3389267"/>
                <a:ext cx="3257720" cy="2417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6"/>
                                <m:mcJc m:val="center"/>
                              </m:mcPr>
                            </m:mc>
                          </m:mcs>
                          <m:ctrlPr>
                            <a:rPr lang="zh-CN" altLang="en-US" sz="2800" i="1" smtClean="0">
                              <a:solidFill>
                                <a:srgbClr val="836967"/>
                              </a:solidFill>
                              <a:latin typeface="Cambria Math" panose="02040503050406030204" pitchFamily="18" charset="0"/>
                            </a:rPr>
                          </m:ctrlPr>
                        </m:mPr>
                        <m:mr>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e>
                            <m:r>
                              <m:rPr>
                                <m:nor/>
                              </m:rPr>
                              <a:rPr lang="zh-CN" altLang="en-US" sz="2800" b="0" i="0">
                                <a:latin typeface="Cambria Math" panose="02040503050406030204" pitchFamily="18" charset="0"/>
                              </a:rPr>
                              <m:t>x</m:t>
                            </m:r>
                          </m:e>
                          <m:e/>
                          <m:e/>
                        </m:mr>
                        <m:mr>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e>
                            <m:r>
                              <m:rPr>
                                <m:nor/>
                              </m:rPr>
                              <a:rPr lang="zh-CN" altLang="en-US" sz="2800" b="0" i="0">
                                <a:latin typeface="Cambria Math" panose="02040503050406030204" pitchFamily="18" charset="0"/>
                              </a:rPr>
                              <m:t>x</m:t>
                            </m:r>
                          </m:e>
                          <m:e/>
                        </m:mr>
                        <m:mr>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e/>
                          <m:e>
                            <m:r>
                              <m:rPr>
                                <m:nor/>
                              </m:rPr>
                              <a:rPr lang="zh-CN" altLang="en-US" sz="2800" b="0" i="0">
                                <a:latin typeface="Cambria Math" panose="02040503050406030204" pitchFamily="18" charset="0"/>
                              </a:rPr>
                              <m:t>x</m:t>
                            </m:r>
                          </m:e>
                        </m:mr>
                        <m:mr>
                          <m:e>
                            <m:r>
                              <m:rPr>
                                <m:nor/>
                              </m:rPr>
                              <a:rPr lang="zh-CN" altLang="en-US" sz="2800" b="0" i="0">
                                <a:latin typeface="Cambria Math" panose="02040503050406030204" pitchFamily="18" charset="0"/>
                              </a:rPr>
                              <m:t>x</m:t>
                            </m:r>
                          </m:e>
                          <m:e/>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mr>
                        <m:mr>
                          <m:e/>
                          <m:e>
                            <m:r>
                              <m:rPr>
                                <m:nor/>
                              </m:rPr>
                              <a:rPr lang="zh-CN" altLang="en-US" sz="2800" b="0" i="0">
                                <a:latin typeface="Cambria Math" panose="02040503050406030204" pitchFamily="18" charset="0"/>
                              </a:rPr>
                              <m:t>x</m:t>
                            </m:r>
                          </m:e>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mr>
                        <m:mr>
                          <m:e/>
                          <m:e/>
                          <m:e>
                            <m:r>
                              <m:rPr>
                                <m:nor/>
                              </m:rPr>
                              <a:rPr lang="zh-CN" altLang="en-US" sz="2800" b="0" i="0">
                                <a:latin typeface="Cambria Math" panose="02040503050406030204" pitchFamily="18" charset="0"/>
                              </a:rPr>
                              <m:t>x</m:t>
                            </m:r>
                          </m:e>
                          <m:e/>
                          <m:e>
                            <m:r>
                              <m:rPr>
                                <m:nor/>
                              </m:rPr>
                              <a:rPr lang="zh-CN" altLang="en-US" sz="2800" b="0" i="0">
                                <a:latin typeface="Cambria Math" panose="02040503050406030204" pitchFamily="18" charset="0"/>
                              </a:rPr>
                              <m:t>x</m:t>
                            </m:r>
                          </m:e>
                          <m:e>
                            <m:r>
                              <m:rPr>
                                <m:nor/>
                              </m:rPr>
                              <a:rPr lang="zh-CN" altLang="en-US" sz="2800" b="0" i="0">
                                <a:latin typeface="Cambria Math" panose="02040503050406030204" pitchFamily="18" charset="0"/>
                              </a:rPr>
                              <m:t>x</m:t>
                            </m:r>
                          </m:e>
                        </m:mr>
                      </m:m>
                    </m:oMath>
                  </m:oMathPara>
                </a14:m>
                <a:endParaRPr lang="zh-CN" altLang="en-US">
                  <a:latin typeface="Forte" panose="03060902040502070203" pitchFamily="66" charset="0"/>
                </a:endParaRPr>
              </a:p>
            </p:txBody>
          </p:sp>
        </mc:Choice>
        <mc:Fallback xmlns="">
          <p:sp>
            <p:nvSpPr>
              <p:cNvPr id="333" name="文本框 332">
                <a:extLst>
                  <a:ext uri="{FF2B5EF4-FFF2-40B4-BE49-F238E27FC236}">
                    <a16:creationId xmlns:a16="http://schemas.microsoft.com/office/drawing/2014/main" id="{9C95788B-DB05-4DCC-9D94-FE15523B0247}"/>
                  </a:ext>
                </a:extLst>
              </p:cNvPr>
              <p:cNvSpPr txBox="1">
                <a:spLocks noRot="1" noChangeAspect="1" noMove="1" noResize="1" noEditPoints="1" noAdjustHandles="1" noChangeArrowheads="1" noChangeShapeType="1" noTextEdit="1"/>
              </p:cNvSpPr>
              <p:nvPr/>
            </p:nvSpPr>
            <p:spPr>
              <a:xfrm>
                <a:off x="2614522" y="3389267"/>
                <a:ext cx="3257720" cy="2417457"/>
              </a:xfrm>
              <a:prstGeom prst="rect">
                <a:avLst/>
              </a:prstGeom>
              <a:blipFill>
                <a:blip r:embed="rId4"/>
                <a:stretch>
                  <a:fillRect/>
                </a:stretch>
              </a:blipFill>
            </p:spPr>
            <p:txBody>
              <a:bodyPr/>
              <a:lstStyle/>
              <a:p>
                <a:r>
                  <a:rPr lang="zh-CN" altLang="en-US">
                    <a:noFill/>
                  </a:rPr>
                  <a:t> </a:t>
                </a:r>
              </a:p>
            </p:txBody>
          </p:sp>
        </mc:Fallback>
      </mc:AlternateContent>
      <p:cxnSp>
        <p:nvCxnSpPr>
          <p:cNvPr id="339" name="直接连接符 338">
            <a:extLst>
              <a:ext uri="{FF2B5EF4-FFF2-40B4-BE49-F238E27FC236}">
                <a16:creationId xmlns:a16="http://schemas.microsoft.com/office/drawing/2014/main" id="{F5718044-7551-4B11-9F56-5A645095098C}"/>
              </a:ext>
            </a:extLst>
          </p:cNvPr>
          <p:cNvCxnSpPr>
            <a:cxnSpLocks/>
          </p:cNvCxnSpPr>
          <p:nvPr/>
        </p:nvCxnSpPr>
        <p:spPr>
          <a:xfrm>
            <a:off x="2827936" y="3976879"/>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直接连接符 340">
            <a:extLst>
              <a:ext uri="{FF2B5EF4-FFF2-40B4-BE49-F238E27FC236}">
                <a16:creationId xmlns:a16="http://schemas.microsoft.com/office/drawing/2014/main" id="{98134C39-7B95-4149-A9FA-62AC06A37819}"/>
              </a:ext>
            </a:extLst>
          </p:cNvPr>
          <p:cNvCxnSpPr>
            <a:cxnSpLocks/>
          </p:cNvCxnSpPr>
          <p:nvPr/>
        </p:nvCxnSpPr>
        <p:spPr>
          <a:xfrm>
            <a:off x="2818509" y="4828104"/>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3" name="文本框 342">
                <a:extLst>
                  <a:ext uri="{FF2B5EF4-FFF2-40B4-BE49-F238E27FC236}">
                    <a16:creationId xmlns:a16="http://schemas.microsoft.com/office/drawing/2014/main" id="{C8FE61BC-FEC2-460F-A57C-8C9AA125891C}"/>
                  </a:ext>
                </a:extLst>
              </p:cNvPr>
              <p:cNvSpPr txBox="1"/>
              <p:nvPr/>
            </p:nvSpPr>
            <p:spPr>
              <a:xfrm>
                <a:off x="3211875" y="4493382"/>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43" name="文本框 342">
                <a:extLst>
                  <a:ext uri="{FF2B5EF4-FFF2-40B4-BE49-F238E27FC236}">
                    <a16:creationId xmlns:a16="http://schemas.microsoft.com/office/drawing/2014/main" id="{C8FE61BC-FEC2-460F-A57C-8C9AA125891C}"/>
                  </a:ext>
                </a:extLst>
              </p:cNvPr>
              <p:cNvSpPr txBox="1">
                <a:spLocks noRot="1" noChangeAspect="1" noMove="1" noResize="1" noEditPoints="1" noAdjustHandles="1" noChangeArrowheads="1" noChangeShapeType="1" noTextEdit="1"/>
              </p:cNvSpPr>
              <p:nvPr/>
            </p:nvSpPr>
            <p:spPr>
              <a:xfrm>
                <a:off x="3211875" y="4493382"/>
                <a:ext cx="502766" cy="52322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4" name="文本框 343">
                <a:extLst>
                  <a:ext uri="{FF2B5EF4-FFF2-40B4-BE49-F238E27FC236}">
                    <a16:creationId xmlns:a16="http://schemas.microsoft.com/office/drawing/2014/main" id="{79742ED8-E21B-4114-AFEC-0F7F20B1B2DB}"/>
                  </a:ext>
                </a:extLst>
              </p:cNvPr>
              <p:cNvSpPr txBox="1"/>
              <p:nvPr/>
            </p:nvSpPr>
            <p:spPr>
              <a:xfrm>
                <a:off x="4260918" y="3634098"/>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44" name="文本框 343">
                <a:extLst>
                  <a:ext uri="{FF2B5EF4-FFF2-40B4-BE49-F238E27FC236}">
                    <a16:creationId xmlns:a16="http://schemas.microsoft.com/office/drawing/2014/main" id="{79742ED8-E21B-4114-AFEC-0F7F20B1B2DB}"/>
                  </a:ext>
                </a:extLst>
              </p:cNvPr>
              <p:cNvSpPr txBox="1">
                <a:spLocks noRot="1" noChangeAspect="1" noMove="1" noResize="1" noEditPoints="1" noAdjustHandles="1" noChangeArrowheads="1" noChangeShapeType="1" noTextEdit="1"/>
              </p:cNvSpPr>
              <p:nvPr/>
            </p:nvSpPr>
            <p:spPr>
              <a:xfrm>
                <a:off x="4260918" y="3634098"/>
                <a:ext cx="502766" cy="52322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5" name="文本框 344">
                <a:extLst>
                  <a:ext uri="{FF2B5EF4-FFF2-40B4-BE49-F238E27FC236}">
                    <a16:creationId xmlns:a16="http://schemas.microsoft.com/office/drawing/2014/main" id="{EF1B2881-20FB-46D6-995A-1BAAEF127CE1}"/>
                  </a:ext>
                </a:extLst>
              </p:cNvPr>
              <p:cNvSpPr txBox="1"/>
              <p:nvPr/>
            </p:nvSpPr>
            <p:spPr>
              <a:xfrm>
                <a:off x="4250724" y="4050745"/>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45" name="文本框 344">
                <a:extLst>
                  <a:ext uri="{FF2B5EF4-FFF2-40B4-BE49-F238E27FC236}">
                    <a16:creationId xmlns:a16="http://schemas.microsoft.com/office/drawing/2014/main" id="{EF1B2881-20FB-46D6-995A-1BAAEF127CE1}"/>
                  </a:ext>
                </a:extLst>
              </p:cNvPr>
              <p:cNvSpPr txBox="1">
                <a:spLocks noRot="1" noChangeAspect="1" noMove="1" noResize="1" noEditPoints="1" noAdjustHandles="1" noChangeArrowheads="1" noChangeShapeType="1" noTextEdit="1"/>
              </p:cNvSpPr>
              <p:nvPr/>
            </p:nvSpPr>
            <p:spPr>
              <a:xfrm>
                <a:off x="4250724" y="4050745"/>
                <a:ext cx="502766" cy="523220"/>
              </a:xfrm>
              <a:prstGeom prst="rect">
                <a:avLst/>
              </a:prstGeom>
              <a:blipFill>
                <a:blip r:embed="rId7"/>
                <a:stretch>
                  <a:fillRect/>
                </a:stretch>
              </a:blipFill>
            </p:spPr>
            <p:txBody>
              <a:bodyPr/>
              <a:lstStyle/>
              <a:p>
                <a:r>
                  <a:rPr lang="zh-CN" altLang="en-US">
                    <a:noFill/>
                  </a:rPr>
                  <a:t> </a:t>
                </a:r>
              </a:p>
            </p:txBody>
          </p:sp>
        </mc:Fallback>
      </mc:AlternateContent>
      <p:cxnSp>
        <p:nvCxnSpPr>
          <p:cNvPr id="346" name="直接连接符 345">
            <a:extLst>
              <a:ext uri="{FF2B5EF4-FFF2-40B4-BE49-F238E27FC236}">
                <a16:creationId xmlns:a16="http://schemas.microsoft.com/office/drawing/2014/main" id="{60C84E99-F08A-4127-A6B5-A42F3866AF4E}"/>
              </a:ext>
            </a:extLst>
          </p:cNvPr>
          <p:cNvCxnSpPr>
            <a:cxnSpLocks/>
          </p:cNvCxnSpPr>
          <p:nvPr/>
        </p:nvCxnSpPr>
        <p:spPr>
          <a:xfrm>
            <a:off x="3347983" y="4399968"/>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7" name="直接连接符 346">
            <a:extLst>
              <a:ext uri="{FF2B5EF4-FFF2-40B4-BE49-F238E27FC236}">
                <a16:creationId xmlns:a16="http://schemas.microsoft.com/office/drawing/2014/main" id="{40523992-48CB-4EAE-B336-F1B463F41466}"/>
              </a:ext>
            </a:extLst>
          </p:cNvPr>
          <p:cNvCxnSpPr>
            <a:cxnSpLocks/>
          </p:cNvCxnSpPr>
          <p:nvPr/>
        </p:nvCxnSpPr>
        <p:spPr>
          <a:xfrm>
            <a:off x="3347982" y="4846958"/>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8" name="直接连接符 347">
            <a:extLst>
              <a:ext uri="{FF2B5EF4-FFF2-40B4-BE49-F238E27FC236}">
                <a16:creationId xmlns:a16="http://schemas.microsoft.com/office/drawing/2014/main" id="{B4DC0551-86E3-4DB2-AAE9-DD5E2E427CD5}"/>
              </a:ext>
            </a:extLst>
          </p:cNvPr>
          <p:cNvCxnSpPr>
            <a:cxnSpLocks/>
          </p:cNvCxnSpPr>
          <p:nvPr/>
        </p:nvCxnSpPr>
        <p:spPr>
          <a:xfrm>
            <a:off x="3347981" y="5228362"/>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9" name="文本框 348">
                <a:extLst>
                  <a:ext uri="{FF2B5EF4-FFF2-40B4-BE49-F238E27FC236}">
                    <a16:creationId xmlns:a16="http://schemas.microsoft.com/office/drawing/2014/main" id="{768D67D2-02DC-4AFD-93E7-D11CFA56AE86}"/>
                  </a:ext>
                </a:extLst>
              </p:cNvPr>
              <p:cNvSpPr txBox="1"/>
              <p:nvPr/>
            </p:nvSpPr>
            <p:spPr>
              <a:xfrm>
                <a:off x="3723184" y="4509932"/>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49" name="文本框 348">
                <a:extLst>
                  <a:ext uri="{FF2B5EF4-FFF2-40B4-BE49-F238E27FC236}">
                    <a16:creationId xmlns:a16="http://schemas.microsoft.com/office/drawing/2014/main" id="{768D67D2-02DC-4AFD-93E7-D11CFA56AE86}"/>
                  </a:ext>
                </a:extLst>
              </p:cNvPr>
              <p:cNvSpPr txBox="1">
                <a:spLocks noRot="1" noChangeAspect="1" noMove="1" noResize="1" noEditPoints="1" noAdjustHandles="1" noChangeArrowheads="1" noChangeShapeType="1" noTextEdit="1"/>
              </p:cNvSpPr>
              <p:nvPr/>
            </p:nvSpPr>
            <p:spPr>
              <a:xfrm>
                <a:off x="3723184" y="4509932"/>
                <a:ext cx="502766" cy="523220"/>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0" name="文本框 349">
                <a:extLst>
                  <a:ext uri="{FF2B5EF4-FFF2-40B4-BE49-F238E27FC236}">
                    <a16:creationId xmlns:a16="http://schemas.microsoft.com/office/drawing/2014/main" id="{B2A1F82A-401F-42B3-A631-66D62D5E915F}"/>
                  </a:ext>
                </a:extLst>
              </p:cNvPr>
              <p:cNvSpPr txBox="1"/>
              <p:nvPr/>
            </p:nvSpPr>
            <p:spPr>
              <a:xfrm>
                <a:off x="3723184" y="4874002"/>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50" name="文本框 349">
                <a:extLst>
                  <a:ext uri="{FF2B5EF4-FFF2-40B4-BE49-F238E27FC236}">
                    <a16:creationId xmlns:a16="http://schemas.microsoft.com/office/drawing/2014/main" id="{B2A1F82A-401F-42B3-A631-66D62D5E915F}"/>
                  </a:ext>
                </a:extLst>
              </p:cNvPr>
              <p:cNvSpPr txBox="1">
                <a:spLocks noRot="1" noChangeAspect="1" noMove="1" noResize="1" noEditPoints="1" noAdjustHandles="1" noChangeArrowheads="1" noChangeShapeType="1" noTextEdit="1"/>
              </p:cNvSpPr>
              <p:nvPr/>
            </p:nvSpPr>
            <p:spPr>
              <a:xfrm>
                <a:off x="3723184" y="4874002"/>
                <a:ext cx="502766" cy="52322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1" name="文本框 350">
                <a:extLst>
                  <a:ext uri="{FF2B5EF4-FFF2-40B4-BE49-F238E27FC236}">
                    <a16:creationId xmlns:a16="http://schemas.microsoft.com/office/drawing/2014/main" id="{9067C295-7F84-4006-8965-5C85A3E4B9DF}"/>
                  </a:ext>
                </a:extLst>
              </p:cNvPr>
              <p:cNvSpPr txBox="1"/>
              <p:nvPr/>
            </p:nvSpPr>
            <p:spPr>
              <a:xfrm>
                <a:off x="4771064" y="4063370"/>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a:solidFill>
                    <a:srgbClr val="FF0000"/>
                  </a:solidFill>
                </a:endParaRPr>
              </a:p>
            </p:txBody>
          </p:sp>
        </mc:Choice>
        <mc:Fallback xmlns="">
          <p:sp>
            <p:nvSpPr>
              <p:cNvPr id="351" name="文本框 350">
                <a:extLst>
                  <a:ext uri="{FF2B5EF4-FFF2-40B4-BE49-F238E27FC236}">
                    <a16:creationId xmlns:a16="http://schemas.microsoft.com/office/drawing/2014/main" id="{9067C295-7F84-4006-8965-5C85A3E4B9DF}"/>
                  </a:ext>
                </a:extLst>
              </p:cNvPr>
              <p:cNvSpPr txBox="1">
                <a:spLocks noRot="1" noChangeAspect="1" noMove="1" noResize="1" noEditPoints="1" noAdjustHandles="1" noChangeArrowheads="1" noChangeShapeType="1" noTextEdit="1"/>
              </p:cNvSpPr>
              <p:nvPr/>
            </p:nvSpPr>
            <p:spPr>
              <a:xfrm>
                <a:off x="4771064" y="4063370"/>
                <a:ext cx="502766" cy="52322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2" name="矩形 351">
                <a:extLst>
                  <a:ext uri="{FF2B5EF4-FFF2-40B4-BE49-F238E27FC236}">
                    <a16:creationId xmlns:a16="http://schemas.microsoft.com/office/drawing/2014/main" id="{66EF934F-DA87-4D81-AE62-0252B88525F2}"/>
                  </a:ext>
                </a:extLst>
              </p:cNvPr>
              <p:cNvSpPr/>
              <p:nvPr/>
            </p:nvSpPr>
            <p:spPr>
              <a:xfrm>
                <a:off x="899012" y="1438405"/>
                <a:ext cx="9703100" cy="1276656"/>
              </a:xfrm>
              <a:prstGeom prst="rect">
                <a:avLst/>
              </a:prstGeom>
              <a:noFill/>
              <a:ln w="12700" cap="flat" cmpd="sng" algn="ctr">
                <a:gradFill>
                  <a:gsLst>
                    <a:gs pos="0">
                      <a:schemeClr val="bg1">
                        <a:lumMod val="95000"/>
                        <a:alpha val="0"/>
                      </a:schemeClr>
                    </a:gs>
                    <a:gs pos="46000">
                      <a:srgbClr val="3D5165"/>
                    </a:gs>
                    <a:gs pos="84000">
                      <a:srgbClr val="292E41"/>
                    </a:gs>
                  </a:gsLst>
                  <a:lin ang="10800000" scaled="0"/>
                </a:gradFill>
                <a:prstDash val="solid"/>
                <a:miter lim="800000"/>
              </a:ln>
              <a:effectLst/>
            </p:spPr>
            <p:txBody>
              <a:bodyPr anchor="ctr"/>
              <a:lstStyle/>
              <a:p>
                <a:pPr marL="357750" indent="-285750" eaLnBrk="0" hangingPunct="0">
                  <a:lnSpc>
                    <a:spcPct val="150000"/>
                  </a:lnSpc>
                  <a:spcBef>
                    <a:spcPts val="0"/>
                  </a:spcBef>
                  <a:buFont typeface="Wingdings" panose="05000000000000000000" pitchFamily="2" charset="2"/>
                  <a:buChar char="p"/>
                  <a:defRPr/>
                </a:pPr>
                <a:r>
                  <a:rPr lang="en-US" altLang="zh-CN" sz="2400">
                    <a:solidFill>
                      <a:schemeClr val="tx2">
                        <a:lumMod val="75000"/>
                      </a:schemeClr>
                    </a:solidFill>
                    <a:latin typeface="微软雅黑" panose="020B0503020204020204" pitchFamily="34" charset="-122"/>
                    <a:ea typeface="微软雅黑" panose="020B0503020204020204" pitchFamily="34" charset="-122"/>
                  </a:rPr>
                  <a:t> Target: generate a </a:t>
                </a:r>
                <a:r>
                  <a:rPr lang="en-US" altLang="zh-CN" sz="2400">
                    <a:solidFill>
                      <a:srgbClr val="C00000"/>
                    </a:solidFill>
                    <a:latin typeface="微软雅黑" panose="020B0503020204020204" pitchFamily="34" charset="-122"/>
                    <a:ea typeface="微软雅黑" panose="020B0503020204020204" pitchFamily="34" charset="-122"/>
                  </a:rPr>
                  <a:t>better pattern </a:t>
                </a:r>
                <a:r>
                  <a:rPr lang="en-US" altLang="zh-CN" sz="2400">
                    <a:solidFill>
                      <a:schemeClr val="tx2">
                        <a:lumMod val="75000"/>
                      </a:schemeClr>
                    </a:solidFill>
                    <a:latin typeface="微软雅黑" panose="020B0503020204020204" pitchFamily="34" charset="-122"/>
                    <a:ea typeface="微软雅黑" panose="020B0503020204020204" pitchFamily="34" charset="-122"/>
                  </a:rPr>
                  <a:t>of </a:t>
                </a:r>
                <a14:m>
                  <m:oMath xmlns:m="http://schemas.openxmlformats.org/officeDocument/2006/math">
                    <m:r>
                      <a:rPr lang="zh-CN" altLang="en-US" sz="2400" i="1" smtClean="0">
                        <a:latin typeface="Cambria Math" panose="02040503050406030204" pitchFamily="18" charset="0"/>
                      </a:rPr>
                      <m:t>𝐴</m:t>
                    </m:r>
                  </m:oMath>
                </a14:m>
                <a:r>
                  <a:rPr lang="en-US" altLang="zh-CN" sz="2400">
                    <a:solidFill>
                      <a:schemeClr val="tx2">
                        <a:lumMod val="75000"/>
                      </a:schemeClr>
                    </a:solidFill>
                    <a:latin typeface="微软雅黑" panose="020B0503020204020204" pitchFamily="34" charset="-122"/>
                    <a:ea typeface="微软雅黑" panose="020B0503020204020204" pitchFamily="34" charset="-122"/>
                  </a:rPr>
                  <a:t> for factorization</a:t>
                </a:r>
              </a:p>
              <a:p>
                <a:pPr marL="357750" indent="-285750" eaLnBrk="0" hangingPunct="0">
                  <a:lnSpc>
                    <a:spcPct val="150000"/>
                  </a:lnSpc>
                  <a:spcBef>
                    <a:spcPts val="0"/>
                  </a:spcBef>
                  <a:buFont typeface="Wingdings" panose="05000000000000000000" pitchFamily="2" charset="2"/>
                  <a:buChar char="p"/>
                  <a:defRPr/>
                </a:pPr>
                <a:r>
                  <a:rPr lang="zh-CN" altLang="en-US" sz="2400">
                    <a:solidFill>
                      <a:schemeClr val="tx2">
                        <a:lumMod val="75000"/>
                      </a:schemeClr>
                    </a:solidFill>
                    <a:latin typeface="微软雅黑" panose="020B0503020204020204" pitchFamily="34" charset="-122"/>
                    <a:ea typeface="微软雅黑" panose="020B0503020204020204" pitchFamily="34" charset="-122"/>
                  </a:rPr>
                  <a:t> </a:t>
                </a:r>
                <a:r>
                  <a:rPr lang="en-US" altLang="zh-CN" sz="2400">
                    <a:solidFill>
                      <a:schemeClr val="tx2">
                        <a:lumMod val="75000"/>
                      </a:schemeClr>
                    </a:solidFill>
                    <a:latin typeface="微软雅黑" panose="020B0503020204020204" pitchFamily="34" charset="-122"/>
                    <a:ea typeface="微软雅黑" panose="020B0503020204020204" pitchFamily="34" charset="-122"/>
                  </a:rPr>
                  <a:t>Preordering of multifrontal QR :                            </a:t>
                </a:r>
                <a:r>
                  <a:rPr lang="en-US" altLang="zh-CN" sz="2400" baseline="30000">
                    <a:solidFill>
                      <a:schemeClr val="tx2">
                        <a:lumMod val="75000"/>
                      </a:schemeClr>
                    </a:solidFill>
                    <a:latin typeface="微软雅黑" panose="020B0503020204020204" pitchFamily="34" charset="-122"/>
                    <a:ea typeface="微软雅黑" panose="020B0503020204020204" pitchFamily="34" charset="-122"/>
                  </a:rPr>
                  <a:t>*</a:t>
                </a:r>
                <a:endParaRPr lang="en-US" altLang="zh-CN" sz="2400">
                  <a:solidFill>
                    <a:srgbClr val="C00000"/>
                  </a:solidFill>
                  <a:latin typeface="微软雅黑" panose="020B0503020204020204" pitchFamily="34" charset="-122"/>
                  <a:ea typeface="微软雅黑" panose="020B0503020204020204" pitchFamily="34" charset="-122"/>
                </a:endParaRPr>
              </a:p>
            </p:txBody>
          </p:sp>
        </mc:Choice>
        <mc:Fallback xmlns="">
          <p:sp>
            <p:nvSpPr>
              <p:cNvPr id="352" name="矩形 351">
                <a:extLst>
                  <a:ext uri="{FF2B5EF4-FFF2-40B4-BE49-F238E27FC236}">
                    <a16:creationId xmlns:a16="http://schemas.microsoft.com/office/drawing/2014/main" id="{66EF934F-DA87-4D81-AE62-0252B88525F2}"/>
                  </a:ext>
                </a:extLst>
              </p:cNvPr>
              <p:cNvSpPr>
                <a:spLocks noRot="1" noChangeAspect="1" noMove="1" noResize="1" noEditPoints="1" noAdjustHandles="1" noChangeArrowheads="1" noChangeShapeType="1" noTextEdit="1"/>
              </p:cNvSpPr>
              <p:nvPr/>
            </p:nvSpPr>
            <p:spPr>
              <a:xfrm>
                <a:off x="899012" y="1438405"/>
                <a:ext cx="9703100" cy="1276656"/>
              </a:xfrm>
              <a:prstGeom prst="rect">
                <a:avLst/>
              </a:prstGeom>
              <a:blipFill>
                <a:blip r:embed="rId11"/>
                <a:stretch>
                  <a:fillRect b="-4739"/>
                </a:stretch>
              </a:blipFill>
              <a:ln w="12700" cap="flat" cmpd="sng" algn="ctr">
                <a:gradFill>
                  <a:gsLst>
                    <a:gs pos="0">
                      <a:schemeClr val="bg1">
                        <a:lumMod val="95000"/>
                        <a:alpha val="0"/>
                      </a:schemeClr>
                    </a:gs>
                    <a:gs pos="46000">
                      <a:srgbClr val="3D5165"/>
                    </a:gs>
                    <a:gs pos="84000">
                      <a:srgbClr val="292E41"/>
                    </a:gs>
                  </a:gsLst>
                  <a:lin ang="10800000" scaled="0"/>
                </a:gradFill>
                <a:prstDash val="solid"/>
                <a:miter lim="8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4" name="文本框 353">
                <a:extLst>
                  <a:ext uri="{FF2B5EF4-FFF2-40B4-BE49-F238E27FC236}">
                    <a16:creationId xmlns:a16="http://schemas.microsoft.com/office/drawing/2014/main" id="{A10819D5-ECC3-4A8D-9112-238A54C5B531}"/>
                  </a:ext>
                </a:extLst>
              </p:cNvPr>
              <p:cNvSpPr txBox="1"/>
              <p:nvPr/>
            </p:nvSpPr>
            <p:spPr>
              <a:xfrm>
                <a:off x="6061300" y="2189895"/>
                <a:ext cx="2362147"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zh-CN" altLang="en-US" sz="2400" i="1" smtClean="0">
                              <a:solidFill>
                                <a:srgbClr val="836967"/>
                              </a:solidFill>
                              <a:latin typeface="Cambria Math" panose="02040503050406030204" pitchFamily="18" charset="0"/>
                            </a:rPr>
                          </m:ctrlPr>
                        </m:sSupPr>
                        <m:e>
                          <m:d>
                            <m:dPr>
                              <m:ctrlPr>
                                <a:rPr lang="zh-CN" altLang="en-US" sz="2400" i="1">
                                  <a:latin typeface="Cambria Math" panose="02040503050406030204" pitchFamily="18" charset="0"/>
                                </a:rPr>
                              </m:ctrlPr>
                            </m:dPr>
                            <m:e>
                              <m:r>
                                <a:rPr lang="zh-CN" altLang="en-US" sz="2400" i="1">
                                  <a:latin typeface="Cambria Math" panose="02040503050406030204" pitchFamily="18" charset="0"/>
                                </a:rPr>
                                <m:t>𝐴𝑃</m:t>
                              </m:r>
                            </m:e>
                          </m:d>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𝐴𝑃</m:t>
                      </m:r>
                      <m:r>
                        <a:rPr lang="zh-CN" altLang="en-US" sz="2400" i="0">
                          <a:latin typeface="Cambria Math" panose="02040503050406030204" pitchFamily="18" charset="0"/>
                        </a:rPr>
                        <m:t>=</m:t>
                      </m:r>
                      <m:r>
                        <a:rPr lang="zh-CN" altLang="en-US" sz="2400" i="1">
                          <a:latin typeface="Cambria Math" panose="02040503050406030204" pitchFamily="18" charset="0"/>
                        </a:rPr>
                        <m:t>𝐿</m:t>
                      </m:r>
                      <m:sSup>
                        <m:sSupPr>
                          <m:ctrlPr>
                            <a:rPr lang="zh-CN" altLang="en-US" sz="2400" i="1">
                              <a:solidFill>
                                <a:srgbClr val="836967"/>
                              </a:solidFill>
                              <a:latin typeface="Cambria Math" panose="02040503050406030204" pitchFamily="18" charset="0"/>
                            </a:rPr>
                          </m:ctrlPr>
                        </m:sSupPr>
                        <m:e>
                          <m:r>
                            <a:rPr lang="zh-CN" altLang="en-US" sz="2400" i="1">
                              <a:latin typeface="Cambria Math" panose="02040503050406030204" pitchFamily="18" charset="0"/>
                            </a:rPr>
                            <m:t>𝐿</m:t>
                          </m:r>
                        </m:e>
                        <m:sup>
                          <m:r>
                            <a:rPr lang="zh-CN" altLang="en-US" sz="2400" i="1">
                              <a:latin typeface="Cambria Math" panose="02040503050406030204" pitchFamily="18" charset="0"/>
                            </a:rPr>
                            <m:t>𝑇</m:t>
                          </m:r>
                        </m:sup>
                      </m:sSup>
                    </m:oMath>
                  </m:oMathPara>
                </a14:m>
                <a:endParaRPr lang="zh-CN" altLang="en-US" sz="2400"/>
              </a:p>
            </p:txBody>
          </p:sp>
        </mc:Choice>
        <mc:Fallback xmlns="">
          <p:sp>
            <p:nvSpPr>
              <p:cNvPr id="354" name="文本框 353">
                <a:extLst>
                  <a:ext uri="{FF2B5EF4-FFF2-40B4-BE49-F238E27FC236}">
                    <a16:creationId xmlns:a16="http://schemas.microsoft.com/office/drawing/2014/main" id="{A10819D5-ECC3-4A8D-9112-238A54C5B531}"/>
                  </a:ext>
                </a:extLst>
              </p:cNvPr>
              <p:cNvSpPr txBox="1">
                <a:spLocks noRot="1" noChangeAspect="1" noMove="1" noResize="1" noEditPoints="1" noAdjustHandles="1" noChangeArrowheads="1" noChangeShapeType="1" noTextEdit="1"/>
              </p:cNvSpPr>
              <p:nvPr/>
            </p:nvSpPr>
            <p:spPr>
              <a:xfrm>
                <a:off x="6061300" y="2189895"/>
                <a:ext cx="2362147" cy="461665"/>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6" name="文本框 355">
                <a:extLst>
                  <a:ext uri="{FF2B5EF4-FFF2-40B4-BE49-F238E27FC236}">
                    <a16:creationId xmlns:a16="http://schemas.microsoft.com/office/drawing/2014/main" id="{2EE78C6B-63CD-492E-B9A3-0D0CC234F5E8}"/>
                  </a:ext>
                </a:extLst>
              </p:cNvPr>
              <p:cNvSpPr txBox="1"/>
              <p:nvPr/>
            </p:nvSpPr>
            <p:spPr>
              <a:xfrm>
                <a:off x="3268652" y="5867857"/>
                <a:ext cx="2085800" cy="461665"/>
              </a:xfrm>
              <a:prstGeom prst="rect">
                <a:avLst/>
              </a:prstGeom>
              <a:noFill/>
            </p:spPr>
            <p:txBody>
              <a:bodyPr wrap="square">
                <a:spAutoFit/>
              </a:bodyPr>
              <a:lstStyle/>
              <a:p>
                <a:r>
                  <a:rPr lang="en-US" altLang="zh-CN" sz="2000" b="1">
                    <a:solidFill>
                      <a:srgbClr val="292E41"/>
                    </a:solidFill>
                    <a:latin typeface="Chalkduster"/>
                  </a:rPr>
                  <a:t>Original</a:t>
                </a:r>
                <a:r>
                  <a:rPr lang="en-US" altLang="zh-CN" sz="2400">
                    <a:solidFill>
                      <a:srgbClr val="836967"/>
                    </a:solidFill>
                  </a:rPr>
                  <a:t>  </a:t>
                </a:r>
                <a14:m>
                  <m:oMath xmlns:m="http://schemas.openxmlformats.org/officeDocument/2006/math">
                    <m:sSup>
                      <m:sSupPr>
                        <m:ctrlPr>
                          <a:rPr lang="zh-CN" altLang="en-US" sz="2400" i="1" smtClean="0">
                            <a:solidFill>
                              <a:srgbClr val="836967"/>
                            </a:solidFill>
                            <a:latin typeface="Cambria Math" panose="02040503050406030204" pitchFamily="18" charset="0"/>
                          </a:rPr>
                        </m:ctrlPr>
                      </m:sSupPr>
                      <m:e>
                        <m:r>
                          <a:rPr lang="zh-CN" altLang="en-US" sz="2400" i="1">
                            <a:latin typeface="Cambria Math" panose="02040503050406030204" pitchFamily="18" charset="0"/>
                          </a:rPr>
                          <m:t>𝐴</m:t>
                        </m:r>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𝐴</m:t>
                    </m:r>
                  </m:oMath>
                </a14:m>
                <a:endParaRPr lang="zh-CN" altLang="en-US"/>
              </a:p>
            </p:txBody>
          </p:sp>
        </mc:Choice>
        <mc:Fallback xmlns="">
          <p:sp>
            <p:nvSpPr>
              <p:cNvPr id="356" name="文本框 355">
                <a:extLst>
                  <a:ext uri="{FF2B5EF4-FFF2-40B4-BE49-F238E27FC236}">
                    <a16:creationId xmlns:a16="http://schemas.microsoft.com/office/drawing/2014/main" id="{2EE78C6B-63CD-492E-B9A3-0D0CC234F5E8}"/>
                  </a:ext>
                </a:extLst>
              </p:cNvPr>
              <p:cNvSpPr txBox="1">
                <a:spLocks noRot="1" noChangeAspect="1" noMove="1" noResize="1" noEditPoints="1" noAdjustHandles="1" noChangeArrowheads="1" noChangeShapeType="1" noTextEdit="1"/>
              </p:cNvSpPr>
              <p:nvPr/>
            </p:nvSpPr>
            <p:spPr>
              <a:xfrm>
                <a:off x="3268652" y="5867857"/>
                <a:ext cx="2085800" cy="461665"/>
              </a:xfrm>
              <a:prstGeom prst="rect">
                <a:avLst/>
              </a:prstGeom>
              <a:blipFill>
                <a:blip r:embed="rId13"/>
                <a:stretch>
                  <a:fillRect l="-2924" b="-20000"/>
                </a:stretch>
              </a:blipFill>
            </p:spPr>
            <p:txBody>
              <a:bodyPr/>
              <a:lstStyle/>
              <a:p>
                <a:r>
                  <a:rPr lang="zh-CN" altLang="en-US">
                    <a:noFill/>
                  </a:rPr>
                  <a:t> </a:t>
                </a:r>
              </a:p>
            </p:txBody>
          </p:sp>
        </mc:Fallback>
      </mc:AlternateContent>
      <p:sp>
        <p:nvSpPr>
          <p:cNvPr id="359" name="文本框 358">
            <a:extLst>
              <a:ext uri="{FF2B5EF4-FFF2-40B4-BE49-F238E27FC236}">
                <a16:creationId xmlns:a16="http://schemas.microsoft.com/office/drawing/2014/main" id="{DE6058A5-31D1-4616-94FA-EBFC140AE449}"/>
              </a:ext>
            </a:extLst>
          </p:cNvPr>
          <p:cNvSpPr txBox="1"/>
          <p:nvPr/>
        </p:nvSpPr>
        <p:spPr>
          <a:xfrm>
            <a:off x="6664752" y="6550223"/>
            <a:ext cx="5850104" cy="307777"/>
          </a:xfrm>
          <a:prstGeom prst="rect">
            <a:avLst/>
          </a:prstGeom>
          <a:noFill/>
        </p:spPr>
        <p:txBody>
          <a:bodyPr wrap="square">
            <a:spAutoFit/>
          </a:bodyPr>
          <a:lstStyle/>
          <a:p>
            <a:r>
              <a:rPr lang="en-US" altLang="zh-CN" sz="1400">
                <a:latin typeface="Times New Roman" panose="02020603050405020304" pitchFamily="18" charset="0"/>
                <a:cs typeface="Times New Roman" panose="02020603050405020304" pitchFamily="18" charset="0"/>
              </a:rPr>
              <a:t>“Predicting fill for sparse orthogonal factorization”, Coleman, JACM </a:t>
            </a:r>
            <a:r>
              <a:rPr lang="en-US" altLang="zh-CN" sz="1400" b="0" i="0" u="none" strike="noStrike" baseline="0">
                <a:latin typeface="Times New Roman" panose="02020603050405020304" pitchFamily="18" charset="0"/>
                <a:cs typeface="Times New Roman" panose="02020603050405020304" pitchFamily="18" charset="0"/>
              </a:rPr>
              <a:t>1986</a:t>
            </a:r>
            <a:endParaRPr lang="zh-CN" altLang="en-US" sz="400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88AA39CA-716A-4E99-BDF2-B71563370129}"/>
              </a:ext>
            </a:extLst>
          </p:cNvPr>
          <p:cNvSpPr>
            <a:spLocks noGrp="1"/>
          </p:cNvSpPr>
          <p:nvPr>
            <p:ph type="sldNum" sz="quarter" idx="12"/>
          </p:nvPr>
        </p:nvSpPr>
        <p:spPr/>
        <p:txBody>
          <a:bodyPr/>
          <a:lstStyle/>
          <a:p>
            <a:fld id="{8AD9B182-5BD6-45D0-A008-42079E5D91E0}" type="slidenum">
              <a:rPr lang="zh-CN" altLang="en-US" smtClean="0"/>
              <a:t>10</a:t>
            </a:fld>
            <a:endParaRPr lang="zh-CN" altLang="en-US"/>
          </a:p>
        </p:txBody>
      </p:sp>
    </p:spTree>
    <p:extLst>
      <p:ext uri="{BB962C8B-B14F-4D97-AF65-F5344CB8AC3E}">
        <p14:creationId xmlns:p14="http://schemas.microsoft.com/office/powerpoint/2010/main" val="42005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fade">
                                      <p:cBhvr>
                                        <p:cTn id="10" dur="500"/>
                                        <p:tgtEl>
                                          <p:spTgt spid="3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4"/>
                                        </p:tgtEl>
                                        <p:attrNameLst>
                                          <p:attrName>style.visibility</p:attrName>
                                        </p:attrNameLst>
                                      </p:cBhvr>
                                      <p:to>
                                        <p:strVal val="visible"/>
                                      </p:to>
                                    </p:set>
                                    <p:animEffect transition="in" filter="fade">
                                      <p:cBhvr>
                                        <p:cTn id="13" dur="500"/>
                                        <p:tgtEl>
                                          <p:spTgt spid="3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3"/>
                                        </p:tgtEl>
                                        <p:attrNameLst>
                                          <p:attrName>style.visibility</p:attrName>
                                        </p:attrNameLst>
                                      </p:cBhvr>
                                      <p:to>
                                        <p:strVal val="visible"/>
                                      </p:to>
                                    </p:set>
                                    <p:animEffect transition="in" filter="fade">
                                      <p:cBhvr>
                                        <p:cTn id="16" dur="500"/>
                                        <p:tgtEl>
                                          <p:spTgt spid="3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6"/>
                                        </p:tgtEl>
                                        <p:attrNameLst>
                                          <p:attrName>style.visibility</p:attrName>
                                        </p:attrNameLst>
                                      </p:cBhvr>
                                      <p:to>
                                        <p:strVal val="visible"/>
                                      </p:to>
                                    </p:set>
                                    <p:animEffect transition="in" filter="fade">
                                      <p:cBhvr>
                                        <p:cTn id="19" dur="500"/>
                                        <p:tgtEl>
                                          <p:spTgt spid="356"/>
                                        </p:tgtEl>
                                      </p:cBhvr>
                                    </p:animEffect>
                                  </p:childTnLst>
                                </p:cTn>
                              </p:par>
                              <p:par>
                                <p:cTn id="20" presetID="10" presetClass="entr" presetSubtype="0"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Effect transition="in" filter="fade">
                                      <p:cBhvr>
                                        <p:cTn id="22" dur="500"/>
                                        <p:tgtEl>
                                          <p:spTgt spid="3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3" grpId="0"/>
      <p:bldP spid="314" grpId="0"/>
      <p:bldP spid="333" grpId="0"/>
      <p:bldP spid="343" grpId="0"/>
      <p:bldP spid="344" grpId="0"/>
      <p:bldP spid="345" grpId="0"/>
      <p:bldP spid="349" grpId="0"/>
      <p:bldP spid="350" grpId="0"/>
      <p:bldP spid="351" grpId="0"/>
      <p:bldP spid="3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a:extLst>
              <a:ext uri="{FF2B5EF4-FFF2-40B4-BE49-F238E27FC236}">
                <a16:creationId xmlns:a16="http://schemas.microsoft.com/office/drawing/2014/main" id="{1A2064CC-9A56-40DF-8F14-D0F3DFAFA01F}"/>
              </a:ext>
            </a:extLst>
          </p:cNvPr>
          <p:cNvGrpSpPr/>
          <p:nvPr/>
        </p:nvGrpSpPr>
        <p:grpSpPr>
          <a:xfrm>
            <a:off x="2512747" y="2964988"/>
            <a:ext cx="3244714" cy="3355495"/>
            <a:chOff x="2512747" y="2964988"/>
            <a:chExt cx="3244714" cy="3355495"/>
          </a:xfrm>
        </p:grpSpPr>
        <p:sp>
          <p:nvSpPr>
            <p:cNvPr id="4" name="Rectangle 280">
              <a:extLst>
                <a:ext uri="{FF2B5EF4-FFF2-40B4-BE49-F238E27FC236}">
                  <a16:creationId xmlns:a16="http://schemas.microsoft.com/office/drawing/2014/main" id="{8F82B6D7-DE96-4A1C-A95E-18C26BE7BD06}"/>
                </a:ext>
              </a:extLst>
            </p:cNvPr>
            <p:cNvSpPr>
              <a:spLocks noChangeArrowheads="1"/>
            </p:cNvSpPr>
            <p:nvPr/>
          </p:nvSpPr>
          <p:spPr bwMode="auto">
            <a:xfrm>
              <a:off x="2744980" y="3367701"/>
              <a:ext cx="3011488" cy="2486158"/>
            </a:xfrm>
            <a:prstGeom prst="rect">
              <a:avLst/>
            </a:prstGeom>
            <a:noFill/>
            <a:ln w="63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Rectangle 283">
              <a:extLst>
                <a:ext uri="{FF2B5EF4-FFF2-40B4-BE49-F238E27FC236}">
                  <a16:creationId xmlns:a16="http://schemas.microsoft.com/office/drawing/2014/main" id="{01D3CDBB-B887-4B07-ACD9-45437C9C80F2}"/>
                </a:ext>
              </a:extLst>
            </p:cNvPr>
            <p:cNvSpPr>
              <a:spLocks noChangeArrowheads="1"/>
            </p:cNvSpPr>
            <p:nvPr/>
          </p:nvSpPr>
          <p:spPr bwMode="auto">
            <a:xfrm>
              <a:off x="2865644" y="2964988"/>
              <a:ext cx="28918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200" b="0" i="0" u="none" strike="noStrike" kern="1500" cap="none" spc="1200" normalizeH="0" dirty="0">
                  <a:ln>
                    <a:noFill/>
                  </a:ln>
                  <a:solidFill>
                    <a:srgbClr val="000000"/>
                  </a:solidFill>
                  <a:effectLst/>
                  <a:latin typeface="Times New Roman" panose="02020603050405020304" pitchFamily="18" charset="0"/>
                </a:rPr>
                <a:t>1 </a:t>
              </a:r>
              <a:r>
                <a:rPr kumimoji="0" lang="zh-CN" altLang="zh-CN" sz="2200" b="0" i="0" u="none" strike="noStrike" kern="1500" cap="none" spc="1200" normalizeH="0" dirty="0">
                  <a:ln>
                    <a:noFill/>
                  </a:ln>
                  <a:solidFill>
                    <a:srgbClr val="000000"/>
                  </a:solidFill>
                  <a:effectLst/>
                  <a:latin typeface="Times New Roman" panose="02020603050405020304" pitchFamily="18" charset="0"/>
                </a:rPr>
                <a:t>2 3 4 5 6</a:t>
              </a:r>
              <a:endParaRPr kumimoji="0" lang="zh-CN" altLang="zh-CN" sz="1800" b="0" i="0" u="none" strike="noStrike" kern="1500" cap="none" spc="1200" normalizeH="0" dirty="0">
                <a:ln>
                  <a:noFill/>
                </a:ln>
                <a:solidFill>
                  <a:schemeClr val="tx1"/>
                </a:solidFill>
                <a:effectLst/>
                <a:latin typeface="Arial" panose="020B0604020202020204" pitchFamily="34" charset="0"/>
              </a:endParaRPr>
            </a:p>
          </p:txBody>
        </p:sp>
        <p:sp>
          <p:nvSpPr>
            <p:cNvPr id="6" name="Rectangle 284">
              <a:extLst>
                <a:ext uri="{FF2B5EF4-FFF2-40B4-BE49-F238E27FC236}">
                  <a16:creationId xmlns:a16="http://schemas.microsoft.com/office/drawing/2014/main" id="{EE791B2E-71CB-4AF4-B4F2-0D151E8115C9}"/>
                </a:ext>
              </a:extLst>
            </p:cNvPr>
            <p:cNvSpPr>
              <a:spLocks noChangeArrowheads="1"/>
            </p:cNvSpPr>
            <p:nvPr/>
          </p:nvSpPr>
          <p:spPr bwMode="auto">
            <a:xfrm>
              <a:off x="2512747" y="3292134"/>
              <a:ext cx="141064" cy="2596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zh-CN" altLang="zh-CN" sz="2200" b="0" i="0" u="none" strike="noStrike" kern="1500" cap="none" normalizeH="0" baseline="0" dirty="0">
                  <a:ln>
                    <a:noFill/>
                  </a:ln>
                  <a:solidFill>
                    <a:srgbClr val="000000"/>
                  </a:solidFill>
                  <a:effectLst/>
                  <a:latin typeface="Times New Roman" panose="02020603050405020304" pitchFamily="18" charset="0"/>
                </a:rPr>
                <a:t>1</a:t>
              </a:r>
              <a:endParaRPr kumimoji="0" lang="en-US" altLang="zh-CN" sz="2200" b="0" i="0" u="none" strike="noStrike" kern="1500"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dirty="0">
                  <a:solidFill>
                    <a:srgbClr val="000000"/>
                  </a:solidFill>
                  <a:latin typeface="Times New Roman" panose="02020603050405020304" pitchFamily="18" charset="0"/>
                </a:rPr>
                <a:t>2</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dirty="0">
                  <a:solidFill>
                    <a:srgbClr val="000000"/>
                  </a:solidFill>
                  <a:latin typeface="Times New Roman" panose="02020603050405020304" pitchFamily="18" charset="0"/>
                </a:rPr>
                <a:t>3</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dirty="0">
                  <a:solidFill>
                    <a:srgbClr val="000000"/>
                  </a:solidFill>
                  <a:latin typeface="Times New Roman" panose="02020603050405020304" pitchFamily="18" charset="0"/>
                </a:rPr>
                <a:t>4</a:t>
              </a:r>
            </a:p>
            <a:p>
              <a:pPr marL="0" marR="0" lvl="0" indent="0" algn="l" defTabSz="914400" rtl="0" eaLnBrk="0" fontAlgn="base" latinLnBrk="0" hangingPunct="0">
                <a:lnSpc>
                  <a:spcPct val="130000"/>
                </a:lnSpc>
                <a:spcBef>
                  <a:spcPct val="0"/>
                </a:spcBef>
                <a:spcAft>
                  <a:spcPct val="0"/>
                </a:spcAft>
                <a:buClrTx/>
                <a:buSzTx/>
                <a:buFontTx/>
                <a:buNone/>
                <a:tabLst/>
              </a:pPr>
              <a:r>
                <a:rPr kumimoji="0" lang="en-US" altLang="zh-CN" sz="2200" b="0" i="0" u="none" strike="noStrike" kern="1500" cap="none" normalizeH="0" baseline="0" dirty="0">
                  <a:ln>
                    <a:noFill/>
                  </a:ln>
                  <a:solidFill>
                    <a:srgbClr val="000000"/>
                  </a:solidFill>
                  <a:effectLst/>
                  <a:latin typeface="Times New Roman" panose="02020603050405020304" pitchFamily="18" charset="0"/>
                </a:rPr>
                <a:t>5</a:t>
              </a:r>
            </a:p>
            <a:p>
              <a:pPr marL="0" marR="0" lvl="0" indent="0" algn="l" defTabSz="914400" rtl="0" eaLnBrk="0" fontAlgn="base" latinLnBrk="0" hangingPunct="0">
                <a:lnSpc>
                  <a:spcPct val="130000"/>
                </a:lnSpc>
                <a:spcBef>
                  <a:spcPct val="0"/>
                </a:spcBef>
                <a:spcAft>
                  <a:spcPct val="0"/>
                </a:spcAft>
                <a:buClrTx/>
                <a:buSzTx/>
                <a:buFontTx/>
                <a:buNone/>
                <a:tabLst/>
              </a:pPr>
              <a:r>
                <a:rPr lang="en-US" altLang="zh-CN" sz="2200" kern="1500" dirty="0">
                  <a:solidFill>
                    <a:srgbClr val="000000"/>
                  </a:solidFill>
                  <a:latin typeface="Times New Roman" panose="02020603050405020304" pitchFamily="18" charset="0"/>
                </a:rPr>
                <a:t>6</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09ABD0CB-12CA-4A78-94A0-E306515CF067}"/>
                    </a:ext>
                  </a:extLst>
                </p:cNvPr>
                <p:cNvSpPr txBox="1"/>
                <p:nvPr/>
              </p:nvSpPr>
              <p:spPr>
                <a:xfrm>
                  <a:off x="3117837" y="5858818"/>
                  <a:ext cx="2387430" cy="461665"/>
                </a:xfrm>
                <a:prstGeom prst="rect">
                  <a:avLst/>
                </a:prstGeom>
                <a:noFill/>
              </p:spPr>
              <p:txBody>
                <a:bodyPr wrap="square">
                  <a:spAutoFit/>
                </a:bodyPr>
                <a:lstStyle/>
                <a:p>
                  <a:r>
                    <a:rPr lang="en-US" altLang="zh-CN" sz="2000" b="1" dirty="0">
                      <a:solidFill>
                        <a:srgbClr val="292E41"/>
                      </a:solidFill>
                      <a:latin typeface="Chalkduster"/>
                    </a:rPr>
                    <a:t>Reordered</a:t>
                  </a:r>
                  <a:r>
                    <a:rPr lang="en-US" altLang="zh-CN" sz="2400" dirty="0">
                      <a:solidFill>
                        <a:srgbClr val="836967"/>
                      </a:solidFill>
                    </a:rPr>
                    <a:t>  </a:t>
                  </a:r>
                  <a14:m>
                    <m:oMath xmlns:m="http://schemas.openxmlformats.org/officeDocument/2006/math">
                      <m:sSup>
                        <m:sSupPr>
                          <m:ctrlPr>
                            <a:rPr lang="zh-CN" altLang="en-US" sz="2400" i="1" smtClean="0">
                              <a:solidFill>
                                <a:srgbClr val="836967"/>
                              </a:solidFill>
                              <a:latin typeface="Cambria Math" panose="02040503050406030204" pitchFamily="18" charset="0"/>
                            </a:rPr>
                          </m:ctrlPr>
                        </m:sSupPr>
                        <m:e>
                          <m:r>
                            <a:rPr lang="zh-CN" altLang="en-US" sz="2400" i="1">
                              <a:latin typeface="Cambria Math" panose="02040503050406030204" pitchFamily="18" charset="0"/>
                            </a:rPr>
                            <m:t>𝐴</m:t>
                          </m:r>
                        </m:e>
                        <m:sup>
                          <m:r>
                            <a:rPr lang="zh-CN" altLang="en-US" sz="2400" i="1">
                              <a:latin typeface="Cambria Math" panose="02040503050406030204" pitchFamily="18" charset="0"/>
                            </a:rPr>
                            <m:t>𝑇</m:t>
                          </m:r>
                        </m:sup>
                      </m:sSup>
                      <m:r>
                        <a:rPr lang="zh-CN" altLang="en-US" sz="2400" i="1">
                          <a:latin typeface="Cambria Math" panose="02040503050406030204" pitchFamily="18" charset="0"/>
                        </a:rPr>
                        <m:t>𝐴</m:t>
                      </m:r>
                    </m:oMath>
                  </a14:m>
                  <a:endParaRPr lang="zh-CN" altLang="en-US" dirty="0"/>
                </a:p>
              </p:txBody>
            </p:sp>
          </mc:Choice>
          <mc:Fallback xmlns="">
            <p:sp>
              <p:nvSpPr>
                <p:cNvPr id="19" name="文本框 18">
                  <a:extLst>
                    <a:ext uri="{FF2B5EF4-FFF2-40B4-BE49-F238E27FC236}">
                      <a16:creationId xmlns:a16="http://schemas.microsoft.com/office/drawing/2014/main" id="{09ABD0CB-12CA-4A78-94A0-E306515CF067}"/>
                    </a:ext>
                  </a:extLst>
                </p:cNvPr>
                <p:cNvSpPr txBox="1">
                  <a:spLocks noRot="1" noChangeAspect="1" noMove="1" noResize="1" noEditPoints="1" noAdjustHandles="1" noChangeArrowheads="1" noChangeShapeType="1" noTextEdit="1"/>
                </p:cNvSpPr>
                <p:nvPr/>
              </p:nvSpPr>
              <p:spPr>
                <a:xfrm>
                  <a:off x="3117837" y="5858818"/>
                  <a:ext cx="2387430" cy="461665"/>
                </a:xfrm>
                <a:prstGeom prst="rect">
                  <a:avLst/>
                </a:prstGeom>
                <a:blipFill>
                  <a:blip r:embed="rId3"/>
                  <a:stretch>
                    <a:fillRect l="-2646" r="-529" b="-18919"/>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F0030FE-3C51-4881-8586-067063AEA419}"/>
                    </a:ext>
                  </a:extLst>
                </p:cNvPr>
                <p:cNvSpPr txBox="1"/>
                <p:nvPr/>
              </p:nvSpPr>
              <p:spPr>
                <a:xfrm>
                  <a:off x="2716457" y="3398507"/>
                  <a:ext cx="3039224" cy="24230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m>
                          <m:mPr>
                            <m:plcHide m:val="on"/>
                            <m:mcs>
                              <m:mc>
                                <m:mcPr>
                                  <m:count m:val="6"/>
                                  <m:mcJc m:val="center"/>
                                </m:mcPr>
                              </m:mc>
                            </m:mcs>
                            <m:ctrlPr>
                              <a:rPr lang="zh-CN" altLang="en-US" sz="2800" i="1" smtClean="0">
                                <a:solidFill>
                                  <a:srgbClr val="836967"/>
                                </a:solidFill>
                                <a:latin typeface="Cambria Math" panose="02040503050406030204" pitchFamily="18" charset="0"/>
                              </a:rPr>
                            </m:ctrlPr>
                          </m:mPr>
                          <m:mr>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e/>
                          </m:mr>
                          <m:mr>
                            <m:e/>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e/>
                          </m:mr>
                          <m:mr>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e/>
                            <m:e/>
                            <m:e>
                              <m:r>
                                <m:rPr>
                                  <m:nor/>
                                </m:rPr>
                                <a:rPr lang="zh-CN" altLang="en-US" sz="2800" i="0">
                                  <a:latin typeface="Cambria Math" panose="02040503050406030204" pitchFamily="18" charset="0"/>
                                </a:rPr>
                                <m:t>x</m:t>
                              </m:r>
                            </m:e>
                          </m:mr>
                          <m:mr>
                            <m:e/>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e/>
                            <m:e>
                              <m:r>
                                <m:rPr>
                                  <m:nor/>
                                </m:rPr>
                                <a:rPr lang="zh-CN" altLang="en-US" sz="2800" i="0">
                                  <a:latin typeface="Cambria Math" panose="02040503050406030204" pitchFamily="18" charset="0"/>
                                </a:rPr>
                                <m:t>x</m:t>
                              </m:r>
                            </m:e>
                          </m:mr>
                          <m:mr>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e/>
                            <m:e/>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mr>
                          <m:mr>
                            <m:e/>
                            <m:e/>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e>
                              <m:r>
                                <m:rPr>
                                  <m:nor/>
                                </m:rPr>
                                <a:rPr lang="zh-CN" altLang="en-US" sz="2800" i="0">
                                  <a:latin typeface="Cambria Math" panose="02040503050406030204" pitchFamily="18" charset="0"/>
                                </a:rPr>
                                <m:t>x</m:t>
                              </m:r>
                            </m:e>
                          </m:mr>
                        </m:m>
                      </m:oMath>
                    </m:oMathPara>
                  </a14:m>
                  <a:endParaRPr lang="zh-CN" altLang="en-US" sz="2800" dirty="0"/>
                </a:p>
              </p:txBody>
            </p:sp>
          </mc:Choice>
          <mc:Fallback xmlns="">
            <p:sp>
              <p:nvSpPr>
                <p:cNvPr id="24" name="文本框 23">
                  <a:extLst>
                    <a:ext uri="{FF2B5EF4-FFF2-40B4-BE49-F238E27FC236}">
                      <a16:creationId xmlns:a16="http://schemas.microsoft.com/office/drawing/2014/main" id="{9F0030FE-3C51-4881-8586-067063AEA419}"/>
                    </a:ext>
                  </a:extLst>
                </p:cNvPr>
                <p:cNvSpPr txBox="1">
                  <a:spLocks noRot="1" noChangeAspect="1" noMove="1" noResize="1" noEditPoints="1" noAdjustHandles="1" noChangeArrowheads="1" noChangeShapeType="1" noTextEdit="1"/>
                </p:cNvSpPr>
                <p:nvPr/>
              </p:nvSpPr>
              <p:spPr>
                <a:xfrm>
                  <a:off x="2716457" y="3398507"/>
                  <a:ext cx="3039224" cy="2423036"/>
                </a:xfrm>
                <a:prstGeom prst="rect">
                  <a:avLst/>
                </a:prstGeom>
                <a:blipFill>
                  <a:blip r:embed="rId4"/>
                  <a:stretch>
                    <a:fillRect l="-833" t="-4167" r="-417" b="-7813"/>
                  </a:stretch>
                </a:blipFill>
              </p:spPr>
              <p:txBody>
                <a:bodyPr/>
                <a:lstStyle/>
                <a:p>
                  <a:r>
                    <a:rPr lang="en-CN">
                      <a:noFill/>
                    </a:rPr>
                    <a:t> </a:t>
                  </a:r>
                </a:p>
              </p:txBody>
            </p:sp>
          </mc:Fallback>
        </mc:AlternateContent>
      </p:grpSp>
      <p:sp>
        <p:nvSpPr>
          <p:cNvPr id="2" name="文本框 1">
            <a:extLst>
              <a:ext uri="{FF2B5EF4-FFF2-40B4-BE49-F238E27FC236}">
                <a16:creationId xmlns:a16="http://schemas.microsoft.com/office/drawing/2014/main" id="{C8F45E3E-2070-4206-9835-EC909F1F4C8E}"/>
              </a:ext>
            </a:extLst>
          </p:cNvPr>
          <p:cNvSpPr txBox="1"/>
          <p:nvPr/>
        </p:nvSpPr>
        <p:spPr>
          <a:xfrm>
            <a:off x="1260835" y="201833"/>
            <a:ext cx="5922389" cy="523220"/>
          </a:xfrm>
          <a:prstGeom prst="rect">
            <a:avLst/>
          </a:prstGeom>
          <a:noFill/>
        </p:spPr>
        <p:txBody>
          <a:bodyPr wrap="square">
            <a:spAutoFit/>
          </a:bodyPr>
          <a:lstStyle/>
          <a:p>
            <a:r>
              <a:rPr lang="en-US" altLang="zh-CN" sz="2800" b="1" kern="0" dirty="0">
                <a:solidFill>
                  <a:srgbClr val="272B3E"/>
                </a:solidFill>
                <a:latin typeface="微软雅黑"/>
                <a:ea typeface="微软雅黑"/>
              </a:rPr>
              <a:t>Reordering for fill-in reduction</a:t>
            </a:r>
            <a:endParaRPr lang="zh-CN" altLang="en-US" sz="2800" b="1" kern="0" dirty="0">
              <a:solidFill>
                <a:srgbClr val="272B3E"/>
              </a:solidFill>
              <a:latin typeface="微软雅黑"/>
              <a:ea typeface="微软雅黑"/>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185887BD-392D-4D92-93C2-197F185F96BB}"/>
                  </a:ext>
                </a:extLst>
              </p:cNvPr>
              <p:cNvSpPr/>
              <p:nvPr/>
            </p:nvSpPr>
            <p:spPr>
              <a:xfrm>
                <a:off x="899012" y="1438405"/>
                <a:ext cx="9703100" cy="1276656"/>
              </a:xfrm>
              <a:prstGeom prst="rect">
                <a:avLst/>
              </a:prstGeom>
              <a:noFill/>
              <a:ln w="12700" cap="flat" cmpd="sng" algn="ctr">
                <a:gradFill>
                  <a:gsLst>
                    <a:gs pos="0">
                      <a:schemeClr val="bg1">
                        <a:lumMod val="95000"/>
                        <a:alpha val="0"/>
                      </a:schemeClr>
                    </a:gs>
                    <a:gs pos="46000">
                      <a:srgbClr val="3D5165"/>
                    </a:gs>
                    <a:gs pos="84000">
                      <a:srgbClr val="292E41"/>
                    </a:gs>
                  </a:gsLst>
                  <a:lin ang="10800000" scaled="0"/>
                </a:gradFill>
                <a:prstDash val="solid"/>
                <a:miter lim="800000"/>
              </a:ln>
              <a:effectLst/>
            </p:spPr>
            <p:txBody>
              <a:bodyPr anchor="ctr"/>
              <a:lstStyle/>
              <a:p>
                <a:pPr marL="357750" indent="-285750" eaLnBrk="0" hangingPunct="0">
                  <a:lnSpc>
                    <a:spcPct val="150000"/>
                  </a:lnSpc>
                  <a:spcBef>
                    <a:spcPts val="0"/>
                  </a:spcBef>
                  <a:buFont typeface="Wingdings" panose="05000000000000000000" pitchFamily="2" charset="2"/>
                  <a:buChar char="p"/>
                  <a:defRPr/>
                </a:pPr>
                <a:r>
                  <a:rPr lang="en-US" altLang="zh-CN" sz="2400" dirty="0">
                    <a:solidFill>
                      <a:schemeClr val="tx2">
                        <a:lumMod val="75000"/>
                      </a:schemeClr>
                    </a:solidFill>
                    <a:latin typeface="微软雅黑" panose="020B0503020204020204" pitchFamily="34" charset="-122"/>
                    <a:ea typeface="微软雅黑" panose="020B0503020204020204" pitchFamily="34" charset="-122"/>
                  </a:rPr>
                  <a:t> Target: generate a better pattern of </a:t>
                </a:r>
                <a14:m>
                  <m:oMath xmlns:m="http://schemas.openxmlformats.org/officeDocument/2006/math">
                    <m:r>
                      <a:rPr lang="zh-CN" altLang="en-US" sz="2400" i="1" smtClean="0">
                        <a:latin typeface="Cambria Math" panose="02040503050406030204" pitchFamily="18" charset="0"/>
                      </a:rPr>
                      <m:t>𝐴</m:t>
                    </m:r>
                  </m:oMath>
                </a14:m>
                <a:r>
                  <a:rPr lang="en-US" altLang="zh-CN" sz="2400" dirty="0">
                    <a:solidFill>
                      <a:schemeClr val="tx2">
                        <a:lumMod val="75000"/>
                      </a:schemeClr>
                    </a:solidFill>
                    <a:latin typeface="微软雅黑" panose="020B0503020204020204" pitchFamily="34" charset="-122"/>
                    <a:ea typeface="微软雅黑" panose="020B0503020204020204" pitchFamily="34" charset="-122"/>
                  </a:rPr>
                  <a:t> for factorization</a:t>
                </a:r>
              </a:p>
              <a:p>
                <a:pPr marL="357750" indent="-285750" eaLnBrk="0" hangingPunct="0">
                  <a:lnSpc>
                    <a:spcPct val="150000"/>
                  </a:lnSpc>
                  <a:spcBef>
                    <a:spcPts val="0"/>
                  </a:spcBef>
                  <a:buFont typeface="Wingdings" panose="05000000000000000000" pitchFamily="2" charset="2"/>
                  <a:buChar char="p"/>
                  <a:defRPr/>
                </a:pPr>
                <a:r>
                  <a:rPr lang="zh-CN" altLang="en-US" sz="2400" dirty="0">
                    <a:solidFill>
                      <a:schemeClr val="tx2">
                        <a:lumMod val="75000"/>
                      </a:schemeClr>
                    </a:solidFill>
                    <a:latin typeface="微软雅黑" panose="020B0503020204020204" pitchFamily="34" charset="-122"/>
                    <a:ea typeface="微软雅黑" panose="020B0503020204020204" pitchFamily="34" charset="-122"/>
                  </a:rPr>
                  <a:t> </a:t>
                </a:r>
                <a:r>
                  <a:rPr lang="en-US" altLang="zh-CN" sz="2400" dirty="0">
                    <a:solidFill>
                      <a:schemeClr val="tx2">
                        <a:lumMod val="75000"/>
                      </a:schemeClr>
                    </a:solidFill>
                    <a:latin typeface="微软雅黑" panose="020B0503020204020204" pitchFamily="34" charset="-122"/>
                    <a:ea typeface="微软雅黑" panose="020B0503020204020204" pitchFamily="34" charset="-122"/>
                  </a:rPr>
                  <a:t>After reordering: </a:t>
                </a:r>
                <a:r>
                  <a:rPr lang="en-US" altLang="zh-CN" sz="2400" dirty="0">
                    <a:solidFill>
                      <a:srgbClr val="C00000"/>
                    </a:solidFill>
                    <a:latin typeface="微软雅黑" panose="020B0503020204020204" pitchFamily="34" charset="-122"/>
                    <a:ea typeface="微软雅黑" panose="020B0503020204020204" pitchFamily="34" charset="-122"/>
                  </a:rPr>
                  <a:t>less fill-ins &amp; operate in parallel</a:t>
                </a:r>
              </a:p>
            </p:txBody>
          </p:sp>
        </mc:Choice>
        <mc:Fallback xmlns="">
          <p:sp>
            <p:nvSpPr>
              <p:cNvPr id="3" name="矩形 2">
                <a:extLst>
                  <a:ext uri="{FF2B5EF4-FFF2-40B4-BE49-F238E27FC236}">
                    <a16:creationId xmlns:a16="http://schemas.microsoft.com/office/drawing/2014/main" id="{185887BD-392D-4D92-93C2-197F185F96BB}"/>
                  </a:ext>
                </a:extLst>
              </p:cNvPr>
              <p:cNvSpPr>
                <a:spLocks noRot="1" noChangeAspect="1" noMove="1" noResize="1" noEditPoints="1" noAdjustHandles="1" noChangeArrowheads="1" noChangeShapeType="1" noTextEdit="1"/>
              </p:cNvSpPr>
              <p:nvPr/>
            </p:nvSpPr>
            <p:spPr>
              <a:xfrm>
                <a:off x="899012" y="1438405"/>
                <a:ext cx="9703100" cy="1276656"/>
              </a:xfrm>
              <a:prstGeom prst="rect">
                <a:avLst/>
              </a:prstGeom>
              <a:blipFill>
                <a:blip r:embed="rId5"/>
                <a:stretch>
                  <a:fillRect b="-4854"/>
                </a:stretch>
              </a:blipFill>
              <a:ln w="12700" cap="flat" cmpd="sng" algn="ctr">
                <a:gradFill>
                  <a:gsLst>
                    <a:gs pos="0">
                      <a:schemeClr val="bg1">
                        <a:lumMod val="95000"/>
                        <a:alpha val="0"/>
                      </a:schemeClr>
                    </a:gs>
                    <a:gs pos="46000">
                      <a:srgbClr val="3D5165"/>
                    </a:gs>
                    <a:gs pos="84000">
                      <a:srgbClr val="292E41"/>
                    </a:gs>
                  </a:gsLst>
                  <a:lin ang="10800000" scaled="0"/>
                </a:gradFill>
                <a:prstDash val="solid"/>
                <a:miter lim="800000"/>
              </a:ln>
              <a:effectLst/>
            </p:spPr>
            <p:txBody>
              <a:bodyPr/>
              <a:lstStyle/>
              <a:p>
                <a:r>
                  <a:rPr lang="en-CN">
                    <a:noFill/>
                  </a:rPr>
                  <a:t> </a:t>
                </a:r>
              </a:p>
            </p:txBody>
          </p:sp>
        </mc:Fallback>
      </mc:AlternateContent>
      <p:cxnSp>
        <p:nvCxnSpPr>
          <p:cNvPr id="8" name="直接连接符 7">
            <a:extLst>
              <a:ext uri="{FF2B5EF4-FFF2-40B4-BE49-F238E27FC236}">
                <a16:creationId xmlns:a16="http://schemas.microsoft.com/office/drawing/2014/main" id="{9ECDFAA4-C7FB-45F6-A8A6-F8C0F549B19F}"/>
              </a:ext>
            </a:extLst>
          </p:cNvPr>
          <p:cNvCxnSpPr>
            <a:cxnSpLocks/>
          </p:cNvCxnSpPr>
          <p:nvPr/>
        </p:nvCxnSpPr>
        <p:spPr>
          <a:xfrm>
            <a:off x="2827936" y="4409206"/>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06A38A82-FD18-4BEF-A063-238B06B05703}"/>
                  </a:ext>
                </a:extLst>
              </p:cNvPr>
              <p:cNvSpPr txBox="1"/>
              <p:nvPr/>
            </p:nvSpPr>
            <p:spPr>
              <a:xfrm>
                <a:off x="4777757" y="4062665"/>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17" name="文本框 16">
                <a:extLst>
                  <a:ext uri="{FF2B5EF4-FFF2-40B4-BE49-F238E27FC236}">
                    <a16:creationId xmlns:a16="http://schemas.microsoft.com/office/drawing/2014/main" id="{06A38A82-FD18-4BEF-A063-238B06B05703}"/>
                  </a:ext>
                </a:extLst>
              </p:cNvPr>
              <p:cNvSpPr txBox="1">
                <a:spLocks noRot="1" noChangeAspect="1" noMove="1" noResize="1" noEditPoints="1" noAdjustHandles="1" noChangeArrowheads="1" noChangeShapeType="1" noTextEdit="1"/>
              </p:cNvSpPr>
              <p:nvPr/>
            </p:nvSpPr>
            <p:spPr>
              <a:xfrm>
                <a:off x="4777757" y="4062665"/>
                <a:ext cx="502766" cy="523220"/>
              </a:xfrm>
              <a:prstGeom prst="rect">
                <a:avLst/>
              </a:prstGeom>
              <a:blipFill>
                <a:blip r:embed="rId6"/>
                <a:stretch>
                  <a:fillRect/>
                </a:stretch>
              </a:blipFill>
            </p:spPr>
            <p:txBody>
              <a:bodyPr/>
              <a:lstStyle/>
              <a:p>
                <a:r>
                  <a:rPr lang="en-CN">
                    <a:noFill/>
                  </a:rPr>
                  <a:t> </a:t>
                </a:r>
              </a:p>
            </p:txBody>
          </p:sp>
        </mc:Fallback>
      </mc:AlternateContent>
      <p:grpSp>
        <p:nvGrpSpPr>
          <p:cNvPr id="76" name="组合 75">
            <a:extLst>
              <a:ext uri="{FF2B5EF4-FFF2-40B4-BE49-F238E27FC236}">
                <a16:creationId xmlns:a16="http://schemas.microsoft.com/office/drawing/2014/main" id="{20F6C2DE-8B0C-4FA0-9316-5B0481643ABD}"/>
              </a:ext>
            </a:extLst>
          </p:cNvPr>
          <p:cNvGrpSpPr/>
          <p:nvPr/>
        </p:nvGrpSpPr>
        <p:grpSpPr>
          <a:xfrm>
            <a:off x="7118951" y="2885493"/>
            <a:ext cx="2324608" cy="933450"/>
            <a:chOff x="6249988" y="2800652"/>
            <a:chExt cx="2324608" cy="933450"/>
          </a:xfrm>
        </p:grpSpPr>
        <p:sp>
          <p:nvSpPr>
            <p:cNvPr id="31" name="Rectangle 5">
              <a:extLst>
                <a:ext uri="{FF2B5EF4-FFF2-40B4-BE49-F238E27FC236}">
                  <a16:creationId xmlns:a16="http://schemas.microsoft.com/office/drawing/2014/main" id="{FDF62C37-166A-4488-BA67-96B11CC36C22}"/>
                </a:ext>
              </a:extLst>
            </p:cNvPr>
            <p:cNvSpPr>
              <a:spLocks noChangeArrowheads="1"/>
            </p:cNvSpPr>
            <p:nvPr/>
          </p:nvSpPr>
          <p:spPr bwMode="auto">
            <a:xfrm>
              <a:off x="6249988" y="3106246"/>
              <a:ext cx="7096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1" i="0" u="none" strike="noStrike" cap="none" normalizeH="0" baseline="0">
                  <a:ln>
                    <a:noFill/>
                  </a:ln>
                  <a:solidFill>
                    <a:srgbClr val="000000"/>
                  </a:solidFill>
                  <a:effectLst/>
                  <a:latin typeface="Times New Roman" panose="02020603050405020304" pitchFamily="18" charset="0"/>
                </a:rPr>
                <a:t>Step 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grpSp>
          <p:nvGrpSpPr>
            <p:cNvPr id="74" name="组合 73">
              <a:extLst>
                <a:ext uri="{FF2B5EF4-FFF2-40B4-BE49-F238E27FC236}">
                  <a16:creationId xmlns:a16="http://schemas.microsoft.com/office/drawing/2014/main" id="{3629915C-3596-49B1-8FBF-64A8CFB7F278}"/>
                </a:ext>
              </a:extLst>
            </p:cNvPr>
            <p:cNvGrpSpPr/>
            <p:nvPr/>
          </p:nvGrpSpPr>
          <p:grpSpPr>
            <a:xfrm>
              <a:off x="6912484" y="2800652"/>
              <a:ext cx="1662112" cy="933450"/>
              <a:chOff x="8863503" y="2903423"/>
              <a:chExt cx="1662112" cy="933450"/>
            </a:xfrm>
          </p:grpSpPr>
          <p:sp>
            <p:nvSpPr>
              <p:cNvPr id="36" name="Oval 11">
                <a:extLst>
                  <a:ext uri="{FF2B5EF4-FFF2-40B4-BE49-F238E27FC236}">
                    <a16:creationId xmlns:a16="http://schemas.microsoft.com/office/drawing/2014/main" id="{58ECE340-CE97-4BE0-BF54-4F2E922C6A2A}"/>
                  </a:ext>
                </a:extLst>
              </p:cNvPr>
              <p:cNvSpPr>
                <a:spLocks noChangeArrowheads="1"/>
              </p:cNvSpPr>
              <p:nvPr/>
            </p:nvSpPr>
            <p:spPr bwMode="auto">
              <a:xfrm>
                <a:off x="8863503" y="2903423"/>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12">
                <a:extLst>
                  <a:ext uri="{FF2B5EF4-FFF2-40B4-BE49-F238E27FC236}">
                    <a16:creationId xmlns:a16="http://schemas.microsoft.com/office/drawing/2014/main" id="{508AFD3C-341A-4D09-B721-0335B7444F6A}"/>
                  </a:ext>
                </a:extLst>
              </p:cNvPr>
              <p:cNvSpPr>
                <a:spLocks noChangeArrowheads="1"/>
              </p:cNvSpPr>
              <p:nvPr/>
            </p:nvSpPr>
            <p:spPr bwMode="auto">
              <a:xfrm>
                <a:off x="8985740" y="2936761"/>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1</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38" name="Oval 13">
                <a:extLst>
                  <a:ext uri="{FF2B5EF4-FFF2-40B4-BE49-F238E27FC236}">
                    <a16:creationId xmlns:a16="http://schemas.microsoft.com/office/drawing/2014/main" id="{F125678C-1F30-4A10-A49F-0FD99CE5270B}"/>
                  </a:ext>
                </a:extLst>
              </p:cNvPr>
              <p:cNvSpPr>
                <a:spLocks noChangeArrowheads="1"/>
              </p:cNvSpPr>
              <p:nvPr/>
            </p:nvSpPr>
            <p:spPr bwMode="auto">
              <a:xfrm>
                <a:off x="9528665" y="2903423"/>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14">
                <a:extLst>
                  <a:ext uri="{FF2B5EF4-FFF2-40B4-BE49-F238E27FC236}">
                    <a16:creationId xmlns:a16="http://schemas.microsoft.com/office/drawing/2014/main" id="{0A7B49BB-A60F-425C-9EC4-487106388620}"/>
                  </a:ext>
                </a:extLst>
              </p:cNvPr>
              <p:cNvSpPr>
                <a:spLocks noChangeArrowheads="1"/>
              </p:cNvSpPr>
              <p:nvPr/>
            </p:nvSpPr>
            <p:spPr bwMode="auto">
              <a:xfrm>
                <a:off x="9650903" y="2936761"/>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rgbClr val="000000"/>
                    </a:solidFill>
                    <a:effectLst/>
                    <a:latin typeface="Times New Roman" panose="02020603050405020304" pitchFamily="18" charset="0"/>
                  </a:rPr>
                  <a:t>5</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40" name="Oval 15">
                <a:extLst>
                  <a:ext uri="{FF2B5EF4-FFF2-40B4-BE49-F238E27FC236}">
                    <a16:creationId xmlns:a16="http://schemas.microsoft.com/office/drawing/2014/main" id="{845DEA6C-1CBD-426D-809A-10B82AA1197F}"/>
                  </a:ext>
                </a:extLst>
              </p:cNvPr>
              <p:cNvSpPr>
                <a:spLocks noChangeArrowheads="1"/>
              </p:cNvSpPr>
              <p:nvPr/>
            </p:nvSpPr>
            <p:spPr bwMode="auto">
              <a:xfrm>
                <a:off x="10192240" y="2903423"/>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16">
                <a:extLst>
                  <a:ext uri="{FF2B5EF4-FFF2-40B4-BE49-F238E27FC236}">
                    <a16:creationId xmlns:a16="http://schemas.microsoft.com/office/drawing/2014/main" id="{CE2CEDD4-F1DB-403C-BE86-A69CC734D752}"/>
                  </a:ext>
                </a:extLst>
              </p:cNvPr>
              <p:cNvSpPr>
                <a:spLocks noChangeArrowheads="1"/>
              </p:cNvSpPr>
              <p:nvPr/>
            </p:nvSpPr>
            <p:spPr bwMode="auto">
              <a:xfrm>
                <a:off x="10314478" y="2936761"/>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2</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2" name="Oval 17">
                <a:extLst>
                  <a:ext uri="{FF2B5EF4-FFF2-40B4-BE49-F238E27FC236}">
                    <a16:creationId xmlns:a16="http://schemas.microsoft.com/office/drawing/2014/main" id="{EF3BECC9-0D02-43BA-88BE-78F88A20413C}"/>
                  </a:ext>
                </a:extLst>
              </p:cNvPr>
              <p:cNvSpPr>
                <a:spLocks noChangeArrowheads="1"/>
              </p:cNvSpPr>
              <p:nvPr/>
            </p:nvSpPr>
            <p:spPr bwMode="auto">
              <a:xfrm>
                <a:off x="8863503" y="34892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18">
                <a:extLst>
                  <a:ext uri="{FF2B5EF4-FFF2-40B4-BE49-F238E27FC236}">
                    <a16:creationId xmlns:a16="http://schemas.microsoft.com/office/drawing/2014/main" id="{F05F2BAC-1FB4-4E40-9612-9BB79C5DE7C8}"/>
                  </a:ext>
                </a:extLst>
              </p:cNvPr>
              <p:cNvSpPr>
                <a:spLocks noChangeArrowheads="1"/>
              </p:cNvSpPr>
              <p:nvPr/>
            </p:nvSpPr>
            <p:spPr bwMode="auto">
              <a:xfrm>
                <a:off x="8985740" y="35225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4" name="Oval 19">
                <a:extLst>
                  <a:ext uri="{FF2B5EF4-FFF2-40B4-BE49-F238E27FC236}">
                    <a16:creationId xmlns:a16="http://schemas.microsoft.com/office/drawing/2014/main" id="{CD3B36F9-B4E2-4F2A-A560-DF7D185FA5F2}"/>
                  </a:ext>
                </a:extLst>
              </p:cNvPr>
              <p:cNvSpPr>
                <a:spLocks noChangeArrowheads="1"/>
              </p:cNvSpPr>
              <p:nvPr/>
            </p:nvSpPr>
            <p:spPr bwMode="auto">
              <a:xfrm>
                <a:off x="9528665" y="34892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20">
                <a:extLst>
                  <a:ext uri="{FF2B5EF4-FFF2-40B4-BE49-F238E27FC236}">
                    <a16:creationId xmlns:a16="http://schemas.microsoft.com/office/drawing/2014/main" id="{910C3732-9272-4DB4-9539-4F18FB302F6E}"/>
                  </a:ext>
                </a:extLst>
              </p:cNvPr>
              <p:cNvSpPr>
                <a:spLocks noChangeArrowheads="1"/>
              </p:cNvSpPr>
              <p:nvPr/>
            </p:nvSpPr>
            <p:spPr bwMode="auto">
              <a:xfrm>
                <a:off x="9650903" y="35225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6" name="Oval 21">
                <a:extLst>
                  <a:ext uri="{FF2B5EF4-FFF2-40B4-BE49-F238E27FC236}">
                    <a16:creationId xmlns:a16="http://schemas.microsoft.com/office/drawing/2014/main" id="{3BC6DFE7-C475-48F1-B9BD-C307C462F969}"/>
                  </a:ext>
                </a:extLst>
              </p:cNvPr>
              <p:cNvSpPr>
                <a:spLocks noChangeArrowheads="1"/>
              </p:cNvSpPr>
              <p:nvPr/>
            </p:nvSpPr>
            <p:spPr bwMode="auto">
              <a:xfrm>
                <a:off x="10192240" y="34892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22">
                <a:extLst>
                  <a:ext uri="{FF2B5EF4-FFF2-40B4-BE49-F238E27FC236}">
                    <a16:creationId xmlns:a16="http://schemas.microsoft.com/office/drawing/2014/main" id="{BBD4A057-9368-4510-B378-7F423B4EBA18}"/>
                  </a:ext>
                </a:extLst>
              </p:cNvPr>
              <p:cNvSpPr>
                <a:spLocks noChangeArrowheads="1"/>
              </p:cNvSpPr>
              <p:nvPr/>
            </p:nvSpPr>
            <p:spPr bwMode="auto">
              <a:xfrm>
                <a:off x="10314478" y="35225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48" name="Line 23">
                <a:extLst>
                  <a:ext uri="{FF2B5EF4-FFF2-40B4-BE49-F238E27FC236}">
                    <a16:creationId xmlns:a16="http://schemas.microsoft.com/office/drawing/2014/main" id="{3D83348F-EEE7-44D2-B489-FF4AD39A6A78}"/>
                  </a:ext>
                </a:extLst>
              </p:cNvPr>
              <p:cNvSpPr>
                <a:spLocks noChangeShapeType="1"/>
              </p:cNvSpPr>
              <p:nvPr/>
            </p:nvSpPr>
            <p:spPr bwMode="auto">
              <a:xfrm>
                <a:off x="9195290" y="3068523"/>
                <a:ext cx="33337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Line 24">
                <a:extLst>
                  <a:ext uri="{FF2B5EF4-FFF2-40B4-BE49-F238E27FC236}">
                    <a16:creationId xmlns:a16="http://schemas.microsoft.com/office/drawing/2014/main" id="{8D8B0BE3-0607-4CE2-80AA-92F8A339E457}"/>
                  </a:ext>
                </a:extLst>
              </p:cNvPr>
              <p:cNvSpPr>
                <a:spLocks noChangeShapeType="1"/>
              </p:cNvSpPr>
              <p:nvPr/>
            </p:nvSpPr>
            <p:spPr bwMode="auto">
              <a:xfrm>
                <a:off x="9860453" y="3068523"/>
                <a:ext cx="331787"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Line 25">
                <a:extLst>
                  <a:ext uri="{FF2B5EF4-FFF2-40B4-BE49-F238E27FC236}">
                    <a16:creationId xmlns:a16="http://schemas.microsoft.com/office/drawing/2014/main" id="{A178038C-04CE-4E64-9CD5-4FD31E3E12CB}"/>
                  </a:ext>
                </a:extLst>
              </p:cNvPr>
              <p:cNvSpPr>
                <a:spLocks noChangeShapeType="1"/>
              </p:cNvSpPr>
              <p:nvPr/>
            </p:nvSpPr>
            <p:spPr bwMode="auto">
              <a:xfrm>
                <a:off x="9195290" y="3654311"/>
                <a:ext cx="33337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Line 26">
                <a:extLst>
                  <a:ext uri="{FF2B5EF4-FFF2-40B4-BE49-F238E27FC236}">
                    <a16:creationId xmlns:a16="http://schemas.microsoft.com/office/drawing/2014/main" id="{89AE0CD0-A238-45E3-AA75-14FCF03C79E9}"/>
                  </a:ext>
                </a:extLst>
              </p:cNvPr>
              <p:cNvSpPr>
                <a:spLocks noChangeShapeType="1"/>
              </p:cNvSpPr>
              <p:nvPr/>
            </p:nvSpPr>
            <p:spPr bwMode="auto">
              <a:xfrm>
                <a:off x="9860453" y="3654311"/>
                <a:ext cx="331787"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Line 27">
                <a:extLst>
                  <a:ext uri="{FF2B5EF4-FFF2-40B4-BE49-F238E27FC236}">
                    <a16:creationId xmlns:a16="http://schemas.microsoft.com/office/drawing/2014/main" id="{F6AC46F4-8013-484E-86B4-3BEFB2810226}"/>
                  </a:ext>
                </a:extLst>
              </p:cNvPr>
              <p:cNvSpPr>
                <a:spLocks noChangeShapeType="1"/>
              </p:cNvSpPr>
              <p:nvPr/>
            </p:nvSpPr>
            <p:spPr bwMode="auto">
              <a:xfrm flipV="1">
                <a:off x="9028603" y="3233623"/>
                <a:ext cx="0" cy="255588"/>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Line 28">
                <a:extLst>
                  <a:ext uri="{FF2B5EF4-FFF2-40B4-BE49-F238E27FC236}">
                    <a16:creationId xmlns:a16="http://schemas.microsoft.com/office/drawing/2014/main" id="{C3729ED5-A992-42A3-917C-AEF26FA06D7B}"/>
                  </a:ext>
                </a:extLst>
              </p:cNvPr>
              <p:cNvSpPr>
                <a:spLocks noChangeShapeType="1"/>
              </p:cNvSpPr>
              <p:nvPr/>
            </p:nvSpPr>
            <p:spPr bwMode="auto">
              <a:xfrm flipV="1">
                <a:off x="9693765" y="3233623"/>
                <a:ext cx="0" cy="255588"/>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Line 29">
                <a:extLst>
                  <a:ext uri="{FF2B5EF4-FFF2-40B4-BE49-F238E27FC236}">
                    <a16:creationId xmlns:a16="http://schemas.microsoft.com/office/drawing/2014/main" id="{FF521400-FBC5-4A70-A42E-565D43C036FD}"/>
                  </a:ext>
                </a:extLst>
              </p:cNvPr>
              <p:cNvSpPr>
                <a:spLocks noChangeShapeType="1"/>
              </p:cNvSpPr>
              <p:nvPr/>
            </p:nvSpPr>
            <p:spPr bwMode="auto">
              <a:xfrm flipV="1">
                <a:off x="10358928" y="3233623"/>
                <a:ext cx="0" cy="255588"/>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7" name="组合 76">
            <a:extLst>
              <a:ext uri="{FF2B5EF4-FFF2-40B4-BE49-F238E27FC236}">
                <a16:creationId xmlns:a16="http://schemas.microsoft.com/office/drawing/2014/main" id="{851201D1-407A-4958-9A92-CE0C8DA943F2}"/>
              </a:ext>
            </a:extLst>
          </p:cNvPr>
          <p:cNvGrpSpPr/>
          <p:nvPr/>
        </p:nvGrpSpPr>
        <p:grpSpPr>
          <a:xfrm>
            <a:off x="7118951" y="4219410"/>
            <a:ext cx="2328069" cy="935037"/>
            <a:chOff x="6249988" y="4134569"/>
            <a:chExt cx="2328069" cy="935037"/>
          </a:xfrm>
        </p:grpSpPr>
        <p:sp>
          <p:nvSpPr>
            <p:cNvPr id="32" name="Rectangle 6">
              <a:extLst>
                <a:ext uri="{FF2B5EF4-FFF2-40B4-BE49-F238E27FC236}">
                  <a16:creationId xmlns:a16="http://schemas.microsoft.com/office/drawing/2014/main" id="{780E7108-3DC0-4EB2-B71D-F4D5E2F332D6}"/>
                </a:ext>
              </a:extLst>
            </p:cNvPr>
            <p:cNvSpPr>
              <a:spLocks noChangeArrowheads="1"/>
            </p:cNvSpPr>
            <p:nvPr/>
          </p:nvSpPr>
          <p:spPr bwMode="auto">
            <a:xfrm>
              <a:off x="6249988" y="4464769"/>
              <a:ext cx="7096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1" i="0" u="none" strike="noStrike" cap="none" normalizeH="0" baseline="0" dirty="0">
                  <a:ln>
                    <a:noFill/>
                  </a:ln>
                  <a:solidFill>
                    <a:srgbClr val="000000"/>
                  </a:solidFill>
                  <a:effectLst/>
                  <a:latin typeface="Times New Roman" panose="02020603050405020304" pitchFamily="18" charset="0"/>
                </a:rPr>
                <a:t>Step 2</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nvGrpSpPr>
            <p:cNvPr id="73" name="组合 72">
              <a:extLst>
                <a:ext uri="{FF2B5EF4-FFF2-40B4-BE49-F238E27FC236}">
                  <a16:creationId xmlns:a16="http://schemas.microsoft.com/office/drawing/2014/main" id="{C034822F-CC53-4D1F-9E43-2E560A4110A1}"/>
                </a:ext>
              </a:extLst>
            </p:cNvPr>
            <p:cNvGrpSpPr/>
            <p:nvPr/>
          </p:nvGrpSpPr>
          <p:grpSpPr>
            <a:xfrm>
              <a:off x="6915945" y="4134569"/>
              <a:ext cx="1662112" cy="935037"/>
              <a:chOff x="8863503" y="4133736"/>
              <a:chExt cx="1662112" cy="935037"/>
            </a:xfrm>
          </p:grpSpPr>
          <p:sp>
            <p:nvSpPr>
              <p:cNvPr id="55" name="Oval 30">
                <a:extLst>
                  <a:ext uri="{FF2B5EF4-FFF2-40B4-BE49-F238E27FC236}">
                    <a16:creationId xmlns:a16="http://schemas.microsoft.com/office/drawing/2014/main" id="{386CF094-9FDD-4629-9EF5-43BC9495A222}"/>
                  </a:ext>
                </a:extLst>
              </p:cNvPr>
              <p:cNvSpPr>
                <a:spLocks noChangeArrowheads="1"/>
              </p:cNvSpPr>
              <p:nvPr/>
            </p:nvSpPr>
            <p:spPr bwMode="auto">
              <a:xfrm>
                <a:off x="9528665" y="4133736"/>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31">
                <a:extLst>
                  <a:ext uri="{FF2B5EF4-FFF2-40B4-BE49-F238E27FC236}">
                    <a16:creationId xmlns:a16="http://schemas.microsoft.com/office/drawing/2014/main" id="{A0AE8BAB-70CF-4616-9E31-2C97EA836067}"/>
                  </a:ext>
                </a:extLst>
              </p:cNvPr>
              <p:cNvSpPr>
                <a:spLocks noChangeArrowheads="1"/>
              </p:cNvSpPr>
              <p:nvPr/>
            </p:nvSpPr>
            <p:spPr bwMode="auto">
              <a:xfrm>
                <a:off x="9650903" y="4165486"/>
                <a:ext cx="2111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dirty="0">
                    <a:ln>
                      <a:noFill/>
                    </a:ln>
                    <a:solidFill>
                      <a:srgbClr val="000000"/>
                    </a:solidFill>
                    <a:effectLst/>
                    <a:latin typeface="Times New Roman" panose="02020603050405020304" pitchFamily="18" charset="0"/>
                  </a:rPr>
                  <a:t>5</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7" name="Oval 32">
                <a:extLst>
                  <a:ext uri="{FF2B5EF4-FFF2-40B4-BE49-F238E27FC236}">
                    <a16:creationId xmlns:a16="http://schemas.microsoft.com/office/drawing/2014/main" id="{6C3A6FFA-6E74-4957-950E-1CE04888E61E}"/>
                  </a:ext>
                </a:extLst>
              </p:cNvPr>
              <p:cNvSpPr>
                <a:spLocks noChangeArrowheads="1"/>
              </p:cNvSpPr>
              <p:nvPr/>
            </p:nvSpPr>
            <p:spPr bwMode="auto">
              <a:xfrm>
                <a:off x="8863503" y="47211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33">
                <a:extLst>
                  <a:ext uri="{FF2B5EF4-FFF2-40B4-BE49-F238E27FC236}">
                    <a16:creationId xmlns:a16="http://schemas.microsoft.com/office/drawing/2014/main" id="{A41807A3-14C2-4D9C-ABD5-4931DE70DFD7}"/>
                  </a:ext>
                </a:extLst>
              </p:cNvPr>
              <p:cNvSpPr>
                <a:spLocks noChangeArrowheads="1"/>
              </p:cNvSpPr>
              <p:nvPr/>
            </p:nvSpPr>
            <p:spPr bwMode="auto">
              <a:xfrm>
                <a:off x="8985740" y="47544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3</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59" name="Oval 34">
                <a:extLst>
                  <a:ext uri="{FF2B5EF4-FFF2-40B4-BE49-F238E27FC236}">
                    <a16:creationId xmlns:a16="http://schemas.microsoft.com/office/drawing/2014/main" id="{8F518A4F-65CD-4BC6-B57E-AB3BE1C255B0}"/>
                  </a:ext>
                </a:extLst>
              </p:cNvPr>
              <p:cNvSpPr>
                <a:spLocks noChangeArrowheads="1"/>
              </p:cNvSpPr>
              <p:nvPr/>
            </p:nvSpPr>
            <p:spPr bwMode="auto">
              <a:xfrm>
                <a:off x="9528665" y="47211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35">
                <a:extLst>
                  <a:ext uri="{FF2B5EF4-FFF2-40B4-BE49-F238E27FC236}">
                    <a16:creationId xmlns:a16="http://schemas.microsoft.com/office/drawing/2014/main" id="{34EE6F31-5696-448F-8321-E59C7FBE46F8}"/>
                  </a:ext>
                </a:extLst>
              </p:cNvPr>
              <p:cNvSpPr>
                <a:spLocks noChangeArrowheads="1"/>
              </p:cNvSpPr>
              <p:nvPr/>
            </p:nvSpPr>
            <p:spPr bwMode="auto">
              <a:xfrm>
                <a:off x="9650903" y="47544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1" name="Oval 36">
                <a:extLst>
                  <a:ext uri="{FF2B5EF4-FFF2-40B4-BE49-F238E27FC236}">
                    <a16:creationId xmlns:a16="http://schemas.microsoft.com/office/drawing/2014/main" id="{A7B9468E-45B7-4FEB-ACDA-1C839EC07D84}"/>
                  </a:ext>
                </a:extLst>
              </p:cNvPr>
              <p:cNvSpPr>
                <a:spLocks noChangeArrowheads="1"/>
              </p:cNvSpPr>
              <p:nvPr/>
            </p:nvSpPr>
            <p:spPr bwMode="auto">
              <a:xfrm>
                <a:off x="10192240" y="4721111"/>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37">
                <a:extLst>
                  <a:ext uri="{FF2B5EF4-FFF2-40B4-BE49-F238E27FC236}">
                    <a16:creationId xmlns:a16="http://schemas.microsoft.com/office/drawing/2014/main" id="{A8C5CB94-211B-43CC-99F6-2C6CA5C3C091}"/>
                  </a:ext>
                </a:extLst>
              </p:cNvPr>
              <p:cNvSpPr>
                <a:spLocks noChangeArrowheads="1"/>
              </p:cNvSpPr>
              <p:nvPr/>
            </p:nvSpPr>
            <p:spPr bwMode="auto">
              <a:xfrm>
                <a:off x="10314478" y="4754448"/>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4</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3" name="Line 38">
                <a:extLst>
                  <a:ext uri="{FF2B5EF4-FFF2-40B4-BE49-F238E27FC236}">
                    <a16:creationId xmlns:a16="http://schemas.microsoft.com/office/drawing/2014/main" id="{8A36A302-DACB-446B-9B25-69B74C1A8361}"/>
                  </a:ext>
                </a:extLst>
              </p:cNvPr>
              <p:cNvSpPr>
                <a:spLocks noChangeShapeType="1"/>
              </p:cNvSpPr>
              <p:nvPr/>
            </p:nvSpPr>
            <p:spPr bwMode="auto">
              <a:xfrm>
                <a:off x="9195290" y="4886211"/>
                <a:ext cx="333375"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Line 39">
                <a:extLst>
                  <a:ext uri="{FF2B5EF4-FFF2-40B4-BE49-F238E27FC236}">
                    <a16:creationId xmlns:a16="http://schemas.microsoft.com/office/drawing/2014/main" id="{8B64EF07-3385-4D85-BE68-6B0CB7D688AE}"/>
                  </a:ext>
                </a:extLst>
              </p:cNvPr>
              <p:cNvSpPr>
                <a:spLocks noChangeShapeType="1"/>
              </p:cNvSpPr>
              <p:nvPr/>
            </p:nvSpPr>
            <p:spPr bwMode="auto">
              <a:xfrm>
                <a:off x="9860453" y="4886211"/>
                <a:ext cx="331787" cy="0"/>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Line 40">
                <a:extLst>
                  <a:ext uri="{FF2B5EF4-FFF2-40B4-BE49-F238E27FC236}">
                    <a16:creationId xmlns:a16="http://schemas.microsoft.com/office/drawing/2014/main" id="{25A4536C-2467-4A2C-B6B4-9CB4E7181326}"/>
                  </a:ext>
                </a:extLst>
              </p:cNvPr>
              <p:cNvSpPr>
                <a:spLocks noChangeShapeType="1"/>
              </p:cNvSpPr>
              <p:nvPr/>
            </p:nvSpPr>
            <p:spPr bwMode="auto">
              <a:xfrm flipV="1">
                <a:off x="9693765" y="4463936"/>
                <a:ext cx="0" cy="257175"/>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1">
                <a:extLst>
                  <a:ext uri="{FF2B5EF4-FFF2-40B4-BE49-F238E27FC236}">
                    <a16:creationId xmlns:a16="http://schemas.microsoft.com/office/drawing/2014/main" id="{35F8E1F6-A138-4643-8EB6-44BB637BEA00}"/>
                  </a:ext>
                </a:extLst>
              </p:cNvPr>
              <p:cNvSpPr>
                <a:spLocks noEditPoints="1"/>
              </p:cNvSpPr>
              <p:nvPr/>
            </p:nvSpPr>
            <p:spPr bwMode="auto">
              <a:xfrm>
                <a:off x="9139728" y="4443298"/>
                <a:ext cx="403225" cy="331788"/>
              </a:xfrm>
              <a:custGeom>
                <a:avLst/>
                <a:gdLst>
                  <a:gd name="T0" fmla="*/ 3 w 366"/>
                  <a:gd name="T1" fmla="*/ 294 h 304"/>
                  <a:gd name="T2" fmla="*/ 60 w 366"/>
                  <a:gd name="T3" fmla="*/ 246 h 304"/>
                  <a:gd name="T4" fmla="*/ 68 w 366"/>
                  <a:gd name="T5" fmla="*/ 247 h 304"/>
                  <a:gd name="T6" fmla="*/ 67 w 366"/>
                  <a:gd name="T7" fmla="*/ 255 h 304"/>
                  <a:gd name="T8" fmla="*/ 10 w 366"/>
                  <a:gd name="T9" fmla="*/ 302 h 304"/>
                  <a:gd name="T10" fmla="*/ 2 w 366"/>
                  <a:gd name="T11" fmla="*/ 301 h 304"/>
                  <a:gd name="T12" fmla="*/ 3 w 366"/>
                  <a:gd name="T13" fmla="*/ 294 h 304"/>
                  <a:gd name="T14" fmla="*/ 102 w 366"/>
                  <a:gd name="T15" fmla="*/ 212 h 304"/>
                  <a:gd name="T16" fmla="*/ 159 w 366"/>
                  <a:gd name="T17" fmla="*/ 165 h 304"/>
                  <a:gd name="T18" fmla="*/ 167 w 366"/>
                  <a:gd name="T19" fmla="*/ 166 h 304"/>
                  <a:gd name="T20" fmla="*/ 166 w 366"/>
                  <a:gd name="T21" fmla="*/ 173 h 304"/>
                  <a:gd name="T22" fmla="*/ 108 w 366"/>
                  <a:gd name="T23" fmla="*/ 221 h 304"/>
                  <a:gd name="T24" fmla="*/ 101 w 366"/>
                  <a:gd name="T25" fmla="*/ 220 h 304"/>
                  <a:gd name="T26" fmla="*/ 102 w 366"/>
                  <a:gd name="T27" fmla="*/ 212 h 304"/>
                  <a:gd name="T28" fmla="*/ 200 w 366"/>
                  <a:gd name="T29" fmla="*/ 131 h 304"/>
                  <a:gd name="T30" fmla="*/ 258 w 366"/>
                  <a:gd name="T31" fmla="*/ 83 h 304"/>
                  <a:gd name="T32" fmla="*/ 265 w 366"/>
                  <a:gd name="T33" fmla="*/ 84 h 304"/>
                  <a:gd name="T34" fmla="*/ 265 w 366"/>
                  <a:gd name="T35" fmla="*/ 92 h 304"/>
                  <a:gd name="T36" fmla="*/ 207 w 366"/>
                  <a:gd name="T37" fmla="*/ 139 h 304"/>
                  <a:gd name="T38" fmla="*/ 200 w 366"/>
                  <a:gd name="T39" fmla="*/ 138 h 304"/>
                  <a:gd name="T40" fmla="*/ 200 w 366"/>
                  <a:gd name="T41" fmla="*/ 131 h 304"/>
                  <a:gd name="T42" fmla="*/ 299 w 366"/>
                  <a:gd name="T43" fmla="*/ 49 h 304"/>
                  <a:gd name="T44" fmla="*/ 357 w 366"/>
                  <a:gd name="T45" fmla="*/ 2 h 304"/>
                  <a:gd name="T46" fmla="*/ 364 w 366"/>
                  <a:gd name="T47" fmla="*/ 3 h 304"/>
                  <a:gd name="T48" fmla="*/ 363 w 366"/>
                  <a:gd name="T49" fmla="*/ 10 h 304"/>
                  <a:gd name="T50" fmla="*/ 306 w 366"/>
                  <a:gd name="T51" fmla="*/ 58 h 304"/>
                  <a:gd name="T52" fmla="*/ 298 w 366"/>
                  <a:gd name="T53" fmla="*/ 57 h 304"/>
                  <a:gd name="T54" fmla="*/ 299 w 366"/>
                  <a:gd name="T55" fmla="*/ 4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304">
                    <a:moveTo>
                      <a:pt x="3" y="294"/>
                    </a:moveTo>
                    <a:lnTo>
                      <a:pt x="60" y="246"/>
                    </a:lnTo>
                    <a:cubicBezTo>
                      <a:pt x="63" y="244"/>
                      <a:pt x="66" y="245"/>
                      <a:pt x="68" y="247"/>
                    </a:cubicBezTo>
                    <a:cubicBezTo>
                      <a:pt x="70" y="249"/>
                      <a:pt x="69" y="253"/>
                      <a:pt x="67" y="255"/>
                    </a:cubicBezTo>
                    <a:lnTo>
                      <a:pt x="10" y="302"/>
                    </a:lnTo>
                    <a:cubicBezTo>
                      <a:pt x="7" y="304"/>
                      <a:pt x="4" y="304"/>
                      <a:pt x="2" y="301"/>
                    </a:cubicBezTo>
                    <a:cubicBezTo>
                      <a:pt x="0" y="299"/>
                      <a:pt x="1" y="296"/>
                      <a:pt x="3" y="294"/>
                    </a:cubicBezTo>
                    <a:close/>
                    <a:moveTo>
                      <a:pt x="102" y="212"/>
                    </a:moveTo>
                    <a:lnTo>
                      <a:pt x="159" y="165"/>
                    </a:lnTo>
                    <a:cubicBezTo>
                      <a:pt x="161" y="163"/>
                      <a:pt x="165" y="163"/>
                      <a:pt x="167" y="166"/>
                    </a:cubicBezTo>
                    <a:cubicBezTo>
                      <a:pt x="169" y="168"/>
                      <a:pt x="168" y="171"/>
                      <a:pt x="166" y="173"/>
                    </a:cubicBezTo>
                    <a:lnTo>
                      <a:pt x="108" y="221"/>
                    </a:lnTo>
                    <a:cubicBezTo>
                      <a:pt x="106" y="222"/>
                      <a:pt x="103" y="222"/>
                      <a:pt x="101" y="220"/>
                    </a:cubicBezTo>
                    <a:cubicBezTo>
                      <a:pt x="99" y="218"/>
                      <a:pt x="99" y="214"/>
                      <a:pt x="102" y="212"/>
                    </a:cubicBezTo>
                    <a:close/>
                    <a:moveTo>
                      <a:pt x="200" y="131"/>
                    </a:moveTo>
                    <a:lnTo>
                      <a:pt x="258" y="83"/>
                    </a:lnTo>
                    <a:cubicBezTo>
                      <a:pt x="260" y="82"/>
                      <a:pt x="263" y="82"/>
                      <a:pt x="265" y="84"/>
                    </a:cubicBezTo>
                    <a:cubicBezTo>
                      <a:pt x="267" y="86"/>
                      <a:pt x="267" y="90"/>
                      <a:pt x="265" y="92"/>
                    </a:cubicBezTo>
                    <a:lnTo>
                      <a:pt x="207" y="139"/>
                    </a:lnTo>
                    <a:cubicBezTo>
                      <a:pt x="205" y="141"/>
                      <a:pt x="201" y="141"/>
                      <a:pt x="200" y="138"/>
                    </a:cubicBezTo>
                    <a:cubicBezTo>
                      <a:pt x="198" y="136"/>
                      <a:pt x="198" y="133"/>
                      <a:pt x="200" y="131"/>
                    </a:cubicBezTo>
                    <a:close/>
                    <a:moveTo>
                      <a:pt x="299" y="49"/>
                    </a:moveTo>
                    <a:lnTo>
                      <a:pt x="357" y="2"/>
                    </a:lnTo>
                    <a:cubicBezTo>
                      <a:pt x="359" y="0"/>
                      <a:pt x="362" y="0"/>
                      <a:pt x="364" y="3"/>
                    </a:cubicBezTo>
                    <a:cubicBezTo>
                      <a:pt x="366" y="5"/>
                      <a:pt x="366" y="8"/>
                      <a:pt x="363" y="10"/>
                    </a:cubicBezTo>
                    <a:lnTo>
                      <a:pt x="306" y="58"/>
                    </a:lnTo>
                    <a:cubicBezTo>
                      <a:pt x="304" y="60"/>
                      <a:pt x="300" y="59"/>
                      <a:pt x="298" y="57"/>
                    </a:cubicBezTo>
                    <a:cubicBezTo>
                      <a:pt x="296" y="55"/>
                      <a:pt x="297" y="51"/>
                      <a:pt x="299" y="49"/>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42">
                <a:extLst>
                  <a:ext uri="{FF2B5EF4-FFF2-40B4-BE49-F238E27FC236}">
                    <a16:creationId xmlns:a16="http://schemas.microsoft.com/office/drawing/2014/main" id="{0549DA7B-EC1A-4F94-B8CC-F50AEBD5E408}"/>
                  </a:ext>
                </a:extLst>
              </p:cNvPr>
              <p:cNvSpPr>
                <a:spLocks noEditPoints="1"/>
              </p:cNvSpPr>
              <p:nvPr/>
            </p:nvSpPr>
            <p:spPr bwMode="auto">
              <a:xfrm>
                <a:off x="9804890" y="4408373"/>
                <a:ext cx="401637" cy="333375"/>
              </a:xfrm>
              <a:custGeom>
                <a:avLst/>
                <a:gdLst>
                  <a:gd name="T0" fmla="*/ 9 w 366"/>
                  <a:gd name="T1" fmla="*/ 2 h 304"/>
                  <a:gd name="T2" fmla="*/ 67 w 366"/>
                  <a:gd name="T3" fmla="*/ 50 h 304"/>
                  <a:gd name="T4" fmla="*/ 68 w 366"/>
                  <a:gd name="T5" fmla="*/ 57 h 304"/>
                  <a:gd name="T6" fmla="*/ 60 w 366"/>
                  <a:gd name="T7" fmla="*/ 58 h 304"/>
                  <a:gd name="T8" fmla="*/ 3 w 366"/>
                  <a:gd name="T9" fmla="*/ 10 h 304"/>
                  <a:gd name="T10" fmla="*/ 2 w 366"/>
                  <a:gd name="T11" fmla="*/ 3 h 304"/>
                  <a:gd name="T12" fmla="*/ 9 w 366"/>
                  <a:gd name="T13" fmla="*/ 2 h 304"/>
                  <a:gd name="T14" fmla="*/ 108 w 366"/>
                  <a:gd name="T15" fmla="*/ 84 h 304"/>
                  <a:gd name="T16" fmla="*/ 166 w 366"/>
                  <a:gd name="T17" fmla="*/ 131 h 304"/>
                  <a:gd name="T18" fmla="*/ 166 w 366"/>
                  <a:gd name="T19" fmla="*/ 139 h 304"/>
                  <a:gd name="T20" fmla="*/ 159 w 366"/>
                  <a:gd name="T21" fmla="*/ 139 h 304"/>
                  <a:gd name="T22" fmla="*/ 101 w 366"/>
                  <a:gd name="T23" fmla="*/ 92 h 304"/>
                  <a:gd name="T24" fmla="*/ 101 w 366"/>
                  <a:gd name="T25" fmla="*/ 84 h 304"/>
                  <a:gd name="T26" fmla="*/ 108 w 366"/>
                  <a:gd name="T27" fmla="*/ 84 h 304"/>
                  <a:gd name="T28" fmla="*/ 207 w 366"/>
                  <a:gd name="T29" fmla="*/ 165 h 304"/>
                  <a:gd name="T30" fmla="*/ 264 w 366"/>
                  <a:gd name="T31" fmla="*/ 213 h 304"/>
                  <a:gd name="T32" fmla="*/ 265 w 366"/>
                  <a:gd name="T33" fmla="*/ 220 h 304"/>
                  <a:gd name="T34" fmla="*/ 258 w 366"/>
                  <a:gd name="T35" fmla="*/ 221 h 304"/>
                  <a:gd name="T36" fmla="*/ 200 w 366"/>
                  <a:gd name="T37" fmla="*/ 173 h 304"/>
                  <a:gd name="T38" fmla="*/ 199 w 366"/>
                  <a:gd name="T39" fmla="*/ 166 h 304"/>
                  <a:gd name="T40" fmla="*/ 207 w 366"/>
                  <a:gd name="T41" fmla="*/ 165 h 304"/>
                  <a:gd name="T42" fmla="*/ 306 w 366"/>
                  <a:gd name="T43" fmla="*/ 247 h 304"/>
                  <a:gd name="T44" fmla="*/ 363 w 366"/>
                  <a:gd name="T45" fmla="*/ 294 h 304"/>
                  <a:gd name="T46" fmla="*/ 364 w 366"/>
                  <a:gd name="T47" fmla="*/ 302 h 304"/>
                  <a:gd name="T48" fmla="*/ 356 w 366"/>
                  <a:gd name="T49" fmla="*/ 302 h 304"/>
                  <a:gd name="T50" fmla="*/ 299 w 366"/>
                  <a:gd name="T51" fmla="*/ 255 h 304"/>
                  <a:gd name="T52" fmla="*/ 298 w 366"/>
                  <a:gd name="T53" fmla="*/ 247 h 304"/>
                  <a:gd name="T54" fmla="*/ 306 w 366"/>
                  <a:gd name="T55" fmla="*/ 24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6" h="304">
                    <a:moveTo>
                      <a:pt x="9" y="2"/>
                    </a:moveTo>
                    <a:lnTo>
                      <a:pt x="67" y="50"/>
                    </a:lnTo>
                    <a:cubicBezTo>
                      <a:pt x="69" y="52"/>
                      <a:pt x="70" y="55"/>
                      <a:pt x="68" y="57"/>
                    </a:cubicBezTo>
                    <a:cubicBezTo>
                      <a:pt x="66" y="60"/>
                      <a:pt x="62" y="60"/>
                      <a:pt x="60" y="58"/>
                    </a:cubicBezTo>
                    <a:lnTo>
                      <a:pt x="3" y="10"/>
                    </a:lnTo>
                    <a:cubicBezTo>
                      <a:pt x="0" y="9"/>
                      <a:pt x="0" y="5"/>
                      <a:pt x="2" y="3"/>
                    </a:cubicBezTo>
                    <a:cubicBezTo>
                      <a:pt x="4" y="1"/>
                      <a:pt x="7" y="0"/>
                      <a:pt x="9" y="2"/>
                    </a:cubicBezTo>
                    <a:close/>
                    <a:moveTo>
                      <a:pt x="108" y="84"/>
                    </a:moveTo>
                    <a:lnTo>
                      <a:pt x="166" y="131"/>
                    </a:lnTo>
                    <a:cubicBezTo>
                      <a:pt x="168" y="133"/>
                      <a:pt x="168" y="136"/>
                      <a:pt x="166" y="139"/>
                    </a:cubicBezTo>
                    <a:cubicBezTo>
                      <a:pt x="165" y="141"/>
                      <a:pt x="161" y="141"/>
                      <a:pt x="159" y="139"/>
                    </a:cubicBezTo>
                    <a:lnTo>
                      <a:pt x="101" y="92"/>
                    </a:lnTo>
                    <a:cubicBezTo>
                      <a:pt x="99" y="90"/>
                      <a:pt x="99" y="87"/>
                      <a:pt x="101" y="84"/>
                    </a:cubicBezTo>
                    <a:cubicBezTo>
                      <a:pt x="102" y="82"/>
                      <a:pt x="106" y="82"/>
                      <a:pt x="108" y="84"/>
                    </a:cubicBezTo>
                    <a:close/>
                    <a:moveTo>
                      <a:pt x="207" y="165"/>
                    </a:moveTo>
                    <a:lnTo>
                      <a:pt x="264" y="213"/>
                    </a:lnTo>
                    <a:cubicBezTo>
                      <a:pt x="267" y="215"/>
                      <a:pt x="267" y="218"/>
                      <a:pt x="265" y="220"/>
                    </a:cubicBezTo>
                    <a:cubicBezTo>
                      <a:pt x="263" y="223"/>
                      <a:pt x="260" y="223"/>
                      <a:pt x="258" y="221"/>
                    </a:cubicBezTo>
                    <a:lnTo>
                      <a:pt x="200" y="173"/>
                    </a:lnTo>
                    <a:cubicBezTo>
                      <a:pt x="198" y="172"/>
                      <a:pt x="197" y="168"/>
                      <a:pt x="199" y="166"/>
                    </a:cubicBezTo>
                    <a:cubicBezTo>
                      <a:pt x="201" y="164"/>
                      <a:pt x="205" y="163"/>
                      <a:pt x="207" y="165"/>
                    </a:cubicBezTo>
                    <a:close/>
                    <a:moveTo>
                      <a:pt x="306" y="247"/>
                    </a:moveTo>
                    <a:lnTo>
                      <a:pt x="363" y="294"/>
                    </a:lnTo>
                    <a:cubicBezTo>
                      <a:pt x="365" y="296"/>
                      <a:pt x="366" y="299"/>
                      <a:pt x="364" y="302"/>
                    </a:cubicBezTo>
                    <a:cubicBezTo>
                      <a:pt x="362" y="304"/>
                      <a:pt x="359" y="304"/>
                      <a:pt x="356" y="302"/>
                    </a:cubicBezTo>
                    <a:lnTo>
                      <a:pt x="299" y="255"/>
                    </a:lnTo>
                    <a:cubicBezTo>
                      <a:pt x="296" y="253"/>
                      <a:pt x="296" y="250"/>
                      <a:pt x="298" y="247"/>
                    </a:cubicBezTo>
                    <a:cubicBezTo>
                      <a:pt x="300" y="245"/>
                      <a:pt x="303" y="245"/>
                      <a:pt x="306" y="247"/>
                    </a:cubicBez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8" name="组合 77">
            <a:extLst>
              <a:ext uri="{FF2B5EF4-FFF2-40B4-BE49-F238E27FC236}">
                <a16:creationId xmlns:a16="http://schemas.microsoft.com/office/drawing/2014/main" id="{C1771D19-14AC-4C09-A667-9BB4427FC751}"/>
              </a:ext>
            </a:extLst>
          </p:cNvPr>
          <p:cNvGrpSpPr/>
          <p:nvPr/>
        </p:nvGrpSpPr>
        <p:grpSpPr>
          <a:xfrm>
            <a:off x="7118951" y="5479755"/>
            <a:ext cx="1660762" cy="933450"/>
            <a:chOff x="6249988" y="5394914"/>
            <a:chExt cx="1660762" cy="933450"/>
          </a:xfrm>
        </p:grpSpPr>
        <p:sp>
          <p:nvSpPr>
            <p:cNvPr id="33" name="Rectangle 7">
              <a:extLst>
                <a:ext uri="{FF2B5EF4-FFF2-40B4-BE49-F238E27FC236}">
                  <a16:creationId xmlns:a16="http://schemas.microsoft.com/office/drawing/2014/main" id="{B29387FE-C63C-4263-B2CC-F29574EB76DC}"/>
                </a:ext>
              </a:extLst>
            </p:cNvPr>
            <p:cNvSpPr>
              <a:spLocks noChangeArrowheads="1"/>
            </p:cNvSpPr>
            <p:nvPr/>
          </p:nvSpPr>
          <p:spPr bwMode="auto">
            <a:xfrm>
              <a:off x="6249988" y="5766896"/>
              <a:ext cx="7096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1" i="0" u="none" strike="noStrike" cap="none" normalizeH="0" baseline="0" dirty="0">
                  <a:ln>
                    <a:noFill/>
                  </a:ln>
                  <a:solidFill>
                    <a:srgbClr val="000000"/>
                  </a:solidFill>
                  <a:effectLst/>
                  <a:latin typeface="Times New Roman" panose="02020603050405020304" pitchFamily="18" charset="0"/>
                </a:rPr>
                <a:t>Step 3</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pSp>
          <p:nvGrpSpPr>
            <p:cNvPr id="75" name="组合 74">
              <a:extLst>
                <a:ext uri="{FF2B5EF4-FFF2-40B4-BE49-F238E27FC236}">
                  <a16:creationId xmlns:a16="http://schemas.microsoft.com/office/drawing/2014/main" id="{21AD7331-C3D4-4ED3-B3F5-E8B651B78E39}"/>
                </a:ext>
              </a:extLst>
            </p:cNvPr>
            <p:cNvGrpSpPr/>
            <p:nvPr/>
          </p:nvGrpSpPr>
          <p:grpSpPr>
            <a:xfrm>
              <a:off x="7577375" y="5394914"/>
              <a:ext cx="333375" cy="933450"/>
              <a:chOff x="9528665" y="5365636"/>
              <a:chExt cx="333375" cy="933450"/>
            </a:xfrm>
          </p:grpSpPr>
          <p:sp>
            <p:nvSpPr>
              <p:cNvPr id="68" name="Oval 43">
                <a:extLst>
                  <a:ext uri="{FF2B5EF4-FFF2-40B4-BE49-F238E27FC236}">
                    <a16:creationId xmlns:a16="http://schemas.microsoft.com/office/drawing/2014/main" id="{5C08913D-11BC-48C1-B2F1-8AB477B1A8F9}"/>
                  </a:ext>
                </a:extLst>
              </p:cNvPr>
              <p:cNvSpPr>
                <a:spLocks noChangeArrowheads="1"/>
              </p:cNvSpPr>
              <p:nvPr/>
            </p:nvSpPr>
            <p:spPr bwMode="auto">
              <a:xfrm>
                <a:off x="9528665" y="5365636"/>
                <a:ext cx="331787" cy="330200"/>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44">
                <a:extLst>
                  <a:ext uri="{FF2B5EF4-FFF2-40B4-BE49-F238E27FC236}">
                    <a16:creationId xmlns:a16="http://schemas.microsoft.com/office/drawing/2014/main" id="{D530D145-CAF4-4868-96DC-DE28AF51A243}"/>
                  </a:ext>
                </a:extLst>
              </p:cNvPr>
              <p:cNvSpPr>
                <a:spLocks noChangeArrowheads="1"/>
              </p:cNvSpPr>
              <p:nvPr/>
            </p:nvSpPr>
            <p:spPr bwMode="auto">
              <a:xfrm>
                <a:off x="9650903" y="5398973"/>
                <a:ext cx="2111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5</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0" name="Oval 45">
                <a:extLst>
                  <a:ext uri="{FF2B5EF4-FFF2-40B4-BE49-F238E27FC236}">
                    <a16:creationId xmlns:a16="http://schemas.microsoft.com/office/drawing/2014/main" id="{4226499C-9322-4474-BD5A-5C490A6C3D33}"/>
                  </a:ext>
                </a:extLst>
              </p:cNvPr>
              <p:cNvSpPr>
                <a:spLocks noChangeArrowheads="1"/>
              </p:cNvSpPr>
              <p:nvPr/>
            </p:nvSpPr>
            <p:spPr bwMode="auto">
              <a:xfrm>
                <a:off x="9528665" y="5951423"/>
                <a:ext cx="331787" cy="331788"/>
              </a:xfrm>
              <a:prstGeom prst="ellipse">
                <a:avLst/>
              </a:prstGeom>
              <a:noFill/>
              <a:ln w="4763"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46">
                <a:extLst>
                  <a:ext uri="{FF2B5EF4-FFF2-40B4-BE49-F238E27FC236}">
                    <a16:creationId xmlns:a16="http://schemas.microsoft.com/office/drawing/2014/main" id="{F0326A1A-6ADB-4283-8FE6-3E0D94367C76}"/>
                  </a:ext>
                </a:extLst>
              </p:cNvPr>
              <p:cNvSpPr>
                <a:spLocks noChangeArrowheads="1"/>
              </p:cNvSpPr>
              <p:nvPr/>
            </p:nvSpPr>
            <p:spPr bwMode="auto">
              <a:xfrm>
                <a:off x="9650903" y="5983173"/>
                <a:ext cx="21113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rgbClr val="000000"/>
                    </a:solidFill>
                    <a:effectLst/>
                    <a:latin typeface="Times New Roman" panose="02020603050405020304" pitchFamily="18" charset="0"/>
                  </a:rPr>
                  <a:t>6</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72" name="Line 47">
                <a:extLst>
                  <a:ext uri="{FF2B5EF4-FFF2-40B4-BE49-F238E27FC236}">
                    <a16:creationId xmlns:a16="http://schemas.microsoft.com/office/drawing/2014/main" id="{1F66053F-4649-4E01-8875-49C1D8191DC3}"/>
                  </a:ext>
                </a:extLst>
              </p:cNvPr>
              <p:cNvSpPr>
                <a:spLocks noChangeShapeType="1"/>
              </p:cNvSpPr>
              <p:nvPr/>
            </p:nvSpPr>
            <p:spPr bwMode="auto">
              <a:xfrm flipV="1">
                <a:off x="9693765" y="5695836"/>
                <a:ext cx="0" cy="255588"/>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79" name="直接连接符 78">
            <a:extLst>
              <a:ext uri="{FF2B5EF4-FFF2-40B4-BE49-F238E27FC236}">
                <a16:creationId xmlns:a16="http://schemas.microsoft.com/office/drawing/2014/main" id="{B8698E64-1057-405C-AA00-FC80AE49CBC7}"/>
              </a:ext>
            </a:extLst>
          </p:cNvPr>
          <p:cNvCxnSpPr>
            <a:cxnSpLocks/>
          </p:cNvCxnSpPr>
          <p:nvPr/>
        </p:nvCxnSpPr>
        <p:spPr>
          <a:xfrm>
            <a:off x="2818509" y="5247826"/>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04CE5EE6-F21E-4590-BC0B-916C6FF97F2B}"/>
                  </a:ext>
                </a:extLst>
              </p:cNvPr>
              <p:cNvSpPr txBox="1"/>
              <p:nvPr/>
            </p:nvSpPr>
            <p:spPr>
              <a:xfrm>
                <a:off x="3704417" y="4887044"/>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81" name="文本框 80">
                <a:extLst>
                  <a:ext uri="{FF2B5EF4-FFF2-40B4-BE49-F238E27FC236}">
                    <a16:creationId xmlns:a16="http://schemas.microsoft.com/office/drawing/2014/main" id="{04CE5EE6-F21E-4590-BC0B-916C6FF97F2B}"/>
                  </a:ext>
                </a:extLst>
              </p:cNvPr>
              <p:cNvSpPr txBox="1">
                <a:spLocks noRot="1" noChangeAspect="1" noMove="1" noResize="1" noEditPoints="1" noAdjustHandles="1" noChangeArrowheads="1" noChangeShapeType="1" noTextEdit="1"/>
              </p:cNvSpPr>
              <p:nvPr/>
            </p:nvSpPr>
            <p:spPr>
              <a:xfrm>
                <a:off x="3704417" y="4887044"/>
                <a:ext cx="502766" cy="523220"/>
              </a:xfrm>
              <a:prstGeom prst="rect">
                <a:avLst/>
              </a:prstGeom>
              <a:blipFill>
                <a:blip r:embed="rId7"/>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8BB426A1-1F1E-49E5-B5E5-709BC41E8872}"/>
                  </a:ext>
                </a:extLst>
              </p:cNvPr>
              <p:cNvSpPr txBox="1"/>
              <p:nvPr/>
            </p:nvSpPr>
            <p:spPr>
              <a:xfrm>
                <a:off x="4770375" y="4464769"/>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82" name="文本框 81">
                <a:extLst>
                  <a:ext uri="{FF2B5EF4-FFF2-40B4-BE49-F238E27FC236}">
                    <a16:creationId xmlns:a16="http://schemas.microsoft.com/office/drawing/2014/main" id="{8BB426A1-1F1E-49E5-B5E5-709BC41E8872}"/>
                  </a:ext>
                </a:extLst>
              </p:cNvPr>
              <p:cNvSpPr txBox="1">
                <a:spLocks noRot="1" noChangeAspect="1" noMove="1" noResize="1" noEditPoints="1" noAdjustHandles="1" noChangeArrowheads="1" noChangeShapeType="1" noTextEdit="1"/>
              </p:cNvSpPr>
              <p:nvPr/>
            </p:nvSpPr>
            <p:spPr>
              <a:xfrm>
                <a:off x="4770375" y="4464769"/>
                <a:ext cx="502766" cy="523220"/>
              </a:xfrm>
              <a:prstGeom prst="rect">
                <a:avLst/>
              </a:prstGeom>
              <a:blipFill>
                <a:blip r:embed="rId8"/>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6301EE2C-DC9E-448C-8C93-190EBC191FE3}"/>
                  </a:ext>
                </a:extLst>
              </p:cNvPr>
              <p:cNvSpPr txBox="1"/>
              <p:nvPr/>
            </p:nvSpPr>
            <p:spPr>
              <a:xfrm>
                <a:off x="4241605" y="4879082"/>
                <a:ext cx="502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zh-CN" altLang="en-US" sz="2800" b="0" i="0" smtClean="0">
                          <a:solidFill>
                            <a:srgbClr val="FF0000"/>
                          </a:solidFill>
                          <a:latin typeface="Cambria Math" panose="02040503050406030204" pitchFamily="18" charset="0"/>
                        </a:rPr>
                        <m:t>.</m:t>
                      </m:r>
                    </m:oMath>
                  </m:oMathPara>
                </a14:m>
                <a:endParaRPr lang="zh-CN" altLang="en-US" dirty="0">
                  <a:solidFill>
                    <a:srgbClr val="FF0000"/>
                  </a:solidFill>
                </a:endParaRPr>
              </a:p>
            </p:txBody>
          </p:sp>
        </mc:Choice>
        <mc:Fallback xmlns="">
          <p:sp>
            <p:nvSpPr>
              <p:cNvPr id="83" name="文本框 82">
                <a:extLst>
                  <a:ext uri="{FF2B5EF4-FFF2-40B4-BE49-F238E27FC236}">
                    <a16:creationId xmlns:a16="http://schemas.microsoft.com/office/drawing/2014/main" id="{6301EE2C-DC9E-448C-8C93-190EBC191FE3}"/>
                  </a:ext>
                </a:extLst>
              </p:cNvPr>
              <p:cNvSpPr txBox="1">
                <a:spLocks noRot="1" noChangeAspect="1" noMove="1" noResize="1" noEditPoints="1" noAdjustHandles="1" noChangeArrowheads="1" noChangeShapeType="1" noTextEdit="1"/>
              </p:cNvSpPr>
              <p:nvPr/>
            </p:nvSpPr>
            <p:spPr>
              <a:xfrm>
                <a:off x="4241605" y="4879082"/>
                <a:ext cx="502766" cy="523220"/>
              </a:xfrm>
              <a:prstGeom prst="rect">
                <a:avLst/>
              </a:prstGeom>
              <a:blipFill>
                <a:blip r:embed="rId9"/>
                <a:stretch>
                  <a:fillRect/>
                </a:stretch>
              </a:blipFill>
            </p:spPr>
            <p:txBody>
              <a:bodyPr/>
              <a:lstStyle/>
              <a:p>
                <a:r>
                  <a:rPr lang="en-CN">
                    <a:noFill/>
                  </a:rPr>
                  <a:t> </a:t>
                </a:r>
              </a:p>
            </p:txBody>
          </p:sp>
        </mc:Fallback>
      </mc:AlternateContent>
      <p:cxnSp>
        <p:nvCxnSpPr>
          <p:cNvPr id="84" name="直接连接符 83">
            <a:extLst>
              <a:ext uri="{FF2B5EF4-FFF2-40B4-BE49-F238E27FC236}">
                <a16:creationId xmlns:a16="http://schemas.microsoft.com/office/drawing/2014/main" id="{38AB86AA-8E20-4359-9AD4-5FA88C491EF9}"/>
              </a:ext>
            </a:extLst>
          </p:cNvPr>
          <p:cNvCxnSpPr>
            <a:cxnSpLocks/>
          </p:cNvCxnSpPr>
          <p:nvPr/>
        </p:nvCxnSpPr>
        <p:spPr>
          <a:xfrm>
            <a:off x="3338555" y="4823772"/>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13F62612-6938-4729-9C7D-EFDE99CC53B3}"/>
              </a:ext>
            </a:extLst>
          </p:cNvPr>
          <p:cNvCxnSpPr>
            <a:cxnSpLocks/>
          </p:cNvCxnSpPr>
          <p:nvPr/>
        </p:nvCxnSpPr>
        <p:spPr>
          <a:xfrm>
            <a:off x="3338555" y="5246645"/>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2CF6F582-562B-4C80-A695-6C993A59B9A6}"/>
              </a:ext>
            </a:extLst>
          </p:cNvPr>
          <p:cNvCxnSpPr>
            <a:cxnSpLocks/>
          </p:cNvCxnSpPr>
          <p:nvPr/>
        </p:nvCxnSpPr>
        <p:spPr>
          <a:xfrm>
            <a:off x="3849952" y="5225278"/>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3E04FE59-3E0F-4003-879A-3E4ACD43560A}"/>
              </a:ext>
            </a:extLst>
          </p:cNvPr>
          <p:cNvCxnSpPr>
            <a:cxnSpLocks/>
          </p:cNvCxnSpPr>
          <p:nvPr/>
        </p:nvCxnSpPr>
        <p:spPr>
          <a:xfrm>
            <a:off x="3859379" y="5641975"/>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88D93724-D64E-4A30-93A5-5077750B97DB}"/>
              </a:ext>
            </a:extLst>
          </p:cNvPr>
          <p:cNvCxnSpPr>
            <a:cxnSpLocks/>
          </p:cNvCxnSpPr>
          <p:nvPr/>
        </p:nvCxnSpPr>
        <p:spPr>
          <a:xfrm>
            <a:off x="4387140" y="5225278"/>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B522D828-0278-4A18-928A-BE2ED6FB58E9}"/>
              </a:ext>
            </a:extLst>
          </p:cNvPr>
          <p:cNvCxnSpPr>
            <a:cxnSpLocks/>
          </p:cNvCxnSpPr>
          <p:nvPr/>
        </p:nvCxnSpPr>
        <p:spPr>
          <a:xfrm>
            <a:off x="4387140" y="5641975"/>
            <a:ext cx="2116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86FE9B2-D764-4133-8D61-76CD2A9D141D}"/>
              </a:ext>
            </a:extLst>
          </p:cNvPr>
          <p:cNvSpPr>
            <a:spLocks noGrp="1"/>
          </p:cNvSpPr>
          <p:nvPr>
            <p:ph type="sldNum" sz="quarter" idx="12"/>
          </p:nvPr>
        </p:nvSpPr>
        <p:spPr/>
        <p:txBody>
          <a:bodyPr/>
          <a:lstStyle/>
          <a:p>
            <a:fld id="{8AD9B182-5BD6-45D0-A008-42079E5D91E0}" type="slidenum">
              <a:rPr lang="zh-CN" altLang="en-US" smtClean="0"/>
              <a:t>11</a:t>
            </a:fld>
            <a:endParaRPr lang="zh-CN" altLang="en-US"/>
          </a:p>
        </p:txBody>
      </p:sp>
    </p:spTree>
    <p:extLst>
      <p:ext uri="{BB962C8B-B14F-4D97-AF65-F5344CB8AC3E}">
        <p14:creationId xmlns:p14="http://schemas.microsoft.com/office/powerpoint/2010/main" val="82060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1" grpId="0"/>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E4E86BD-BB8C-4828-9DA7-4477389A98B2}"/>
              </a:ext>
            </a:extLst>
          </p:cNvPr>
          <p:cNvSpPr txBox="1"/>
          <p:nvPr/>
        </p:nvSpPr>
        <p:spPr>
          <a:xfrm>
            <a:off x="1241982" y="267820"/>
            <a:ext cx="6610546" cy="523220"/>
          </a:xfrm>
          <a:prstGeom prst="rect">
            <a:avLst/>
          </a:prstGeom>
          <a:noFill/>
        </p:spPr>
        <p:txBody>
          <a:bodyPr wrap="square">
            <a:spAutoFit/>
          </a:bodyPr>
          <a:lstStyle/>
          <a:p>
            <a:r>
              <a:rPr lang="en-US" altLang="zh-CN" sz="2800" b="1" kern="0">
                <a:solidFill>
                  <a:srgbClr val="272B3E"/>
                </a:solidFill>
                <a:latin typeface="微软雅黑"/>
                <a:ea typeface="微软雅黑"/>
              </a:rPr>
              <a:t>Evaluate the reordering method</a:t>
            </a:r>
            <a:endParaRPr lang="zh-CN" altLang="en-US" sz="2800" b="1" kern="0">
              <a:solidFill>
                <a:srgbClr val="272B3E"/>
              </a:solidFill>
              <a:latin typeface="微软雅黑"/>
              <a:ea typeface="微软雅黑"/>
            </a:endParaRPr>
          </a:p>
        </p:txBody>
      </p:sp>
      <p:sp>
        <p:nvSpPr>
          <p:cNvPr id="4" name="矩形 1">
            <a:extLst>
              <a:ext uri="{FF2B5EF4-FFF2-40B4-BE49-F238E27FC236}">
                <a16:creationId xmlns:a16="http://schemas.microsoft.com/office/drawing/2014/main" id="{68F69EF0-4978-4CE5-A4F8-B6DBE67CF40C}"/>
              </a:ext>
            </a:extLst>
          </p:cNvPr>
          <p:cNvSpPr>
            <a:spLocks noChangeArrowheads="1"/>
          </p:cNvSpPr>
          <p:nvPr/>
        </p:nvSpPr>
        <p:spPr bwMode="auto">
          <a:xfrm>
            <a:off x="1532836" y="2620539"/>
            <a:ext cx="9922103" cy="47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000">
                <a:solidFill>
                  <a:srgbClr val="272B3E"/>
                </a:solidFill>
                <a:latin typeface="微软雅黑" panose="020B0503020204020204" pitchFamily="34" charset="-122"/>
                <a:ea typeface="微软雅黑" panose="020B0503020204020204" pitchFamily="34" charset="-122"/>
              </a:rPr>
              <a:t>  </a:t>
            </a:r>
            <a:r>
              <a:rPr lang="en-US" altLang="zh-CN" sz="2400">
                <a:solidFill>
                  <a:srgbClr val="272B3E"/>
                </a:solidFill>
                <a:latin typeface="微软雅黑" panose="020B0503020204020204" pitchFamily="34" charset="-122"/>
                <a:ea typeface="微软雅黑" panose="020B0503020204020204" pitchFamily="34" charset="-122"/>
              </a:rPr>
              <a:t>The lowest number of fill-in elements (less computation)</a:t>
            </a:r>
          </a:p>
        </p:txBody>
      </p:sp>
      <p:grpSp>
        <p:nvGrpSpPr>
          <p:cNvPr id="5" name="组合 4">
            <a:extLst>
              <a:ext uri="{FF2B5EF4-FFF2-40B4-BE49-F238E27FC236}">
                <a16:creationId xmlns:a16="http://schemas.microsoft.com/office/drawing/2014/main" id="{E8EBFD50-8AC9-428C-A9F8-F5FE689E46E4}"/>
              </a:ext>
            </a:extLst>
          </p:cNvPr>
          <p:cNvGrpSpPr/>
          <p:nvPr/>
        </p:nvGrpSpPr>
        <p:grpSpPr>
          <a:xfrm>
            <a:off x="1192894" y="3709300"/>
            <a:ext cx="9695064" cy="2574412"/>
            <a:chOff x="1192894" y="3709300"/>
            <a:chExt cx="9695064" cy="2574412"/>
          </a:xfrm>
        </p:grpSpPr>
        <p:grpSp>
          <p:nvGrpSpPr>
            <p:cNvPr id="6" name="组合 5">
              <a:extLst>
                <a:ext uri="{FF2B5EF4-FFF2-40B4-BE49-F238E27FC236}">
                  <a16:creationId xmlns:a16="http://schemas.microsoft.com/office/drawing/2014/main" id="{CE9BB92B-F1A5-4315-9624-B932E6D2663C}"/>
                </a:ext>
              </a:extLst>
            </p:cNvPr>
            <p:cNvGrpSpPr/>
            <p:nvPr/>
          </p:nvGrpSpPr>
          <p:grpSpPr>
            <a:xfrm>
              <a:off x="1192894" y="3709300"/>
              <a:ext cx="9600000" cy="2342857"/>
              <a:chOff x="1192894" y="4190066"/>
              <a:chExt cx="9600000" cy="2342857"/>
            </a:xfrm>
          </p:grpSpPr>
          <p:pic>
            <p:nvPicPr>
              <p:cNvPr id="8" name="图片 7">
                <a:extLst>
                  <a:ext uri="{FF2B5EF4-FFF2-40B4-BE49-F238E27FC236}">
                    <a16:creationId xmlns:a16="http://schemas.microsoft.com/office/drawing/2014/main" id="{49C689F1-28C1-45B5-91B2-C05998FFEDCA}"/>
                  </a:ext>
                </a:extLst>
              </p:cNvPr>
              <p:cNvPicPr>
                <a:picLocks noChangeAspect="1"/>
              </p:cNvPicPr>
              <p:nvPr/>
            </p:nvPicPr>
            <p:blipFill>
              <a:blip r:embed="rId3"/>
              <a:stretch>
                <a:fillRect/>
              </a:stretch>
            </p:blipFill>
            <p:spPr>
              <a:xfrm>
                <a:off x="1192894" y="4190066"/>
                <a:ext cx="9600000" cy="2342857"/>
              </a:xfrm>
              <a:prstGeom prst="rect">
                <a:avLst/>
              </a:prstGeom>
            </p:spPr>
          </p:pic>
          <p:sp>
            <p:nvSpPr>
              <p:cNvPr id="9" name="椭圆 8">
                <a:extLst>
                  <a:ext uri="{FF2B5EF4-FFF2-40B4-BE49-F238E27FC236}">
                    <a16:creationId xmlns:a16="http://schemas.microsoft.com/office/drawing/2014/main" id="{077AB2A8-BCE6-49C9-8148-DA343D8C4173}"/>
                  </a:ext>
                </a:extLst>
              </p:cNvPr>
              <p:cNvSpPr/>
              <p:nvPr/>
            </p:nvSpPr>
            <p:spPr bwMode="auto">
              <a:xfrm>
                <a:off x="4905686" y="5178707"/>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椭圆 9">
                <a:extLst>
                  <a:ext uri="{FF2B5EF4-FFF2-40B4-BE49-F238E27FC236}">
                    <a16:creationId xmlns:a16="http://schemas.microsoft.com/office/drawing/2014/main" id="{D41B1A67-7219-4D0E-AE92-AB4091D36D4D}"/>
                  </a:ext>
                </a:extLst>
              </p:cNvPr>
              <p:cNvSpPr/>
              <p:nvPr/>
            </p:nvSpPr>
            <p:spPr bwMode="auto">
              <a:xfrm>
                <a:off x="4933966" y="6075744"/>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1" name="椭圆 10">
                <a:extLst>
                  <a:ext uri="{FF2B5EF4-FFF2-40B4-BE49-F238E27FC236}">
                    <a16:creationId xmlns:a16="http://schemas.microsoft.com/office/drawing/2014/main" id="{F208AA60-B3EE-47C9-8BCE-2507A9DD763B}"/>
                  </a:ext>
                </a:extLst>
              </p:cNvPr>
              <p:cNvSpPr/>
              <p:nvPr/>
            </p:nvSpPr>
            <p:spPr bwMode="auto">
              <a:xfrm>
                <a:off x="6839751" y="5511330"/>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椭圆 11">
                <a:extLst>
                  <a:ext uri="{FF2B5EF4-FFF2-40B4-BE49-F238E27FC236}">
                    <a16:creationId xmlns:a16="http://schemas.microsoft.com/office/drawing/2014/main" id="{36426CDD-9D58-4F89-8310-F97F5873D191}"/>
                  </a:ext>
                </a:extLst>
              </p:cNvPr>
              <p:cNvSpPr/>
              <p:nvPr/>
            </p:nvSpPr>
            <p:spPr bwMode="auto">
              <a:xfrm>
                <a:off x="8797468" y="5801721"/>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椭圆 12">
                <a:extLst>
                  <a:ext uri="{FF2B5EF4-FFF2-40B4-BE49-F238E27FC236}">
                    <a16:creationId xmlns:a16="http://schemas.microsoft.com/office/drawing/2014/main" id="{E2F70AAF-4E9C-4C2E-BB21-83F7DF0E8035}"/>
                  </a:ext>
                </a:extLst>
              </p:cNvPr>
              <p:cNvSpPr/>
              <p:nvPr/>
            </p:nvSpPr>
            <p:spPr bwMode="auto">
              <a:xfrm>
                <a:off x="8797468" y="6085319"/>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椭圆 13">
                <a:extLst>
                  <a:ext uri="{FF2B5EF4-FFF2-40B4-BE49-F238E27FC236}">
                    <a16:creationId xmlns:a16="http://schemas.microsoft.com/office/drawing/2014/main" id="{BF634021-5CD2-45FF-934C-536E95010A6E}"/>
                  </a:ext>
                </a:extLst>
              </p:cNvPr>
              <p:cNvSpPr/>
              <p:nvPr/>
            </p:nvSpPr>
            <p:spPr bwMode="auto">
              <a:xfrm>
                <a:off x="4924539" y="4902794"/>
                <a:ext cx="825811" cy="332623"/>
              </a:xfrm>
              <a:prstGeom prst="ellipse">
                <a:avLst/>
              </a:prstGeom>
              <a:noFill/>
              <a:ln w="19050"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文本框 6">
              <a:extLst>
                <a:ext uri="{FF2B5EF4-FFF2-40B4-BE49-F238E27FC236}">
                  <a16:creationId xmlns:a16="http://schemas.microsoft.com/office/drawing/2014/main" id="{FC51405E-274C-4792-A653-7CD44BF2F992}"/>
                </a:ext>
              </a:extLst>
            </p:cNvPr>
            <p:cNvSpPr txBox="1"/>
            <p:nvPr/>
          </p:nvSpPr>
          <p:spPr>
            <a:xfrm>
              <a:off x="4152900" y="5945158"/>
              <a:ext cx="6735058" cy="338554"/>
            </a:xfrm>
            <a:prstGeom prst="rect">
              <a:avLst/>
            </a:prstGeom>
            <a:noFill/>
          </p:spPr>
          <p:txBody>
            <a:bodyPr wrap="square">
              <a:spAutoFit/>
            </a:bodyPr>
            <a:lstStyle/>
            <a:p>
              <a:pPr algn="l"/>
              <a:r>
                <a:rPr lang="en-US" altLang="zh-CN" sz="1600" err="1">
                  <a:latin typeface="Arial" panose="020B0604020202020204" pitchFamily="34" charset="0"/>
                  <a:cs typeface="Arial" panose="020B0604020202020204" pitchFamily="34" charset="0"/>
                </a:rPr>
                <a:t>n</a:t>
              </a:r>
              <a:r>
                <a:rPr lang="en-US" altLang="zh-CN" sz="1600" b="0" i="0" u="none" strike="noStrike" baseline="0" err="1">
                  <a:latin typeface="Arial" panose="020B0604020202020204" pitchFamily="34" charset="0"/>
                  <a:cs typeface="Arial" panose="020B0604020202020204" pitchFamily="34" charset="0"/>
                </a:rPr>
                <a:t>nz</a:t>
              </a:r>
              <a:r>
                <a:rPr lang="en-US" altLang="zh-CN" sz="1600" b="0" i="0" u="none" strike="noStrike" baseline="0">
                  <a:latin typeface="Arial" panose="020B0604020202020204" pitchFamily="34" charset="0"/>
                  <a:cs typeface="Arial" panose="020B0604020202020204" pitchFamily="34" charset="0"/>
                </a:rPr>
                <a:t>: number of non-zero elements.    </a:t>
              </a:r>
              <a:r>
                <a:rPr lang="en-US" altLang="zh-CN" sz="1600">
                  <a:latin typeface="Arial" panose="020B0604020202020204" pitchFamily="34" charset="0"/>
                  <a:cs typeface="Arial" panose="020B0604020202020204" pitchFamily="34" charset="0"/>
                </a:rPr>
                <a:t>t</a:t>
              </a:r>
              <a:r>
                <a:rPr lang="en-US" altLang="zh-CN" sz="1600" b="0" i="0" u="none" strike="noStrike" baseline="0">
                  <a:latin typeface="Arial" panose="020B0604020202020204" pitchFamily="34" charset="0"/>
                  <a:cs typeface="Arial" panose="020B0604020202020204" pitchFamily="34" charset="0"/>
                </a:rPr>
                <a:t>ime: numerical factorization time</a:t>
              </a:r>
              <a:r>
                <a:rPr lang="en-US" altLang="zh-CN" sz="1600" b="0" i="0" u="none" strike="noStrike" baseline="0">
                  <a:latin typeface="Times New Roman" panose="02020603050405020304" pitchFamily="18" charset="0"/>
                  <a:cs typeface="Times New Roman" panose="02020603050405020304" pitchFamily="18" charset="0"/>
                </a:rPr>
                <a:t>. </a:t>
              </a:r>
              <a:endParaRPr lang="zh-CN" altLang="en-US" sz="44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F63AC9C-CC29-4D34-94B9-02A915B41244}"/>
                  </a:ext>
                </a:extLst>
              </p:cNvPr>
              <p:cNvSpPr txBox="1"/>
              <p:nvPr/>
            </p:nvSpPr>
            <p:spPr>
              <a:xfrm>
                <a:off x="6523554" y="3248659"/>
                <a:ext cx="4547828" cy="400110"/>
              </a:xfrm>
              <a:prstGeom prst="rect">
                <a:avLst/>
              </a:prstGeom>
              <a:noFill/>
            </p:spPr>
            <p:txBody>
              <a:bodyPr wrap="square">
                <a:spAutoFit/>
              </a:bodyPr>
              <a:lstStyle/>
              <a:p>
                <a:r>
                  <a:rPr lang="en-US" altLang="zh-CN" sz="2000" b="1">
                    <a:solidFill>
                      <a:srgbClr val="C00000"/>
                    </a:solidFill>
                    <a:latin typeface="微软雅黑" panose="020B0503020204020204" pitchFamily="34" charset="-122"/>
                    <a:ea typeface="微软雅黑" panose="020B0503020204020204" pitchFamily="34" charset="-122"/>
                  </a:rPr>
                  <a:t>least</a:t>
                </a:r>
                <a:r>
                  <a:rPr lang="zh-CN" altLang="en-US" sz="2000" b="1">
                    <a:solidFill>
                      <a:srgbClr val="C00000"/>
                    </a:solidFill>
                    <a:latin typeface="微软雅黑" panose="020B0503020204020204" pitchFamily="34" charset="-122"/>
                    <a:ea typeface="微软雅黑" panose="020B0503020204020204" pitchFamily="34" charset="-122"/>
                  </a:rPr>
                  <a:t> </a:t>
                </a:r>
                <a:r>
                  <a:rPr lang="en-US" altLang="zh-CN" sz="2000" b="1">
                    <a:solidFill>
                      <a:srgbClr val="C00000"/>
                    </a:solidFill>
                    <a:latin typeface="微软雅黑" panose="020B0503020204020204" pitchFamily="34" charset="-122"/>
                    <a:ea typeface="微软雅黑" panose="020B0503020204020204" pitchFamily="34" charset="-122"/>
                  </a:rPr>
                  <a:t>fill-ins</a:t>
                </a:r>
                <a:r>
                  <a:rPr lang="zh-CN" altLang="en-US" sz="2000" b="1">
                    <a:solidFill>
                      <a:srgbClr val="C00000"/>
                    </a:solidFill>
                    <a:latin typeface="微软雅黑" panose="020B0503020204020204" pitchFamily="34" charset="-122"/>
                    <a:ea typeface="微软雅黑" panose="020B0503020204020204" pitchFamily="34" charset="-122"/>
                  </a:rPr>
                  <a:t> </a:t>
                </a:r>
                <a14:m>
                  <m:oMath xmlns:m="http://schemas.openxmlformats.org/officeDocument/2006/math">
                    <m:r>
                      <a:rPr lang="zh-CN" altLang="en-US" sz="2000" b="1" i="1" smtClean="0">
                        <a:solidFill>
                          <a:srgbClr val="C00000"/>
                        </a:solidFill>
                        <a:latin typeface="Cambria Math" panose="02040503050406030204" pitchFamily="18" charset="0"/>
                        <a:ea typeface="微软雅黑" panose="020B0503020204020204" pitchFamily="34" charset="-122"/>
                      </a:rPr>
                      <m:t>≠</m:t>
                    </m:r>
                    <m:r>
                      <a:rPr lang="en-US" altLang="zh-CN" sz="2000" b="1" i="1" smtClean="0">
                        <a:solidFill>
                          <a:srgbClr val="C00000"/>
                        </a:solidFill>
                        <a:latin typeface="Cambria Math" panose="02040503050406030204" pitchFamily="18" charset="0"/>
                        <a:ea typeface="微软雅黑" panose="020B0503020204020204" pitchFamily="34" charset="-122"/>
                      </a:rPr>
                      <m:t> </m:t>
                    </m:r>
                  </m:oMath>
                </a14:m>
                <a:r>
                  <a:rPr lang="en-US" altLang="zh-CN" sz="2000" b="1">
                    <a:solidFill>
                      <a:srgbClr val="C00000"/>
                    </a:solidFill>
                    <a:latin typeface="微软雅黑" panose="020B0503020204020204" pitchFamily="34" charset="-122"/>
                    <a:ea typeface="微软雅黑" panose="020B0503020204020204" pitchFamily="34" charset="-122"/>
                  </a:rPr>
                  <a:t> best performance</a:t>
                </a:r>
              </a:p>
            </p:txBody>
          </p:sp>
        </mc:Choice>
        <mc:Fallback xmlns="">
          <p:sp>
            <p:nvSpPr>
              <p:cNvPr id="15" name="文本框 14">
                <a:extLst>
                  <a:ext uri="{FF2B5EF4-FFF2-40B4-BE49-F238E27FC236}">
                    <a16:creationId xmlns:a16="http://schemas.microsoft.com/office/drawing/2014/main" id="{CF63AC9C-CC29-4D34-94B9-02A915B41244}"/>
                  </a:ext>
                </a:extLst>
              </p:cNvPr>
              <p:cNvSpPr txBox="1">
                <a:spLocks noRot="1" noChangeAspect="1" noMove="1" noResize="1" noEditPoints="1" noAdjustHandles="1" noChangeArrowheads="1" noChangeShapeType="1" noTextEdit="1"/>
              </p:cNvSpPr>
              <p:nvPr/>
            </p:nvSpPr>
            <p:spPr>
              <a:xfrm>
                <a:off x="6523554" y="3248659"/>
                <a:ext cx="4547828" cy="400110"/>
              </a:xfrm>
              <a:prstGeom prst="rect">
                <a:avLst/>
              </a:prstGeom>
              <a:blipFill>
                <a:blip r:embed="rId4"/>
                <a:stretch>
                  <a:fillRect l="-1340" t="-9091" b="-25758"/>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25D35117-E450-482F-8D59-6945A357D00F}"/>
              </a:ext>
            </a:extLst>
          </p:cNvPr>
          <p:cNvSpPr txBox="1"/>
          <p:nvPr/>
        </p:nvSpPr>
        <p:spPr>
          <a:xfrm>
            <a:off x="717042" y="1570471"/>
            <a:ext cx="7446569" cy="581057"/>
          </a:xfrm>
          <a:prstGeom prst="rect">
            <a:avLst/>
          </a:prstGeom>
          <a:noFill/>
        </p:spPr>
        <p:txBody>
          <a:bodyPr wrap="square">
            <a:spAutoFit/>
          </a:bodyPr>
          <a:lstStyle/>
          <a:p>
            <a:pPr>
              <a:lnSpc>
                <a:spcPct val="150000"/>
              </a:lnSpc>
            </a:pPr>
            <a:r>
              <a:rPr lang="en-US" altLang="zh-CN" sz="2400" b="1">
                <a:solidFill>
                  <a:srgbClr val="3E5266"/>
                </a:solidFill>
                <a:latin typeface="微软雅黑" panose="020B0503020204020204" pitchFamily="34" charset="-122"/>
                <a:ea typeface="微软雅黑" panose="020B0503020204020204" pitchFamily="34" charset="-122"/>
              </a:rPr>
              <a:t>What kind of reordering strategy is optimal?</a:t>
            </a:r>
            <a:endParaRPr lang="zh-CN" altLang="en-US" sz="2400" b="1">
              <a:solidFill>
                <a:srgbClr val="3E5266"/>
              </a:solidFill>
              <a:latin typeface="微软雅黑" panose="020B0503020204020204" pitchFamily="34" charset="-122"/>
              <a:ea typeface="微软雅黑" panose="020B0503020204020204" pitchFamily="34" charset="-122"/>
            </a:endParaRPr>
          </a:p>
        </p:txBody>
      </p:sp>
      <p:sp>
        <p:nvSpPr>
          <p:cNvPr id="2" name="灯片编号占位符 1">
            <a:extLst>
              <a:ext uri="{FF2B5EF4-FFF2-40B4-BE49-F238E27FC236}">
                <a16:creationId xmlns:a16="http://schemas.microsoft.com/office/drawing/2014/main" id="{3772A7FD-B1F5-4A6B-8D3A-000DE0F478C0}"/>
              </a:ext>
            </a:extLst>
          </p:cNvPr>
          <p:cNvSpPr>
            <a:spLocks noGrp="1"/>
          </p:cNvSpPr>
          <p:nvPr>
            <p:ph type="sldNum" sz="quarter" idx="12"/>
          </p:nvPr>
        </p:nvSpPr>
        <p:spPr/>
        <p:txBody>
          <a:bodyPr/>
          <a:lstStyle/>
          <a:p>
            <a:fld id="{8AD9B182-5BD6-45D0-A008-42079E5D91E0}" type="slidenum">
              <a:rPr lang="zh-CN" altLang="en-US" smtClean="0"/>
              <a:t>12</a:t>
            </a:fld>
            <a:endParaRPr lang="zh-CN" altLang="en-US"/>
          </a:p>
        </p:txBody>
      </p:sp>
    </p:spTree>
    <p:extLst>
      <p:ext uri="{BB962C8B-B14F-4D97-AF65-F5344CB8AC3E}">
        <p14:creationId xmlns:p14="http://schemas.microsoft.com/office/powerpoint/2010/main" val="39776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89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067490C-07F8-46E7-99B1-88289C3EA802}"/>
              </a:ext>
            </a:extLst>
          </p:cNvPr>
          <p:cNvSpPr txBox="1"/>
          <p:nvPr/>
        </p:nvSpPr>
        <p:spPr>
          <a:xfrm>
            <a:off x="717042" y="1570471"/>
            <a:ext cx="7446569" cy="581057"/>
          </a:xfrm>
          <a:prstGeom prst="rect">
            <a:avLst/>
          </a:prstGeom>
          <a:noFill/>
        </p:spPr>
        <p:txBody>
          <a:bodyPr wrap="square">
            <a:spAutoFit/>
          </a:bodyPr>
          <a:lstStyle/>
          <a:p>
            <a:pPr>
              <a:lnSpc>
                <a:spcPct val="150000"/>
              </a:lnSpc>
            </a:pPr>
            <a:r>
              <a:rPr lang="en-US" altLang="zh-CN" sz="2400" b="1">
                <a:solidFill>
                  <a:srgbClr val="3E5266"/>
                </a:solidFill>
                <a:latin typeface="微软雅黑" panose="020B0503020204020204" pitchFamily="34" charset="-122"/>
                <a:ea typeface="微软雅黑" panose="020B0503020204020204" pitchFamily="34" charset="-122"/>
              </a:rPr>
              <a:t>What kind of reordering strategy is optimal?</a:t>
            </a:r>
            <a:endParaRPr lang="zh-CN" altLang="en-US" sz="2400" b="1">
              <a:solidFill>
                <a:srgbClr val="3E5266"/>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53356178-3AAB-46E0-8281-B0C0B05888CC}"/>
              </a:ext>
            </a:extLst>
          </p:cNvPr>
          <p:cNvSpPr txBox="1"/>
          <p:nvPr/>
        </p:nvSpPr>
        <p:spPr>
          <a:xfrm>
            <a:off x="1241982" y="267820"/>
            <a:ext cx="6610546" cy="523220"/>
          </a:xfrm>
          <a:prstGeom prst="rect">
            <a:avLst/>
          </a:prstGeom>
          <a:noFill/>
        </p:spPr>
        <p:txBody>
          <a:bodyPr wrap="square">
            <a:spAutoFit/>
          </a:bodyPr>
          <a:lstStyle/>
          <a:p>
            <a:r>
              <a:rPr lang="en-US" altLang="zh-CN" sz="2800" b="1" kern="0">
                <a:solidFill>
                  <a:srgbClr val="272B3E"/>
                </a:solidFill>
                <a:latin typeface="微软雅黑"/>
                <a:ea typeface="微软雅黑"/>
              </a:rPr>
              <a:t>Evaluate the reordering method</a:t>
            </a:r>
            <a:endParaRPr lang="zh-CN" altLang="en-US" sz="2800" b="1" kern="0">
              <a:solidFill>
                <a:srgbClr val="272B3E"/>
              </a:solidFill>
              <a:latin typeface="微软雅黑"/>
              <a:ea typeface="微软雅黑"/>
            </a:endParaRPr>
          </a:p>
        </p:txBody>
      </p:sp>
      <p:pic>
        <p:nvPicPr>
          <p:cNvPr id="5" name="图片 4">
            <a:extLst>
              <a:ext uri="{FF2B5EF4-FFF2-40B4-BE49-F238E27FC236}">
                <a16:creationId xmlns:a16="http://schemas.microsoft.com/office/drawing/2014/main" id="{87F1E871-4725-4F94-A943-211E1FF561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35232" y="3237055"/>
            <a:ext cx="3133725" cy="3267075"/>
          </a:xfrm>
          <a:prstGeom prst="rect">
            <a:avLst/>
          </a:prstGeom>
        </p:spPr>
      </p:pic>
      <p:sp>
        <p:nvSpPr>
          <p:cNvPr id="7" name="矩形 1">
            <a:extLst>
              <a:ext uri="{FF2B5EF4-FFF2-40B4-BE49-F238E27FC236}">
                <a16:creationId xmlns:a16="http://schemas.microsoft.com/office/drawing/2014/main" id="{9633EB08-D5B5-40F7-939B-72399290B755}"/>
              </a:ext>
            </a:extLst>
          </p:cNvPr>
          <p:cNvSpPr>
            <a:spLocks noChangeArrowheads="1"/>
          </p:cNvSpPr>
          <p:nvPr/>
        </p:nvSpPr>
        <p:spPr bwMode="auto">
          <a:xfrm>
            <a:off x="1898519" y="2457624"/>
            <a:ext cx="9922103" cy="47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000">
                <a:solidFill>
                  <a:srgbClr val="272B3E"/>
                </a:solidFill>
                <a:latin typeface="微软雅黑" panose="020B0503020204020204" pitchFamily="34" charset="-122"/>
                <a:ea typeface="微软雅黑" panose="020B0503020204020204" pitchFamily="34" charset="-122"/>
              </a:rPr>
              <a:t>  </a:t>
            </a:r>
            <a:r>
              <a:rPr lang="en-US" altLang="zh-CN" sz="2400">
                <a:solidFill>
                  <a:srgbClr val="272B3E"/>
                </a:solidFill>
                <a:latin typeface="微软雅黑" panose="020B0503020204020204" pitchFamily="34" charset="-122"/>
                <a:ea typeface="微软雅黑" panose="020B0503020204020204" pitchFamily="34" charset="-122"/>
              </a:rPr>
              <a:t>The best pattern of </a:t>
            </a:r>
            <a:r>
              <a:rPr lang="en-US" altLang="zh-CN" sz="2400" err="1">
                <a:solidFill>
                  <a:srgbClr val="272B3E"/>
                </a:solidFill>
                <a:latin typeface="微软雅黑" panose="020B0503020204020204" pitchFamily="34" charset="-122"/>
                <a:ea typeface="微软雅黑" panose="020B0503020204020204" pitchFamily="34" charset="-122"/>
              </a:rPr>
              <a:t>nonzeros</a:t>
            </a:r>
            <a:r>
              <a:rPr lang="en-US" altLang="zh-CN" sz="2400">
                <a:solidFill>
                  <a:srgbClr val="272B3E"/>
                </a:solidFill>
                <a:latin typeface="微软雅黑" panose="020B0503020204020204" pitchFamily="34" charset="-122"/>
                <a:ea typeface="微软雅黑" panose="020B0503020204020204" pitchFamily="34" charset="-122"/>
              </a:rPr>
              <a:t> (least dependences)</a:t>
            </a:r>
          </a:p>
        </p:txBody>
      </p:sp>
      <p:sp>
        <p:nvSpPr>
          <p:cNvPr id="6" name="文本框 5">
            <a:extLst>
              <a:ext uri="{FF2B5EF4-FFF2-40B4-BE49-F238E27FC236}">
                <a16:creationId xmlns:a16="http://schemas.microsoft.com/office/drawing/2014/main" id="{3D11382C-1A9E-41FC-AA50-F17D6BAE04FD}"/>
              </a:ext>
            </a:extLst>
          </p:cNvPr>
          <p:cNvSpPr txBox="1"/>
          <p:nvPr/>
        </p:nvSpPr>
        <p:spPr>
          <a:xfrm rot="21380238">
            <a:off x="4919954" y="3793744"/>
            <a:ext cx="1891862" cy="400110"/>
          </a:xfrm>
          <a:prstGeom prst="rect">
            <a:avLst/>
          </a:prstGeom>
          <a:noFill/>
        </p:spPr>
        <p:txBody>
          <a:bodyPr wrap="square">
            <a:spAutoFit/>
          </a:bodyPr>
          <a:lstStyle/>
          <a:p>
            <a:pPr algn="ctr"/>
            <a:r>
              <a:rPr lang="en-US" altLang="zh-CN" sz="2000" b="1" i="0" u="none" strike="noStrike" baseline="0">
                <a:solidFill>
                  <a:srgbClr val="D87464"/>
                </a:solidFill>
                <a:latin typeface="Chalkduster"/>
              </a:rPr>
              <a:t>Good or not?</a:t>
            </a:r>
          </a:p>
        </p:txBody>
      </p:sp>
      <p:sp>
        <p:nvSpPr>
          <p:cNvPr id="10" name="文本框 9">
            <a:extLst>
              <a:ext uri="{FF2B5EF4-FFF2-40B4-BE49-F238E27FC236}">
                <a16:creationId xmlns:a16="http://schemas.microsoft.com/office/drawing/2014/main" id="{00D63A21-3200-4894-BCB4-D8474A74AF00}"/>
              </a:ext>
            </a:extLst>
          </p:cNvPr>
          <p:cNvSpPr txBox="1"/>
          <p:nvPr/>
        </p:nvSpPr>
        <p:spPr>
          <a:xfrm rot="2030742">
            <a:off x="6163476" y="4482272"/>
            <a:ext cx="1233876" cy="400110"/>
          </a:xfrm>
          <a:prstGeom prst="rect">
            <a:avLst/>
          </a:prstGeom>
          <a:noFill/>
        </p:spPr>
        <p:txBody>
          <a:bodyPr wrap="square">
            <a:spAutoFit/>
          </a:bodyPr>
          <a:lstStyle/>
          <a:p>
            <a:pPr algn="ctr"/>
            <a:r>
              <a:rPr lang="en-US" altLang="zh-CN" sz="2000" b="1" i="0" u="none" strike="noStrike" baseline="0">
                <a:solidFill>
                  <a:srgbClr val="D87464"/>
                </a:solidFill>
                <a:latin typeface="Chalkduster"/>
              </a:rPr>
              <a:t>AMD?</a:t>
            </a:r>
          </a:p>
        </p:txBody>
      </p:sp>
      <p:sp>
        <p:nvSpPr>
          <p:cNvPr id="11" name="文本框 10">
            <a:extLst>
              <a:ext uri="{FF2B5EF4-FFF2-40B4-BE49-F238E27FC236}">
                <a16:creationId xmlns:a16="http://schemas.microsoft.com/office/drawing/2014/main" id="{DFF8BBB1-89D9-424F-8C1E-1159BA726D67}"/>
              </a:ext>
            </a:extLst>
          </p:cNvPr>
          <p:cNvSpPr txBox="1"/>
          <p:nvPr/>
        </p:nvSpPr>
        <p:spPr>
          <a:xfrm rot="19924992">
            <a:off x="4362482" y="4465536"/>
            <a:ext cx="1233876" cy="400110"/>
          </a:xfrm>
          <a:prstGeom prst="rect">
            <a:avLst/>
          </a:prstGeom>
          <a:noFill/>
        </p:spPr>
        <p:txBody>
          <a:bodyPr wrap="square">
            <a:spAutoFit/>
          </a:bodyPr>
          <a:lstStyle/>
          <a:p>
            <a:pPr algn="ctr"/>
            <a:r>
              <a:rPr lang="en-US" altLang="zh-CN" sz="2000" b="1" i="0" u="none" strike="noStrike" baseline="0">
                <a:solidFill>
                  <a:srgbClr val="D87464"/>
                </a:solidFill>
                <a:latin typeface="Chalkduster"/>
              </a:rPr>
              <a:t>METIS?</a:t>
            </a:r>
          </a:p>
        </p:txBody>
      </p:sp>
      <p:sp>
        <p:nvSpPr>
          <p:cNvPr id="12" name="箭头: 右 11">
            <a:extLst>
              <a:ext uri="{FF2B5EF4-FFF2-40B4-BE49-F238E27FC236}">
                <a16:creationId xmlns:a16="http://schemas.microsoft.com/office/drawing/2014/main" id="{EAFCA034-A688-4701-9E85-130869919ECA}"/>
              </a:ext>
            </a:extLst>
          </p:cNvPr>
          <p:cNvSpPr/>
          <p:nvPr/>
        </p:nvSpPr>
        <p:spPr>
          <a:xfrm rot="10800000">
            <a:off x="7305773" y="4534573"/>
            <a:ext cx="546755" cy="410001"/>
          </a:xfrm>
          <a:prstGeom prst="rightArrow">
            <a:avLst/>
          </a:prstGeom>
          <a:solidFill>
            <a:srgbClr val="C00000">
              <a:alpha val="56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笑脸 8">
            <a:extLst>
              <a:ext uri="{FF2B5EF4-FFF2-40B4-BE49-F238E27FC236}">
                <a16:creationId xmlns:a16="http://schemas.microsoft.com/office/drawing/2014/main" id="{FFDD64F2-85D2-42EC-9BE6-FB0F28228604}"/>
              </a:ext>
            </a:extLst>
          </p:cNvPr>
          <p:cNvSpPr/>
          <p:nvPr/>
        </p:nvSpPr>
        <p:spPr>
          <a:xfrm>
            <a:off x="5439641" y="4287058"/>
            <a:ext cx="923452" cy="905032"/>
          </a:xfrm>
          <a:prstGeom prst="smileyFace">
            <a:avLst>
              <a:gd name="adj" fmla="val -4653"/>
            </a:avLst>
          </a:prstGeom>
          <a:solidFill>
            <a:srgbClr val="A9B28A"/>
          </a:solidFill>
          <a:ln>
            <a:solidFill>
              <a:srgbClr val="29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1CFBE5AA-7B99-4F15-973F-CF1A0FB81919}"/>
              </a:ext>
            </a:extLst>
          </p:cNvPr>
          <p:cNvSpPr txBox="1"/>
          <p:nvPr/>
        </p:nvSpPr>
        <p:spPr>
          <a:xfrm>
            <a:off x="7942600" y="4477964"/>
            <a:ext cx="3595808" cy="523220"/>
          </a:xfrm>
          <a:prstGeom prst="rect">
            <a:avLst/>
          </a:prstGeom>
          <a:noFill/>
        </p:spPr>
        <p:txBody>
          <a:bodyPr wrap="square">
            <a:spAutoFit/>
          </a:bodyPr>
          <a:lstStyle/>
          <a:p>
            <a:r>
              <a:rPr lang="en-US" altLang="zh-CN" sz="2800" b="1">
                <a:solidFill>
                  <a:srgbClr val="C00000"/>
                </a:solidFill>
                <a:latin typeface="微软雅黑" panose="020B0503020204020204" pitchFamily="34" charset="-122"/>
                <a:ea typeface="微软雅黑" panose="020B0503020204020204" pitchFamily="34" charset="-122"/>
              </a:rPr>
              <a:t>Machine Learning</a:t>
            </a:r>
            <a:endParaRPr lang="zh-CN" altLang="en-US" sz="2800"/>
          </a:p>
        </p:txBody>
      </p:sp>
      <p:sp>
        <p:nvSpPr>
          <p:cNvPr id="4" name="灯片编号占位符 3">
            <a:extLst>
              <a:ext uri="{FF2B5EF4-FFF2-40B4-BE49-F238E27FC236}">
                <a16:creationId xmlns:a16="http://schemas.microsoft.com/office/drawing/2014/main" id="{C0CA6837-F581-44C9-AE60-19A9E9DCD72B}"/>
              </a:ext>
            </a:extLst>
          </p:cNvPr>
          <p:cNvSpPr>
            <a:spLocks noGrp="1"/>
          </p:cNvSpPr>
          <p:nvPr>
            <p:ph type="sldNum" sz="quarter" idx="12"/>
          </p:nvPr>
        </p:nvSpPr>
        <p:spPr/>
        <p:txBody>
          <a:bodyPr/>
          <a:lstStyle/>
          <a:p>
            <a:fld id="{8AD9B182-5BD6-45D0-A008-42079E5D91E0}" type="slidenum">
              <a:rPr lang="zh-CN" altLang="en-US" smtClean="0"/>
              <a:t>13</a:t>
            </a:fld>
            <a:endParaRPr lang="zh-CN" altLang="en-US"/>
          </a:p>
        </p:txBody>
      </p:sp>
    </p:spTree>
    <p:extLst>
      <p:ext uri="{BB962C8B-B14F-4D97-AF65-F5344CB8AC3E}">
        <p14:creationId xmlns:p14="http://schemas.microsoft.com/office/powerpoint/2010/main" val="35881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1" grpId="0"/>
      <p:bldP spid="12" grpId="0" animBg="1"/>
      <p:bldP spid="9"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1EDAA22-CFF1-4DD8-8F09-250DF2BF8120}"/>
              </a:ext>
            </a:extLst>
          </p:cNvPr>
          <p:cNvSpPr txBox="1"/>
          <p:nvPr/>
        </p:nvSpPr>
        <p:spPr>
          <a:xfrm>
            <a:off x="1241982" y="267820"/>
            <a:ext cx="6610546" cy="523220"/>
          </a:xfrm>
          <a:prstGeom prst="rect">
            <a:avLst/>
          </a:prstGeom>
          <a:noFill/>
        </p:spPr>
        <p:txBody>
          <a:bodyPr wrap="square">
            <a:spAutoFit/>
          </a:bodyPr>
          <a:lstStyle/>
          <a:p>
            <a:r>
              <a:rPr lang="en-US" altLang="zh-CN" sz="2800" b="1" kern="0" dirty="0">
                <a:solidFill>
                  <a:srgbClr val="272B3E"/>
                </a:solidFill>
                <a:latin typeface="微软雅黑"/>
                <a:ea typeface="微软雅黑"/>
              </a:rPr>
              <a:t>GCN Adaptive Classifier</a:t>
            </a:r>
            <a:endParaRPr lang="zh-CN" altLang="en-US" sz="2800" b="1" kern="0" dirty="0">
              <a:solidFill>
                <a:srgbClr val="272B3E"/>
              </a:solidFill>
              <a:latin typeface="微软雅黑"/>
              <a:ea typeface="微软雅黑"/>
            </a:endParaRPr>
          </a:p>
        </p:txBody>
      </p:sp>
      <p:sp>
        <p:nvSpPr>
          <p:cNvPr id="7" name="文本框 6">
            <a:extLst>
              <a:ext uri="{FF2B5EF4-FFF2-40B4-BE49-F238E27FC236}">
                <a16:creationId xmlns:a16="http://schemas.microsoft.com/office/drawing/2014/main" id="{7E4AD3DE-C88D-49DD-914B-204B8DBEE590}"/>
              </a:ext>
            </a:extLst>
          </p:cNvPr>
          <p:cNvSpPr txBox="1"/>
          <p:nvPr/>
        </p:nvSpPr>
        <p:spPr>
          <a:xfrm>
            <a:off x="769855" y="1728975"/>
            <a:ext cx="9015168" cy="461665"/>
          </a:xfrm>
          <a:prstGeom prst="rect">
            <a:avLst/>
          </a:prstGeom>
          <a:noFill/>
        </p:spPr>
        <p:txBody>
          <a:bodyPr wrap="square">
            <a:spAutoFit/>
          </a:bodyPr>
          <a:lstStyle/>
          <a:p>
            <a:r>
              <a:rPr lang="en-US" altLang="zh-CN" sz="2400" b="1" dirty="0">
                <a:solidFill>
                  <a:srgbClr val="3E5266"/>
                </a:solidFill>
                <a:latin typeface="微软雅黑" panose="020B0503020204020204" pitchFamily="34" charset="-122"/>
                <a:ea typeface="微软雅黑" panose="020B0503020204020204" pitchFamily="34" charset="-122"/>
              </a:rPr>
              <a:t>Spatial-based </a:t>
            </a:r>
            <a:r>
              <a:rPr lang="en-US" altLang="zh-CN" sz="2400" b="1" dirty="0">
                <a:solidFill>
                  <a:srgbClr val="C00000"/>
                </a:solidFill>
                <a:latin typeface="微软雅黑" panose="020B0503020204020204" pitchFamily="34" charset="-122"/>
                <a:ea typeface="微软雅黑" panose="020B0503020204020204" pitchFamily="34" charset="-122"/>
              </a:rPr>
              <a:t>Graph Convolutional Neural Network </a:t>
            </a:r>
            <a:r>
              <a:rPr lang="en-US" altLang="zh-CN" sz="2400" b="1" dirty="0">
                <a:solidFill>
                  <a:srgbClr val="3E5266"/>
                </a:solidFill>
                <a:latin typeface="微软雅黑" panose="020B0503020204020204" pitchFamily="34" charset="-122"/>
                <a:ea typeface="微软雅黑" panose="020B0503020204020204" pitchFamily="34" charset="-122"/>
              </a:rPr>
              <a:t>(GCN) </a:t>
            </a:r>
            <a:endParaRPr lang="zh-CN" altLang="en-US" sz="2400" b="1" dirty="0">
              <a:solidFill>
                <a:srgbClr val="3E5266"/>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138A62A4-8D4F-4288-9EF3-698CAE7ACF96}"/>
              </a:ext>
            </a:extLst>
          </p:cNvPr>
          <p:cNvPicPr>
            <a:picLocks noChangeAspect="1"/>
          </p:cNvPicPr>
          <p:nvPr/>
        </p:nvPicPr>
        <p:blipFill>
          <a:blip r:embed="rId3"/>
          <a:stretch>
            <a:fillRect/>
          </a:stretch>
        </p:blipFill>
        <p:spPr>
          <a:xfrm>
            <a:off x="314325" y="2594373"/>
            <a:ext cx="11422146" cy="3526168"/>
          </a:xfrm>
          <a:prstGeom prst="rect">
            <a:avLst/>
          </a:prstGeom>
        </p:spPr>
      </p:pic>
      <p:sp>
        <p:nvSpPr>
          <p:cNvPr id="2" name="灯片编号占位符 1">
            <a:extLst>
              <a:ext uri="{FF2B5EF4-FFF2-40B4-BE49-F238E27FC236}">
                <a16:creationId xmlns:a16="http://schemas.microsoft.com/office/drawing/2014/main" id="{579F75E0-6776-4978-82B2-C7FDD6834FAC}"/>
              </a:ext>
            </a:extLst>
          </p:cNvPr>
          <p:cNvSpPr>
            <a:spLocks noGrp="1"/>
          </p:cNvSpPr>
          <p:nvPr>
            <p:ph type="sldNum" sz="quarter" idx="12"/>
          </p:nvPr>
        </p:nvSpPr>
        <p:spPr/>
        <p:txBody>
          <a:bodyPr/>
          <a:lstStyle/>
          <a:p>
            <a:fld id="{8AD9B182-5BD6-45D0-A008-42079E5D91E0}" type="slidenum">
              <a:rPr lang="zh-CN" altLang="en-US" smtClean="0"/>
              <a:t>14</a:t>
            </a:fld>
            <a:endParaRPr lang="zh-CN" altLang="en-US"/>
          </a:p>
        </p:txBody>
      </p:sp>
    </p:spTree>
    <p:extLst>
      <p:ext uri="{BB962C8B-B14F-4D97-AF65-F5344CB8AC3E}">
        <p14:creationId xmlns:p14="http://schemas.microsoft.com/office/powerpoint/2010/main" val="226252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8BAC12C-CD54-4DED-8661-BB4F458D0C67}"/>
              </a:ext>
            </a:extLst>
          </p:cNvPr>
          <p:cNvSpPr txBox="1"/>
          <p:nvPr/>
        </p:nvSpPr>
        <p:spPr>
          <a:xfrm>
            <a:off x="1312334" y="255601"/>
            <a:ext cx="3620911" cy="523220"/>
          </a:xfrm>
          <a:prstGeom prst="rect">
            <a:avLst/>
          </a:prstGeom>
          <a:noFill/>
        </p:spPr>
        <p:txBody>
          <a:bodyPr wrap="square">
            <a:spAutoFit/>
          </a:bodyPr>
          <a:lstStyle/>
          <a:p>
            <a:r>
              <a:rPr lang="en-US" altLang="zh-CN" sz="2800" b="1" kern="0">
                <a:solidFill>
                  <a:srgbClr val="272B3E"/>
                </a:solidFill>
                <a:latin typeface="微软雅黑"/>
                <a:ea typeface="微软雅黑"/>
              </a:rPr>
              <a:t>Setup of Datasets</a:t>
            </a:r>
            <a:endParaRPr lang="zh-CN" altLang="en-US" sz="2800" b="1" kern="0">
              <a:solidFill>
                <a:srgbClr val="272B3E"/>
              </a:solidFill>
              <a:latin typeface="微软雅黑"/>
              <a:ea typeface="微软雅黑"/>
            </a:endParaRPr>
          </a:p>
        </p:txBody>
      </p:sp>
      <p:pic>
        <p:nvPicPr>
          <p:cNvPr id="12" name="图片 11">
            <a:extLst>
              <a:ext uri="{FF2B5EF4-FFF2-40B4-BE49-F238E27FC236}">
                <a16:creationId xmlns:a16="http://schemas.microsoft.com/office/drawing/2014/main" id="{71062A7B-7362-4356-9A9A-36974FEE01C5}"/>
              </a:ext>
            </a:extLst>
          </p:cNvPr>
          <p:cNvPicPr>
            <a:picLocks noChangeAspect="1"/>
          </p:cNvPicPr>
          <p:nvPr/>
        </p:nvPicPr>
        <p:blipFill>
          <a:blip r:embed="rId3"/>
          <a:stretch>
            <a:fillRect/>
          </a:stretch>
        </p:blipFill>
        <p:spPr>
          <a:xfrm>
            <a:off x="283628" y="2263350"/>
            <a:ext cx="3220520" cy="2378921"/>
          </a:xfrm>
          <a:prstGeom prst="rect">
            <a:avLst/>
          </a:prstGeom>
        </p:spPr>
      </p:pic>
      <p:pic>
        <p:nvPicPr>
          <p:cNvPr id="20" name="图片 19">
            <a:extLst>
              <a:ext uri="{FF2B5EF4-FFF2-40B4-BE49-F238E27FC236}">
                <a16:creationId xmlns:a16="http://schemas.microsoft.com/office/drawing/2014/main" id="{F5B2C750-ED38-4A4E-9B75-C6BF7942630F}"/>
              </a:ext>
            </a:extLst>
          </p:cNvPr>
          <p:cNvPicPr>
            <a:picLocks noChangeAspect="1"/>
          </p:cNvPicPr>
          <p:nvPr/>
        </p:nvPicPr>
        <p:blipFill>
          <a:blip r:embed="rId4"/>
          <a:stretch>
            <a:fillRect/>
          </a:stretch>
        </p:blipFill>
        <p:spPr>
          <a:xfrm>
            <a:off x="5942173" y="1621629"/>
            <a:ext cx="2046815" cy="3662362"/>
          </a:xfrm>
          <a:prstGeom prst="rect">
            <a:avLst/>
          </a:prstGeom>
        </p:spPr>
      </p:pic>
      <p:grpSp>
        <p:nvGrpSpPr>
          <p:cNvPr id="35" name="组合 34">
            <a:extLst>
              <a:ext uri="{FF2B5EF4-FFF2-40B4-BE49-F238E27FC236}">
                <a16:creationId xmlns:a16="http://schemas.microsoft.com/office/drawing/2014/main" id="{A70C370D-EE7F-4AD5-9AD5-CB6AEFBC6DB3}"/>
              </a:ext>
            </a:extLst>
          </p:cNvPr>
          <p:cNvGrpSpPr/>
          <p:nvPr/>
        </p:nvGrpSpPr>
        <p:grpSpPr>
          <a:xfrm>
            <a:off x="3427483" y="2796443"/>
            <a:ext cx="2499607" cy="830139"/>
            <a:chOff x="3854615" y="2836985"/>
            <a:chExt cx="2499607" cy="830139"/>
          </a:xfrm>
        </p:grpSpPr>
        <p:sp>
          <p:nvSpPr>
            <p:cNvPr id="39" name="Freeform 15">
              <a:extLst>
                <a:ext uri="{FF2B5EF4-FFF2-40B4-BE49-F238E27FC236}">
                  <a16:creationId xmlns:a16="http://schemas.microsoft.com/office/drawing/2014/main" id="{B299CCB2-BE63-4C6A-9C40-6BAF6EBB7775}"/>
                </a:ext>
              </a:extLst>
            </p:cNvPr>
            <p:cNvSpPr>
              <a:spLocks/>
            </p:cNvSpPr>
            <p:nvPr/>
          </p:nvSpPr>
          <p:spPr bwMode="auto">
            <a:xfrm>
              <a:off x="4190295" y="3238499"/>
              <a:ext cx="1648530" cy="428625"/>
            </a:xfrm>
            <a:custGeom>
              <a:avLst/>
              <a:gdLst>
                <a:gd name="T0" fmla="*/ 574 w 574"/>
                <a:gd name="T1" fmla="*/ 121 h 240"/>
                <a:gd name="T2" fmla="*/ 452 w 574"/>
                <a:gd name="T3" fmla="*/ 240 h 240"/>
                <a:gd name="T4" fmla="*/ 453 w 574"/>
                <a:gd name="T5" fmla="*/ 180 h 240"/>
                <a:gd name="T6" fmla="*/ 0 w 574"/>
                <a:gd name="T7" fmla="*/ 177 h 240"/>
                <a:gd name="T8" fmla="*/ 1 w 574"/>
                <a:gd name="T9" fmla="*/ 57 h 240"/>
                <a:gd name="T10" fmla="*/ 454 w 574"/>
                <a:gd name="T11" fmla="*/ 60 h 240"/>
                <a:gd name="T12" fmla="*/ 454 w 574"/>
                <a:gd name="T13" fmla="*/ 0 h 240"/>
                <a:gd name="T14" fmla="*/ 574 w 574"/>
                <a:gd name="T15" fmla="*/ 121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240">
                  <a:moveTo>
                    <a:pt x="574" y="121"/>
                  </a:moveTo>
                  <a:lnTo>
                    <a:pt x="452" y="240"/>
                  </a:lnTo>
                  <a:lnTo>
                    <a:pt x="453" y="180"/>
                  </a:lnTo>
                  <a:lnTo>
                    <a:pt x="0" y="177"/>
                  </a:lnTo>
                  <a:lnTo>
                    <a:pt x="1" y="57"/>
                  </a:lnTo>
                  <a:lnTo>
                    <a:pt x="454" y="60"/>
                  </a:lnTo>
                  <a:lnTo>
                    <a:pt x="454" y="0"/>
                  </a:lnTo>
                  <a:lnTo>
                    <a:pt x="574" y="121"/>
                  </a:lnTo>
                  <a:close/>
                </a:path>
              </a:pathLst>
            </a:custGeom>
            <a:solidFill>
              <a:srgbClr val="C5E0B3"/>
            </a:solidFill>
            <a:ln w="12700">
              <a:solidFill>
                <a:srgbClr val="3E5266"/>
              </a:solid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41" name="文本框 40">
              <a:extLst>
                <a:ext uri="{FF2B5EF4-FFF2-40B4-BE49-F238E27FC236}">
                  <a16:creationId xmlns:a16="http://schemas.microsoft.com/office/drawing/2014/main" id="{2E67557A-F3A3-4B5E-9389-9D9FECB33DDF}"/>
                </a:ext>
              </a:extLst>
            </p:cNvPr>
            <p:cNvSpPr txBox="1"/>
            <p:nvPr/>
          </p:nvSpPr>
          <p:spPr>
            <a:xfrm>
              <a:off x="3854615" y="2836985"/>
              <a:ext cx="2499607" cy="400110"/>
            </a:xfrm>
            <a:prstGeom prst="rect">
              <a:avLst/>
            </a:prstGeom>
            <a:noFill/>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Feature Selection</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grpSp>
        <p:nvGrpSpPr>
          <p:cNvPr id="42" name="组合 41">
            <a:extLst>
              <a:ext uri="{FF2B5EF4-FFF2-40B4-BE49-F238E27FC236}">
                <a16:creationId xmlns:a16="http://schemas.microsoft.com/office/drawing/2014/main" id="{D9678D16-371C-433C-ACA5-DD0F15B0096E}"/>
              </a:ext>
            </a:extLst>
          </p:cNvPr>
          <p:cNvGrpSpPr/>
          <p:nvPr/>
        </p:nvGrpSpPr>
        <p:grpSpPr>
          <a:xfrm>
            <a:off x="8004071" y="2435272"/>
            <a:ext cx="4084642" cy="1552481"/>
            <a:chOff x="7988988" y="2418775"/>
            <a:chExt cx="4084642" cy="1552481"/>
          </a:xfrm>
        </p:grpSpPr>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7E6A6166-D61C-4DE4-A4F2-90A2E479D94F}"/>
                    </a:ext>
                  </a:extLst>
                </p:cNvPr>
                <p:cNvSpPr txBox="1"/>
                <p:nvPr/>
              </p:nvSpPr>
              <p:spPr>
                <a:xfrm>
                  <a:off x="7988988" y="2418775"/>
                  <a:ext cx="4084642" cy="7553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sz="1700" i="1" smtClean="0">
                                <a:solidFill>
                                  <a:srgbClr val="836967"/>
                                </a:solidFill>
                                <a:latin typeface="Cambria Math" panose="02040503050406030204" pitchFamily="18" charset="0"/>
                              </a:rPr>
                            </m:ctrlPr>
                          </m:sSubSupPr>
                          <m:e>
                            <m:r>
                              <a:rPr lang="zh-CN" altLang="en-US" sz="1700" i="1">
                                <a:latin typeface="Cambria Math" panose="02040503050406030204" pitchFamily="18" charset="0"/>
                              </a:rPr>
                              <m:t>𝑚</m:t>
                            </m:r>
                          </m:e>
                          <m:sub>
                            <m:r>
                              <a:rPr lang="zh-CN" altLang="en-US" sz="1700" i="1">
                                <a:latin typeface="Cambria Math" panose="02040503050406030204" pitchFamily="18" charset="0"/>
                              </a:rPr>
                              <m:t>𝑣</m:t>
                            </m:r>
                          </m:sub>
                          <m:sup>
                            <m:d>
                              <m:dPr>
                                <m:ctrlPr>
                                  <a:rPr lang="zh-CN" altLang="en-US" sz="1700" i="1">
                                    <a:latin typeface="Cambria Math" panose="02040503050406030204" pitchFamily="18" charset="0"/>
                                  </a:rPr>
                                </m:ctrlPr>
                              </m:dPr>
                              <m:e>
                                <m:r>
                                  <a:rPr lang="zh-CN" altLang="en-US" sz="1700" i="1">
                                    <a:latin typeface="Cambria Math" panose="02040503050406030204" pitchFamily="18" charset="0"/>
                                  </a:rPr>
                                  <m:t>𝑘</m:t>
                                </m:r>
                              </m:e>
                            </m:d>
                          </m:sup>
                        </m:sSubSup>
                        <m:r>
                          <a:rPr lang="zh-CN" altLang="en-US" sz="1700" i="0">
                            <a:latin typeface="Cambria Math" panose="02040503050406030204" pitchFamily="18" charset="0"/>
                          </a:rPr>
                          <m:t>=</m:t>
                        </m:r>
                        <m:nary>
                          <m:naryPr>
                            <m:chr m:val="∑"/>
                            <m:limLoc m:val="undOvr"/>
                            <m:grow m:val="on"/>
                            <m:supHide m:val="on"/>
                            <m:ctrlPr>
                              <a:rPr lang="zh-CN" altLang="en-US" sz="1700" i="1">
                                <a:latin typeface="Cambria Math" panose="02040503050406030204" pitchFamily="18" charset="0"/>
                              </a:rPr>
                            </m:ctrlPr>
                          </m:naryPr>
                          <m:sub>
                            <m:r>
                              <a:rPr lang="zh-CN" altLang="en-US" sz="1700" i="1">
                                <a:latin typeface="Cambria Math" panose="02040503050406030204" pitchFamily="18" charset="0"/>
                              </a:rPr>
                              <m:t>𝑢</m:t>
                            </m:r>
                            <m:r>
                              <a:rPr lang="zh-CN" altLang="en-US" sz="1700" i="0">
                                <a:latin typeface="Cambria Math" panose="02040503050406030204" pitchFamily="18" charset="0"/>
                              </a:rPr>
                              <m:t>∈</m:t>
                            </m:r>
                            <m:r>
                              <a:rPr lang="zh-CN" altLang="en-US" sz="1700" i="1">
                                <a:latin typeface="Cambria Math" panose="02040503050406030204" pitchFamily="18" charset="0"/>
                              </a:rPr>
                              <m:t>𝑁</m:t>
                            </m:r>
                            <m:d>
                              <m:dPr>
                                <m:ctrlPr>
                                  <a:rPr lang="zh-CN" altLang="en-US" sz="1700" i="1">
                                    <a:latin typeface="Cambria Math" panose="02040503050406030204" pitchFamily="18" charset="0"/>
                                  </a:rPr>
                                </m:ctrlPr>
                              </m:dPr>
                              <m:e>
                                <m:r>
                                  <a:rPr lang="zh-CN" altLang="en-US" sz="1700" i="1">
                                    <a:latin typeface="Cambria Math" panose="02040503050406030204" pitchFamily="18" charset="0"/>
                                  </a:rPr>
                                  <m:t>𝑣</m:t>
                                </m:r>
                              </m:e>
                            </m:d>
                          </m:sub>
                          <m:sup/>
                          <m:e>
                            <m:sSub>
                              <m:sSubPr>
                                <m:ctrlPr>
                                  <a:rPr lang="zh-CN" altLang="en-US" sz="1700" i="1">
                                    <a:solidFill>
                                      <a:srgbClr val="836967"/>
                                    </a:solidFill>
                                    <a:latin typeface="Cambria Math" panose="02040503050406030204" pitchFamily="18" charset="0"/>
                                  </a:rPr>
                                </m:ctrlPr>
                              </m:sSubPr>
                              <m:e>
                                <m:r>
                                  <a:rPr lang="zh-CN" altLang="en-US" sz="1700" i="1">
                                    <a:latin typeface="Cambria Math" panose="02040503050406030204" pitchFamily="18" charset="0"/>
                                  </a:rPr>
                                  <m:t>𝑀</m:t>
                                </m:r>
                              </m:e>
                              <m:sub>
                                <m:r>
                                  <a:rPr lang="zh-CN" altLang="en-US" sz="1700" i="1">
                                    <a:latin typeface="Cambria Math" panose="02040503050406030204" pitchFamily="18" charset="0"/>
                                  </a:rPr>
                                  <m:t>𝑘</m:t>
                                </m:r>
                              </m:sub>
                            </m:sSub>
                            <m:d>
                              <m:dPr>
                                <m:sepChr m:val=","/>
                                <m:ctrlPr>
                                  <a:rPr lang="zh-CN" altLang="en-US" sz="1700" i="1">
                                    <a:latin typeface="Cambria Math" panose="02040503050406030204" pitchFamily="18" charset="0"/>
                                  </a:rPr>
                                </m:ctrlPr>
                              </m:dPr>
                              <m:e>
                                <m:sSubSup>
                                  <m:sSubSupPr>
                                    <m:ctrlPr>
                                      <a:rPr lang="zh-CN" altLang="en-US" sz="1700" i="1">
                                        <a:solidFill>
                                          <a:srgbClr val="836967"/>
                                        </a:solidFill>
                                        <a:latin typeface="Cambria Math" panose="02040503050406030204" pitchFamily="18" charset="0"/>
                                      </a:rPr>
                                    </m:ctrlPr>
                                  </m:sSubSupPr>
                                  <m:e>
                                    <m:r>
                                      <a:rPr lang="zh-CN" altLang="en-US" sz="1700" i="1">
                                        <a:latin typeface="Cambria Math" panose="02040503050406030204" pitchFamily="18" charset="0"/>
                                      </a:rPr>
                                      <m:t>𝑓</m:t>
                                    </m:r>
                                  </m:e>
                                  <m:sub>
                                    <m:r>
                                      <a:rPr lang="zh-CN" altLang="en-US" sz="1700" i="1">
                                        <a:latin typeface="Cambria Math" panose="02040503050406030204" pitchFamily="18" charset="0"/>
                                      </a:rPr>
                                      <m:t>𝑣</m:t>
                                    </m:r>
                                  </m:sub>
                                  <m:sup>
                                    <m:d>
                                      <m:dPr>
                                        <m:ctrlPr>
                                          <a:rPr lang="zh-CN" altLang="en-US" sz="1700" i="1">
                                            <a:latin typeface="Cambria Math" panose="02040503050406030204" pitchFamily="18" charset="0"/>
                                          </a:rPr>
                                        </m:ctrlPr>
                                      </m:dPr>
                                      <m:e>
                                        <m:r>
                                          <a:rPr lang="zh-CN" altLang="en-US" sz="1700" i="1">
                                            <a:latin typeface="Cambria Math" panose="02040503050406030204" pitchFamily="18" charset="0"/>
                                          </a:rPr>
                                          <m:t>𝑘</m:t>
                                        </m:r>
                                        <m:r>
                                          <a:rPr lang="zh-CN" altLang="en-US" sz="1700" i="0">
                                            <a:latin typeface="Cambria Math" panose="02040503050406030204" pitchFamily="18" charset="0"/>
                                          </a:rPr>
                                          <m:t>−1</m:t>
                                        </m:r>
                                      </m:e>
                                    </m:d>
                                  </m:sup>
                                </m:sSubSup>
                              </m:e>
                              <m:e>
                                <m:sSubSup>
                                  <m:sSubSupPr>
                                    <m:ctrlPr>
                                      <a:rPr lang="zh-CN" altLang="en-US" sz="1700" i="1">
                                        <a:solidFill>
                                          <a:srgbClr val="836967"/>
                                        </a:solidFill>
                                        <a:latin typeface="Cambria Math" panose="02040503050406030204" pitchFamily="18" charset="0"/>
                                      </a:rPr>
                                    </m:ctrlPr>
                                  </m:sSubSupPr>
                                  <m:e>
                                    <m:r>
                                      <a:rPr lang="zh-CN" altLang="en-US" sz="1700" i="1">
                                        <a:latin typeface="Cambria Math" panose="02040503050406030204" pitchFamily="18" charset="0"/>
                                      </a:rPr>
                                      <m:t>𝑓</m:t>
                                    </m:r>
                                  </m:e>
                                  <m:sub>
                                    <m:r>
                                      <a:rPr lang="zh-CN" altLang="en-US" sz="1700" i="1">
                                        <a:latin typeface="Cambria Math" panose="02040503050406030204" pitchFamily="18" charset="0"/>
                                      </a:rPr>
                                      <m:t>𝑢</m:t>
                                    </m:r>
                                  </m:sub>
                                  <m:sup>
                                    <m:d>
                                      <m:dPr>
                                        <m:ctrlPr>
                                          <a:rPr lang="zh-CN" altLang="en-US" sz="1700" i="1">
                                            <a:latin typeface="Cambria Math" panose="02040503050406030204" pitchFamily="18" charset="0"/>
                                          </a:rPr>
                                        </m:ctrlPr>
                                      </m:dPr>
                                      <m:e>
                                        <m:r>
                                          <a:rPr lang="zh-CN" altLang="en-US" sz="1700" i="1">
                                            <a:latin typeface="Cambria Math" panose="02040503050406030204" pitchFamily="18" charset="0"/>
                                          </a:rPr>
                                          <m:t>𝑘</m:t>
                                        </m:r>
                                        <m:r>
                                          <a:rPr lang="zh-CN" altLang="en-US" sz="1700" i="0">
                                            <a:latin typeface="Cambria Math" panose="02040503050406030204" pitchFamily="18" charset="0"/>
                                          </a:rPr>
                                          <m:t>−1</m:t>
                                        </m:r>
                                      </m:e>
                                    </m:d>
                                  </m:sup>
                                </m:sSubSup>
                              </m:e>
                              <m:e>
                                <m:sSub>
                                  <m:sSubPr>
                                    <m:ctrlPr>
                                      <a:rPr lang="zh-CN" altLang="en-US" sz="1700" i="1">
                                        <a:solidFill>
                                          <a:srgbClr val="836967"/>
                                        </a:solidFill>
                                        <a:latin typeface="Cambria Math" panose="02040503050406030204" pitchFamily="18" charset="0"/>
                                      </a:rPr>
                                    </m:ctrlPr>
                                  </m:sSubPr>
                                  <m:e>
                                    <m:r>
                                      <a:rPr lang="zh-CN" altLang="en-US" sz="1700" i="1">
                                        <a:latin typeface="Cambria Math" panose="02040503050406030204" pitchFamily="18" charset="0"/>
                                      </a:rPr>
                                      <m:t>𝑒</m:t>
                                    </m:r>
                                  </m:e>
                                  <m:sub>
                                    <m:r>
                                      <a:rPr lang="zh-CN" altLang="en-US" sz="1700" i="1">
                                        <a:latin typeface="Cambria Math" panose="02040503050406030204" pitchFamily="18" charset="0"/>
                                      </a:rPr>
                                      <m:t>𝑢𝑣</m:t>
                                    </m:r>
                                  </m:sub>
                                </m:sSub>
                              </m:e>
                            </m:d>
                          </m:e>
                        </m:nary>
                      </m:oMath>
                    </m:oMathPara>
                  </a14:m>
                  <a:endParaRPr lang="zh-CN" altLang="en-US" sz="1700"/>
                </a:p>
              </p:txBody>
            </p:sp>
          </mc:Choice>
          <mc:Fallback xmlns="">
            <p:sp>
              <p:nvSpPr>
                <p:cNvPr id="45" name="文本框 44">
                  <a:extLst>
                    <a:ext uri="{FF2B5EF4-FFF2-40B4-BE49-F238E27FC236}">
                      <a16:creationId xmlns:a16="http://schemas.microsoft.com/office/drawing/2014/main" id="{7E6A6166-D61C-4DE4-A4F2-90A2E479D94F}"/>
                    </a:ext>
                  </a:extLst>
                </p:cNvPr>
                <p:cNvSpPr txBox="1">
                  <a:spLocks noRot="1" noChangeAspect="1" noMove="1" noResize="1" noEditPoints="1" noAdjustHandles="1" noChangeArrowheads="1" noChangeShapeType="1" noTextEdit="1"/>
                </p:cNvSpPr>
                <p:nvPr/>
              </p:nvSpPr>
              <p:spPr>
                <a:xfrm>
                  <a:off x="7988988" y="2418775"/>
                  <a:ext cx="4084642" cy="75533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25E783EB-0571-4879-BF60-C3136F7AB573}"/>
                    </a:ext>
                  </a:extLst>
                </p:cNvPr>
                <p:cNvSpPr txBox="1"/>
                <p:nvPr/>
              </p:nvSpPr>
              <p:spPr>
                <a:xfrm>
                  <a:off x="7988988" y="3546140"/>
                  <a:ext cx="2937035" cy="4251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i="1" smtClean="0">
                                <a:solidFill>
                                  <a:srgbClr val="836967"/>
                                </a:solidFill>
                                <a:latin typeface="Cambria Math" panose="02040503050406030204" pitchFamily="18" charset="0"/>
                              </a:rPr>
                            </m:ctrlPr>
                          </m:dPr>
                          <m:e>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𝑓</m:t>
                                </m:r>
                              </m:e>
                              <m:sub>
                                <m:r>
                                  <a:rPr lang="zh-CN" altLang="en-US" i="1">
                                    <a:latin typeface="Cambria Math" panose="02040503050406030204" pitchFamily="18" charset="0"/>
                                  </a:rPr>
                                  <m:t>𝑣</m:t>
                                </m:r>
                              </m:sub>
                              <m:sup>
                                <m:d>
                                  <m:dPr>
                                    <m:ctrlPr>
                                      <a:rPr lang="zh-CN" altLang="en-US" i="1">
                                        <a:latin typeface="Cambria Math" panose="02040503050406030204" pitchFamily="18" charset="0"/>
                                      </a:rPr>
                                    </m:ctrlPr>
                                  </m:dPr>
                                  <m:e>
                                    <m:r>
                                      <a:rPr lang="zh-CN" altLang="en-US" i="1">
                                        <a:latin typeface="Cambria Math" panose="02040503050406030204" pitchFamily="18" charset="0"/>
                                      </a:rPr>
                                      <m:t>𝑘</m:t>
                                    </m:r>
                                  </m:e>
                                </m:d>
                              </m:sup>
                            </m:sSubSup>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𝑈</m:t>
                                </m:r>
                              </m:e>
                              <m:sub>
                                <m:r>
                                  <a:rPr lang="zh-CN" altLang="en-US" i="1">
                                    <a:latin typeface="Cambria Math" panose="02040503050406030204" pitchFamily="18" charset="0"/>
                                  </a:rPr>
                                  <m:t>𝑘</m:t>
                                </m:r>
                              </m:sub>
                            </m:sSub>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m:t>
                                </m:r>
                              </m:e>
                            </m:d>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𝑓</m:t>
                                </m:r>
                              </m:e>
                              <m:sub>
                                <m:r>
                                  <a:rPr lang="zh-CN" altLang="en-US" i="1">
                                    <a:latin typeface="Cambria Math" panose="02040503050406030204" pitchFamily="18" charset="0"/>
                                  </a:rPr>
                                  <m:t>𝑣</m:t>
                                </m:r>
                              </m:sub>
                              <m:sup>
                                <m:d>
                                  <m:dPr>
                                    <m:ctrlPr>
                                      <a:rPr lang="zh-CN" altLang="en-US" i="1">
                                        <a:latin typeface="Cambria Math" panose="02040503050406030204" pitchFamily="18" charset="0"/>
                                      </a:rPr>
                                    </m:ctrlPr>
                                  </m:dPr>
                                  <m:e>
                                    <m:r>
                                      <a:rPr lang="zh-CN" altLang="en-US" i="1">
                                        <a:latin typeface="Cambria Math" panose="02040503050406030204" pitchFamily="18" charset="0"/>
                                      </a:rPr>
                                      <m:t>𝑘</m:t>
                                    </m:r>
                                    <m:r>
                                      <a:rPr lang="zh-CN" altLang="en-US" i="0">
                                        <a:latin typeface="Cambria Math" panose="02040503050406030204" pitchFamily="18" charset="0"/>
                                      </a:rPr>
                                      <m:t>−1</m:t>
                                    </m:r>
                                  </m:e>
                                </m:d>
                              </m:sup>
                            </m:sSubSup>
                            <m:r>
                              <a:rPr lang="zh-CN" altLang="en-US" i="0">
                                <a:latin typeface="Cambria Math" panose="02040503050406030204" pitchFamily="18" charset="0"/>
                              </a:rPr>
                              <m:t>,</m:t>
                            </m:r>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𝑚</m:t>
                                </m:r>
                              </m:e>
                              <m:sub>
                                <m:r>
                                  <a:rPr lang="zh-CN" altLang="en-US" i="1">
                                    <a:latin typeface="Cambria Math" panose="02040503050406030204" pitchFamily="18" charset="0"/>
                                  </a:rPr>
                                  <m:t>𝑣</m:t>
                                </m:r>
                              </m:sub>
                              <m:sup>
                                <m:d>
                                  <m:dPr>
                                    <m:ctrlPr>
                                      <a:rPr lang="zh-CN" altLang="en-US" i="1">
                                        <a:latin typeface="Cambria Math" panose="02040503050406030204" pitchFamily="18" charset="0"/>
                                      </a:rPr>
                                    </m:ctrlPr>
                                  </m:dPr>
                                  <m:e>
                                    <m:r>
                                      <a:rPr lang="zh-CN" altLang="en-US" i="1">
                                        <a:latin typeface="Cambria Math" panose="02040503050406030204" pitchFamily="18" charset="0"/>
                                      </a:rPr>
                                      <m:t>𝑘</m:t>
                                    </m:r>
                                  </m:e>
                                </m:d>
                              </m:sup>
                            </m:sSubSup>
                            <m:r>
                              <a:rPr lang="zh-CN" altLang="en-US" i="0">
                                <a:latin typeface="Cambria Math" panose="02040503050406030204" pitchFamily="18" charset="0"/>
                              </a:rPr>
                              <m:t>)</m:t>
                            </m:r>
                          </m:e>
                        </m:d>
                      </m:oMath>
                    </m:oMathPara>
                  </a14:m>
                  <a:endParaRPr lang="zh-CN" altLang="en-US"/>
                </a:p>
              </p:txBody>
            </p:sp>
          </mc:Choice>
          <mc:Fallback xmlns="">
            <p:sp>
              <p:nvSpPr>
                <p:cNvPr id="52" name="文本框 51">
                  <a:extLst>
                    <a:ext uri="{FF2B5EF4-FFF2-40B4-BE49-F238E27FC236}">
                      <a16:creationId xmlns:a16="http://schemas.microsoft.com/office/drawing/2014/main" id="{25E783EB-0571-4879-BF60-C3136F7AB573}"/>
                    </a:ext>
                  </a:extLst>
                </p:cNvPr>
                <p:cNvSpPr txBox="1">
                  <a:spLocks noRot="1" noChangeAspect="1" noMove="1" noResize="1" noEditPoints="1" noAdjustHandles="1" noChangeArrowheads="1" noChangeShapeType="1" noTextEdit="1"/>
                </p:cNvSpPr>
                <p:nvPr/>
              </p:nvSpPr>
              <p:spPr>
                <a:xfrm>
                  <a:off x="7988988" y="3546140"/>
                  <a:ext cx="2937035" cy="425116"/>
                </a:xfrm>
                <a:prstGeom prst="rect">
                  <a:avLst/>
                </a:prstGeom>
                <a:blipFill>
                  <a:blip r:embed="rId7"/>
                  <a:stretch>
                    <a:fillRect b="-11429"/>
                  </a:stretch>
                </a:blipFill>
              </p:spPr>
              <p:txBody>
                <a:bodyPr/>
                <a:lstStyle/>
                <a:p>
                  <a:r>
                    <a:rPr lang="zh-CN" altLang="en-US">
                      <a:noFill/>
                    </a:rPr>
                    <a:t> </a:t>
                  </a:r>
                </a:p>
              </p:txBody>
            </p:sp>
          </mc:Fallback>
        </mc:AlternateContent>
        <p:sp>
          <p:nvSpPr>
            <p:cNvPr id="40" name="左大括号 39">
              <a:extLst>
                <a:ext uri="{FF2B5EF4-FFF2-40B4-BE49-F238E27FC236}">
                  <a16:creationId xmlns:a16="http://schemas.microsoft.com/office/drawing/2014/main" id="{3C8B6859-4434-473D-9606-BDBA9D3797CF}"/>
                </a:ext>
              </a:extLst>
            </p:cNvPr>
            <p:cNvSpPr/>
            <p:nvPr/>
          </p:nvSpPr>
          <p:spPr>
            <a:xfrm>
              <a:off x="8099212" y="2731355"/>
              <a:ext cx="149438" cy="1095375"/>
            </a:xfrm>
            <a:prstGeom prst="leftBrace">
              <a:avLst>
                <a:gd name="adj1" fmla="val 62500"/>
                <a:gd name="adj2" fmla="val 50000"/>
              </a:avLst>
            </a:prstGeom>
            <a:ln w="19050">
              <a:solidFill>
                <a:srgbClr val="3E526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55" name="矩形 1">
                <a:extLst>
                  <a:ext uri="{FF2B5EF4-FFF2-40B4-BE49-F238E27FC236}">
                    <a16:creationId xmlns:a16="http://schemas.microsoft.com/office/drawing/2014/main" id="{49E297FB-33EE-4DE3-80C1-1A13178A9A57}"/>
                  </a:ext>
                </a:extLst>
              </p:cNvPr>
              <p:cNvSpPr>
                <a:spLocks noChangeArrowheads="1"/>
              </p:cNvSpPr>
              <p:nvPr/>
            </p:nvSpPr>
            <p:spPr bwMode="auto">
              <a:xfrm>
                <a:off x="872296" y="5419542"/>
                <a:ext cx="10805354" cy="8804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 </a:t>
                </a:r>
                <a:r>
                  <a:rPr lang="en-US" altLang="zh-CN" sz="2400">
                    <a:cs typeface="Arial" panose="020B0604020202020204" pitchFamily="34" charset="0"/>
                  </a:rPr>
                  <a:t>Feature of edge (</a:t>
                </a:r>
                <a14:m>
                  <m:oMath xmlns:m="http://schemas.openxmlformats.org/officeDocument/2006/math">
                    <m:sSub>
                      <m:sSubPr>
                        <m:ctrlPr>
                          <a:rPr lang="zh-CN" altLang="en-US" sz="2400" i="1">
                            <a:solidFill>
                              <a:srgbClr val="836967"/>
                            </a:solidFill>
                            <a:latin typeface="Cambria Math" panose="02040503050406030204" pitchFamily="18" charset="0"/>
                          </a:rPr>
                        </m:ctrlPr>
                      </m:sSubPr>
                      <m:e>
                        <m:r>
                          <a:rPr lang="zh-CN" altLang="en-US" sz="2400" i="1">
                            <a:latin typeface="Cambria Math" panose="02040503050406030204" pitchFamily="18" charset="0"/>
                          </a:rPr>
                          <m:t>𝑒</m:t>
                        </m:r>
                      </m:e>
                      <m:sub>
                        <m:r>
                          <a:rPr lang="zh-CN" altLang="en-US" sz="2400" i="1">
                            <a:latin typeface="Cambria Math" panose="02040503050406030204" pitchFamily="18" charset="0"/>
                          </a:rPr>
                          <m:t>𝑢𝑣</m:t>
                        </m:r>
                      </m:sub>
                    </m:sSub>
                  </m:oMath>
                </a14:m>
                <a:r>
                  <a:rPr lang="en-US" altLang="zh-CN" sz="2400">
                    <a:cs typeface="Arial" panose="020B0604020202020204" pitchFamily="34" charset="0"/>
                  </a:rPr>
                  <a:t>) : none</a:t>
                </a:r>
              </a:p>
              <a:p>
                <a:pPr marL="0" indent="0" latinLnBrk="1">
                  <a:lnSpc>
                    <a:spcPts val="3200"/>
                  </a:lnSpc>
                  <a:spcBef>
                    <a:spcPct val="0"/>
                  </a:spcBef>
                  <a:buFont typeface="Arial" panose="020B0604020202020204" pitchFamily="34" charset="0"/>
                  <a:buChar char="•"/>
                </a:pPr>
                <a:r>
                  <a:rPr lang="en-US" altLang="zh-CN" sz="2400">
                    <a:cs typeface="Arial" panose="020B0604020202020204" pitchFamily="34" charset="0"/>
                  </a:rPr>
                  <a:t> Feature of vertex (</a:t>
                </a:r>
                <a14:m>
                  <m:oMath xmlns:m="http://schemas.openxmlformats.org/officeDocument/2006/math">
                    <m:r>
                      <a:rPr lang="zh-CN" altLang="en-US" sz="2400" i="1">
                        <a:latin typeface="Cambria Math" panose="02040503050406030204" pitchFamily="18" charset="0"/>
                      </a:rPr>
                      <m:t>𝑓</m:t>
                    </m:r>
                  </m:oMath>
                </a14:m>
                <a:r>
                  <a:rPr lang="en-US" altLang="zh-CN" sz="2400">
                    <a:cs typeface="Arial" panose="020B0604020202020204" pitchFamily="34" charset="0"/>
                  </a:rPr>
                  <a:t>)  : degree(in-degree, out-degree) and </a:t>
                </a:r>
                <a:r>
                  <a:rPr lang="en-US" altLang="zh-CN" sz="2400" u="sng">
                    <a:cs typeface="Arial" panose="020B0604020202020204" pitchFamily="34" charset="0"/>
                  </a:rPr>
                  <a:t>external degree </a:t>
                </a:r>
                <a:r>
                  <a:rPr lang="en-US" altLang="zh-CN" sz="2400" baseline="30000">
                    <a:cs typeface="Arial" panose="020B0604020202020204" pitchFamily="34" charset="0"/>
                  </a:rPr>
                  <a:t>*</a:t>
                </a:r>
                <a:endParaRPr lang="en-US" altLang="zh-CN" sz="2400" u="sng">
                  <a:cs typeface="Arial" panose="020B0604020202020204" pitchFamily="34" charset="0"/>
                </a:endParaRPr>
              </a:p>
            </p:txBody>
          </p:sp>
        </mc:Choice>
        <mc:Fallback xmlns="">
          <p:sp>
            <p:nvSpPr>
              <p:cNvPr id="55" name="矩形 1">
                <a:extLst>
                  <a:ext uri="{FF2B5EF4-FFF2-40B4-BE49-F238E27FC236}">
                    <a16:creationId xmlns:a16="http://schemas.microsoft.com/office/drawing/2014/main" id="{49E297FB-33EE-4DE3-80C1-1A13178A9A57}"/>
                  </a:ext>
                </a:extLst>
              </p:cNvPr>
              <p:cNvSpPr>
                <a:spLocks noRot="1" noChangeAspect="1" noMove="1" noResize="1" noEditPoints="1" noAdjustHandles="1" noChangeArrowheads="1" noChangeShapeType="1" noTextEdit="1"/>
              </p:cNvSpPr>
              <p:nvPr/>
            </p:nvSpPr>
            <p:spPr bwMode="auto">
              <a:xfrm>
                <a:off x="872296" y="5419542"/>
                <a:ext cx="10805354" cy="880497"/>
              </a:xfrm>
              <a:prstGeom prst="rect">
                <a:avLst/>
              </a:prstGeom>
              <a:blipFill>
                <a:blip r:embed="rId8"/>
                <a:stretch>
                  <a:fillRect l="-733" t="-4167" b="-1597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6" name="文本框 55">
            <a:extLst>
              <a:ext uri="{FF2B5EF4-FFF2-40B4-BE49-F238E27FC236}">
                <a16:creationId xmlns:a16="http://schemas.microsoft.com/office/drawing/2014/main" id="{DB84BB07-2FD4-4500-A14A-433B4CF5A87B}"/>
              </a:ext>
            </a:extLst>
          </p:cNvPr>
          <p:cNvSpPr txBox="1"/>
          <p:nvPr/>
        </p:nvSpPr>
        <p:spPr>
          <a:xfrm>
            <a:off x="6036847" y="6550223"/>
            <a:ext cx="6145083" cy="307777"/>
          </a:xfrm>
          <a:prstGeom prst="rect">
            <a:avLst/>
          </a:prstGeom>
          <a:noFill/>
        </p:spPr>
        <p:txBody>
          <a:bodyPr wrap="square">
            <a:spAutoFit/>
          </a:bodyPr>
          <a:lstStyle/>
          <a:p>
            <a:pPr algn="l"/>
            <a:r>
              <a:rPr lang="en-US" altLang="zh-CN" sz="1400" b="0" i="0" u="none" strike="noStrike" baseline="0">
                <a:latin typeface="Times New Roman" panose="02020603050405020304" pitchFamily="18" charset="0"/>
                <a:cs typeface="Times New Roman" panose="02020603050405020304" pitchFamily="18" charset="0"/>
              </a:rPr>
              <a:t>“An Approximate Minimum Degree Ordering Algorithm”, </a:t>
            </a:r>
            <a:r>
              <a:rPr lang="en-US" altLang="zh-CN" sz="1400" b="0" i="0" u="none" strike="noStrike" baseline="0" err="1">
                <a:latin typeface="Times New Roman" panose="02020603050405020304" pitchFamily="18" charset="0"/>
                <a:cs typeface="Times New Roman" panose="02020603050405020304" pitchFamily="18" charset="0"/>
              </a:rPr>
              <a:t>Amestoy</a:t>
            </a:r>
            <a:r>
              <a:rPr lang="en-US" altLang="zh-CN" sz="1400">
                <a:latin typeface="Times New Roman" panose="02020603050405020304" pitchFamily="18" charset="0"/>
                <a:cs typeface="Times New Roman" panose="02020603050405020304" pitchFamily="18" charset="0"/>
              </a:rPr>
              <a:t>, </a:t>
            </a:r>
            <a:r>
              <a:rPr lang="en-US" altLang="zh-CN" sz="1400" b="0" i="0" u="none" strike="noStrike" baseline="0">
                <a:latin typeface="Times New Roman" panose="02020603050405020304" pitchFamily="18" charset="0"/>
                <a:cs typeface="Times New Roman" panose="02020603050405020304" pitchFamily="18" charset="0"/>
              </a:rPr>
              <a:t>SIAM J. 1996</a:t>
            </a:r>
            <a:endParaRPr lang="zh-CN" altLang="en-US" sz="4000">
              <a:latin typeface="Times New Roman" panose="02020603050405020304" pitchFamily="18" charset="0"/>
              <a:cs typeface="Times New Roman" panose="02020603050405020304" pitchFamily="18" charset="0"/>
            </a:endParaRPr>
          </a:p>
        </p:txBody>
      </p:sp>
      <p:sp>
        <p:nvSpPr>
          <p:cNvPr id="43" name="任意多边形: 形状 42">
            <a:extLst>
              <a:ext uri="{FF2B5EF4-FFF2-40B4-BE49-F238E27FC236}">
                <a16:creationId xmlns:a16="http://schemas.microsoft.com/office/drawing/2014/main" id="{8FD193EF-B4A9-47A6-8465-5E73D9D2F276}"/>
              </a:ext>
            </a:extLst>
          </p:cNvPr>
          <p:cNvSpPr/>
          <p:nvPr/>
        </p:nvSpPr>
        <p:spPr>
          <a:xfrm>
            <a:off x="1704975" y="3295539"/>
            <a:ext cx="981779" cy="533400"/>
          </a:xfrm>
          <a:custGeom>
            <a:avLst/>
            <a:gdLst>
              <a:gd name="connsiteX0" fmla="*/ 0 w 981779"/>
              <a:gd name="connsiteY0" fmla="*/ 333375 h 533400"/>
              <a:gd name="connsiteX1" fmla="*/ 9525 w 981779"/>
              <a:gd name="connsiteY1" fmla="*/ 285750 h 533400"/>
              <a:gd name="connsiteX2" fmla="*/ 76200 w 981779"/>
              <a:gd name="connsiteY2" fmla="*/ 171450 h 533400"/>
              <a:gd name="connsiteX3" fmla="*/ 238125 w 981779"/>
              <a:gd name="connsiteY3" fmla="*/ 57150 h 533400"/>
              <a:gd name="connsiteX4" fmla="*/ 666750 w 981779"/>
              <a:gd name="connsiteY4" fmla="*/ 0 h 533400"/>
              <a:gd name="connsiteX5" fmla="*/ 819150 w 981779"/>
              <a:gd name="connsiteY5" fmla="*/ 9525 h 533400"/>
              <a:gd name="connsiteX6" fmla="*/ 847725 w 981779"/>
              <a:gd name="connsiteY6" fmla="*/ 19050 h 533400"/>
              <a:gd name="connsiteX7" fmla="*/ 914400 w 981779"/>
              <a:gd name="connsiteY7" fmla="*/ 133350 h 533400"/>
              <a:gd name="connsiteX8" fmla="*/ 971550 w 981779"/>
              <a:gd name="connsiteY8" fmla="*/ 266700 h 533400"/>
              <a:gd name="connsiteX9" fmla="*/ 923925 w 981779"/>
              <a:gd name="connsiteY9" fmla="*/ 504825 h 533400"/>
              <a:gd name="connsiteX10" fmla="*/ 895350 w 981779"/>
              <a:gd name="connsiteY10" fmla="*/ 523875 h 533400"/>
              <a:gd name="connsiteX11" fmla="*/ 847725 w 981779"/>
              <a:gd name="connsiteY11" fmla="*/ 5334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79" h="533400">
                <a:moveTo>
                  <a:pt x="0" y="333375"/>
                </a:moveTo>
                <a:cubicBezTo>
                  <a:pt x="3175" y="317500"/>
                  <a:pt x="2632" y="300398"/>
                  <a:pt x="9525" y="285750"/>
                </a:cubicBezTo>
                <a:cubicBezTo>
                  <a:pt x="28306" y="245840"/>
                  <a:pt x="45011" y="202639"/>
                  <a:pt x="76200" y="171450"/>
                </a:cubicBezTo>
                <a:cubicBezTo>
                  <a:pt x="122917" y="124733"/>
                  <a:pt x="177561" y="83550"/>
                  <a:pt x="238125" y="57150"/>
                </a:cubicBezTo>
                <a:cubicBezTo>
                  <a:pt x="369654" y="-183"/>
                  <a:pt x="528458" y="6013"/>
                  <a:pt x="666750" y="0"/>
                </a:cubicBezTo>
                <a:cubicBezTo>
                  <a:pt x="717550" y="3175"/>
                  <a:pt x="768531" y="4197"/>
                  <a:pt x="819150" y="9525"/>
                </a:cubicBezTo>
                <a:cubicBezTo>
                  <a:pt x="829135" y="10576"/>
                  <a:pt x="841603" y="11092"/>
                  <a:pt x="847725" y="19050"/>
                </a:cubicBezTo>
                <a:cubicBezTo>
                  <a:pt x="874618" y="54011"/>
                  <a:pt x="894674" y="93898"/>
                  <a:pt x="914400" y="133350"/>
                </a:cubicBezTo>
                <a:cubicBezTo>
                  <a:pt x="936027" y="176605"/>
                  <a:pt x="952500" y="222250"/>
                  <a:pt x="971550" y="266700"/>
                </a:cubicBezTo>
                <a:cubicBezTo>
                  <a:pt x="979694" y="339993"/>
                  <a:pt x="1005083" y="450720"/>
                  <a:pt x="923925" y="504825"/>
                </a:cubicBezTo>
                <a:cubicBezTo>
                  <a:pt x="914400" y="511175"/>
                  <a:pt x="906069" y="519855"/>
                  <a:pt x="895350" y="523875"/>
                </a:cubicBezTo>
                <a:cubicBezTo>
                  <a:pt x="880191" y="529559"/>
                  <a:pt x="847725" y="533400"/>
                  <a:pt x="847725" y="533400"/>
                </a:cubicBezTo>
              </a:path>
            </a:pathLst>
          </a:cu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a:extLst>
              <a:ext uri="{FF2B5EF4-FFF2-40B4-BE49-F238E27FC236}">
                <a16:creationId xmlns:a16="http://schemas.microsoft.com/office/drawing/2014/main" id="{836F2E8B-8428-43B3-B3E8-58F80A063F1D}"/>
              </a:ext>
            </a:extLst>
          </p:cNvPr>
          <p:cNvSpPr/>
          <p:nvPr/>
        </p:nvSpPr>
        <p:spPr>
          <a:xfrm>
            <a:off x="1657350" y="2790825"/>
            <a:ext cx="1009650" cy="352425"/>
          </a:xfrm>
          <a:custGeom>
            <a:avLst/>
            <a:gdLst>
              <a:gd name="connsiteX0" fmla="*/ 1009650 w 1009650"/>
              <a:gd name="connsiteY0" fmla="*/ 0 h 352425"/>
              <a:gd name="connsiteX1" fmla="*/ 962025 w 1009650"/>
              <a:gd name="connsiteY1" fmla="*/ 19050 h 352425"/>
              <a:gd name="connsiteX2" fmla="*/ 466725 w 1009650"/>
              <a:gd name="connsiteY2" fmla="*/ 142875 h 352425"/>
              <a:gd name="connsiteX3" fmla="*/ 219075 w 1009650"/>
              <a:gd name="connsiteY3" fmla="*/ 228600 h 352425"/>
              <a:gd name="connsiteX4" fmla="*/ 104775 w 1009650"/>
              <a:gd name="connsiteY4" fmla="*/ 266700 h 352425"/>
              <a:gd name="connsiteX5" fmla="*/ 66675 w 1009650"/>
              <a:gd name="connsiteY5" fmla="*/ 304800 h 352425"/>
              <a:gd name="connsiteX6" fmla="*/ 0 w 1009650"/>
              <a:gd name="connsiteY6"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0" h="352425">
                <a:moveTo>
                  <a:pt x="1009650" y="0"/>
                </a:moveTo>
                <a:cubicBezTo>
                  <a:pt x="993775" y="6350"/>
                  <a:pt x="978560" y="14699"/>
                  <a:pt x="962025" y="19050"/>
                </a:cubicBezTo>
                <a:cubicBezTo>
                  <a:pt x="797447" y="62360"/>
                  <a:pt x="627544" y="87207"/>
                  <a:pt x="466725" y="142875"/>
                </a:cubicBezTo>
                <a:lnTo>
                  <a:pt x="219075" y="228600"/>
                </a:lnTo>
                <a:lnTo>
                  <a:pt x="104775" y="266700"/>
                </a:lnTo>
                <a:cubicBezTo>
                  <a:pt x="92075" y="279400"/>
                  <a:pt x="80700" y="293580"/>
                  <a:pt x="66675" y="304800"/>
                </a:cubicBezTo>
                <a:cubicBezTo>
                  <a:pt x="-34802" y="385981"/>
                  <a:pt x="33675" y="318750"/>
                  <a:pt x="0" y="352425"/>
                </a:cubicBezTo>
              </a:path>
            </a:pathLst>
          </a:cu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a:extLst>
              <a:ext uri="{FF2B5EF4-FFF2-40B4-BE49-F238E27FC236}">
                <a16:creationId xmlns:a16="http://schemas.microsoft.com/office/drawing/2014/main" id="{F1177518-E916-44E8-94CF-4B9F67F5CE8D}"/>
              </a:ext>
            </a:extLst>
          </p:cNvPr>
          <p:cNvSpPr/>
          <p:nvPr/>
        </p:nvSpPr>
        <p:spPr>
          <a:xfrm>
            <a:off x="1571625" y="3362325"/>
            <a:ext cx="1419225" cy="981075"/>
          </a:xfrm>
          <a:custGeom>
            <a:avLst/>
            <a:gdLst>
              <a:gd name="connsiteX0" fmla="*/ 0 w 1419225"/>
              <a:gd name="connsiteY0" fmla="*/ 0 h 981075"/>
              <a:gd name="connsiteX1" fmla="*/ 133350 w 1419225"/>
              <a:gd name="connsiteY1" fmla="*/ 390525 h 981075"/>
              <a:gd name="connsiteX2" fmla="*/ 247650 w 1419225"/>
              <a:gd name="connsiteY2" fmla="*/ 552450 h 981075"/>
              <a:gd name="connsiteX3" fmla="*/ 542925 w 1419225"/>
              <a:gd name="connsiteY3" fmla="*/ 828675 h 981075"/>
              <a:gd name="connsiteX4" fmla="*/ 952500 w 1419225"/>
              <a:gd name="connsiteY4" fmla="*/ 942975 h 981075"/>
              <a:gd name="connsiteX5" fmla="*/ 1285875 w 1419225"/>
              <a:gd name="connsiteY5" fmla="*/ 981075 h 981075"/>
              <a:gd name="connsiteX6" fmla="*/ 1419225 w 1419225"/>
              <a:gd name="connsiteY6" fmla="*/ 96202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9225" h="981075">
                <a:moveTo>
                  <a:pt x="0" y="0"/>
                </a:moveTo>
                <a:cubicBezTo>
                  <a:pt x="44450" y="130175"/>
                  <a:pt x="77082" y="265005"/>
                  <a:pt x="133350" y="390525"/>
                </a:cubicBezTo>
                <a:cubicBezTo>
                  <a:pt x="160375" y="450812"/>
                  <a:pt x="206564" y="500712"/>
                  <a:pt x="247650" y="552450"/>
                </a:cubicBezTo>
                <a:cubicBezTo>
                  <a:pt x="341667" y="670842"/>
                  <a:pt x="413102" y="751592"/>
                  <a:pt x="542925" y="828675"/>
                </a:cubicBezTo>
                <a:cubicBezTo>
                  <a:pt x="679275" y="909633"/>
                  <a:pt x="791622" y="917739"/>
                  <a:pt x="952500" y="942975"/>
                </a:cubicBezTo>
                <a:cubicBezTo>
                  <a:pt x="1088648" y="964332"/>
                  <a:pt x="1162733" y="969880"/>
                  <a:pt x="1285875" y="981075"/>
                </a:cubicBezTo>
                <a:cubicBezTo>
                  <a:pt x="1368274" y="967342"/>
                  <a:pt x="1323861" y="973945"/>
                  <a:pt x="1419225" y="962025"/>
                </a:cubicBezTo>
              </a:path>
            </a:pathLst>
          </a:custGeom>
          <a:noFill/>
          <a:ln w="1905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594D28FE-31FA-4975-938F-394E5F7A7B60}"/>
              </a:ext>
            </a:extLst>
          </p:cNvPr>
          <p:cNvSpPr>
            <a:spLocks noGrp="1"/>
          </p:cNvSpPr>
          <p:nvPr>
            <p:ph type="sldNum" sz="quarter" idx="12"/>
          </p:nvPr>
        </p:nvSpPr>
        <p:spPr/>
        <p:txBody>
          <a:bodyPr/>
          <a:lstStyle/>
          <a:p>
            <a:fld id="{8AD9B182-5BD6-45D0-A008-42079E5D91E0}" type="slidenum">
              <a:rPr lang="zh-CN" altLang="en-US" smtClean="0"/>
              <a:t>15</a:t>
            </a:fld>
            <a:endParaRPr lang="zh-CN" altLang="en-US"/>
          </a:p>
        </p:txBody>
      </p:sp>
    </p:spTree>
    <p:extLst>
      <p:ext uri="{BB962C8B-B14F-4D97-AF65-F5344CB8AC3E}">
        <p14:creationId xmlns:p14="http://schemas.microsoft.com/office/powerpoint/2010/main" val="42466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anim calcmode="lin" valueType="num">
                                      <p:cBhvr>
                                        <p:cTn id="12" dur="1000" fill="hold"/>
                                        <p:tgtEl>
                                          <p:spTgt spid="42"/>
                                        </p:tgtEl>
                                        <p:attrNameLst>
                                          <p:attrName>ppt_x</p:attrName>
                                        </p:attrNameLst>
                                      </p:cBhvr>
                                      <p:tavLst>
                                        <p:tav tm="0">
                                          <p:val>
                                            <p:strVal val="#ppt_x"/>
                                          </p:val>
                                        </p:tav>
                                        <p:tav tm="100000">
                                          <p:val>
                                            <p:strVal val="#ppt_x"/>
                                          </p:val>
                                        </p:tav>
                                      </p:tavLst>
                                    </p:anim>
                                    <p:anim calcmode="lin" valueType="num">
                                      <p:cBhvr>
                                        <p:cTn id="1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3" grpId="0" animBg="1"/>
      <p:bldP spid="53"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EBBF92B-5093-46C8-A94B-CEC2C80E3F0A}"/>
              </a:ext>
            </a:extLst>
          </p:cNvPr>
          <p:cNvSpPr txBox="1"/>
          <p:nvPr/>
        </p:nvSpPr>
        <p:spPr>
          <a:xfrm>
            <a:off x="1312334" y="255601"/>
            <a:ext cx="3620911" cy="523220"/>
          </a:xfrm>
          <a:prstGeom prst="rect">
            <a:avLst/>
          </a:prstGeom>
          <a:noFill/>
        </p:spPr>
        <p:txBody>
          <a:bodyPr wrap="square">
            <a:spAutoFit/>
          </a:bodyPr>
          <a:lstStyle/>
          <a:p>
            <a:r>
              <a:rPr lang="en-US" altLang="zh-CN" sz="2800" b="1" kern="0">
                <a:solidFill>
                  <a:srgbClr val="272B3E"/>
                </a:solidFill>
                <a:latin typeface="微软雅黑"/>
                <a:ea typeface="微软雅黑"/>
              </a:rPr>
              <a:t>Setup of Datasets</a:t>
            </a:r>
            <a:endParaRPr lang="zh-CN" altLang="en-US" sz="2800" b="1" kern="0">
              <a:solidFill>
                <a:srgbClr val="272B3E"/>
              </a:solidFill>
              <a:latin typeface="微软雅黑"/>
              <a:ea typeface="微软雅黑"/>
            </a:endParaRPr>
          </a:p>
        </p:txBody>
      </p:sp>
      <p:sp>
        <p:nvSpPr>
          <p:cNvPr id="7" name="文本框 6">
            <a:extLst>
              <a:ext uri="{FF2B5EF4-FFF2-40B4-BE49-F238E27FC236}">
                <a16:creationId xmlns:a16="http://schemas.microsoft.com/office/drawing/2014/main" id="{A786EE81-95B6-44D4-BAE4-7341FF77EA92}"/>
              </a:ext>
            </a:extLst>
          </p:cNvPr>
          <p:cNvSpPr txBox="1"/>
          <p:nvPr/>
        </p:nvSpPr>
        <p:spPr>
          <a:xfrm>
            <a:off x="965166" y="1538630"/>
            <a:ext cx="8636033" cy="473335"/>
          </a:xfrm>
          <a:prstGeom prst="rect">
            <a:avLst/>
          </a:prstGeom>
          <a:noFill/>
        </p:spPr>
        <p:txBody>
          <a:bodyPr wrap="square">
            <a:spAutoFit/>
          </a:bodyPr>
          <a:lstStyle/>
          <a:p>
            <a:pPr latinLnBrk="1">
              <a:lnSpc>
                <a:spcPts val="3200"/>
              </a:lnSpc>
              <a:spcBef>
                <a:spcPct val="0"/>
              </a:spcBef>
            </a:pPr>
            <a:r>
              <a:rPr lang="en-US" altLang="zh-CN" sz="2400" b="1">
                <a:latin typeface="微软雅黑" panose="020B0503020204020204" pitchFamily="34" charset="-122"/>
                <a:ea typeface="微软雅黑" panose="020B0503020204020204" pitchFamily="34" charset="-122"/>
              </a:rPr>
              <a:t>Some extra information of the whole sparse matrix</a:t>
            </a:r>
          </a:p>
        </p:txBody>
      </p:sp>
      <p:pic>
        <p:nvPicPr>
          <p:cNvPr id="9" name="图片 8">
            <a:extLst>
              <a:ext uri="{FF2B5EF4-FFF2-40B4-BE49-F238E27FC236}">
                <a16:creationId xmlns:a16="http://schemas.microsoft.com/office/drawing/2014/main" id="{2E7A68C2-E732-4EAB-AC1B-D1B1F04B8344}"/>
              </a:ext>
            </a:extLst>
          </p:cNvPr>
          <p:cNvPicPr>
            <a:picLocks noChangeAspect="1"/>
          </p:cNvPicPr>
          <p:nvPr/>
        </p:nvPicPr>
        <p:blipFill>
          <a:blip r:embed="rId3"/>
          <a:stretch>
            <a:fillRect/>
          </a:stretch>
        </p:blipFill>
        <p:spPr>
          <a:xfrm>
            <a:off x="300037" y="2382040"/>
            <a:ext cx="7337447" cy="3768436"/>
          </a:xfrm>
          <a:prstGeom prst="rect">
            <a:avLst/>
          </a:prstGeom>
        </p:spPr>
      </p:pic>
      <p:sp>
        <p:nvSpPr>
          <p:cNvPr id="10" name="矩形 9">
            <a:extLst>
              <a:ext uri="{FF2B5EF4-FFF2-40B4-BE49-F238E27FC236}">
                <a16:creationId xmlns:a16="http://schemas.microsoft.com/office/drawing/2014/main" id="{A8F39A20-F413-4730-AC5C-8492A8998A38}"/>
              </a:ext>
            </a:extLst>
          </p:cNvPr>
          <p:cNvSpPr/>
          <p:nvPr/>
        </p:nvSpPr>
        <p:spPr>
          <a:xfrm>
            <a:off x="7829550" y="2303166"/>
            <a:ext cx="4170118" cy="3926184"/>
          </a:xfrm>
          <a:prstGeom prst="rect">
            <a:avLst/>
          </a:prstGeom>
          <a:gradFill>
            <a:gsLst>
              <a:gs pos="11000">
                <a:schemeClr val="bg1">
                  <a:lumMod val="95000"/>
                  <a:alpha val="0"/>
                </a:schemeClr>
              </a:gs>
              <a:gs pos="63000">
                <a:srgbClr val="F7EAE2"/>
              </a:gs>
              <a:gs pos="87000">
                <a:schemeClr val="accent2">
                  <a:lumMod val="20000"/>
                  <a:lumOff val="80000"/>
                </a:schemeClr>
              </a:gs>
            </a:gsLst>
            <a:lin ang="10800000" scaled="0"/>
          </a:gradFill>
          <a:ln w="12700" cap="flat" cmpd="sng" algn="ctr">
            <a:gradFill>
              <a:gsLst>
                <a:gs pos="0">
                  <a:schemeClr val="bg1">
                    <a:lumMod val="95000"/>
                    <a:alpha val="0"/>
                  </a:schemeClr>
                </a:gs>
                <a:gs pos="46000">
                  <a:srgbClr val="3D5165"/>
                </a:gs>
                <a:gs pos="84000">
                  <a:srgbClr val="C00000"/>
                </a:gs>
              </a:gsLst>
              <a:lin ang="10800000" scaled="0"/>
            </a:gradFill>
            <a:prstDash val="solid"/>
            <a:miter lim="800000"/>
          </a:ln>
          <a:effectLst/>
        </p:spPr>
        <p:txBody>
          <a:bodyPr anchor="ctr"/>
          <a:lstStyle/>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Total number of vertices</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Total number of edges</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The sparsity of matrix</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Average degree</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Proportion of the maximum degree vertices</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The maximum degree</a:t>
            </a:r>
          </a:p>
          <a:p>
            <a:pPr marL="414900" indent="-342900" eaLnBrk="0" hangingPunct="0">
              <a:lnSpc>
                <a:spcPct val="150000"/>
              </a:lnSpc>
              <a:spcBef>
                <a:spcPts val="0"/>
              </a:spcBef>
              <a:buFont typeface="Arial" panose="020B0604020202020204" pitchFamily="34" charset="0"/>
              <a:buChar char="•"/>
              <a:defRPr/>
            </a:pPr>
            <a:r>
              <a:rPr lang="en-US" altLang="zh-CN" sz="2000">
                <a:solidFill>
                  <a:srgbClr val="292E41"/>
                </a:solidFill>
                <a:latin typeface="微软雅黑" panose="020B0503020204020204" pitchFamily="34" charset="-122"/>
                <a:ea typeface="微软雅黑" panose="020B0503020204020204" pitchFamily="34" charset="-122"/>
              </a:rPr>
              <a:t>……</a:t>
            </a:r>
          </a:p>
        </p:txBody>
      </p:sp>
      <p:sp>
        <p:nvSpPr>
          <p:cNvPr id="2" name="灯片编号占位符 1">
            <a:extLst>
              <a:ext uri="{FF2B5EF4-FFF2-40B4-BE49-F238E27FC236}">
                <a16:creationId xmlns:a16="http://schemas.microsoft.com/office/drawing/2014/main" id="{F7B6D720-E51D-4F8A-8E9F-123CC9E7005F}"/>
              </a:ext>
            </a:extLst>
          </p:cNvPr>
          <p:cNvSpPr>
            <a:spLocks noGrp="1"/>
          </p:cNvSpPr>
          <p:nvPr>
            <p:ph type="sldNum" sz="quarter" idx="12"/>
          </p:nvPr>
        </p:nvSpPr>
        <p:spPr/>
        <p:txBody>
          <a:bodyPr/>
          <a:lstStyle/>
          <a:p>
            <a:fld id="{8AD9B182-5BD6-45D0-A008-42079E5D91E0}" type="slidenum">
              <a:rPr lang="zh-CN" altLang="en-US" smtClean="0"/>
              <a:t>16</a:t>
            </a:fld>
            <a:endParaRPr lang="zh-CN" altLang="en-US"/>
          </a:p>
        </p:txBody>
      </p:sp>
    </p:spTree>
    <p:extLst>
      <p:ext uri="{BB962C8B-B14F-4D97-AF65-F5344CB8AC3E}">
        <p14:creationId xmlns:p14="http://schemas.microsoft.com/office/powerpoint/2010/main" val="243241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52F185F-231B-49E4-93F7-5D38DA295046}"/>
              </a:ext>
            </a:extLst>
          </p:cNvPr>
          <p:cNvSpPr txBox="1"/>
          <p:nvPr/>
        </p:nvSpPr>
        <p:spPr>
          <a:xfrm>
            <a:off x="1312334" y="255601"/>
            <a:ext cx="3620911" cy="523220"/>
          </a:xfrm>
          <a:prstGeom prst="rect">
            <a:avLst/>
          </a:prstGeom>
          <a:noFill/>
        </p:spPr>
        <p:txBody>
          <a:bodyPr wrap="square">
            <a:spAutoFit/>
          </a:bodyPr>
          <a:lstStyle/>
          <a:p>
            <a:r>
              <a:rPr lang="en-US" altLang="zh-CN" sz="2800" b="1" kern="0">
                <a:solidFill>
                  <a:srgbClr val="272B3E"/>
                </a:solidFill>
                <a:latin typeface="微软雅黑"/>
                <a:ea typeface="微软雅黑"/>
              </a:rPr>
              <a:t>Ground Truth</a:t>
            </a:r>
            <a:endParaRPr lang="zh-CN" altLang="en-US" sz="2800" b="1" kern="0">
              <a:solidFill>
                <a:srgbClr val="272B3E"/>
              </a:solidFill>
              <a:latin typeface="微软雅黑"/>
              <a:ea typeface="微软雅黑"/>
            </a:endParaRPr>
          </a:p>
        </p:txBody>
      </p:sp>
      <p:pic>
        <p:nvPicPr>
          <p:cNvPr id="3" name="图片 2">
            <a:extLst>
              <a:ext uri="{FF2B5EF4-FFF2-40B4-BE49-F238E27FC236}">
                <a16:creationId xmlns:a16="http://schemas.microsoft.com/office/drawing/2014/main" id="{82D1A93E-FB31-433C-938B-878B53D9D3CB}"/>
              </a:ext>
            </a:extLst>
          </p:cNvPr>
          <p:cNvPicPr>
            <a:picLocks noChangeAspect="1"/>
          </p:cNvPicPr>
          <p:nvPr/>
        </p:nvPicPr>
        <p:blipFill>
          <a:blip r:embed="rId3"/>
          <a:stretch>
            <a:fillRect/>
          </a:stretch>
        </p:blipFill>
        <p:spPr>
          <a:xfrm>
            <a:off x="808038" y="4524855"/>
            <a:ext cx="933450" cy="581025"/>
          </a:xfrm>
          <a:prstGeom prst="rect">
            <a:avLst/>
          </a:prstGeom>
        </p:spPr>
      </p:pic>
      <p:graphicFrame>
        <p:nvGraphicFramePr>
          <p:cNvPr id="4" name="表格 15">
            <a:extLst>
              <a:ext uri="{FF2B5EF4-FFF2-40B4-BE49-F238E27FC236}">
                <a16:creationId xmlns:a16="http://schemas.microsoft.com/office/drawing/2014/main" id="{FAA50B88-9249-4669-B707-D12613D76A6F}"/>
              </a:ext>
            </a:extLst>
          </p:cNvPr>
          <p:cNvGraphicFramePr>
            <a:graphicFrameLocks noGrp="1"/>
          </p:cNvGraphicFramePr>
          <p:nvPr>
            <p:extLst>
              <p:ext uri="{D42A27DB-BD31-4B8C-83A1-F6EECF244321}">
                <p14:modId xmlns:p14="http://schemas.microsoft.com/office/powerpoint/2010/main" val="710325102"/>
              </p:ext>
            </p:extLst>
          </p:nvPr>
        </p:nvGraphicFramePr>
        <p:xfrm>
          <a:off x="2845155" y="3621144"/>
          <a:ext cx="8486777" cy="2333555"/>
        </p:xfrm>
        <a:graphic>
          <a:graphicData uri="http://schemas.openxmlformats.org/drawingml/2006/table">
            <a:tbl>
              <a:tblPr firstRow="1" bandRow="1">
                <a:tableStyleId>{5C22544A-7EE6-4342-B048-85BDC9FD1C3A}</a:tableStyleId>
              </a:tblPr>
              <a:tblGrid>
                <a:gridCol w="1543722">
                  <a:extLst>
                    <a:ext uri="{9D8B030D-6E8A-4147-A177-3AD203B41FA5}">
                      <a16:colId xmlns:a16="http://schemas.microsoft.com/office/drawing/2014/main" val="150818459"/>
                    </a:ext>
                  </a:extLst>
                </a:gridCol>
                <a:gridCol w="1285203">
                  <a:extLst>
                    <a:ext uri="{9D8B030D-6E8A-4147-A177-3AD203B41FA5}">
                      <a16:colId xmlns:a16="http://schemas.microsoft.com/office/drawing/2014/main" val="3709216776"/>
                    </a:ext>
                  </a:extLst>
                </a:gridCol>
                <a:gridCol w="1414463">
                  <a:extLst>
                    <a:ext uri="{9D8B030D-6E8A-4147-A177-3AD203B41FA5}">
                      <a16:colId xmlns:a16="http://schemas.microsoft.com/office/drawing/2014/main" val="2518631375"/>
                    </a:ext>
                  </a:extLst>
                </a:gridCol>
                <a:gridCol w="1414463">
                  <a:extLst>
                    <a:ext uri="{9D8B030D-6E8A-4147-A177-3AD203B41FA5}">
                      <a16:colId xmlns:a16="http://schemas.microsoft.com/office/drawing/2014/main" val="2179886574"/>
                    </a:ext>
                  </a:extLst>
                </a:gridCol>
                <a:gridCol w="1414463">
                  <a:extLst>
                    <a:ext uri="{9D8B030D-6E8A-4147-A177-3AD203B41FA5}">
                      <a16:colId xmlns:a16="http://schemas.microsoft.com/office/drawing/2014/main" val="2144319574"/>
                    </a:ext>
                  </a:extLst>
                </a:gridCol>
                <a:gridCol w="1414463">
                  <a:extLst>
                    <a:ext uri="{9D8B030D-6E8A-4147-A177-3AD203B41FA5}">
                      <a16:colId xmlns:a16="http://schemas.microsoft.com/office/drawing/2014/main" val="2850878632"/>
                    </a:ext>
                  </a:extLst>
                </a:gridCol>
              </a:tblGrid>
              <a:tr h="338695">
                <a:tc>
                  <a:txBody>
                    <a:bodyPr/>
                    <a:lstStyle/>
                    <a:p>
                      <a:pPr algn="ctr"/>
                      <a:r>
                        <a:rPr lang="en-US" altLang="zh-CN"/>
                        <a:t>Datasets</a:t>
                      </a:r>
                      <a:endParaRPr lang="zh-CN" altLang="en-US"/>
                    </a:p>
                  </a:txBody>
                  <a:tcPr anchor="ctr"/>
                </a:tc>
                <a:tc>
                  <a:txBody>
                    <a:bodyPr/>
                    <a:lstStyle/>
                    <a:p>
                      <a:pPr algn="ctr"/>
                      <a:r>
                        <a:rPr lang="en-US" altLang="zh-CN"/>
                        <a:t>AMD(0)</a:t>
                      </a:r>
                      <a:endParaRPr lang="zh-CN" altLang="en-US"/>
                    </a:p>
                  </a:txBody>
                  <a:tcPr anchor="ctr"/>
                </a:tc>
                <a:tc>
                  <a:txBody>
                    <a:bodyPr/>
                    <a:lstStyle/>
                    <a:p>
                      <a:pPr algn="ctr"/>
                      <a:r>
                        <a:rPr lang="en-US" altLang="zh-CN"/>
                        <a:t>COLAMD(1)</a:t>
                      </a:r>
                      <a:endParaRPr lang="zh-CN" altLang="en-US"/>
                    </a:p>
                  </a:txBody>
                  <a:tcPr anchor="ctr"/>
                </a:tc>
                <a:tc>
                  <a:txBody>
                    <a:bodyPr/>
                    <a:lstStyle/>
                    <a:p>
                      <a:pPr algn="ctr"/>
                      <a:r>
                        <a:rPr lang="en-US" altLang="zh-CN"/>
                        <a:t>METIS(2)</a:t>
                      </a:r>
                      <a:endParaRPr lang="zh-CN" altLang="en-US"/>
                    </a:p>
                  </a:txBody>
                  <a:tcPr anchor="ctr"/>
                </a:tc>
                <a:tc>
                  <a:txBody>
                    <a:bodyPr/>
                    <a:lstStyle/>
                    <a:p>
                      <a:pPr algn="ctr"/>
                      <a:r>
                        <a:rPr lang="en-US" altLang="zh-CN"/>
                        <a:t>NESDIS(3)</a:t>
                      </a:r>
                      <a:endParaRPr lang="zh-CN" altLang="en-US"/>
                    </a:p>
                  </a:txBody>
                  <a:tcPr anchor="ctr"/>
                </a:tc>
                <a:tc>
                  <a:txBody>
                    <a:bodyPr/>
                    <a:lstStyle/>
                    <a:p>
                      <a:pPr algn="ctr"/>
                      <a:r>
                        <a:rPr lang="en-US" altLang="zh-CN"/>
                        <a:t>Ground Truth</a:t>
                      </a:r>
                      <a:endParaRPr lang="zh-CN" altLang="en-US"/>
                    </a:p>
                  </a:txBody>
                  <a:tcPr anchor="ctr"/>
                </a:tc>
                <a:extLst>
                  <a:ext uri="{0D108BD9-81ED-4DB2-BD59-A6C34878D82A}">
                    <a16:rowId xmlns:a16="http://schemas.microsoft.com/office/drawing/2014/main" val="637792579"/>
                  </a:ext>
                </a:extLst>
              </a:tr>
              <a:tr h="338695">
                <a:tc>
                  <a:txBody>
                    <a:bodyPr/>
                    <a:lstStyle/>
                    <a:p>
                      <a:pPr marL="0" algn="ctr" defTabSz="914400" rtl="0" eaLnBrk="1" fontAlgn="b" latinLnBrk="0" hangingPunct="1"/>
                      <a:r>
                        <a:rPr lang="en-US" altLang="zh-CN" sz="1400" b="0" i="0" u="none" strike="noStrike" kern="1200">
                          <a:solidFill>
                            <a:srgbClr val="000000"/>
                          </a:solidFill>
                          <a:effectLst/>
                          <a:latin typeface="微软雅黑" panose="020B0503020204020204" pitchFamily="34" charset="-122"/>
                          <a:ea typeface="微软雅黑" panose="020B0503020204020204" pitchFamily="34" charset="-122"/>
                          <a:cs typeface="+mn-cs"/>
                        </a:rPr>
                        <a:t>dwt_992.mtx</a:t>
                      </a:r>
                      <a:endParaRPr lang="zh-CN" altLang="en-US" sz="1400" b="0" i="0" u="none" strike="noStrike" kern="120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0.02855</a:t>
                      </a:r>
                    </a:p>
                  </a:txBody>
                  <a:tcPr marL="9525" marR="9525" marT="9525" marB="0" anchor="ctr"/>
                </a:tc>
                <a:tc>
                  <a:txBody>
                    <a:bodyPr/>
                    <a:lstStyle/>
                    <a:p>
                      <a:pPr marL="0" algn="ctr" defTabSz="914400" rtl="0" eaLnBrk="1" fontAlgn="b" latinLnBrk="0" hangingPunct="1"/>
                      <a:r>
                        <a:rPr lang="en-US" altLang="zh-CN" sz="1400" b="1" i="0" u="none" strike="noStrike" kern="1200">
                          <a:solidFill>
                            <a:srgbClr val="000000"/>
                          </a:solidFill>
                          <a:effectLst/>
                          <a:latin typeface="微软雅黑" panose="020B0503020204020204" pitchFamily="34" charset="-122"/>
                          <a:ea typeface="微软雅黑" panose="020B0503020204020204" pitchFamily="34" charset="-122"/>
                          <a:cs typeface="+mn-cs"/>
                        </a:rPr>
                        <a:t>0.018437</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0.030307</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0.034865</a:t>
                      </a:r>
                    </a:p>
                  </a:txBody>
                  <a:tcPr marL="9525" marR="9525" marT="9525" marB="0" anchor="ctr"/>
                </a:tc>
                <a:tc>
                  <a:txBody>
                    <a:bodyPr/>
                    <a:lstStyle/>
                    <a:p>
                      <a:pPr marL="0" algn="ctr" defTabSz="914400" rtl="0" eaLnBrk="1" fontAlgn="b" latinLnBrk="0" hangingPunct="1"/>
                      <a:r>
                        <a:rPr lang="en-US" altLang="zh-CN" sz="1400" b="0" i="0" u="none" strike="noStrike" kern="1200">
                          <a:solidFill>
                            <a:srgbClr val="C00000"/>
                          </a:solidFill>
                          <a:effectLst/>
                          <a:latin typeface="微软雅黑" panose="020B0503020204020204" pitchFamily="34" charset="-122"/>
                          <a:ea typeface="微软雅黑" panose="020B0503020204020204" pitchFamily="34" charset="-122"/>
                          <a:cs typeface="+mn-cs"/>
                        </a:rPr>
                        <a:t>1</a:t>
                      </a:r>
                    </a:p>
                  </a:txBody>
                  <a:tcPr marL="9525" marR="9525" marT="9525" marB="0" anchor="ctr"/>
                </a:tc>
                <a:extLst>
                  <a:ext uri="{0D108BD9-81ED-4DB2-BD59-A6C34878D82A}">
                    <a16:rowId xmlns:a16="http://schemas.microsoft.com/office/drawing/2014/main" val="1113182930"/>
                  </a:ext>
                </a:extLst>
              </a:tr>
              <a:tr h="338695">
                <a:tc>
                  <a:txBody>
                    <a:bodyPr/>
                    <a:lstStyle/>
                    <a:p>
                      <a:pPr marL="0" algn="ctr" defTabSz="914400" rtl="0" eaLnBrk="1" fontAlgn="b" latinLnBrk="0" hangingPunct="1"/>
                      <a:r>
                        <a:rPr lang="en-US" altLang="zh-CN" sz="1400" b="0" i="0" u="none" strike="noStrike" kern="1200">
                          <a:solidFill>
                            <a:srgbClr val="000000"/>
                          </a:solidFill>
                          <a:effectLst/>
                          <a:latin typeface="微软雅黑" panose="020B0503020204020204" pitchFamily="34" charset="-122"/>
                          <a:ea typeface="微软雅黑" panose="020B0503020204020204" pitchFamily="34" charset="-122"/>
                          <a:cs typeface="+mn-cs"/>
                        </a:rPr>
                        <a:t>lns_3937.Mtx</a:t>
                      </a:r>
                      <a:endParaRPr lang="zh-CN" altLang="en-US" sz="1400" b="0" i="0" u="none" strike="noStrike" kern="120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2.608219</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2.82296</a:t>
                      </a:r>
                    </a:p>
                  </a:txBody>
                  <a:tcPr marL="9525" marR="9525" marT="9525" marB="0" anchor="ctr"/>
                </a:tc>
                <a:tc>
                  <a:txBody>
                    <a:bodyPr/>
                    <a:lstStyle/>
                    <a:p>
                      <a:pPr algn="ctr" fontAlgn="b"/>
                      <a:r>
                        <a:rPr lang="en-US" altLang="zh-CN" sz="1400" b="1" i="0" u="none" strike="noStrike">
                          <a:solidFill>
                            <a:srgbClr val="000000"/>
                          </a:solidFill>
                          <a:effectLst/>
                          <a:latin typeface="微软雅黑" panose="020B0503020204020204" pitchFamily="34" charset="-122"/>
                          <a:ea typeface="微软雅黑" panose="020B0503020204020204" pitchFamily="34" charset="-122"/>
                        </a:rPr>
                        <a:t>1.853689</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2.298236</a:t>
                      </a:r>
                    </a:p>
                  </a:txBody>
                  <a:tcPr marL="9525" marR="9525" marT="9525" marB="0" anchor="ctr"/>
                </a:tc>
                <a:tc>
                  <a:txBody>
                    <a:bodyPr/>
                    <a:lstStyle/>
                    <a:p>
                      <a:pPr marL="0" algn="ctr" defTabSz="914400" rtl="0" eaLnBrk="1" fontAlgn="b" latinLnBrk="0" hangingPunct="1"/>
                      <a:r>
                        <a:rPr lang="en-US" altLang="zh-CN" sz="1400" b="0" i="0" u="none" strike="noStrike" kern="1200">
                          <a:solidFill>
                            <a:srgbClr val="C00000"/>
                          </a:solidFill>
                          <a:effectLst/>
                          <a:latin typeface="微软雅黑" panose="020B0503020204020204" pitchFamily="34" charset="-122"/>
                          <a:ea typeface="微软雅黑" panose="020B0503020204020204" pitchFamily="34" charset="-122"/>
                          <a:cs typeface="+mn-cs"/>
                        </a:rPr>
                        <a:t>2</a:t>
                      </a:r>
                    </a:p>
                  </a:txBody>
                  <a:tcPr marL="9525" marR="9525" marT="9525" marB="0" anchor="ctr"/>
                </a:tc>
                <a:extLst>
                  <a:ext uri="{0D108BD9-81ED-4DB2-BD59-A6C34878D82A}">
                    <a16:rowId xmlns:a16="http://schemas.microsoft.com/office/drawing/2014/main" val="2343439861"/>
                  </a:ext>
                </a:extLst>
              </a:tr>
              <a:tr h="338695">
                <a:tc>
                  <a:txBody>
                    <a:bodyPr/>
                    <a:lstStyle/>
                    <a:p>
                      <a:pPr marL="0" algn="ctr" defTabSz="914400" rtl="0" eaLnBrk="1" fontAlgn="b" latinLnBrk="0" hangingPunct="1"/>
                      <a:r>
                        <a:rPr lang="en-US" altLang="zh-CN" sz="1400" b="0" i="0" u="none" strike="noStrike" kern="1200">
                          <a:solidFill>
                            <a:srgbClr val="000000"/>
                          </a:solidFill>
                          <a:effectLst/>
                          <a:latin typeface="微软雅黑" panose="020B0503020204020204" pitchFamily="34" charset="-122"/>
                          <a:ea typeface="微软雅黑" panose="020B0503020204020204" pitchFamily="34" charset="-122"/>
                          <a:cs typeface="+mn-cs"/>
                        </a:rPr>
                        <a:t>bcsstk14.mtx</a:t>
                      </a:r>
                      <a:endParaRPr lang="zh-CN" altLang="en-US" sz="1400" b="0" i="0" u="none" strike="noStrike" kern="120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5.244704</a:t>
                      </a:r>
                    </a:p>
                  </a:txBody>
                  <a:tcPr marL="9525" marR="9525" marT="9525" marB="0" anchor="ctr"/>
                </a:tc>
                <a:tc>
                  <a:txBody>
                    <a:bodyPr/>
                    <a:lstStyle/>
                    <a:p>
                      <a:pPr marL="0" algn="ctr" defTabSz="914400" rtl="0" eaLnBrk="1" fontAlgn="b" latinLnBrk="0" hangingPunct="1"/>
                      <a:r>
                        <a:rPr lang="en-US" altLang="zh-CN" sz="1400" b="1" i="0" u="none" strike="noStrike" kern="1200">
                          <a:solidFill>
                            <a:srgbClr val="000000"/>
                          </a:solidFill>
                          <a:effectLst/>
                          <a:latin typeface="微软雅黑" panose="020B0503020204020204" pitchFamily="34" charset="-122"/>
                          <a:ea typeface="微软雅黑" panose="020B0503020204020204" pitchFamily="34" charset="-122"/>
                          <a:cs typeface="+mn-cs"/>
                        </a:rPr>
                        <a:t>2.76814</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4.64908</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3.011501</a:t>
                      </a:r>
                    </a:p>
                  </a:txBody>
                  <a:tcPr marL="9525" marR="9525" marT="9525" marB="0" anchor="ctr"/>
                </a:tc>
                <a:tc>
                  <a:txBody>
                    <a:bodyPr/>
                    <a:lstStyle/>
                    <a:p>
                      <a:pPr marL="0" algn="ctr" defTabSz="914400" rtl="0" eaLnBrk="1" fontAlgn="b" latinLnBrk="0" hangingPunct="1"/>
                      <a:r>
                        <a:rPr lang="en-US" altLang="zh-CN" sz="1400" b="0" i="0" u="none" strike="noStrike" kern="1200">
                          <a:solidFill>
                            <a:srgbClr val="C00000"/>
                          </a:solidFill>
                          <a:effectLst/>
                          <a:latin typeface="微软雅黑" panose="020B0503020204020204" pitchFamily="34" charset="-122"/>
                          <a:ea typeface="微软雅黑" panose="020B0503020204020204" pitchFamily="34" charset="-122"/>
                          <a:cs typeface="+mn-cs"/>
                        </a:rPr>
                        <a:t>1</a:t>
                      </a:r>
                    </a:p>
                  </a:txBody>
                  <a:tcPr marL="9525" marR="9525" marT="9525" marB="0" anchor="ctr"/>
                </a:tc>
                <a:extLst>
                  <a:ext uri="{0D108BD9-81ED-4DB2-BD59-A6C34878D82A}">
                    <a16:rowId xmlns:a16="http://schemas.microsoft.com/office/drawing/2014/main" val="2585196049"/>
                  </a:ext>
                </a:extLst>
              </a:tr>
              <a:tr h="338695">
                <a:tc>
                  <a:txBody>
                    <a:bodyPr/>
                    <a:lstStyle/>
                    <a:p>
                      <a:pPr marL="0" algn="ctr" defTabSz="914400" rtl="0" eaLnBrk="1" fontAlgn="b" latinLnBrk="0" hangingPunct="1"/>
                      <a:r>
                        <a:rPr lang="en-US" altLang="zh-CN" sz="1400" b="0" i="0" u="none" strike="noStrike" kern="1200">
                          <a:solidFill>
                            <a:srgbClr val="000000"/>
                          </a:solidFill>
                          <a:effectLst/>
                          <a:latin typeface="微软雅黑" panose="020B0503020204020204" pitchFamily="34" charset="-122"/>
                          <a:ea typeface="微软雅黑" panose="020B0503020204020204" pitchFamily="34" charset="-122"/>
                          <a:cs typeface="+mn-cs"/>
                        </a:rPr>
                        <a:t>epb1.mtx</a:t>
                      </a:r>
                      <a:endParaRPr lang="zh-CN" altLang="en-US" sz="1400" b="0" i="0" u="none" strike="noStrike" kern="120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marL="0" algn="ctr" defTabSz="914400" rtl="0" eaLnBrk="1" fontAlgn="b" latinLnBrk="0" hangingPunct="1"/>
                      <a:r>
                        <a:rPr lang="en-US" altLang="zh-CN" sz="1400" b="1" i="0" u="none" strike="noStrike" kern="1200">
                          <a:solidFill>
                            <a:srgbClr val="000000"/>
                          </a:solidFill>
                          <a:effectLst/>
                          <a:latin typeface="微软雅黑" panose="020B0503020204020204" pitchFamily="34" charset="-122"/>
                          <a:ea typeface="微软雅黑" panose="020B0503020204020204" pitchFamily="34" charset="-122"/>
                          <a:cs typeface="+mn-cs"/>
                        </a:rPr>
                        <a:t>0.225089</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0.272772</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0.39482</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0.360013</a:t>
                      </a:r>
                    </a:p>
                  </a:txBody>
                  <a:tcPr marL="9525" marR="9525" marT="9525" marB="0" anchor="ctr"/>
                </a:tc>
                <a:tc>
                  <a:txBody>
                    <a:bodyPr/>
                    <a:lstStyle/>
                    <a:p>
                      <a:pPr marL="0" algn="ctr" defTabSz="914400" rtl="0" eaLnBrk="1" fontAlgn="b" latinLnBrk="0" hangingPunct="1"/>
                      <a:r>
                        <a:rPr lang="en-US" altLang="zh-CN" sz="1400" b="0" i="0" u="none" strike="noStrike" kern="1200">
                          <a:solidFill>
                            <a:srgbClr val="C00000"/>
                          </a:solidFill>
                          <a:effectLst/>
                          <a:latin typeface="微软雅黑" panose="020B0503020204020204" pitchFamily="34" charset="-122"/>
                          <a:ea typeface="微软雅黑" panose="020B0503020204020204" pitchFamily="34" charset="-122"/>
                          <a:cs typeface="+mn-cs"/>
                        </a:rPr>
                        <a:t>0</a:t>
                      </a:r>
                    </a:p>
                  </a:txBody>
                  <a:tcPr marL="9525" marR="9525" marT="9525" marB="0" anchor="ctr"/>
                </a:tc>
                <a:extLst>
                  <a:ext uri="{0D108BD9-81ED-4DB2-BD59-A6C34878D82A}">
                    <a16:rowId xmlns:a16="http://schemas.microsoft.com/office/drawing/2014/main" val="3855527465"/>
                  </a:ext>
                </a:extLst>
              </a:tr>
              <a:tr h="338695">
                <a:tc>
                  <a:txBody>
                    <a:bodyPr/>
                    <a:lstStyle/>
                    <a:p>
                      <a:pPr marL="0" algn="ctr" defTabSz="914400" rtl="0" eaLnBrk="1" fontAlgn="b" latinLnBrk="0" hangingPunct="1"/>
                      <a:r>
                        <a:rPr lang="en-US" altLang="zh-CN" sz="1400" b="0" i="0" u="none" strike="noStrike" kern="1200">
                          <a:solidFill>
                            <a:srgbClr val="000000"/>
                          </a:solidFill>
                          <a:effectLst/>
                          <a:latin typeface="微软雅黑" panose="020B0503020204020204" pitchFamily="34" charset="-122"/>
                          <a:ea typeface="微软雅黑" panose="020B0503020204020204" pitchFamily="34" charset="-122"/>
                          <a:cs typeface="+mn-cs"/>
                        </a:rPr>
                        <a:t>reorientation</a:t>
                      </a:r>
                      <a:endParaRPr lang="zh-CN" altLang="en-US" sz="1400" b="0" i="0" u="none" strike="noStrike" kern="1200">
                        <a:solidFill>
                          <a:srgbClr val="000000"/>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28.334503</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26.994497</a:t>
                      </a:r>
                    </a:p>
                  </a:txBody>
                  <a:tcPr marL="9525" marR="9525" marT="9525" marB="0" anchor="ctr"/>
                </a:tc>
                <a:tc>
                  <a:txBody>
                    <a:bodyPr/>
                    <a:lstStyle/>
                    <a:p>
                      <a:pPr algn="ctr" fontAlgn="b"/>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27.750842</a:t>
                      </a:r>
                    </a:p>
                  </a:txBody>
                  <a:tcPr marL="9525" marR="9525" marT="9525" marB="0" anchor="ctr"/>
                </a:tc>
                <a:tc>
                  <a:txBody>
                    <a:bodyPr/>
                    <a:lstStyle/>
                    <a:p>
                      <a:pPr marL="0" algn="ctr" defTabSz="914400" rtl="0" eaLnBrk="1" fontAlgn="b" latinLnBrk="0" hangingPunct="1"/>
                      <a:r>
                        <a:rPr lang="en-US" altLang="zh-CN" sz="1400" b="1" i="0" u="none" strike="noStrike" kern="1200">
                          <a:solidFill>
                            <a:srgbClr val="000000"/>
                          </a:solidFill>
                          <a:effectLst/>
                          <a:latin typeface="微软雅黑" panose="020B0503020204020204" pitchFamily="34" charset="-122"/>
                          <a:ea typeface="微软雅黑" panose="020B0503020204020204" pitchFamily="34" charset="-122"/>
                          <a:cs typeface="+mn-cs"/>
                        </a:rPr>
                        <a:t>13.177139</a:t>
                      </a:r>
                    </a:p>
                  </a:txBody>
                  <a:tcPr marL="9525" marR="9525" marT="9525" marB="0" anchor="ctr"/>
                </a:tc>
                <a:tc>
                  <a:txBody>
                    <a:bodyPr/>
                    <a:lstStyle/>
                    <a:p>
                      <a:pPr marL="0" algn="ctr" defTabSz="914400" rtl="0" eaLnBrk="1" fontAlgn="b" latinLnBrk="0" hangingPunct="1"/>
                      <a:r>
                        <a:rPr lang="en-US" altLang="zh-CN" sz="1400" b="0" i="0" u="none" strike="noStrike" kern="1200">
                          <a:solidFill>
                            <a:srgbClr val="C00000"/>
                          </a:solidFill>
                          <a:effectLst/>
                          <a:latin typeface="微软雅黑" panose="020B0503020204020204" pitchFamily="34" charset="-122"/>
                          <a:ea typeface="微软雅黑" panose="020B0503020204020204" pitchFamily="34" charset="-122"/>
                          <a:cs typeface="+mn-cs"/>
                        </a:rPr>
                        <a:t>3</a:t>
                      </a:r>
                    </a:p>
                  </a:txBody>
                  <a:tcPr marL="9525" marR="9525" marT="9525" marB="0" anchor="ctr"/>
                </a:tc>
                <a:extLst>
                  <a:ext uri="{0D108BD9-81ED-4DB2-BD59-A6C34878D82A}">
                    <a16:rowId xmlns:a16="http://schemas.microsoft.com/office/drawing/2014/main" val="2202968804"/>
                  </a:ext>
                </a:extLst>
              </a:tr>
            </a:tbl>
          </a:graphicData>
        </a:graphic>
      </p:graphicFrame>
      <p:sp>
        <p:nvSpPr>
          <p:cNvPr id="5" name="箭头: 右 4">
            <a:extLst>
              <a:ext uri="{FF2B5EF4-FFF2-40B4-BE49-F238E27FC236}">
                <a16:creationId xmlns:a16="http://schemas.microsoft.com/office/drawing/2014/main" id="{83172754-4228-4383-B882-5F1D4D91C28D}"/>
              </a:ext>
            </a:extLst>
          </p:cNvPr>
          <p:cNvSpPr/>
          <p:nvPr/>
        </p:nvSpPr>
        <p:spPr>
          <a:xfrm rot="10800000">
            <a:off x="1990878" y="4627960"/>
            <a:ext cx="604887" cy="409575"/>
          </a:xfrm>
          <a:prstGeom prst="rightArrow">
            <a:avLst>
              <a:gd name="adj1" fmla="val 23525"/>
              <a:gd name="adj2" fmla="val 55862"/>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3B23482F-C944-4DD3-85CD-C280B04D26A6}"/>
              </a:ext>
            </a:extLst>
          </p:cNvPr>
          <p:cNvSpPr/>
          <p:nvPr/>
        </p:nvSpPr>
        <p:spPr>
          <a:xfrm>
            <a:off x="899011" y="1438404"/>
            <a:ext cx="10711963" cy="1990595"/>
          </a:xfrm>
          <a:prstGeom prst="rect">
            <a:avLst/>
          </a:prstGeom>
          <a:noFill/>
          <a:ln w="12700" cap="flat" cmpd="sng" algn="ctr">
            <a:noFill/>
            <a:prstDash val="solid"/>
            <a:miter lim="800000"/>
          </a:ln>
          <a:effectLst/>
        </p:spPr>
        <p:txBody>
          <a:bodyPr anchor="ctr"/>
          <a:lstStyle/>
          <a:p>
            <a:pPr marL="357750" indent="-285750" eaLnBrk="0" hangingPunct="0">
              <a:spcBef>
                <a:spcPts val="0"/>
              </a:spcBef>
              <a:buFont typeface="Wingdings" panose="05000000000000000000" pitchFamily="2" charset="2"/>
              <a:buChar char="p"/>
              <a:defRPr/>
            </a:pPr>
            <a:r>
              <a:rPr lang="en-US" altLang="zh-CN" sz="2400">
                <a:solidFill>
                  <a:schemeClr val="tx2">
                    <a:lumMod val="75000"/>
                  </a:schemeClr>
                </a:solidFill>
                <a:latin typeface="微软雅黑" panose="020B0503020204020204" pitchFamily="34" charset="-122"/>
                <a:ea typeface="微软雅黑" panose="020B0503020204020204" pitchFamily="34" charset="-122"/>
              </a:rPr>
              <a:t> Multiclass classification: AMD, COLAMD, METIS, NESDIS</a:t>
            </a:r>
          </a:p>
          <a:p>
            <a:pPr marL="357750" indent="-285750" eaLnBrk="0" hangingPunct="0">
              <a:spcBef>
                <a:spcPts val="0"/>
              </a:spcBef>
              <a:buFont typeface="Wingdings" panose="05000000000000000000" pitchFamily="2" charset="2"/>
              <a:buChar char="p"/>
              <a:defRPr/>
            </a:pPr>
            <a:endParaRPr lang="en-US" altLang="zh-CN" sz="2400">
              <a:solidFill>
                <a:schemeClr val="tx2">
                  <a:lumMod val="75000"/>
                </a:schemeClr>
              </a:solidFill>
              <a:latin typeface="微软雅黑" panose="020B0503020204020204" pitchFamily="34" charset="-122"/>
              <a:ea typeface="微软雅黑" panose="020B0503020204020204" pitchFamily="34" charset="-122"/>
            </a:endParaRPr>
          </a:p>
          <a:p>
            <a:pPr marL="357750" indent="-285750" eaLnBrk="0" hangingPunct="0">
              <a:spcBef>
                <a:spcPts val="0"/>
              </a:spcBef>
              <a:buFont typeface="Wingdings" panose="05000000000000000000" pitchFamily="2" charset="2"/>
              <a:buChar char="p"/>
              <a:defRPr/>
            </a:pPr>
            <a:r>
              <a:rPr lang="en-US" altLang="zh-CN" sz="2400">
                <a:solidFill>
                  <a:schemeClr val="tx2">
                    <a:lumMod val="75000"/>
                  </a:schemeClr>
                </a:solidFill>
                <a:latin typeface="微软雅黑" panose="020B0503020204020204" pitchFamily="34" charset="-122"/>
                <a:ea typeface="微软雅黑" panose="020B0503020204020204" pitchFamily="34" charset="-122"/>
              </a:rPr>
              <a:t> Evaluation indicator: numerical factorization time (or total time)</a:t>
            </a:r>
          </a:p>
        </p:txBody>
      </p:sp>
      <p:sp>
        <p:nvSpPr>
          <p:cNvPr id="7" name="灯片编号占位符 6">
            <a:extLst>
              <a:ext uri="{FF2B5EF4-FFF2-40B4-BE49-F238E27FC236}">
                <a16:creationId xmlns:a16="http://schemas.microsoft.com/office/drawing/2014/main" id="{5C74D6CB-B509-4A0A-A917-006AC6166372}"/>
              </a:ext>
            </a:extLst>
          </p:cNvPr>
          <p:cNvSpPr>
            <a:spLocks noGrp="1"/>
          </p:cNvSpPr>
          <p:nvPr>
            <p:ph type="sldNum" sz="quarter" idx="12"/>
          </p:nvPr>
        </p:nvSpPr>
        <p:spPr/>
        <p:txBody>
          <a:bodyPr/>
          <a:lstStyle/>
          <a:p>
            <a:fld id="{8AD9B182-5BD6-45D0-A008-42079E5D91E0}" type="slidenum">
              <a:rPr lang="zh-CN" altLang="en-US" smtClean="0"/>
              <a:t>17</a:t>
            </a:fld>
            <a:endParaRPr lang="zh-CN" altLang="en-US"/>
          </a:p>
        </p:txBody>
      </p:sp>
    </p:spTree>
    <p:extLst>
      <p:ext uri="{BB962C8B-B14F-4D97-AF65-F5344CB8AC3E}">
        <p14:creationId xmlns:p14="http://schemas.microsoft.com/office/powerpoint/2010/main" val="28914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B823DFA-CE8E-4405-8E44-062673FE0CC7}"/>
              </a:ext>
            </a:extLst>
          </p:cNvPr>
          <p:cNvPicPr>
            <a:picLocks noChangeAspect="1"/>
          </p:cNvPicPr>
          <p:nvPr/>
        </p:nvPicPr>
        <p:blipFill>
          <a:blip r:embed="rId3"/>
          <a:stretch>
            <a:fillRect/>
          </a:stretch>
        </p:blipFill>
        <p:spPr>
          <a:xfrm>
            <a:off x="152400" y="2668574"/>
            <a:ext cx="5239855" cy="3933825"/>
          </a:xfrm>
          <a:prstGeom prst="rect">
            <a:avLst/>
          </a:prstGeom>
        </p:spPr>
      </p:pic>
      <mc:AlternateContent xmlns:mc="http://schemas.openxmlformats.org/markup-compatibility/2006" xmlns:a14="http://schemas.microsoft.com/office/drawing/2010/main">
        <mc:Choice Requires="a14">
          <p:sp>
            <p:nvSpPr>
              <p:cNvPr id="4" name="矩形 1">
                <a:extLst>
                  <a:ext uri="{FF2B5EF4-FFF2-40B4-BE49-F238E27FC236}">
                    <a16:creationId xmlns:a16="http://schemas.microsoft.com/office/drawing/2014/main" id="{092FCF55-63D9-45D0-B68A-B56BE51D0FCB}"/>
                  </a:ext>
                </a:extLst>
              </p:cNvPr>
              <p:cNvSpPr>
                <a:spLocks noChangeArrowheads="1"/>
              </p:cNvSpPr>
              <p:nvPr/>
            </p:nvSpPr>
            <p:spPr bwMode="auto">
              <a:xfrm>
                <a:off x="931448" y="1214260"/>
                <a:ext cx="10329103" cy="1634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4000"/>
                  </a:lnSpc>
                  <a:spcBef>
                    <a:spcPct val="0"/>
                  </a:spcBef>
                  <a:buFont typeface="Arial" panose="020B0604020202020204" pitchFamily="34" charset="0"/>
                  <a:buChar char="•"/>
                </a:pPr>
                <a:r>
                  <a:rPr lang="en-US" altLang="zh-CN" sz="2400">
                    <a:cs typeface="Arial" panose="020B0604020202020204" pitchFamily="34" charset="0"/>
                  </a:rPr>
                  <a:t> 2 layers of parallel GCN: 128</a:t>
                </a:r>
                <a:r>
                  <a:rPr lang="en-US" altLang="zh-CN" sz="2400" baseline="-25000">
                    <a:cs typeface="Arial" panose="020B0604020202020204" pitchFamily="34" charset="0"/>
                  </a:rPr>
                  <a:t>1</a:t>
                </a:r>
                <a:r>
                  <a:rPr lang="en-US" altLang="zh-CN" sz="2400">
                    <a:cs typeface="Arial" panose="020B0604020202020204" pitchFamily="34" charset="0"/>
                  </a:rPr>
                  <a:t> + 128</a:t>
                </a:r>
                <a:r>
                  <a:rPr lang="en-US" altLang="zh-CN" sz="2400" baseline="-25000">
                    <a:cs typeface="Arial" panose="020B0604020202020204" pitchFamily="34" charset="0"/>
                  </a:rPr>
                  <a:t>2</a:t>
                </a:r>
                <a:endParaRPr lang="en-US" altLang="zh-CN" sz="2400">
                  <a:cs typeface="Arial" panose="020B0604020202020204" pitchFamily="34" charset="0"/>
                </a:endParaRPr>
              </a:p>
              <a:p>
                <a:pPr marL="0" indent="0" latinLnBrk="1">
                  <a:lnSpc>
                    <a:spcPts val="4000"/>
                  </a:lnSpc>
                  <a:spcBef>
                    <a:spcPct val="0"/>
                  </a:spcBef>
                  <a:buFont typeface="Arial" panose="020B0604020202020204" pitchFamily="34" charset="0"/>
                  <a:buChar char="•"/>
                </a:pPr>
                <a:r>
                  <a:rPr lang="en-US" altLang="zh-CN" sz="2400">
                    <a:cs typeface="Arial" panose="020B0604020202020204" pitchFamily="34" charset="0"/>
                  </a:rPr>
                  <a:t> 3 layers of fully connected layers (256 + </a:t>
                </a:r>
                <a:r>
                  <a:rPr lang="en-US" altLang="zh-CN" sz="2400" err="1">
                    <a:cs typeface="Arial" panose="020B0604020202020204" pitchFamily="34" charset="0"/>
                  </a:rPr>
                  <a:t>size</a:t>
                </a:r>
                <a:r>
                  <a:rPr lang="en-US" altLang="zh-CN" sz="2400" baseline="-25000" err="1">
                    <a:cs typeface="Arial" panose="020B0604020202020204" pitchFamily="34" charset="0"/>
                  </a:rPr>
                  <a:t>extra</a:t>
                </a:r>
                <a:r>
                  <a:rPr lang="en-US" altLang="zh-CN" sz="2400">
                    <a:cs typeface="Arial" panose="020B0604020202020204" pitchFamily="34" charset="0"/>
                  </a:rPr>
                  <a:t>, 64, 32)</a:t>
                </a:r>
              </a:p>
              <a:p>
                <a:pPr marL="0" indent="0" latinLnBrk="1">
                  <a:lnSpc>
                    <a:spcPts val="4000"/>
                  </a:lnSpc>
                  <a:spcBef>
                    <a:spcPct val="0"/>
                  </a:spcBef>
                  <a:buFont typeface="Arial" panose="020B0604020202020204" pitchFamily="34" charset="0"/>
                  <a:buChar char="•"/>
                </a:pPr>
                <a:r>
                  <a:rPr lang="en-US" altLang="zh-CN" sz="2400">
                    <a:cs typeface="Arial" panose="020B0604020202020204" pitchFamily="34" charset="0"/>
                  </a:rPr>
                  <a:t> 408 sparse matrices of </a:t>
                </a:r>
                <a:r>
                  <a:rPr lang="en-US" altLang="zh-CN" sz="2400" err="1">
                    <a:cs typeface="Arial" panose="020B0604020202020204" pitchFamily="34" charset="0"/>
                  </a:rPr>
                  <a:t>SuiteSparse</a:t>
                </a:r>
                <a:r>
                  <a:rPr lang="en-US" altLang="zh-CN" sz="2400">
                    <a:cs typeface="Arial" panose="020B0604020202020204" pitchFamily="34" charset="0"/>
                  </a:rPr>
                  <a:t> Collection </a:t>
                </a:r>
                <a:r>
                  <a:rPr lang="en-US" altLang="zh-CN" sz="2400">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zh-CN" sz="2400" i="1" smtClean="0">
                            <a:latin typeface="Cambria Math" panose="02040503050406030204" pitchFamily="18" charset="0"/>
                            <a:cs typeface="Times New Roman" panose="02020603050405020304" pitchFamily="18" charset="0"/>
                          </a:rPr>
                        </m:ctrlPr>
                      </m:fPr>
                      <m:num>
                        <m:r>
                          <a:rPr lang="en-US" altLang="zh-CN" sz="2400" b="0" i="1" smtClean="0">
                            <a:latin typeface="Cambria Math" panose="02040503050406030204" pitchFamily="18" charset="0"/>
                            <a:cs typeface="Times New Roman" panose="02020603050405020304" pitchFamily="18" charset="0"/>
                          </a:rPr>
                          <m:t>2</m:t>
                        </m:r>
                      </m:num>
                      <m:den>
                        <m:r>
                          <a:rPr lang="en-US" altLang="zh-CN" sz="2400" b="0" i="1" smtClean="0">
                            <a:latin typeface="Cambria Math" panose="02040503050406030204" pitchFamily="18" charset="0"/>
                            <a:cs typeface="Times New Roman" panose="02020603050405020304" pitchFamily="18" charset="0"/>
                          </a:rPr>
                          <m:t>3</m:t>
                        </m:r>
                      </m:den>
                    </m:f>
                    <m:r>
                      <a:rPr lang="en-US" altLang="zh-CN" sz="2400" b="0" i="1" smtClean="0">
                        <a:latin typeface="Cambria Math" panose="02040503050406030204" pitchFamily="18" charset="0"/>
                        <a:cs typeface="Times New Roman" panose="02020603050405020304" pitchFamily="18" charset="0"/>
                      </a:rPr>
                      <m:t>:</m:t>
                    </m:r>
                    <m:f>
                      <m:fPr>
                        <m:ctrlPr>
                          <a:rPr lang="en-US" altLang="zh-CN" sz="2400" i="1">
                            <a:latin typeface="Cambria Math" panose="02040503050406030204" pitchFamily="18" charset="0"/>
                            <a:cs typeface="Times New Roman" panose="02020603050405020304" pitchFamily="18" charset="0"/>
                          </a:rPr>
                        </m:ctrlPr>
                      </m:fPr>
                      <m:num>
                        <m:r>
                          <a:rPr lang="en-US" altLang="zh-CN" sz="2400" b="0" i="1" smtClean="0">
                            <a:latin typeface="Cambria Math" panose="02040503050406030204" pitchFamily="18" charset="0"/>
                            <a:cs typeface="Times New Roman" panose="02020603050405020304" pitchFamily="18" charset="0"/>
                          </a:rPr>
                          <m:t>1</m:t>
                        </m:r>
                      </m:num>
                      <m:den>
                        <m:r>
                          <a:rPr lang="en-US" altLang="zh-CN" sz="2400" b="0" i="1" smtClean="0">
                            <a:latin typeface="Cambria Math" panose="02040503050406030204" pitchFamily="18" charset="0"/>
                            <a:cs typeface="Times New Roman" panose="02020603050405020304" pitchFamily="18" charset="0"/>
                          </a:rPr>
                          <m:t>6</m:t>
                        </m:r>
                      </m:den>
                    </m:f>
                  </m:oMath>
                </a14:m>
                <a:r>
                  <a:rPr lang="en-US" altLang="zh-CN" sz="2400">
                    <a:latin typeface="Times New Roman" panose="02020603050405020304" pitchFamily="18" charset="0"/>
                    <a:cs typeface="Times New Roman" panose="02020603050405020304" pitchFamily="18" charset="0"/>
                  </a:rPr>
                  <a:t>:</a:t>
                </a:r>
                <a:r>
                  <a:rPr lang="en-US" altLang="zh-CN" sz="2400">
                    <a:cs typeface="Times New Roman" panose="02020603050405020304" pitchFamily="18" charset="0"/>
                  </a:rPr>
                  <a:t> </a:t>
                </a:r>
                <a14:m>
                  <m:oMath xmlns:m="http://schemas.openxmlformats.org/officeDocument/2006/math">
                    <m:f>
                      <m:fPr>
                        <m:ctrlPr>
                          <a:rPr lang="en-US" altLang="zh-CN" sz="2400" i="1">
                            <a:latin typeface="Cambria Math" panose="02040503050406030204" pitchFamily="18" charset="0"/>
                            <a:cs typeface="Times New Roman" panose="02020603050405020304" pitchFamily="18" charset="0"/>
                          </a:rPr>
                        </m:ctrlPr>
                      </m:fPr>
                      <m:num>
                        <m:r>
                          <a:rPr lang="en-US" altLang="zh-CN" sz="2400" b="0" i="1" smtClean="0">
                            <a:latin typeface="Cambria Math" panose="02040503050406030204" pitchFamily="18" charset="0"/>
                            <a:cs typeface="Times New Roman" panose="02020603050405020304" pitchFamily="18" charset="0"/>
                          </a:rPr>
                          <m:t>1</m:t>
                        </m:r>
                      </m:num>
                      <m:den>
                        <m:r>
                          <a:rPr lang="en-US" altLang="zh-CN" sz="2400" b="0" i="1" smtClean="0">
                            <a:latin typeface="Cambria Math" panose="02040503050406030204" pitchFamily="18" charset="0"/>
                            <a:cs typeface="Times New Roman" panose="02020603050405020304" pitchFamily="18" charset="0"/>
                          </a:rPr>
                          <m:t>6</m:t>
                        </m:r>
                      </m:den>
                    </m:f>
                  </m:oMath>
                </a14:m>
                <a:r>
                  <a:rPr lang="en-US" altLang="zh-CN" sz="2400">
                    <a:latin typeface="Times New Roman" panose="02020603050405020304" pitchFamily="18" charset="0"/>
                    <a:cs typeface="Times New Roman" panose="02020603050405020304" pitchFamily="18" charset="0"/>
                  </a:rPr>
                  <a:t>)</a:t>
                </a:r>
              </a:p>
            </p:txBody>
          </p:sp>
        </mc:Choice>
        <mc:Fallback xmlns="">
          <p:sp>
            <p:nvSpPr>
              <p:cNvPr id="4" name="矩形 1">
                <a:extLst>
                  <a:ext uri="{FF2B5EF4-FFF2-40B4-BE49-F238E27FC236}">
                    <a16:creationId xmlns:a16="http://schemas.microsoft.com/office/drawing/2014/main" id="{092FCF55-63D9-45D0-B68A-B56BE51D0FCB}"/>
                  </a:ext>
                </a:extLst>
              </p:cNvPr>
              <p:cNvSpPr>
                <a:spLocks noRot="1" noChangeAspect="1" noMove="1" noResize="1" noEditPoints="1" noAdjustHandles="1" noChangeArrowheads="1" noChangeShapeType="1" noTextEdit="1"/>
              </p:cNvSpPr>
              <p:nvPr/>
            </p:nvSpPr>
            <p:spPr bwMode="auto">
              <a:xfrm>
                <a:off x="931448" y="1214260"/>
                <a:ext cx="10329103" cy="1634102"/>
              </a:xfrm>
              <a:prstGeom prst="rect">
                <a:avLst/>
              </a:prstGeom>
              <a:blipFill>
                <a:blip r:embed="rId4"/>
                <a:stretch>
                  <a:fillRect l="-826" b="-26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ACF60941-35F0-497A-92A2-45D2A7AC5309}"/>
              </a:ext>
            </a:extLst>
          </p:cNvPr>
          <p:cNvSpPr txBox="1"/>
          <p:nvPr/>
        </p:nvSpPr>
        <p:spPr>
          <a:xfrm>
            <a:off x="1312334" y="255601"/>
            <a:ext cx="4326466" cy="523220"/>
          </a:xfrm>
          <a:prstGeom prst="rect">
            <a:avLst/>
          </a:prstGeom>
          <a:noFill/>
        </p:spPr>
        <p:txBody>
          <a:bodyPr wrap="square">
            <a:spAutoFit/>
          </a:bodyPr>
          <a:lstStyle/>
          <a:p>
            <a:r>
              <a:rPr lang="en-US" altLang="zh-CN" sz="2800" b="1" kern="0">
                <a:solidFill>
                  <a:srgbClr val="272B3E"/>
                </a:solidFill>
                <a:latin typeface="微软雅黑"/>
                <a:ea typeface="微软雅黑"/>
              </a:rPr>
              <a:t>Experimental Results</a:t>
            </a:r>
            <a:endParaRPr lang="zh-CN" altLang="en-US" sz="2800" b="1" kern="0">
              <a:solidFill>
                <a:srgbClr val="272B3E"/>
              </a:solidFill>
              <a:latin typeface="微软雅黑"/>
              <a:ea typeface="微软雅黑"/>
            </a:endParaRPr>
          </a:p>
        </p:txBody>
      </p:sp>
      <p:grpSp>
        <p:nvGrpSpPr>
          <p:cNvPr id="9" name="组合 8">
            <a:extLst>
              <a:ext uri="{FF2B5EF4-FFF2-40B4-BE49-F238E27FC236}">
                <a16:creationId xmlns:a16="http://schemas.microsoft.com/office/drawing/2014/main" id="{1E671B77-0BEC-42C4-84CC-3472F61437AF}"/>
              </a:ext>
            </a:extLst>
          </p:cNvPr>
          <p:cNvGrpSpPr/>
          <p:nvPr/>
        </p:nvGrpSpPr>
        <p:grpSpPr>
          <a:xfrm>
            <a:off x="5782780" y="2848362"/>
            <a:ext cx="5838095" cy="2523809"/>
            <a:chOff x="5527231" y="3373581"/>
            <a:chExt cx="5838095" cy="2523809"/>
          </a:xfrm>
        </p:grpSpPr>
        <p:pic>
          <p:nvPicPr>
            <p:cNvPr id="7" name="图片 6">
              <a:extLst>
                <a:ext uri="{FF2B5EF4-FFF2-40B4-BE49-F238E27FC236}">
                  <a16:creationId xmlns:a16="http://schemas.microsoft.com/office/drawing/2014/main" id="{726FBA8C-9074-474C-92A5-F5FD13A9BB5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527231" y="3373581"/>
              <a:ext cx="5838095" cy="2523809"/>
            </a:xfrm>
            <a:prstGeom prst="rect">
              <a:avLst/>
            </a:prstGeom>
          </p:spPr>
        </p:pic>
        <p:sp>
          <p:nvSpPr>
            <p:cNvPr id="8" name="文本框 7">
              <a:extLst>
                <a:ext uri="{FF2B5EF4-FFF2-40B4-BE49-F238E27FC236}">
                  <a16:creationId xmlns:a16="http://schemas.microsoft.com/office/drawing/2014/main" id="{B7CFF678-4302-4BF2-8A47-70644D271C0F}"/>
                </a:ext>
              </a:extLst>
            </p:cNvPr>
            <p:cNvSpPr txBox="1"/>
            <p:nvPr/>
          </p:nvSpPr>
          <p:spPr>
            <a:xfrm>
              <a:off x="10172700" y="4182631"/>
              <a:ext cx="1116426" cy="338554"/>
            </a:xfrm>
            <a:prstGeom prst="rect">
              <a:avLst/>
            </a:prstGeom>
            <a:noFill/>
          </p:spPr>
          <p:txBody>
            <a:bodyPr wrap="square" rtlCol="0">
              <a:spAutoFit/>
            </a:bodyPr>
            <a:lstStyle/>
            <a:p>
              <a:r>
                <a:rPr lang="en-US" altLang="zh-CN" sz="1600">
                  <a:latin typeface="Times New Roman" panose="02020603050405020304" pitchFamily="18" charset="0"/>
                  <a:cs typeface="Times New Roman" panose="02020603050405020304" pitchFamily="18" charset="0"/>
                </a:rPr>
                <a:t>brute-force</a:t>
              </a:r>
              <a:endParaRPr lang="zh-CN" altLang="en-US" sz="1600">
                <a:latin typeface="Times New Roman" panose="02020603050405020304" pitchFamily="18" charset="0"/>
                <a:cs typeface="Times New Roman" panose="02020603050405020304" pitchFamily="18" charset="0"/>
              </a:endParaRPr>
            </a:p>
          </p:txBody>
        </p:sp>
      </p:grpSp>
      <p:sp>
        <p:nvSpPr>
          <p:cNvPr id="10" name="文本框 9">
            <a:extLst>
              <a:ext uri="{FF2B5EF4-FFF2-40B4-BE49-F238E27FC236}">
                <a16:creationId xmlns:a16="http://schemas.microsoft.com/office/drawing/2014/main" id="{DF35BB27-97BE-406C-BDE2-C4CB2F14DD2C}"/>
              </a:ext>
            </a:extLst>
          </p:cNvPr>
          <p:cNvSpPr txBox="1"/>
          <p:nvPr/>
        </p:nvSpPr>
        <p:spPr>
          <a:xfrm>
            <a:off x="8629650" y="5202894"/>
            <a:ext cx="3021426" cy="584775"/>
          </a:xfrm>
          <a:prstGeom prst="rect">
            <a:avLst/>
          </a:prstGeom>
          <a:noFill/>
        </p:spPr>
        <p:txBody>
          <a:bodyPr wrap="square">
            <a:spAutoFit/>
          </a:bodyPr>
          <a:lstStyle/>
          <a:p>
            <a:pPr algn="l"/>
            <a:r>
              <a:rPr lang="en-US" altLang="zh-CN" sz="1600" u="sng">
                <a:latin typeface="Arial" panose="020B0604020202020204" pitchFamily="34" charset="0"/>
                <a:cs typeface="Arial" panose="020B0604020202020204" pitchFamily="34" charset="0"/>
              </a:rPr>
              <a:t>Time required</a:t>
            </a:r>
            <a:r>
              <a:rPr lang="en-US" altLang="zh-CN" sz="1600">
                <a:latin typeface="Arial" panose="020B0604020202020204" pitchFamily="34" charset="0"/>
                <a:cs typeface="Arial" panose="020B0604020202020204" pitchFamily="34" charset="0"/>
              </a:rPr>
              <a:t> for entire test set</a:t>
            </a:r>
          </a:p>
          <a:p>
            <a:pPr algn="r"/>
            <a:r>
              <a:rPr lang="en-US" altLang="zh-CN" sz="1600" u="sng">
                <a:latin typeface="Arial" panose="020B0604020202020204" pitchFamily="34" charset="0"/>
                <a:cs typeface="Arial" panose="020B0604020202020204" pitchFamily="34" charset="0"/>
              </a:rPr>
              <a:t>Mem</a:t>
            </a:r>
            <a:r>
              <a:rPr lang="en-US" altLang="zh-CN" sz="1600">
                <a:latin typeface="Arial" panose="020B0604020202020204" pitchFamily="34" charset="0"/>
                <a:cs typeface="Arial" panose="020B0604020202020204" pitchFamily="34" charset="0"/>
              </a:rPr>
              <a:t> represent fill-ins</a:t>
            </a:r>
            <a:endParaRPr lang="zh-CN" altLang="en-US" sz="4400">
              <a:latin typeface="Arial" panose="020B0604020202020204" pitchFamily="34" charset="0"/>
              <a:cs typeface="Arial" panose="020B0604020202020204" pitchFamily="34" charset="0"/>
            </a:endParaRPr>
          </a:p>
        </p:txBody>
      </p:sp>
      <p:sp>
        <p:nvSpPr>
          <p:cNvPr id="11" name="灯片编号占位符 10">
            <a:extLst>
              <a:ext uri="{FF2B5EF4-FFF2-40B4-BE49-F238E27FC236}">
                <a16:creationId xmlns:a16="http://schemas.microsoft.com/office/drawing/2014/main" id="{2D88352B-3DE0-45FA-8856-4BEE81A7513B}"/>
              </a:ext>
            </a:extLst>
          </p:cNvPr>
          <p:cNvSpPr>
            <a:spLocks noGrp="1"/>
          </p:cNvSpPr>
          <p:nvPr>
            <p:ph type="sldNum" sz="quarter" idx="12"/>
          </p:nvPr>
        </p:nvSpPr>
        <p:spPr/>
        <p:txBody>
          <a:bodyPr/>
          <a:lstStyle/>
          <a:p>
            <a:fld id="{8AD9B182-5BD6-45D0-A008-42079E5D91E0}" type="slidenum">
              <a:rPr lang="zh-CN" altLang="en-US" smtClean="0"/>
              <a:t>18</a:t>
            </a:fld>
            <a:endParaRPr lang="zh-CN" altLang="en-US"/>
          </a:p>
        </p:txBody>
      </p:sp>
      <p:sp>
        <p:nvSpPr>
          <p:cNvPr id="12" name="文本框 11">
            <a:extLst>
              <a:ext uri="{FF2B5EF4-FFF2-40B4-BE49-F238E27FC236}">
                <a16:creationId xmlns:a16="http://schemas.microsoft.com/office/drawing/2014/main" id="{BE12E127-A231-45FB-B627-A445F6729ECE}"/>
              </a:ext>
            </a:extLst>
          </p:cNvPr>
          <p:cNvSpPr txBox="1"/>
          <p:nvPr/>
        </p:nvSpPr>
        <p:spPr>
          <a:xfrm>
            <a:off x="5782780" y="5755334"/>
            <a:ext cx="3669506" cy="646331"/>
          </a:xfrm>
          <a:prstGeom prst="rect">
            <a:avLst/>
          </a:prstGeom>
          <a:noFill/>
        </p:spPr>
        <p:txBody>
          <a:bodyPr wrap="square">
            <a:spAutoFit/>
          </a:bodyPr>
          <a:lstStyle/>
          <a:p>
            <a:pPr marL="285750" indent="-285750">
              <a:buFont typeface="Arial" panose="020B0604020202020204" pitchFamily="34" charset="0"/>
              <a:buChar char="•"/>
            </a:pPr>
            <a:r>
              <a:rPr lang="en-US" altLang="zh-CN" b="1">
                <a:solidFill>
                  <a:srgbClr val="C00000"/>
                </a:solidFill>
                <a:latin typeface="微软雅黑" panose="020B0503020204020204" pitchFamily="34" charset="-122"/>
                <a:ea typeface="微软雅黑" panose="020B0503020204020204" pitchFamily="34" charset="-122"/>
              </a:rPr>
              <a:t>Memory : 3.5%     higher</a:t>
            </a:r>
          </a:p>
          <a:p>
            <a:pPr marL="285750" indent="-285750">
              <a:buFont typeface="Arial" panose="020B0604020202020204" pitchFamily="34" charset="0"/>
              <a:buChar char="•"/>
            </a:pPr>
            <a:r>
              <a:rPr lang="en-US" altLang="zh-CN" b="1">
                <a:solidFill>
                  <a:srgbClr val="C00000"/>
                </a:solidFill>
                <a:latin typeface="微软雅黑" panose="020B0503020204020204" pitchFamily="34" charset="-122"/>
                <a:ea typeface="微软雅黑" panose="020B0503020204020204" pitchFamily="34" charset="-122"/>
              </a:rPr>
              <a:t>Time       : 27.19% reduction</a:t>
            </a:r>
            <a:endParaRPr lang="zh-CN" altLang="en-US"/>
          </a:p>
        </p:txBody>
      </p:sp>
    </p:spTree>
    <p:extLst>
      <p:ext uri="{BB962C8B-B14F-4D97-AF65-F5344CB8AC3E}">
        <p14:creationId xmlns:p14="http://schemas.microsoft.com/office/powerpoint/2010/main" val="77555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C31EE14-A3E5-4CC2-BB01-E07E90DA7845}"/>
              </a:ext>
            </a:extLst>
          </p:cNvPr>
          <p:cNvSpPr txBox="1"/>
          <p:nvPr/>
        </p:nvSpPr>
        <p:spPr>
          <a:xfrm>
            <a:off x="1312334" y="255601"/>
            <a:ext cx="4326466" cy="523220"/>
          </a:xfrm>
          <a:prstGeom prst="rect">
            <a:avLst/>
          </a:prstGeom>
          <a:noFill/>
        </p:spPr>
        <p:txBody>
          <a:bodyPr wrap="square">
            <a:spAutoFit/>
          </a:bodyPr>
          <a:lstStyle/>
          <a:p>
            <a:r>
              <a:rPr lang="en-US" altLang="zh-CN" sz="2800" b="1" kern="0">
                <a:solidFill>
                  <a:srgbClr val="272B3E"/>
                </a:solidFill>
                <a:latin typeface="微软雅黑"/>
                <a:ea typeface="微软雅黑"/>
              </a:rPr>
              <a:t>Experimental Results</a:t>
            </a:r>
            <a:endParaRPr lang="zh-CN" altLang="en-US" sz="2800" b="1" kern="0">
              <a:solidFill>
                <a:srgbClr val="272B3E"/>
              </a:solidFill>
              <a:latin typeface="微软雅黑"/>
              <a:ea typeface="微软雅黑"/>
            </a:endParaRPr>
          </a:p>
        </p:txBody>
      </p:sp>
      <p:pic>
        <p:nvPicPr>
          <p:cNvPr id="4" name="图片 3">
            <a:extLst>
              <a:ext uri="{FF2B5EF4-FFF2-40B4-BE49-F238E27FC236}">
                <a16:creationId xmlns:a16="http://schemas.microsoft.com/office/drawing/2014/main" id="{450BEE78-EDE5-4173-8302-9F6B82985504}"/>
              </a:ext>
            </a:extLst>
          </p:cNvPr>
          <p:cNvPicPr>
            <a:picLocks noChangeAspect="1"/>
          </p:cNvPicPr>
          <p:nvPr/>
        </p:nvPicPr>
        <p:blipFill>
          <a:blip r:embed="rId3"/>
          <a:stretch>
            <a:fillRect/>
          </a:stretch>
        </p:blipFill>
        <p:spPr>
          <a:xfrm>
            <a:off x="775229" y="1982774"/>
            <a:ext cx="5895975" cy="4619625"/>
          </a:xfrm>
          <a:prstGeom prst="rect">
            <a:avLst/>
          </a:prstGeom>
        </p:spPr>
      </p:pic>
      <p:sp>
        <p:nvSpPr>
          <p:cNvPr id="5" name="矩形 1">
            <a:extLst>
              <a:ext uri="{FF2B5EF4-FFF2-40B4-BE49-F238E27FC236}">
                <a16:creationId xmlns:a16="http://schemas.microsoft.com/office/drawing/2014/main" id="{821A5E21-0A8E-4336-A422-E289383C596B}"/>
              </a:ext>
            </a:extLst>
          </p:cNvPr>
          <p:cNvSpPr>
            <a:spLocks noChangeArrowheads="1"/>
          </p:cNvSpPr>
          <p:nvPr/>
        </p:nvSpPr>
        <p:spPr bwMode="auto">
          <a:xfrm>
            <a:off x="6830404" y="2408592"/>
            <a:ext cx="3863446" cy="210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lnSpc>
                <a:spcPts val="3200"/>
              </a:lnSpc>
              <a:spcBef>
                <a:spcPct val="0"/>
              </a:spcBef>
              <a:buFont typeface="+mj-ea"/>
              <a:buAutoNum type="circleNumDbPlain"/>
            </a:pPr>
            <a:r>
              <a:rPr lang="en-US" altLang="zh-CN" sz="20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Default method</a:t>
            </a:r>
          </a:p>
          <a:p>
            <a:pPr eaLnBrk="1" latinLnBrk="1" hangingPunct="1">
              <a:lnSpc>
                <a:spcPts val="3200"/>
              </a:lnSpc>
              <a:spcBef>
                <a:spcPct val="0"/>
              </a:spcBef>
              <a:buFont typeface="+mj-ea"/>
              <a:buAutoNum type="circleNumDbPlain"/>
            </a:pPr>
            <a:endParaRPr lang="en-US" altLang="zh-CN" sz="20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eaLnBrk="1" latinLnBrk="1" hangingPunct="1">
              <a:lnSpc>
                <a:spcPts val="3200"/>
              </a:lnSpc>
              <a:spcBef>
                <a:spcPct val="0"/>
              </a:spcBef>
              <a:buFont typeface="+mj-ea"/>
              <a:buAutoNum type="circleNumDbPlain"/>
            </a:pPr>
            <a:r>
              <a:rPr lang="en-US" altLang="zh-CN" sz="2000">
                <a:solidFill>
                  <a:schemeClr val="tx2">
                    <a:lumMod val="75000"/>
                  </a:schemeClr>
                </a:solidFill>
                <a:latin typeface="微软雅黑" panose="020B0503020204020204" pitchFamily="34" charset="-122"/>
                <a:ea typeface="微软雅黑" panose="020B0503020204020204" pitchFamily="34" charset="-122"/>
              </a:rPr>
              <a:t>Brute-force approach</a:t>
            </a:r>
          </a:p>
          <a:p>
            <a:pPr eaLnBrk="1" latinLnBrk="1" hangingPunct="1">
              <a:lnSpc>
                <a:spcPts val="3200"/>
              </a:lnSpc>
              <a:spcBef>
                <a:spcPct val="0"/>
              </a:spcBef>
              <a:buFont typeface="+mj-ea"/>
              <a:buAutoNum type="circleNumDbPlain"/>
            </a:pPr>
            <a:endParaRPr lang="en-US" altLang="zh-CN" sz="2000">
              <a:solidFill>
                <a:schemeClr val="tx2">
                  <a:lumMod val="75000"/>
                </a:schemeClr>
              </a:solidFill>
              <a:latin typeface="微软雅黑" panose="020B0503020204020204" pitchFamily="34" charset="-122"/>
              <a:ea typeface="微软雅黑" panose="020B0503020204020204" pitchFamily="34" charset="-122"/>
            </a:endParaRPr>
          </a:p>
          <a:p>
            <a:pPr latinLnBrk="1">
              <a:lnSpc>
                <a:spcPts val="3200"/>
              </a:lnSpc>
              <a:spcBef>
                <a:spcPct val="0"/>
              </a:spcBef>
              <a:buFont typeface="+mj-ea"/>
              <a:buAutoNum type="circleNumDbPlain"/>
            </a:pPr>
            <a:r>
              <a:rPr lang="en-US" altLang="zh-CN" sz="2000">
                <a:solidFill>
                  <a:schemeClr val="tx2">
                    <a:lumMod val="75000"/>
                  </a:schemeClr>
                </a:solidFill>
                <a:latin typeface="微软雅黑" panose="020B0503020204020204" pitchFamily="34" charset="-122"/>
                <a:ea typeface="微软雅黑" panose="020B0503020204020204" pitchFamily="34" charset="-122"/>
              </a:rPr>
              <a:t>GCN classifier</a:t>
            </a:r>
          </a:p>
        </p:txBody>
      </p:sp>
      <p:sp>
        <p:nvSpPr>
          <p:cNvPr id="7" name="文本框 6">
            <a:extLst>
              <a:ext uri="{FF2B5EF4-FFF2-40B4-BE49-F238E27FC236}">
                <a16:creationId xmlns:a16="http://schemas.microsoft.com/office/drawing/2014/main" id="{14FD6651-C1FD-4092-B1D6-CAFE276D04A4}"/>
              </a:ext>
            </a:extLst>
          </p:cNvPr>
          <p:cNvSpPr txBox="1"/>
          <p:nvPr/>
        </p:nvSpPr>
        <p:spPr>
          <a:xfrm>
            <a:off x="1312334" y="1357039"/>
            <a:ext cx="5895975" cy="473335"/>
          </a:xfrm>
          <a:prstGeom prst="rect">
            <a:avLst/>
          </a:prstGeom>
          <a:noFill/>
        </p:spPr>
        <p:txBody>
          <a:bodyPr wrap="square">
            <a:spAutoFit/>
          </a:bodyPr>
          <a:lstStyle/>
          <a:p>
            <a:pPr marL="0" indent="0" latinLnBrk="1">
              <a:lnSpc>
                <a:spcPts val="3200"/>
              </a:lnSpc>
              <a:spcBef>
                <a:spcPct val="0"/>
              </a:spcBef>
              <a:buNone/>
            </a:pPr>
            <a:r>
              <a:rPr lang="en-US" altLang="zh-CN" sz="2400" b="1">
                <a:solidFill>
                  <a:srgbClr val="C00000"/>
                </a:solidFill>
                <a:latin typeface="微软雅黑" panose="020B0503020204020204" pitchFamily="34" charset="-122"/>
                <a:ea typeface="微软雅黑" panose="020B0503020204020204" pitchFamily="34" charset="-122"/>
              </a:rPr>
              <a:t>Total time of factorization is counted</a:t>
            </a:r>
          </a:p>
        </p:txBody>
      </p:sp>
      <p:sp>
        <p:nvSpPr>
          <p:cNvPr id="8" name="灯片编号占位符 7">
            <a:extLst>
              <a:ext uri="{FF2B5EF4-FFF2-40B4-BE49-F238E27FC236}">
                <a16:creationId xmlns:a16="http://schemas.microsoft.com/office/drawing/2014/main" id="{1D2AE5B0-A5D7-498D-A65A-C1FD0EAA89F6}"/>
              </a:ext>
            </a:extLst>
          </p:cNvPr>
          <p:cNvSpPr>
            <a:spLocks noGrp="1"/>
          </p:cNvSpPr>
          <p:nvPr>
            <p:ph type="sldNum" sz="quarter" idx="12"/>
          </p:nvPr>
        </p:nvSpPr>
        <p:spPr/>
        <p:txBody>
          <a:bodyPr/>
          <a:lstStyle/>
          <a:p>
            <a:fld id="{8AD9B182-5BD6-45D0-A008-42079E5D91E0}" type="slidenum">
              <a:rPr lang="zh-CN" altLang="en-US" smtClean="0"/>
              <a:t>19</a:t>
            </a:fld>
            <a:endParaRPr lang="zh-CN" altLang="en-US"/>
          </a:p>
        </p:txBody>
      </p:sp>
      <p:sp>
        <p:nvSpPr>
          <p:cNvPr id="10" name="文本框 9">
            <a:extLst>
              <a:ext uri="{FF2B5EF4-FFF2-40B4-BE49-F238E27FC236}">
                <a16:creationId xmlns:a16="http://schemas.microsoft.com/office/drawing/2014/main" id="{BC356C87-A7AE-419C-95E5-108DEBCBE3BC}"/>
              </a:ext>
            </a:extLst>
          </p:cNvPr>
          <p:cNvSpPr txBox="1"/>
          <p:nvPr/>
        </p:nvSpPr>
        <p:spPr>
          <a:xfrm>
            <a:off x="6671203" y="4889382"/>
            <a:ext cx="5035021" cy="400110"/>
          </a:xfrm>
          <a:prstGeom prst="rect">
            <a:avLst/>
          </a:prstGeom>
          <a:noFill/>
        </p:spPr>
        <p:txBody>
          <a:bodyPr wrap="square">
            <a:spAutoFit/>
          </a:bodyPr>
          <a:lstStyle/>
          <a:p>
            <a:r>
              <a:rPr lang="en-US" altLang="zh-CN" sz="2000">
                <a:solidFill>
                  <a:schemeClr val="tx2">
                    <a:lumMod val="75000"/>
                  </a:schemeClr>
                </a:solidFill>
                <a:latin typeface="微软雅黑" panose="020B0503020204020204" pitchFamily="34" charset="-122"/>
                <a:ea typeface="微软雅黑" panose="020B0503020204020204" pitchFamily="34" charset="-122"/>
              </a:rPr>
              <a:t>The average time is reduced by </a:t>
            </a:r>
            <a:r>
              <a:rPr lang="en-US" altLang="zh-CN" sz="2000" b="1">
                <a:solidFill>
                  <a:srgbClr val="C00000"/>
                </a:solidFill>
                <a:latin typeface="微软雅黑" panose="020B0503020204020204" pitchFamily="34" charset="-122"/>
                <a:ea typeface="微软雅黑" panose="020B0503020204020204" pitchFamily="34" charset="-122"/>
              </a:rPr>
              <a:t>20.78%</a:t>
            </a:r>
            <a:endParaRPr lang="zh-CN" altLang="en-US" sz="2000" b="1">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943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23B9DE8-86A0-41F6-A149-91241D3C6F77}"/>
              </a:ext>
            </a:extLst>
          </p:cNvPr>
          <p:cNvSpPr/>
          <p:nvPr/>
        </p:nvSpPr>
        <p:spPr>
          <a:xfrm rot="16200000">
            <a:off x="2267872" y="-1814221"/>
            <a:ext cx="887155" cy="54229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4000" b="1">
                <a:latin typeface="微软雅黑" panose="020B0503020204020204" pitchFamily="34" charset="-122"/>
              </a:rPr>
              <a:t>Content</a:t>
            </a:r>
            <a:endParaRPr lang="zh-CN" altLang="en-US" sz="4000" b="1">
              <a:latin typeface="微软雅黑" panose="020B0503020204020204" pitchFamily="34" charset="-122"/>
            </a:endParaRPr>
          </a:p>
        </p:txBody>
      </p:sp>
      <p:sp>
        <p:nvSpPr>
          <p:cNvPr id="5" name="矩形 4">
            <a:extLst>
              <a:ext uri="{FF2B5EF4-FFF2-40B4-BE49-F238E27FC236}">
                <a16:creationId xmlns:a16="http://schemas.microsoft.com/office/drawing/2014/main" id="{423082FB-3C9D-47C0-855A-DA241474B92B}"/>
              </a:ext>
            </a:extLst>
          </p:cNvPr>
          <p:cNvSpPr/>
          <p:nvPr/>
        </p:nvSpPr>
        <p:spPr>
          <a:xfrm rot="16200000">
            <a:off x="2657955" y="-1261760"/>
            <a:ext cx="106991" cy="5422902"/>
          </a:xfrm>
          <a:prstGeom prst="rect">
            <a:avLst/>
          </a:prstGeom>
          <a:solidFill>
            <a:srgbClr val="3A4B5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6" name="矩形: 圆角 5">
            <a:extLst>
              <a:ext uri="{FF2B5EF4-FFF2-40B4-BE49-F238E27FC236}">
                <a16:creationId xmlns:a16="http://schemas.microsoft.com/office/drawing/2014/main" id="{0D27D10A-ECE0-484D-9337-86E688C0265E}"/>
              </a:ext>
            </a:extLst>
          </p:cNvPr>
          <p:cNvSpPr/>
          <p:nvPr/>
        </p:nvSpPr>
        <p:spPr>
          <a:xfrm>
            <a:off x="1897546" y="1831790"/>
            <a:ext cx="6008204" cy="742940"/>
          </a:xfrm>
          <a:prstGeom prst="roundRect">
            <a:avLst>
              <a:gd name="adj" fmla="val 23729"/>
            </a:avLst>
          </a:prstGeom>
          <a:gradFill flip="none" rotWithShape="1">
            <a:gsLst>
              <a:gs pos="0">
                <a:srgbClr val="FFABB1"/>
              </a:gs>
              <a:gs pos="6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C00000"/>
                </a:solidFill>
                <a:latin typeface="微软雅黑"/>
                <a:ea typeface="微软雅黑"/>
              </a:rPr>
              <a:t>1. Background &amp; Motivation</a:t>
            </a:r>
            <a:endParaRPr lang="zh-CN" altLang="en-US" sz="2800" b="1" kern="0">
              <a:solidFill>
                <a:srgbClr val="C00000"/>
              </a:solidFill>
              <a:latin typeface="微软雅黑"/>
              <a:ea typeface="微软雅黑"/>
            </a:endParaRPr>
          </a:p>
        </p:txBody>
      </p:sp>
      <p:sp>
        <p:nvSpPr>
          <p:cNvPr id="8" name="矩形: 圆角 7">
            <a:extLst>
              <a:ext uri="{FF2B5EF4-FFF2-40B4-BE49-F238E27FC236}">
                <a16:creationId xmlns:a16="http://schemas.microsoft.com/office/drawing/2014/main" id="{0EF07751-252B-4954-B1DA-3CC1C8EF2151}"/>
              </a:ext>
            </a:extLst>
          </p:cNvPr>
          <p:cNvSpPr/>
          <p:nvPr/>
        </p:nvSpPr>
        <p:spPr>
          <a:xfrm>
            <a:off x="3272167" y="2954892"/>
            <a:ext cx="7910182"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2.  Symbolic Analysis empowered by GCN</a:t>
            </a:r>
            <a:endParaRPr lang="zh-CN" altLang="en-US" sz="2800" b="1" kern="0">
              <a:solidFill>
                <a:srgbClr val="3A4B5F"/>
              </a:solidFill>
              <a:latin typeface="微软雅黑"/>
              <a:ea typeface="微软雅黑"/>
            </a:endParaRPr>
          </a:p>
        </p:txBody>
      </p:sp>
      <p:sp>
        <p:nvSpPr>
          <p:cNvPr id="9" name="矩形: 圆角 8">
            <a:extLst>
              <a:ext uri="{FF2B5EF4-FFF2-40B4-BE49-F238E27FC236}">
                <a16:creationId xmlns:a16="http://schemas.microsoft.com/office/drawing/2014/main" id="{0F45075C-1B6C-424B-B71D-5319AA747A99}"/>
              </a:ext>
            </a:extLst>
          </p:cNvPr>
          <p:cNvSpPr/>
          <p:nvPr/>
        </p:nvSpPr>
        <p:spPr>
          <a:xfrm>
            <a:off x="3272167" y="4026437"/>
            <a:ext cx="82816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3.  Optimization for Numerical Factorization</a:t>
            </a:r>
          </a:p>
        </p:txBody>
      </p:sp>
      <p:sp>
        <p:nvSpPr>
          <p:cNvPr id="10" name="矩形: 圆角 9">
            <a:extLst>
              <a:ext uri="{FF2B5EF4-FFF2-40B4-BE49-F238E27FC236}">
                <a16:creationId xmlns:a16="http://schemas.microsoft.com/office/drawing/2014/main" id="{EEF6244E-6E8F-453C-B351-AE241811201E}"/>
              </a:ext>
            </a:extLst>
          </p:cNvPr>
          <p:cNvSpPr/>
          <p:nvPr/>
        </p:nvSpPr>
        <p:spPr>
          <a:xfrm>
            <a:off x="3272167" y="5097982"/>
            <a:ext cx="55003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4.  Conclusion &amp; future work</a:t>
            </a:r>
          </a:p>
        </p:txBody>
      </p:sp>
      <p:sp>
        <p:nvSpPr>
          <p:cNvPr id="12" name="灯片编号占位符 1">
            <a:extLst>
              <a:ext uri="{FF2B5EF4-FFF2-40B4-BE49-F238E27FC236}">
                <a16:creationId xmlns:a16="http://schemas.microsoft.com/office/drawing/2014/main" id="{F6E4A51C-802E-42CA-945B-A5472BF865E1}"/>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2</a:t>
            </a:fld>
            <a:endParaRPr lang="zh-CN" altLang="en-US"/>
          </a:p>
        </p:txBody>
      </p:sp>
    </p:spTree>
    <p:extLst>
      <p:ext uri="{BB962C8B-B14F-4D97-AF65-F5344CB8AC3E}">
        <p14:creationId xmlns:p14="http://schemas.microsoft.com/office/powerpoint/2010/main" val="48922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0D27D10A-ECE0-484D-9337-86E688C0265E}"/>
              </a:ext>
            </a:extLst>
          </p:cNvPr>
          <p:cNvSpPr/>
          <p:nvPr/>
        </p:nvSpPr>
        <p:spPr>
          <a:xfrm>
            <a:off x="3272169" y="1883348"/>
            <a:ext cx="5500355"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1. Background &amp; Motivation</a:t>
            </a:r>
            <a:endParaRPr lang="zh-CN" altLang="en-US" sz="2800" b="1" kern="0">
              <a:solidFill>
                <a:schemeClr val="bg2">
                  <a:lumMod val="75000"/>
                </a:schemeClr>
              </a:solidFill>
              <a:latin typeface="微软雅黑"/>
              <a:ea typeface="微软雅黑"/>
            </a:endParaRPr>
          </a:p>
        </p:txBody>
      </p:sp>
      <p:sp>
        <p:nvSpPr>
          <p:cNvPr id="8" name="矩形: 圆角 7">
            <a:extLst>
              <a:ext uri="{FF2B5EF4-FFF2-40B4-BE49-F238E27FC236}">
                <a16:creationId xmlns:a16="http://schemas.microsoft.com/office/drawing/2014/main" id="{0EF07751-252B-4954-B1DA-3CC1C8EF2151}"/>
              </a:ext>
            </a:extLst>
          </p:cNvPr>
          <p:cNvSpPr/>
          <p:nvPr/>
        </p:nvSpPr>
        <p:spPr>
          <a:xfrm>
            <a:off x="3272168" y="2912030"/>
            <a:ext cx="7738732"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2.  Symbolic Analysis empowered by GCN</a:t>
            </a:r>
            <a:endParaRPr lang="zh-CN" altLang="en-US" sz="2800" b="1" kern="0">
              <a:solidFill>
                <a:schemeClr val="bg2">
                  <a:lumMod val="75000"/>
                </a:schemeClr>
              </a:solidFill>
              <a:latin typeface="微软雅黑"/>
              <a:ea typeface="微软雅黑"/>
            </a:endParaRPr>
          </a:p>
        </p:txBody>
      </p:sp>
      <p:sp>
        <p:nvSpPr>
          <p:cNvPr id="11" name="矩形: 圆角 10">
            <a:extLst>
              <a:ext uri="{FF2B5EF4-FFF2-40B4-BE49-F238E27FC236}">
                <a16:creationId xmlns:a16="http://schemas.microsoft.com/office/drawing/2014/main" id="{5E6FE6BE-DD30-43B7-A792-2AFB29D967BF}"/>
              </a:ext>
            </a:extLst>
          </p:cNvPr>
          <p:cNvSpPr/>
          <p:nvPr/>
        </p:nvSpPr>
        <p:spPr>
          <a:xfrm>
            <a:off x="3272167" y="5097982"/>
            <a:ext cx="55003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4.  Conclusion &amp; future work</a:t>
            </a:r>
          </a:p>
        </p:txBody>
      </p:sp>
      <p:sp>
        <p:nvSpPr>
          <p:cNvPr id="12" name="矩形: 圆角 11">
            <a:extLst>
              <a:ext uri="{FF2B5EF4-FFF2-40B4-BE49-F238E27FC236}">
                <a16:creationId xmlns:a16="http://schemas.microsoft.com/office/drawing/2014/main" id="{E089571D-C0B5-46B9-A21F-039E7B369B8A}"/>
              </a:ext>
            </a:extLst>
          </p:cNvPr>
          <p:cNvSpPr/>
          <p:nvPr/>
        </p:nvSpPr>
        <p:spPr>
          <a:xfrm>
            <a:off x="1955171" y="4005006"/>
            <a:ext cx="8281657" cy="742940"/>
          </a:xfrm>
          <a:prstGeom prst="roundRect">
            <a:avLst>
              <a:gd name="adj" fmla="val 23729"/>
            </a:avLst>
          </a:prstGeom>
          <a:gradFill flip="none" rotWithShape="1">
            <a:gsLst>
              <a:gs pos="0">
                <a:srgbClr val="FFABB1"/>
              </a:gs>
              <a:gs pos="6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C00000"/>
                </a:solidFill>
                <a:latin typeface="微软雅黑"/>
                <a:ea typeface="微软雅黑"/>
              </a:rPr>
              <a:t>3.  Optimization for Numerical Factorization</a:t>
            </a:r>
          </a:p>
        </p:txBody>
      </p:sp>
      <p:sp>
        <p:nvSpPr>
          <p:cNvPr id="13" name="矩形 12">
            <a:extLst>
              <a:ext uri="{FF2B5EF4-FFF2-40B4-BE49-F238E27FC236}">
                <a16:creationId xmlns:a16="http://schemas.microsoft.com/office/drawing/2014/main" id="{4081F225-3993-433A-B955-AF13327B14CF}"/>
              </a:ext>
            </a:extLst>
          </p:cNvPr>
          <p:cNvSpPr/>
          <p:nvPr/>
        </p:nvSpPr>
        <p:spPr>
          <a:xfrm rot="16200000">
            <a:off x="2267872" y="-1814221"/>
            <a:ext cx="887155" cy="54229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4000" b="1">
                <a:latin typeface="微软雅黑" panose="020B0503020204020204" pitchFamily="34" charset="-122"/>
              </a:rPr>
              <a:t>Content</a:t>
            </a:r>
            <a:endParaRPr lang="zh-CN" altLang="en-US" sz="4000" b="1">
              <a:latin typeface="微软雅黑" panose="020B0503020204020204" pitchFamily="34" charset="-122"/>
            </a:endParaRPr>
          </a:p>
        </p:txBody>
      </p:sp>
      <p:sp>
        <p:nvSpPr>
          <p:cNvPr id="14" name="矩形 13">
            <a:extLst>
              <a:ext uri="{FF2B5EF4-FFF2-40B4-BE49-F238E27FC236}">
                <a16:creationId xmlns:a16="http://schemas.microsoft.com/office/drawing/2014/main" id="{389EA3A8-C606-471A-B6AD-47F0A04B2424}"/>
              </a:ext>
            </a:extLst>
          </p:cNvPr>
          <p:cNvSpPr/>
          <p:nvPr/>
        </p:nvSpPr>
        <p:spPr>
          <a:xfrm rot="16200000">
            <a:off x="2657955" y="-1261760"/>
            <a:ext cx="106991" cy="5422902"/>
          </a:xfrm>
          <a:prstGeom prst="rect">
            <a:avLst/>
          </a:prstGeom>
          <a:solidFill>
            <a:srgbClr val="3A4B5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0" name="灯片编号占位符 1">
            <a:extLst>
              <a:ext uri="{FF2B5EF4-FFF2-40B4-BE49-F238E27FC236}">
                <a16:creationId xmlns:a16="http://schemas.microsoft.com/office/drawing/2014/main" id="{87837A9E-424A-4488-99CE-1A7AB3F60C95}"/>
              </a:ext>
            </a:extLst>
          </p:cNvPr>
          <p:cNvSpPr txBox="1">
            <a:spLocks/>
          </p:cNvSpPr>
          <p:nvPr/>
        </p:nvSpPr>
        <p:spPr>
          <a:xfrm>
            <a:off x="156520" y="6401665"/>
            <a:ext cx="45950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D9B182-5BD6-45D0-A008-42079E5D91E0}" type="slidenum">
              <a:rPr lang="zh-CN" altLang="en-US" smtClean="0"/>
              <a:pPr/>
              <a:t>20</a:t>
            </a:fld>
            <a:endParaRPr lang="zh-CN" altLang="en-US"/>
          </a:p>
        </p:txBody>
      </p:sp>
    </p:spTree>
    <p:extLst>
      <p:ext uri="{BB962C8B-B14F-4D97-AF65-F5344CB8AC3E}">
        <p14:creationId xmlns:p14="http://schemas.microsoft.com/office/powerpoint/2010/main" val="525091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5D933E2-692C-444D-893B-DD801925263A}"/>
              </a:ext>
            </a:extLst>
          </p:cNvPr>
          <p:cNvSpPr>
            <a:spLocks noGrp="1"/>
          </p:cNvSpPr>
          <p:nvPr>
            <p:ph type="sldNum" sz="quarter" idx="12"/>
          </p:nvPr>
        </p:nvSpPr>
        <p:spPr/>
        <p:txBody>
          <a:bodyPr/>
          <a:lstStyle/>
          <a:p>
            <a:fld id="{8AD9B182-5BD6-45D0-A008-42079E5D91E0}" type="slidenum">
              <a:rPr lang="zh-CN" altLang="en-US" smtClean="0"/>
              <a:t>21</a:t>
            </a:fld>
            <a:endParaRPr lang="zh-CN" altLang="en-US"/>
          </a:p>
        </p:txBody>
      </p:sp>
      <p:sp>
        <p:nvSpPr>
          <p:cNvPr id="6" name="文本框 5">
            <a:extLst>
              <a:ext uri="{FF2B5EF4-FFF2-40B4-BE49-F238E27FC236}">
                <a16:creationId xmlns:a16="http://schemas.microsoft.com/office/drawing/2014/main" id="{158CB73E-E08F-48D6-80C0-3E62B2D1994F}"/>
              </a:ext>
            </a:extLst>
          </p:cNvPr>
          <p:cNvSpPr txBox="1"/>
          <p:nvPr/>
        </p:nvSpPr>
        <p:spPr>
          <a:xfrm>
            <a:off x="1300163" y="215384"/>
            <a:ext cx="5643562" cy="523220"/>
          </a:xfrm>
          <a:prstGeom prst="rect">
            <a:avLst/>
          </a:prstGeom>
          <a:noFill/>
        </p:spPr>
        <p:txBody>
          <a:bodyPr wrap="square">
            <a:spAutoFit/>
          </a:bodyPr>
          <a:lstStyle/>
          <a:p>
            <a:r>
              <a:rPr lang="en-US" altLang="zh-CN" sz="2800" b="1" kern="0">
                <a:solidFill>
                  <a:srgbClr val="272B3E"/>
                </a:solidFill>
                <a:latin typeface="微软雅黑"/>
                <a:ea typeface="微软雅黑"/>
              </a:rPr>
              <a:t>The parallelism of task nodes </a:t>
            </a:r>
            <a:endParaRPr lang="zh-CN" altLang="en-US" sz="2800" b="1" kern="0">
              <a:solidFill>
                <a:srgbClr val="272B3E"/>
              </a:solidFill>
              <a:latin typeface="微软雅黑"/>
              <a:ea typeface="微软雅黑"/>
            </a:endParaRPr>
          </a:p>
        </p:txBody>
      </p:sp>
      <p:sp>
        <p:nvSpPr>
          <p:cNvPr id="7" name="矩形 6">
            <a:extLst>
              <a:ext uri="{FF2B5EF4-FFF2-40B4-BE49-F238E27FC236}">
                <a16:creationId xmlns:a16="http://schemas.microsoft.com/office/drawing/2014/main" id="{8B7A9F2D-5A8C-4381-8334-6195C75CA5E0}"/>
              </a:ext>
            </a:extLst>
          </p:cNvPr>
          <p:cNvSpPr/>
          <p:nvPr/>
        </p:nvSpPr>
        <p:spPr>
          <a:xfrm>
            <a:off x="1611299" y="2354034"/>
            <a:ext cx="9911863" cy="1276656"/>
          </a:xfrm>
          <a:prstGeom prst="rect">
            <a:avLst/>
          </a:prstGeom>
          <a:noFill/>
          <a:ln w="12700" cap="flat" cmpd="sng" algn="ctr">
            <a:noFill/>
            <a:prstDash val="solid"/>
            <a:miter lim="800000"/>
          </a:ln>
          <a:effectLst/>
        </p:spPr>
        <p:txBody>
          <a:bodyPr anchor="ctr"/>
          <a:lstStyle/>
          <a:p>
            <a:pPr marL="357750" indent="-285750" eaLnBrk="0" hangingPunct="0">
              <a:spcBef>
                <a:spcPts val="0"/>
              </a:spcBef>
              <a:buFont typeface="Wingdings" panose="05000000000000000000" pitchFamily="2" charset="2"/>
              <a:buChar char="p"/>
              <a:defRPr/>
            </a:pPr>
            <a:r>
              <a:rPr lang="en-US" altLang="zh-CN" sz="2200" dirty="0">
                <a:latin typeface="微软雅黑" panose="020B0503020204020204" pitchFamily="34" charset="-122"/>
                <a:ea typeface="微软雅黑" panose="020B0503020204020204" pitchFamily="34" charset="-122"/>
              </a:rPr>
              <a:t> </a:t>
            </a:r>
            <a:r>
              <a:rPr lang="en-US" altLang="zh-CN" sz="2200" u="sng" dirty="0">
                <a:latin typeface="微软雅黑" panose="020B0503020204020204" pitchFamily="34" charset="-122"/>
                <a:ea typeface="微软雅黑" panose="020B0503020204020204" pitchFamily="34" charset="-122"/>
              </a:rPr>
              <a:t>Recursive</a:t>
            </a:r>
            <a:r>
              <a:rPr lang="en-US" altLang="zh-CN" sz="2200" dirty="0">
                <a:latin typeface="微软雅黑" panose="020B0503020204020204" pitchFamily="34" charset="-122"/>
                <a:ea typeface="微软雅黑" panose="020B0503020204020204" pitchFamily="34" charset="-122"/>
              </a:rPr>
              <a:t> task structure</a:t>
            </a:r>
          </a:p>
          <a:p>
            <a:pPr marL="357750" indent="-285750" eaLnBrk="0" hangingPunct="0">
              <a:spcBef>
                <a:spcPts val="0"/>
              </a:spcBef>
              <a:buFont typeface="Wingdings" panose="05000000000000000000" pitchFamily="2" charset="2"/>
              <a:buChar char="p"/>
              <a:defRPr/>
            </a:pPr>
            <a:endParaRPr lang="en-US" altLang="zh-CN" sz="2200" dirty="0">
              <a:latin typeface="微软雅黑" panose="020B0503020204020204" pitchFamily="34" charset="-122"/>
              <a:ea typeface="微软雅黑" panose="020B0503020204020204" pitchFamily="34" charset="-122"/>
            </a:endParaRPr>
          </a:p>
          <a:p>
            <a:pPr marL="357750" indent="-285750" eaLnBrk="0" hangingPunct="0">
              <a:spcBef>
                <a:spcPts val="0"/>
              </a:spcBef>
              <a:buFont typeface="Wingdings" panose="05000000000000000000" pitchFamily="2" charset="2"/>
              <a:buChar char="p"/>
              <a:defRPr/>
            </a:pPr>
            <a:r>
              <a:rPr lang="en-US" altLang="zh-CN" sz="2200" b="0" i="0" dirty="0">
                <a:solidFill>
                  <a:srgbClr val="333333"/>
                </a:solidFill>
                <a:effectLst/>
                <a:latin typeface="微软雅黑" panose="020B0503020204020204" pitchFamily="34" charset="-122"/>
                <a:ea typeface="微软雅黑" panose="020B0503020204020204" pitchFamily="34" charset="-122"/>
              </a:rPr>
              <a:t> There are </a:t>
            </a:r>
            <a:r>
              <a:rPr lang="en-US" altLang="zh-CN" sz="2200" b="0" i="0" u="sng" dirty="0">
                <a:solidFill>
                  <a:srgbClr val="333333"/>
                </a:solidFill>
                <a:effectLst/>
                <a:latin typeface="微软雅黑" panose="020B0503020204020204" pitchFamily="34" charset="-122"/>
                <a:ea typeface="微软雅黑" panose="020B0503020204020204" pitchFamily="34" charset="-122"/>
              </a:rPr>
              <a:t>data dependencies</a:t>
            </a:r>
            <a:r>
              <a:rPr lang="en-US" altLang="zh-CN" sz="2200" b="0" i="0" dirty="0">
                <a:solidFill>
                  <a:srgbClr val="333333"/>
                </a:solidFill>
                <a:effectLst/>
                <a:latin typeface="微软雅黑" panose="020B0503020204020204" pitchFamily="34" charset="-122"/>
                <a:ea typeface="微软雅黑" panose="020B0503020204020204" pitchFamily="34" charset="-122"/>
              </a:rPr>
              <a:t> between parent and child nodes</a:t>
            </a:r>
            <a:endParaRPr lang="en-US" altLang="zh-CN" sz="2200" b="1" dirty="0">
              <a:solidFill>
                <a:schemeClr val="tx2">
                  <a:lumMod val="75000"/>
                </a:schemeClr>
              </a:solidFill>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5AD6FEFA-B9B1-4662-B241-BBBD5E302C61}"/>
              </a:ext>
            </a:extLst>
          </p:cNvPr>
          <p:cNvGrpSpPr/>
          <p:nvPr/>
        </p:nvGrpSpPr>
        <p:grpSpPr>
          <a:xfrm>
            <a:off x="3701879" y="4089798"/>
            <a:ext cx="3241846" cy="2494429"/>
            <a:chOff x="3701879" y="4089798"/>
            <a:chExt cx="3241846" cy="2494429"/>
          </a:xfrm>
        </p:grpSpPr>
        <p:pic>
          <p:nvPicPr>
            <p:cNvPr id="11" name="图片 10">
              <a:extLst>
                <a:ext uri="{FF2B5EF4-FFF2-40B4-BE49-F238E27FC236}">
                  <a16:creationId xmlns:a16="http://schemas.microsoft.com/office/drawing/2014/main" id="{2D2EB759-84DC-4FE3-8C5D-C1AA4390B2F4}"/>
                </a:ext>
              </a:extLst>
            </p:cNvPr>
            <p:cNvPicPr>
              <a:picLocks noChangeAspect="1"/>
            </p:cNvPicPr>
            <p:nvPr/>
          </p:nvPicPr>
          <p:blipFill>
            <a:blip r:embed="rId3"/>
            <a:stretch>
              <a:fillRect/>
            </a:stretch>
          </p:blipFill>
          <p:spPr>
            <a:xfrm>
              <a:off x="3914775" y="4089798"/>
              <a:ext cx="3028950" cy="2494429"/>
            </a:xfrm>
            <a:prstGeom prst="rect">
              <a:avLst/>
            </a:prstGeom>
          </p:spPr>
        </p:pic>
        <p:cxnSp>
          <p:nvCxnSpPr>
            <p:cNvPr id="12" name="直接箭头连接符 11">
              <a:extLst>
                <a:ext uri="{FF2B5EF4-FFF2-40B4-BE49-F238E27FC236}">
                  <a16:creationId xmlns:a16="http://schemas.microsoft.com/office/drawing/2014/main" id="{1B766E70-72C0-4769-AA65-594152647DDE}"/>
                </a:ext>
              </a:extLst>
            </p:cNvPr>
            <p:cNvCxnSpPr/>
            <p:nvPr/>
          </p:nvCxnSpPr>
          <p:spPr bwMode="auto">
            <a:xfrm flipV="1">
              <a:off x="3701879" y="5048684"/>
              <a:ext cx="0" cy="576656"/>
            </a:xfrm>
            <a:prstGeom prst="straightConnector1">
              <a:avLst/>
            </a:prstGeom>
            <a:solidFill>
              <a:schemeClr val="accent1"/>
            </a:solidFill>
            <a:ln w="19050" cap="flat" cmpd="sng" algn="ctr">
              <a:solidFill>
                <a:srgbClr val="FF0000"/>
              </a:solidFill>
              <a:prstDash val="solid"/>
              <a:round/>
              <a:headEnd type="none" w="med" len="med"/>
              <a:tailEnd type="triangle"/>
            </a:ln>
          </p:spPr>
        </p:cxnSp>
        <p:cxnSp>
          <p:nvCxnSpPr>
            <p:cNvPr id="13" name="直接箭头连接符 12">
              <a:extLst>
                <a:ext uri="{FF2B5EF4-FFF2-40B4-BE49-F238E27FC236}">
                  <a16:creationId xmlns:a16="http://schemas.microsoft.com/office/drawing/2014/main" id="{D4781283-BBDC-405D-A3BB-FF6A69418848}"/>
                </a:ext>
              </a:extLst>
            </p:cNvPr>
            <p:cNvCxnSpPr>
              <a:cxnSpLocks/>
            </p:cNvCxnSpPr>
            <p:nvPr/>
          </p:nvCxnSpPr>
          <p:spPr bwMode="auto">
            <a:xfrm flipV="1">
              <a:off x="4987754" y="5158020"/>
              <a:ext cx="250996" cy="252820"/>
            </a:xfrm>
            <a:prstGeom prst="straightConnector1">
              <a:avLst/>
            </a:prstGeom>
            <a:solidFill>
              <a:schemeClr val="accent1"/>
            </a:solidFill>
            <a:ln w="19050" cap="flat" cmpd="sng" algn="ctr">
              <a:solidFill>
                <a:srgbClr val="FF0000"/>
              </a:solidFill>
              <a:prstDash val="solid"/>
              <a:round/>
              <a:headEnd type="none" w="med" len="med"/>
              <a:tailEnd type="triangle"/>
            </a:ln>
          </p:spPr>
        </p:cxnSp>
        <p:cxnSp>
          <p:nvCxnSpPr>
            <p:cNvPr id="15" name="直接箭头连接符 14">
              <a:extLst>
                <a:ext uri="{FF2B5EF4-FFF2-40B4-BE49-F238E27FC236}">
                  <a16:creationId xmlns:a16="http://schemas.microsoft.com/office/drawing/2014/main" id="{B49B24D9-5CAB-4A48-87C8-BCEC5A2222BB}"/>
                </a:ext>
              </a:extLst>
            </p:cNvPr>
            <p:cNvCxnSpPr>
              <a:cxnSpLocks/>
            </p:cNvCxnSpPr>
            <p:nvPr/>
          </p:nvCxnSpPr>
          <p:spPr bwMode="auto">
            <a:xfrm flipH="1" flipV="1">
              <a:off x="6275302" y="5158020"/>
              <a:ext cx="291929" cy="252820"/>
            </a:xfrm>
            <a:prstGeom prst="straightConnector1">
              <a:avLst/>
            </a:prstGeom>
            <a:solidFill>
              <a:schemeClr val="accent1"/>
            </a:solidFill>
            <a:ln w="19050" cap="flat" cmpd="sng" algn="ctr">
              <a:solidFill>
                <a:srgbClr val="FF0000"/>
              </a:solidFill>
              <a:prstDash val="solid"/>
              <a:round/>
              <a:headEnd type="none" w="med" len="med"/>
              <a:tailEnd type="triangle"/>
            </a:ln>
          </p:spPr>
        </p:cxnSp>
      </p:grpSp>
      <p:sp>
        <p:nvSpPr>
          <p:cNvPr id="17" name="文本框 16">
            <a:extLst>
              <a:ext uri="{FF2B5EF4-FFF2-40B4-BE49-F238E27FC236}">
                <a16:creationId xmlns:a16="http://schemas.microsoft.com/office/drawing/2014/main" id="{B8676F3A-4260-48D1-AB57-49B25250B3DC}"/>
              </a:ext>
            </a:extLst>
          </p:cNvPr>
          <p:cNvSpPr txBox="1"/>
          <p:nvPr/>
        </p:nvSpPr>
        <p:spPr>
          <a:xfrm>
            <a:off x="7280445" y="4804077"/>
            <a:ext cx="2492205" cy="707886"/>
          </a:xfrm>
          <a:prstGeom prst="rect">
            <a:avLst/>
          </a:prstGeom>
          <a:noFill/>
        </p:spPr>
        <p:txBody>
          <a:bodyPr wrap="square" rtlCol="0">
            <a:spAutoFit/>
          </a:bodyPr>
          <a:lstStyle/>
          <a:p>
            <a:pPr algn="ctr"/>
            <a:r>
              <a:rPr lang="en-US" altLang="zh-CN" sz="2000" b="1">
                <a:solidFill>
                  <a:srgbClr val="D87464"/>
                </a:solidFill>
                <a:latin typeface="Chalkduster"/>
              </a:rPr>
              <a:t>Task 1,2,3 </a:t>
            </a:r>
          </a:p>
          <a:p>
            <a:pPr algn="ctr"/>
            <a:r>
              <a:rPr lang="en-US" altLang="zh-CN" sz="2000" b="1">
                <a:solidFill>
                  <a:srgbClr val="D87464"/>
                </a:solidFill>
                <a:latin typeface="Chalkduster"/>
              </a:rPr>
              <a:t>can be parallel </a:t>
            </a:r>
            <a:endParaRPr lang="zh-CN" altLang="en-US" sz="2000" b="1">
              <a:solidFill>
                <a:srgbClr val="D87464"/>
              </a:solidFill>
              <a:latin typeface="Chalkduster"/>
            </a:endParaRPr>
          </a:p>
        </p:txBody>
      </p:sp>
      <p:sp>
        <p:nvSpPr>
          <p:cNvPr id="16" name="文本框 15">
            <a:extLst>
              <a:ext uri="{FF2B5EF4-FFF2-40B4-BE49-F238E27FC236}">
                <a16:creationId xmlns:a16="http://schemas.microsoft.com/office/drawing/2014/main" id="{76837C4E-5B71-4C33-A39C-719E68C1B70D}"/>
              </a:ext>
            </a:extLst>
          </p:cNvPr>
          <p:cNvSpPr txBox="1"/>
          <p:nvPr/>
        </p:nvSpPr>
        <p:spPr>
          <a:xfrm>
            <a:off x="900113" y="1543423"/>
            <a:ext cx="9253537" cy="581057"/>
          </a:xfrm>
          <a:prstGeom prst="rect">
            <a:avLst/>
          </a:prstGeom>
          <a:noFill/>
        </p:spPr>
        <p:txBody>
          <a:bodyPr wrap="square">
            <a:spAutoFit/>
          </a:bodyPr>
          <a:lstStyle/>
          <a:p>
            <a:pPr marL="0" marR="0" lvl="0" indent="0" algn="l" defTabSz="457200" rtl="0" eaLnBrk="1" fontAlgn="auto" latinLnBrk="1" hangingPunct="1">
              <a:lnSpc>
                <a:spcPct val="150000"/>
              </a:lnSpc>
              <a:spcBef>
                <a:spcPct val="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  How to improve the </a:t>
            </a:r>
            <a:r>
              <a:rPr kumimoji="0" lang="en-US" altLang="zh-CN" sz="2400" i="0" u="none" strike="noStrike" kern="120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parallelism of </a:t>
            </a:r>
            <a:r>
              <a:rPr kumimoji="0" lang="en-US" altLang="zh-CN" sz="2400" b="1" i="0" u="none" strike="noStrike" kern="120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task tree </a:t>
            </a:r>
            <a:r>
              <a:rPr kumimoji="0" lang="en-US" altLang="zh-CN" sz="2400" b="0" i="0" u="none" strike="noStrike" kern="1200" cap="none" spc="0" normalizeH="0" baseline="0" noProof="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a:t>
            </a:r>
          </a:p>
        </p:txBody>
      </p:sp>
    </p:spTree>
    <p:extLst>
      <p:ext uri="{BB962C8B-B14F-4D97-AF65-F5344CB8AC3E}">
        <p14:creationId xmlns:p14="http://schemas.microsoft.com/office/powerpoint/2010/main" val="41173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1"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4" name="图片 1083">
            <a:extLst>
              <a:ext uri="{FF2B5EF4-FFF2-40B4-BE49-F238E27FC236}">
                <a16:creationId xmlns:a16="http://schemas.microsoft.com/office/drawing/2014/main" id="{A88F5B14-4355-438C-81A4-F2C2F2F0FB0B}"/>
              </a:ext>
            </a:extLst>
          </p:cNvPr>
          <p:cNvPicPr>
            <a:picLocks noChangeAspect="1"/>
          </p:cNvPicPr>
          <p:nvPr/>
        </p:nvPicPr>
        <p:blipFill>
          <a:blip r:embed="rId3"/>
          <a:stretch>
            <a:fillRect/>
          </a:stretch>
        </p:blipFill>
        <p:spPr>
          <a:xfrm>
            <a:off x="2999463" y="4727574"/>
            <a:ext cx="1685925" cy="581025"/>
          </a:xfrm>
          <a:prstGeom prst="rect">
            <a:avLst/>
          </a:prstGeom>
        </p:spPr>
      </p:pic>
      <p:pic>
        <p:nvPicPr>
          <p:cNvPr id="1078" name="图片 1077">
            <a:extLst>
              <a:ext uri="{FF2B5EF4-FFF2-40B4-BE49-F238E27FC236}">
                <a16:creationId xmlns:a16="http://schemas.microsoft.com/office/drawing/2014/main" id="{6956F0E6-C6CE-41D3-8BD8-F8241C1BA710}"/>
              </a:ext>
            </a:extLst>
          </p:cNvPr>
          <p:cNvPicPr>
            <a:picLocks noChangeAspect="1"/>
          </p:cNvPicPr>
          <p:nvPr/>
        </p:nvPicPr>
        <p:blipFill>
          <a:blip r:embed="rId4"/>
          <a:stretch>
            <a:fillRect/>
          </a:stretch>
        </p:blipFill>
        <p:spPr>
          <a:xfrm>
            <a:off x="6438899" y="2294917"/>
            <a:ext cx="2733675" cy="4200525"/>
          </a:xfrm>
          <a:prstGeom prst="rect">
            <a:avLst/>
          </a:prstGeom>
        </p:spPr>
      </p:pic>
      <p:pic>
        <p:nvPicPr>
          <p:cNvPr id="13" name="图片 12">
            <a:extLst>
              <a:ext uri="{FF2B5EF4-FFF2-40B4-BE49-F238E27FC236}">
                <a16:creationId xmlns:a16="http://schemas.microsoft.com/office/drawing/2014/main" id="{CF56B5DE-23D0-44A1-B3F6-9F71EB4849AD}"/>
              </a:ext>
            </a:extLst>
          </p:cNvPr>
          <p:cNvPicPr>
            <a:picLocks noChangeAspect="1"/>
          </p:cNvPicPr>
          <p:nvPr/>
        </p:nvPicPr>
        <p:blipFill>
          <a:blip r:embed="rId5"/>
          <a:stretch>
            <a:fillRect/>
          </a:stretch>
        </p:blipFill>
        <p:spPr>
          <a:xfrm>
            <a:off x="2636044" y="3657600"/>
            <a:ext cx="2600325" cy="581025"/>
          </a:xfrm>
          <a:prstGeom prst="rect">
            <a:avLst/>
          </a:prstGeom>
        </p:spPr>
      </p:pic>
      <p:sp>
        <p:nvSpPr>
          <p:cNvPr id="2" name="灯片编号占位符 1">
            <a:extLst>
              <a:ext uri="{FF2B5EF4-FFF2-40B4-BE49-F238E27FC236}">
                <a16:creationId xmlns:a16="http://schemas.microsoft.com/office/drawing/2014/main" id="{FFE89AB3-DB7D-43A5-A8D9-F25E5A786AF2}"/>
              </a:ext>
            </a:extLst>
          </p:cNvPr>
          <p:cNvSpPr>
            <a:spLocks noGrp="1"/>
          </p:cNvSpPr>
          <p:nvPr>
            <p:ph type="sldNum" sz="quarter" idx="12"/>
          </p:nvPr>
        </p:nvSpPr>
        <p:spPr/>
        <p:txBody>
          <a:bodyPr/>
          <a:lstStyle/>
          <a:p>
            <a:fld id="{8AD9B182-5BD6-45D0-A008-42079E5D91E0}" type="slidenum">
              <a:rPr lang="zh-CN" altLang="en-US" smtClean="0"/>
              <a:t>22</a:t>
            </a:fld>
            <a:endParaRPr lang="zh-CN" altLang="en-US"/>
          </a:p>
        </p:txBody>
      </p:sp>
      <p:grpSp>
        <p:nvGrpSpPr>
          <p:cNvPr id="7" name="组合 6">
            <a:extLst>
              <a:ext uri="{FF2B5EF4-FFF2-40B4-BE49-F238E27FC236}">
                <a16:creationId xmlns:a16="http://schemas.microsoft.com/office/drawing/2014/main" id="{F1FBF3B9-1740-418A-A5D1-7471CF83D921}"/>
              </a:ext>
            </a:extLst>
          </p:cNvPr>
          <p:cNvGrpSpPr/>
          <p:nvPr/>
        </p:nvGrpSpPr>
        <p:grpSpPr>
          <a:xfrm>
            <a:off x="2678906" y="2773362"/>
            <a:ext cx="2524125" cy="3514725"/>
            <a:chOff x="1643062" y="2052637"/>
            <a:chExt cx="2524125" cy="3514725"/>
          </a:xfrm>
        </p:grpSpPr>
        <p:pic>
          <p:nvPicPr>
            <p:cNvPr id="4" name="图片 3">
              <a:extLst>
                <a:ext uri="{FF2B5EF4-FFF2-40B4-BE49-F238E27FC236}">
                  <a16:creationId xmlns:a16="http://schemas.microsoft.com/office/drawing/2014/main" id="{51A8241F-BF7F-4CE4-82C8-BE5751ED7EEA}"/>
                </a:ext>
              </a:extLst>
            </p:cNvPr>
            <p:cNvPicPr>
              <a:picLocks noChangeAspect="1"/>
            </p:cNvPicPr>
            <p:nvPr/>
          </p:nvPicPr>
          <p:blipFill>
            <a:blip r:embed="rId6"/>
            <a:stretch>
              <a:fillRect/>
            </a:stretch>
          </p:blipFill>
          <p:spPr>
            <a:xfrm>
              <a:off x="1643062" y="2052637"/>
              <a:ext cx="2524125" cy="3514725"/>
            </a:xfrm>
            <a:prstGeom prst="rect">
              <a:avLst/>
            </a:prstGeom>
          </p:spPr>
        </p:pic>
        <p:pic>
          <p:nvPicPr>
            <p:cNvPr id="6" name="图片 5">
              <a:extLst>
                <a:ext uri="{FF2B5EF4-FFF2-40B4-BE49-F238E27FC236}">
                  <a16:creationId xmlns:a16="http://schemas.microsoft.com/office/drawing/2014/main" id="{01BFA67D-5555-4063-A69F-A7CDCBCC384B}"/>
                </a:ext>
              </a:extLst>
            </p:cNvPr>
            <p:cNvPicPr>
              <a:picLocks noChangeAspect="1"/>
            </p:cNvPicPr>
            <p:nvPr/>
          </p:nvPicPr>
          <p:blipFill>
            <a:blip r:embed="rId7"/>
            <a:stretch>
              <a:fillRect/>
            </a:stretch>
          </p:blipFill>
          <p:spPr>
            <a:xfrm>
              <a:off x="2824162" y="4767262"/>
              <a:ext cx="1171575" cy="600075"/>
            </a:xfrm>
            <a:prstGeom prst="rect">
              <a:avLst/>
            </a:prstGeom>
          </p:spPr>
        </p:pic>
      </p:grpSp>
      <p:sp>
        <p:nvSpPr>
          <p:cNvPr id="8" name="文本框 7">
            <a:extLst>
              <a:ext uri="{FF2B5EF4-FFF2-40B4-BE49-F238E27FC236}">
                <a16:creationId xmlns:a16="http://schemas.microsoft.com/office/drawing/2014/main" id="{0188D01B-08A3-441F-BC99-C3AF0C4EDE7D}"/>
              </a:ext>
            </a:extLst>
          </p:cNvPr>
          <p:cNvSpPr txBox="1"/>
          <p:nvPr/>
        </p:nvSpPr>
        <p:spPr>
          <a:xfrm>
            <a:off x="1300163" y="215384"/>
            <a:ext cx="5643562" cy="523220"/>
          </a:xfrm>
          <a:prstGeom prst="rect">
            <a:avLst/>
          </a:prstGeom>
          <a:noFill/>
        </p:spPr>
        <p:txBody>
          <a:bodyPr wrap="square">
            <a:spAutoFit/>
          </a:bodyPr>
          <a:lstStyle/>
          <a:p>
            <a:r>
              <a:rPr lang="en-US" altLang="zh-CN" sz="2800" b="1" kern="0">
                <a:solidFill>
                  <a:srgbClr val="272B3E"/>
                </a:solidFill>
                <a:latin typeface="微软雅黑"/>
                <a:ea typeface="微软雅黑"/>
              </a:rPr>
              <a:t>The parallelism of task nodes </a:t>
            </a:r>
            <a:endParaRPr lang="zh-CN" altLang="en-US" sz="2800" b="1" kern="0">
              <a:solidFill>
                <a:srgbClr val="272B3E"/>
              </a:solidFill>
              <a:latin typeface="微软雅黑"/>
              <a:ea typeface="微软雅黑"/>
            </a:endParaRPr>
          </a:p>
        </p:txBody>
      </p:sp>
      <p:sp>
        <p:nvSpPr>
          <p:cNvPr id="9" name="文本框 8">
            <a:extLst>
              <a:ext uri="{FF2B5EF4-FFF2-40B4-BE49-F238E27FC236}">
                <a16:creationId xmlns:a16="http://schemas.microsoft.com/office/drawing/2014/main" id="{4F151118-2D1E-4AFC-88C5-4EFD5EDCB811}"/>
              </a:ext>
            </a:extLst>
          </p:cNvPr>
          <p:cNvSpPr txBox="1"/>
          <p:nvPr/>
        </p:nvSpPr>
        <p:spPr>
          <a:xfrm>
            <a:off x="972740" y="1523652"/>
            <a:ext cx="11219260" cy="581057"/>
          </a:xfrm>
          <a:prstGeom prst="rect">
            <a:avLst/>
          </a:prstGeom>
          <a:noFill/>
        </p:spPr>
        <p:txBody>
          <a:bodyPr wrap="square">
            <a:spAutoFit/>
          </a:bodyPr>
          <a:lstStyle/>
          <a:p>
            <a:pPr marL="414900" indent="-342900" eaLnBrk="0" hangingPunct="0">
              <a:lnSpc>
                <a:spcPct val="150000"/>
              </a:lnSpc>
              <a:spcBef>
                <a:spcPts val="0"/>
              </a:spcBef>
              <a:buFont typeface="Arial" panose="020B0604020202020204" pitchFamily="34" charset="0"/>
              <a:buChar char="•"/>
              <a:defRPr/>
            </a:pPr>
            <a:r>
              <a:rPr lang="en-US" altLang="zh-CN" sz="2400" dirty="0">
                <a:solidFill>
                  <a:schemeClr val="tx2">
                    <a:lumMod val="75000"/>
                  </a:schemeClr>
                </a:solidFill>
                <a:latin typeface="微软雅黑" panose="020B0503020204020204" pitchFamily="34" charset="-122"/>
                <a:ea typeface="微软雅黑" panose="020B0503020204020204" pitchFamily="34" charset="-122"/>
              </a:rPr>
              <a:t>SuiteSparse QR uses Threading Building Blocks (TBB) for parallelism</a:t>
            </a:r>
          </a:p>
        </p:txBody>
      </p:sp>
      <p:pic>
        <p:nvPicPr>
          <p:cNvPr id="15" name="图片 14">
            <a:extLst>
              <a:ext uri="{FF2B5EF4-FFF2-40B4-BE49-F238E27FC236}">
                <a16:creationId xmlns:a16="http://schemas.microsoft.com/office/drawing/2014/main" id="{A3F2E7EB-8D81-4E69-A5EF-4D8186A7845D}"/>
              </a:ext>
            </a:extLst>
          </p:cNvPr>
          <p:cNvPicPr>
            <a:picLocks noChangeAspect="1"/>
          </p:cNvPicPr>
          <p:nvPr/>
        </p:nvPicPr>
        <p:blipFill>
          <a:blip r:embed="rId8"/>
          <a:stretch>
            <a:fillRect/>
          </a:stretch>
        </p:blipFill>
        <p:spPr>
          <a:xfrm rot="1712078">
            <a:off x="5485603" y="2821930"/>
            <a:ext cx="1164756" cy="1523142"/>
          </a:xfrm>
          <a:prstGeom prst="rect">
            <a:avLst/>
          </a:prstGeom>
        </p:spPr>
      </p:pic>
      <p:pic>
        <p:nvPicPr>
          <p:cNvPr id="17" name="图片 16">
            <a:extLst>
              <a:ext uri="{FF2B5EF4-FFF2-40B4-BE49-F238E27FC236}">
                <a16:creationId xmlns:a16="http://schemas.microsoft.com/office/drawing/2014/main" id="{6BDC8989-A8A7-4899-9EBE-EB34EB937826}"/>
              </a:ext>
            </a:extLst>
          </p:cNvPr>
          <p:cNvPicPr>
            <a:picLocks noChangeAspect="1"/>
          </p:cNvPicPr>
          <p:nvPr/>
        </p:nvPicPr>
        <p:blipFill>
          <a:blip r:embed="rId9"/>
          <a:stretch>
            <a:fillRect/>
          </a:stretch>
        </p:blipFill>
        <p:spPr>
          <a:xfrm>
            <a:off x="8296142" y="3590316"/>
            <a:ext cx="800100" cy="1533525"/>
          </a:xfrm>
          <a:prstGeom prst="rect">
            <a:avLst/>
          </a:prstGeom>
        </p:spPr>
      </p:pic>
      <p:pic>
        <p:nvPicPr>
          <p:cNvPr id="19" name="图片 18">
            <a:extLst>
              <a:ext uri="{FF2B5EF4-FFF2-40B4-BE49-F238E27FC236}">
                <a16:creationId xmlns:a16="http://schemas.microsoft.com/office/drawing/2014/main" id="{3059479B-CFA5-4FA9-A525-740F5CF582DF}"/>
              </a:ext>
            </a:extLst>
          </p:cNvPr>
          <p:cNvPicPr>
            <a:picLocks noChangeAspect="1"/>
          </p:cNvPicPr>
          <p:nvPr/>
        </p:nvPicPr>
        <p:blipFill>
          <a:blip r:embed="rId10"/>
          <a:stretch>
            <a:fillRect/>
          </a:stretch>
        </p:blipFill>
        <p:spPr>
          <a:xfrm>
            <a:off x="8755856" y="3202079"/>
            <a:ext cx="485775" cy="1362075"/>
          </a:xfrm>
          <a:prstGeom prst="rect">
            <a:avLst/>
          </a:prstGeom>
        </p:spPr>
      </p:pic>
      <p:pic>
        <p:nvPicPr>
          <p:cNvPr id="1080" name="图片 1079">
            <a:extLst>
              <a:ext uri="{FF2B5EF4-FFF2-40B4-BE49-F238E27FC236}">
                <a16:creationId xmlns:a16="http://schemas.microsoft.com/office/drawing/2014/main" id="{DC5F8B37-3A7C-4E24-926A-ECCB4A98B283}"/>
              </a:ext>
            </a:extLst>
          </p:cNvPr>
          <p:cNvPicPr>
            <a:picLocks noChangeAspect="1"/>
          </p:cNvPicPr>
          <p:nvPr/>
        </p:nvPicPr>
        <p:blipFill>
          <a:blip r:embed="rId11"/>
          <a:stretch>
            <a:fillRect/>
          </a:stretch>
        </p:blipFill>
        <p:spPr>
          <a:xfrm>
            <a:off x="6881812" y="2987767"/>
            <a:ext cx="1933575" cy="466725"/>
          </a:xfrm>
          <a:prstGeom prst="rect">
            <a:avLst/>
          </a:prstGeom>
        </p:spPr>
      </p:pic>
      <p:pic>
        <p:nvPicPr>
          <p:cNvPr id="1082" name="图片 1081">
            <a:extLst>
              <a:ext uri="{FF2B5EF4-FFF2-40B4-BE49-F238E27FC236}">
                <a16:creationId xmlns:a16="http://schemas.microsoft.com/office/drawing/2014/main" id="{DA544251-3CE9-4FF3-B6BA-AE48460E7CF2}"/>
              </a:ext>
            </a:extLst>
          </p:cNvPr>
          <p:cNvPicPr>
            <a:picLocks noChangeAspect="1"/>
          </p:cNvPicPr>
          <p:nvPr/>
        </p:nvPicPr>
        <p:blipFill>
          <a:blip r:embed="rId12"/>
          <a:stretch>
            <a:fillRect/>
          </a:stretch>
        </p:blipFill>
        <p:spPr>
          <a:xfrm>
            <a:off x="6934451" y="4301054"/>
            <a:ext cx="1933575" cy="600075"/>
          </a:xfrm>
          <a:prstGeom prst="rect">
            <a:avLst/>
          </a:prstGeom>
        </p:spPr>
      </p:pic>
      <p:pic>
        <p:nvPicPr>
          <p:cNvPr id="1086" name="图片 1085">
            <a:extLst>
              <a:ext uri="{FF2B5EF4-FFF2-40B4-BE49-F238E27FC236}">
                <a16:creationId xmlns:a16="http://schemas.microsoft.com/office/drawing/2014/main" id="{8F20C3CB-FE7E-438C-86E3-F1B6A3471CD5}"/>
              </a:ext>
            </a:extLst>
          </p:cNvPr>
          <p:cNvPicPr>
            <a:picLocks noChangeAspect="1"/>
          </p:cNvPicPr>
          <p:nvPr/>
        </p:nvPicPr>
        <p:blipFill>
          <a:blip r:embed="rId13"/>
          <a:stretch>
            <a:fillRect/>
          </a:stretch>
        </p:blipFill>
        <p:spPr>
          <a:xfrm>
            <a:off x="6891337" y="3415184"/>
            <a:ext cx="2057400" cy="514350"/>
          </a:xfrm>
          <a:prstGeom prst="rect">
            <a:avLst/>
          </a:prstGeom>
        </p:spPr>
      </p:pic>
      <p:pic>
        <p:nvPicPr>
          <p:cNvPr id="1094" name="图片 1093">
            <a:extLst>
              <a:ext uri="{FF2B5EF4-FFF2-40B4-BE49-F238E27FC236}">
                <a16:creationId xmlns:a16="http://schemas.microsoft.com/office/drawing/2014/main" id="{2F3EDDF5-F88F-430C-B1B0-A45D7FAB0E12}"/>
              </a:ext>
            </a:extLst>
          </p:cNvPr>
          <p:cNvPicPr>
            <a:picLocks noChangeAspect="1"/>
          </p:cNvPicPr>
          <p:nvPr/>
        </p:nvPicPr>
        <p:blipFill>
          <a:blip r:embed="rId14"/>
          <a:stretch>
            <a:fillRect/>
          </a:stretch>
        </p:blipFill>
        <p:spPr>
          <a:xfrm>
            <a:off x="7101006" y="4668837"/>
            <a:ext cx="152400" cy="1085850"/>
          </a:xfrm>
          <a:prstGeom prst="rect">
            <a:avLst/>
          </a:prstGeom>
        </p:spPr>
      </p:pic>
      <p:cxnSp>
        <p:nvCxnSpPr>
          <p:cNvPr id="1108" name="直接箭头连接符 1107">
            <a:extLst>
              <a:ext uri="{FF2B5EF4-FFF2-40B4-BE49-F238E27FC236}">
                <a16:creationId xmlns:a16="http://schemas.microsoft.com/office/drawing/2014/main" id="{4CBE208A-9F17-4E27-82AD-5B50A076394A}"/>
              </a:ext>
            </a:extLst>
          </p:cNvPr>
          <p:cNvCxnSpPr>
            <a:cxnSpLocks/>
            <a:endCxn id="1086" idx="1"/>
          </p:cNvCxnSpPr>
          <p:nvPr/>
        </p:nvCxnSpPr>
        <p:spPr>
          <a:xfrm flipV="1">
            <a:off x="4675863" y="3672359"/>
            <a:ext cx="2215474" cy="1324020"/>
          </a:xfrm>
          <a:prstGeom prst="straightConnector1">
            <a:avLst/>
          </a:prstGeom>
          <a:ln w="28575">
            <a:solidFill>
              <a:srgbClr val="A5A5A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88" name="图片 1087">
            <a:extLst>
              <a:ext uri="{FF2B5EF4-FFF2-40B4-BE49-F238E27FC236}">
                <a16:creationId xmlns:a16="http://schemas.microsoft.com/office/drawing/2014/main" id="{616F93EF-78C3-46B8-A462-A9E0EDED7C78}"/>
              </a:ext>
            </a:extLst>
          </p:cNvPr>
          <p:cNvPicPr>
            <a:picLocks noChangeAspect="1"/>
          </p:cNvPicPr>
          <p:nvPr/>
        </p:nvPicPr>
        <p:blipFill>
          <a:blip r:embed="rId15"/>
          <a:stretch>
            <a:fillRect/>
          </a:stretch>
        </p:blipFill>
        <p:spPr>
          <a:xfrm>
            <a:off x="7058144" y="4832166"/>
            <a:ext cx="1962150" cy="504825"/>
          </a:xfrm>
          <a:prstGeom prst="rect">
            <a:avLst/>
          </a:prstGeom>
        </p:spPr>
      </p:pic>
      <p:pic>
        <p:nvPicPr>
          <p:cNvPr id="160" name="图片 159">
            <a:extLst>
              <a:ext uri="{FF2B5EF4-FFF2-40B4-BE49-F238E27FC236}">
                <a16:creationId xmlns:a16="http://schemas.microsoft.com/office/drawing/2014/main" id="{5B4C4B89-9873-4146-83A8-06B697A71615}"/>
              </a:ext>
            </a:extLst>
          </p:cNvPr>
          <p:cNvPicPr>
            <a:picLocks noChangeAspect="1"/>
          </p:cNvPicPr>
          <p:nvPr/>
        </p:nvPicPr>
        <p:blipFill>
          <a:blip r:embed="rId14"/>
          <a:stretch>
            <a:fillRect/>
          </a:stretch>
        </p:blipFill>
        <p:spPr>
          <a:xfrm>
            <a:off x="8005696" y="4668837"/>
            <a:ext cx="152400" cy="1085850"/>
          </a:xfrm>
          <a:prstGeom prst="rect">
            <a:avLst/>
          </a:prstGeom>
        </p:spPr>
      </p:pic>
      <p:pic>
        <p:nvPicPr>
          <p:cNvPr id="161" name="图片 160">
            <a:extLst>
              <a:ext uri="{FF2B5EF4-FFF2-40B4-BE49-F238E27FC236}">
                <a16:creationId xmlns:a16="http://schemas.microsoft.com/office/drawing/2014/main" id="{F5A61872-466F-48B7-8825-5DF0733B116A}"/>
              </a:ext>
            </a:extLst>
          </p:cNvPr>
          <p:cNvPicPr>
            <a:picLocks noChangeAspect="1"/>
          </p:cNvPicPr>
          <p:nvPr/>
        </p:nvPicPr>
        <p:blipFill>
          <a:blip r:embed="rId14"/>
          <a:stretch>
            <a:fillRect/>
          </a:stretch>
        </p:blipFill>
        <p:spPr>
          <a:xfrm>
            <a:off x="8462697" y="4659802"/>
            <a:ext cx="152400" cy="1085850"/>
          </a:xfrm>
          <a:prstGeom prst="rect">
            <a:avLst/>
          </a:prstGeom>
        </p:spPr>
      </p:pic>
      <p:pic>
        <p:nvPicPr>
          <p:cNvPr id="1113" name="图片 1112">
            <a:extLst>
              <a:ext uri="{FF2B5EF4-FFF2-40B4-BE49-F238E27FC236}">
                <a16:creationId xmlns:a16="http://schemas.microsoft.com/office/drawing/2014/main" id="{842B8C08-3D42-4C7A-BA46-753B47BA93EB}"/>
              </a:ext>
            </a:extLst>
          </p:cNvPr>
          <p:cNvPicPr>
            <a:picLocks noChangeAspect="1"/>
          </p:cNvPicPr>
          <p:nvPr/>
        </p:nvPicPr>
        <p:blipFill>
          <a:blip r:embed="rId16"/>
          <a:stretch>
            <a:fillRect/>
          </a:stretch>
        </p:blipFill>
        <p:spPr>
          <a:xfrm>
            <a:off x="7235362" y="5163345"/>
            <a:ext cx="152400" cy="533400"/>
          </a:xfrm>
          <a:prstGeom prst="rect">
            <a:avLst/>
          </a:prstGeom>
        </p:spPr>
      </p:pic>
      <p:pic>
        <p:nvPicPr>
          <p:cNvPr id="1115" name="图片 1114">
            <a:extLst>
              <a:ext uri="{FF2B5EF4-FFF2-40B4-BE49-F238E27FC236}">
                <a16:creationId xmlns:a16="http://schemas.microsoft.com/office/drawing/2014/main" id="{3331BB84-687D-40CF-9BEE-ED0DFD6D6E88}"/>
              </a:ext>
            </a:extLst>
          </p:cNvPr>
          <p:cNvPicPr>
            <a:picLocks noChangeAspect="1"/>
          </p:cNvPicPr>
          <p:nvPr/>
        </p:nvPicPr>
        <p:blipFill>
          <a:blip r:embed="rId17"/>
          <a:stretch>
            <a:fillRect/>
          </a:stretch>
        </p:blipFill>
        <p:spPr>
          <a:xfrm>
            <a:off x="7687123" y="5163345"/>
            <a:ext cx="152400" cy="533400"/>
          </a:xfrm>
          <a:prstGeom prst="rect">
            <a:avLst/>
          </a:prstGeom>
        </p:spPr>
      </p:pic>
      <p:sp>
        <p:nvSpPr>
          <p:cNvPr id="166" name="文本框 165">
            <a:extLst>
              <a:ext uri="{FF2B5EF4-FFF2-40B4-BE49-F238E27FC236}">
                <a16:creationId xmlns:a16="http://schemas.microsoft.com/office/drawing/2014/main" id="{2A273579-773A-47E9-84DE-D08EA448B4E8}"/>
              </a:ext>
            </a:extLst>
          </p:cNvPr>
          <p:cNvSpPr txBox="1"/>
          <p:nvPr/>
        </p:nvSpPr>
        <p:spPr>
          <a:xfrm rot="20730698">
            <a:off x="315447" y="3252493"/>
            <a:ext cx="2492205" cy="400110"/>
          </a:xfrm>
          <a:prstGeom prst="rect">
            <a:avLst/>
          </a:prstGeom>
          <a:noFill/>
        </p:spPr>
        <p:txBody>
          <a:bodyPr wrap="square" rtlCol="0">
            <a:spAutoFit/>
          </a:bodyPr>
          <a:lstStyle/>
          <a:p>
            <a:pPr algn="ctr"/>
            <a:r>
              <a:rPr lang="en-US" altLang="zh-CN" sz="2000" b="1" dirty="0">
                <a:solidFill>
                  <a:srgbClr val="D87464"/>
                </a:solidFill>
                <a:latin typeface="Chalkduster"/>
              </a:rPr>
              <a:t>Batch processing</a:t>
            </a:r>
            <a:endParaRPr lang="zh-CN" altLang="en-US" sz="2000" b="1" dirty="0">
              <a:solidFill>
                <a:srgbClr val="D87464"/>
              </a:solidFill>
              <a:latin typeface="Chalkduster"/>
            </a:endParaRPr>
          </a:p>
        </p:txBody>
      </p:sp>
    </p:spTree>
    <p:extLst>
      <p:ext uri="{BB962C8B-B14F-4D97-AF65-F5344CB8AC3E}">
        <p14:creationId xmlns:p14="http://schemas.microsoft.com/office/powerpoint/2010/main" val="574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94"/>
                                        </p:tgtEl>
                                        <p:attrNameLst>
                                          <p:attrName>style.visibility</p:attrName>
                                        </p:attrNameLst>
                                      </p:cBhvr>
                                      <p:to>
                                        <p:strVal val="visible"/>
                                      </p:to>
                                    </p:set>
                                    <p:animEffect transition="in" filter="fade">
                                      <p:cBhvr>
                                        <p:cTn id="21" dur="1000"/>
                                        <p:tgtEl>
                                          <p:spTgt spid="1094"/>
                                        </p:tgtEl>
                                      </p:cBhvr>
                                    </p:animEffect>
                                    <p:anim calcmode="lin" valueType="num">
                                      <p:cBhvr>
                                        <p:cTn id="22" dur="1000" fill="hold"/>
                                        <p:tgtEl>
                                          <p:spTgt spid="1094"/>
                                        </p:tgtEl>
                                        <p:attrNameLst>
                                          <p:attrName>ppt_x</p:attrName>
                                        </p:attrNameLst>
                                      </p:cBhvr>
                                      <p:tavLst>
                                        <p:tav tm="0">
                                          <p:val>
                                            <p:strVal val="#ppt_x"/>
                                          </p:val>
                                        </p:tav>
                                        <p:tav tm="100000">
                                          <p:val>
                                            <p:strVal val="#ppt_x"/>
                                          </p:val>
                                        </p:tav>
                                      </p:tavLst>
                                    </p:anim>
                                    <p:anim calcmode="lin" valueType="num">
                                      <p:cBhvr>
                                        <p:cTn id="23" dur="1000" fill="hold"/>
                                        <p:tgtEl>
                                          <p:spTgt spid="109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1000"/>
                                        <p:tgtEl>
                                          <p:spTgt spid="160"/>
                                        </p:tgtEl>
                                      </p:cBhvr>
                                    </p:animEffect>
                                    <p:anim calcmode="lin" valueType="num">
                                      <p:cBhvr>
                                        <p:cTn id="27" dur="1000" fill="hold"/>
                                        <p:tgtEl>
                                          <p:spTgt spid="160"/>
                                        </p:tgtEl>
                                        <p:attrNameLst>
                                          <p:attrName>ppt_x</p:attrName>
                                        </p:attrNameLst>
                                      </p:cBhvr>
                                      <p:tavLst>
                                        <p:tav tm="0">
                                          <p:val>
                                            <p:strVal val="#ppt_x"/>
                                          </p:val>
                                        </p:tav>
                                        <p:tav tm="100000">
                                          <p:val>
                                            <p:strVal val="#ppt_x"/>
                                          </p:val>
                                        </p:tav>
                                      </p:tavLst>
                                    </p:anim>
                                    <p:anim calcmode="lin" valueType="num">
                                      <p:cBhvr>
                                        <p:cTn id="28" dur="1000" fill="hold"/>
                                        <p:tgtEl>
                                          <p:spTgt spid="16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1000"/>
                                        <p:tgtEl>
                                          <p:spTgt spid="161"/>
                                        </p:tgtEl>
                                      </p:cBhvr>
                                    </p:animEffect>
                                    <p:anim calcmode="lin" valueType="num">
                                      <p:cBhvr>
                                        <p:cTn id="32" dur="1000" fill="hold"/>
                                        <p:tgtEl>
                                          <p:spTgt spid="161"/>
                                        </p:tgtEl>
                                        <p:attrNameLst>
                                          <p:attrName>ppt_x</p:attrName>
                                        </p:attrNameLst>
                                      </p:cBhvr>
                                      <p:tavLst>
                                        <p:tav tm="0">
                                          <p:val>
                                            <p:strVal val="#ppt_x"/>
                                          </p:val>
                                        </p:tav>
                                        <p:tav tm="100000">
                                          <p:val>
                                            <p:strVal val="#ppt_x"/>
                                          </p:val>
                                        </p:tav>
                                      </p:tavLst>
                                    </p:anim>
                                    <p:anim calcmode="lin" valueType="num">
                                      <p:cBhvr>
                                        <p:cTn id="33" dur="1000" fill="hold"/>
                                        <p:tgtEl>
                                          <p:spTgt spid="161"/>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108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8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8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0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088"/>
                                        </p:tgtEl>
                                        <p:attrNameLst>
                                          <p:attrName>style.visibility</p:attrName>
                                        </p:attrNameLst>
                                      </p:cBhvr>
                                      <p:to>
                                        <p:strVal val="visible"/>
                                      </p:to>
                                    </p:set>
                                  </p:childTnLst>
                                </p:cTn>
                              </p:par>
                              <p:par>
                                <p:cTn id="48" presetID="47" presetClass="entr" presetSubtype="0" fill="hold" nodeType="withEffect">
                                  <p:stCondLst>
                                    <p:cond delay="0"/>
                                  </p:stCondLst>
                                  <p:childTnLst>
                                    <p:set>
                                      <p:cBhvr>
                                        <p:cTn id="49" dur="1" fill="hold">
                                          <p:stCondLst>
                                            <p:cond delay="0"/>
                                          </p:stCondLst>
                                        </p:cTn>
                                        <p:tgtEl>
                                          <p:spTgt spid="1115"/>
                                        </p:tgtEl>
                                        <p:attrNameLst>
                                          <p:attrName>style.visibility</p:attrName>
                                        </p:attrNameLst>
                                      </p:cBhvr>
                                      <p:to>
                                        <p:strVal val="visible"/>
                                      </p:to>
                                    </p:set>
                                    <p:animEffect transition="in" filter="fade">
                                      <p:cBhvr>
                                        <p:cTn id="50" dur="1000"/>
                                        <p:tgtEl>
                                          <p:spTgt spid="1115"/>
                                        </p:tgtEl>
                                      </p:cBhvr>
                                    </p:animEffect>
                                    <p:anim calcmode="lin" valueType="num">
                                      <p:cBhvr>
                                        <p:cTn id="51" dur="1000" fill="hold"/>
                                        <p:tgtEl>
                                          <p:spTgt spid="1115"/>
                                        </p:tgtEl>
                                        <p:attrNameLst>
                                          <p:attrName>ppt_x</p:attrName>
                                        </p:attrNameLst>
                                      </p:cBhvr>
                                      <p:tavLst>
                                        <p:tav tm="0">
                                          <p:val>
                                            <p:strVal val="#ppt_x"/>
                                          </p:val>
                                        </p:tav>
                                        <p:tav tm="100000">
                                          <p:val>
                                            <p:strVal val="#ppt_x"/>
                                          </p:val>
                                        </p:tav>
                                      </p:tavLst>
                                    </p:anim>
                                    <p:anim calcmode="lin" valueType="num">
                                      <p:cBhvr>
                                        <p:cTn id="52" dur="1000" fill="hold"/>
                                        <p:tgtEl>
                                          <p:spTgt spid="1115"/>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113"/>
                                        </p:tgtEl>
                                        <p:attrNameLst>
                                          <p:attrName>style.visibility</p:attrName>
                                        </p:attrNameLst>
                                      </p:cBhvr>
                                      <p:to>
                                        <p:strVal val="visible"/>
                                      </p:to>
                                    </p:set>
                                    <p:animEffect transition="in" filter="fade">
                                      <p:cBhvr>
                                        <p:cTn id="55" dur="1000"/>
                                        <p:tgtEl>
                                          <p:spTgt spid="1113"/>
                                        </p:tgtEl>
                                      </p:cBhvr>
                                    </p:animEffect>
                                    <p:anim calcmode="lin" valueType="num">
                                      <p:cBhvr>
                                        <p:cTn id="56" dur="1000" fill="hold"/>
                                        <p:tgtEl>
                                          <p:spTgt spid="1113"/>
                                        </p:tgtEl>
                                        <p:attrNameLst>
                                          <p:attrName>ppt_x</p:attrName>
                                        </p:attrNameLst>
                                      </p:cBhvr>
                                      <p:tavLst>
                                        <p:tav tm="0">
                                          <p:val>
                                            <p:strVal val="#ppt_x"/>
                                          </p:val>
                                        </p:tav>
                                        <p:tav tm="100000">
                                          <p:val>
                                            <p:strVal val="#ppt_x"/>
                                          </p:val>
                                        </p:tav>
                                      </p:tavLst>
                                    </p:anim>
                                    <p:anim calcmode="lin" valueType="num">
                                      <p:cBhvr>
                                        <p:cTn id="57" dur="1000" fill="hold"/>
                                        <p:tgtEl>
                                          <p:spTgt spid="111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任意多边形: 形状 83">
            <a:extLst>
              <a:ext uri="{FF2B5EF4-FFF2-40B4-BE49-F238E27FC236}">
                <a16:creationId xmlns:a16="http://schemas.microsoft.com/office/drawing/2014/main" id="{7000AD13-8457-43DD-9DDF-9BA870543DA7}"/>
              </a:ext>
            </a:extLst>
          </p:cNvPr>
          <p:cNvSpPr/>
          <p:nvPr/>
        </p:nvSpPr>
        <p:spPr>
          <a:xfrm>
            <a:off x="5585460" y="4114800"/>
            <a:ext cx="694263" cy="1173480"/>
          </a:xfrm>
          <a:custGeom>
            <a:avLst/>
            <a:gdLst>
              <a:gd name="connsiteX0" fmla="*/ 388620 w 694263"/>
              <a:gd name="connsiteY0" fmla="*/ 22860 h 1173480"/>
              <a:gd name="connsiteX1" fmla="*/ 403860 w 694263"/>
              <a:gd name="connsiteY1" fmla="*/ 60960 h 1173480"/>
              <a:gd name="connsiteX2" fmla="*/ 373380 w 694263"/>
              <a:gd name="connsiteY2" fmla="*/ 137160 h 1173480"/>
              <a:gd name="connsiteX3" fmla="*/ 342900 w 694263"/>
              <a:gd name="connsiteY3" fmla="*/ 167640 h 1173480"/>
              <a:gd name="connsiteX4" fmla="*/ 320040 w 694263"/>
              <a:gd name="connsiteY4" fmla="*/ 205740 h 1173480"/>
              <a:gd name="connsiteX5" fmla="*/ 281940 w 694263"/>
              <a:gd name="connsiteY5" fmla="*/ 243840 h 1173480"/>
              <a:gd name="connsiteX6" fmla="*/ 259080 w 694263"/>
              <a:gd name="connsiteY6" fmla="*/ 281940 h 1173480"/>
              <a:gd name="connsiteX7" fmla="*/ 198120 w 694263"/>
              <a:gd name="connsiteY7" fmla="*/ 373380 h 1173480"/>
              <a:gd name="connsiteX8" fmla="*/ 137160 w 694263"/>
              <a:gd name="connsiteY8" fmla="*/ 457200 h 1173480"/>
              <a:gd name="connsiteX9" fmla="*/ 106680 w 694263"/>
              <a:gd name="connsiteY9" fmla="*/ 502920 h 1173480"/>
              <a:gd name="connsiteX10" fmla="*/ 91440 w 694263"/>
              <a:gd name="connsiteY10" fmla="*/ 533400 h 1173480"/>
              <a:gd name="connsiteX11" fmla="*/ 68580 w 694263"/>
              <a:gd name="connsiteY11" fmla="*/ 556260 h 1173480"/>
              <a:gd name="connsiteX12" fmla="*/ 38100 w 694263"/>
              <a:gd name="connsiteY12" fmla="*/ 640080 h 1173480"/>
              <a:gd name="connsiteX13" fmla="*/ 22860 w 694263"/>
              <a:gd name="connsiteY13" fmla="*/ 678180 h 1173480"/>
              <a:gd name="connsiteX14" fmla="*/ 7620 w 694263"/>
              <a:gd name="connsiteY14" fmla="*/ 777240 h 1173480"/>
              <a:gd name="connsiteX15" fmla="*/ 0 w 694263"/>
              <a:gd name="connsiteY15" fmla="*/ 853440 h 1173480"/>
              <a:gd name="connsiteX16" fmla="*/ 22860 w 694263"/>
              <a:gd name="connsiteY16" fmla="*/ 1013460 h 1173480"/>
              <a:gd name="connsiteX17" fmla="*/ 38100 w 694263"/>
              <a:gd name="connsiteY17" fmla="*/ 1059180 h 1173480"/>
              <a:gd name="connsiteX18" fmla="*/ 60960 w 694263"/>
              <a:gd name="connsiteY18" fmla="*/ 1074420 h 1173480"/>
              <a:gd name="connsiteX19" fmla="*/ 91440 w 694263"/>
              <a:gd name="connsiteY19" fmla="*/ 1097280 h 1173480"/>
              <a:gd name="connsiteX20" fmla="*/ 205740 w 694263"/>
              <a:gd name="connsiteY20" fmla="*/ 1150620 h 1173480"/>
              <a:gd name="connsiteX21" fmla="*/ 251460 w 694263"/>
              <a:gd name="connsiteY21" fmla="*/ 1165860 h 1173480"/>
              <a:gd name="connsiteX22" fmla="*/ 312420 w 694263"/>
              <a:gd name="connsiteY22" fmla="*/ 1173480 h 1173480"/>
              <a:gd name="connsiteX23" fmla="*/ 411480 w 694263"/>
              <a:gd name="connsiteY23" fmla="*/ 1165860 h 1173480"/>
              <a:gd name="connsiteX24" fmla="*/ 449580 w 694263"/>
              <a:gd name="connsiteY24" fmla="*/ 1143000 h 1173480"/>
              <a:gd name="connsiteX25" fmla="*/ 487680 w 694263"/>
              <a:gd name="connsiteY25" fmla="*/ 1127760 h 1173480"/>
              <a:gd name="connsiteX26" fmla="*/ 541020 w 694263"/>
              <a:gd name="connsiteY26" fmla="*/ 1082040 h 1173480"/>
              <a:gd name="connsiteX27" fmla="*/ 571500 w 694263"/>
              <a:gd name="connsiteY27" fmla="*/ 1021080 h 1173480"/>
              <a:gd name="connsiteX28" fmla="*/ 594360 w 694263"/>
              <a:gd name="connsiteY28" fmla="*/ 944880 h 1173480"/>
              <a:gd name="connsiteX29" fmla="*/ 586740 w 694263"/>
              <a:gd name="connsiteY29" fmla="*/ 868680 h 1173480"/>
              <a:gd name="connsiteX30" fmla="*/ 571500 w 694263"/>
              <a:gd name="connsiteY30" fmla="*/ 807720 h 1173480"/>
              <a:gd name="connsiteX31" fmla="*/ 563880 w 694263"/>
              <a:gd name="connsiteY31" fmla="*/ 769620 h 1173480"/>
              <a:gd name="connsiteX32" fmla="*/ 548640 w 694263"/>
              <a:gd name="connsiteY32" fmla="*/ 716280 h 1173480"/>
              <a:gd name="connsiteX33" fmla="*/ 533400 w 694263"/>
              <a:gd name="connsiteY33" fmla="*/ 579120 h 1173480"/>
              <a:gd name="connsiteX34" fmla="*/ 556260 w 694263"/>
              <a:gd name="connsiteY34" fmla="*/ 411480 h 1173480"/>
              <a:gd name="connsiteX35" fmla="*/ 579120 w 694263"/>
              <a:gd name="connsiteY35" fmla="*/ 304800 h 1173480"/>
              <a:gd name="connsiteX36" fmla="*/ 601980 w 694263"/>
              <a:gd name="connsiteY36" fmla="*/ 259080 h 1173480"/>
              <a:gd name="connsiteX37" fmla="*/ 617220 w 694263"/>
              <a:gd name="connsiteY37" fmla="*/ 213360 h 1173480"/>
              <a:gd name="connsiteX38" fmla="*/ 640080 w 694263"/>
              <a:gd name="connsiteY38" fmla="*/ 182880 h 1173480"/>
              <a:gd name="connsiteX39" fmla="*/ 678180 w 694263"/>
              <a:gd name="connsiteY39" fmla="*/ 121920 h 1173480"/>
              <a:gd name="connsiteX40" fmla="*/ 685800 w 694263"/>
              <a:gd name="connsiteY40" fmla="*/ 91440 h 1173480"/>
              <a:gd name="connsiteX41" fmla="*/ 693420 w 694263"/>
              <a:gd name="connsiteY41" fmla="*/ 68580 h 1173480"/>
              <a:gd name="connsiteX42" fmla="*/ 693420 w 694263"/>
              <a:gd name="connsiteY42" fmla="*/ 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94263" h="1173480">
                <a:moveTo>
                  <a:pt x="388620" y="22860"/>
                </a:moveTo>
                <a:cubicBezTo>
                  <a:pt x="393700" y="35560"/>
                  <a:pt x="402622" y="47338"/>
                  <a:pt x="403860" y="60960"/>
                </a:cubicBezTo>
                <a:cubicBezTo>
                  <a:pt x="407130" y="96930"/>
                  <a:pt x="394842" y="112632"/>
                  <a:pt x="373380" y="137160"/>
                </a:cubicBezTo>
                <a:cubicBezTo>
                  <a:pt x="363918" y="147973"/>
                  <a:pt x="351721" y="156298"/>
                  <a:pt x="342900" y="167640"/>
                </a:cubicBezTo>
                <a:cubicBezTo>
                  <a:pt x="333807" y="179331"/>
                  <a:pt x="329292" y="194175"/>
                  <a:pt x="320040" y="205740"/>
                </a:cubicBezTo>
                <a:cubicBezTo>
                  <a:pt x="308820" y="219765"/>
                  <a:pt x="293160" y="229815"/>
                  <a:pt x="281940" y="243840"/>
                </a:cubicBezTo>
                <a:cubicBezTo>
                  <a:pt x="272688" y="255405"/>
                  <a:pt x="267126" y="269505"/>
                  <a:pt x="259080" y="281940"/>
                </a:cubicBezTo>
                <a:cubicBezTo>
                  <a:pt x="239179" y="312695"/>
                  <a:pt x="218440" y="342900"/>
                  <a:pt x="198120" y="373380"/>
                </a:cubicBezTo>
                <a:cubicBezTo>
                  <a:pt x="111406" y="503450"/>
                  <a:pt x="221004" y="341914"/>
                  <a:pt x="137160" y="457200"/>
                </a:cubicBezTo>
                <a:cubicBezTo>
                  <a:pt x="126387" y="472013"/>
                  <a:pt x="116104" y="487214"/>
                  <a:pt x="106680" y="502920"/>
                </a:cubicBezTo>
                <a:cubicBezTo>
                  <a:pt x="100836" y="512660"/>
                  <a:pt x="98042" y="524157"/>
                  <a:pt x="91440" y="533400"/>
                </a:cubicBezTo>
                <a:cubicBezTo>
                  <a:pt x="85176" y="542169"/>
                  <a:pt x="74844" y="547491"/>
                  <a:pt x="68580" y="556260"/>
                </a:cubicBezTo>
                <a:cubicBezTo>
                  <a:pt x="50362" y="581765"/>
                  <a:pt x="47847" y="610840"/>
                  <a:pt x="38100" y="640080"/>
                </a:cubicBezTo>
                <a:cubicBezTo>
                  <a:pt x="33775" y="653056"/>
                  <a:pt x="27940" y="665480"/>
                  <a:pt x="22860" y="678180"/>
                </a:cubicBezTo>
                <a:cubicBezTo>
                  <a:pt x="17348" y="711252"/>
                  <a:pt x="11542" y="743903"/>
                  <a:pt x="7620" y="777240"/>
                </a:cubicBezTo>
                <a:cubicBezTo>
                  <a:pt x="4637" y="802592"/>
                  <a:pt x="2540" y="828040"/>
                  <a:pt x="0" y="853440"/>
                </a:cubicBezTo>
                <a:cubicBezTo>
                  <a:pt x="7620" y="906780"/>
                  <a:pt x="13049" y="960479"/>
                  <a:pt x="22860" y="1013460"/>
                </a:cubicBezTo>
                <a:cubicBezTo>
                  <a:pt x="25785" y="1029256"/>
                  <a:pt x="29586" y="1045557"/>
                  <a:pt x="38100" y="1059180"/>
                </a:cubicBezTo>
                <a:cubicBezTo>
                  <a:pt x="42954" y="1066946"/>
                  <a:pt x="53508" y="1069097"/>
                  <a:pt x="60960" y="1074420"/>
                </a:cubicBezTo>
                <a:cubicBezTo>
                  <a:pt x="71294" y="1081802"/>
                  <a:pt x="80725" y="1090462"/>
                  <a:pt x="91440" y="1097280"/>
                </a:cubicBezTo>
                <a:cubicBezTo>
                  <a:pt x="142000" y="1129454"/>
                  <a:pt x="148520" y="1130184"/>
                  <a:pt x="205740" y="1150620"/>
                </a:cubicBezTo>
                <a:cubicBezTo>
                  <a:pt x="220868" y="1156023"/>
                  <a:pt x="235752" y="1162494"/>
                  <a:pt x="251460" y="1165860"/>
                </a:cubicBezTo>
                <a:cubicBezTo>
                  <a:pt x="271484" y="1170151"/>
                  <a:pt x="292100" y="1170940"/>
                  <a:pt x="312420" y="1173480"/>
                </a:cubicBezTo>
                <a:cubicBezTo>
                  <a:pt x="345440" y="1170940"/>
                  <a:pt x="379151" y="1173044"/>
                  <a:pt x="411480" y="1165860"/>
                </a:cubicBezTo>
                <a:cubicBezTo>
                  <a:pt x="425938" y="1162647"/>
                  <a:pt x="436333" y="1149624"/>
                  <a:pt x="449580" y="1143000"/>
                </a:cubicBezTo>
                <a:cubicBezTo>
                  <a:pt x="461814" y="1136883"/>
                  <a:pt x="475446" y="1133877"/>
                  <a:pt x="487680" y="1127760"/>
                </a:cubicBezTo>
                <a:cubicBezTo>
                  <a:pt x="510890" y="1116155"/>
                  <a:pt x="522272" y="1100788"/>
                  <a:pt x="541020" y="1082040"/>
                </a:cubicBezTo>
                <a:cubicBezTo>
                  <a:pt x="556818" y="1018848"/>
                  <a:pt x="536174" y="1084666"/>
                  <a:pt x="571500" y="1021080"/>
                </a:cubicBezTo>
                <a:cubicBezTo>
                  <a:pt x="587164" y="992885"/>
                  <a:pt x="588210" y="975628"/>
                  <a:pt x="594360" y="944880"/>
                </a:cubicBezTo>
                <a:cubicBezTo>
                  <a:pt x="591820" y="919480"/>
                  <a:pt x="590937" y="893859"/>
                  <a:pt x="586740" y="868680"/>
                </a:cubicBezTo>
                <a:cubicBezTo>
                  <a:pt x="583297" y="848020"/>
                  <a:pt x="575608" y="828259"/>
                  <a:pt x="571500" y="807720"/>
                </a:cubicBezTo>
                <a:cubicBezTo>
                  <a:pt x="568960" y="795020"/>
                  <a:pt x="567021" y="782185"/>
                  <a:pt x="563880" y="769620"/>
                </a:cubicBezTo>
                <a:cubicBezTo>
                  <a:pt x="559395" y="751681"/>
                  <a:pt x="552515" y="734361"/>
                  <a:pt x="548640" y="716280"/>
                </a:cubicBezTo>
                <a:cubicBezTo>
                  <a:pt x="541322" y="682127"/>
                  <a:pt x="535977" y="607472"/>
                  <a:pt x="533400" y="579120"/>
                </a:cubicBezTo>
                <a:cubicBezTo>
                  <a:pt x="544095" y="472173"/>
                  <a:pt x="536823" y="528099"/>
                  <a:pt x="556260" y="411480"/>
                </a:cubicBezTo>
                <a:cubicBezTo>
                  <a:pt x="562071" y="376613"/>
                  <a:pt x="567253" y="338028"/>
                  <a:pt x="579120" y="304800"/>
                </a:cubicBezTo>
                <a:cubicBezTo>
                  <a:pt x="584851" y="288754"/>
                  <a:pt x="595427" y="274808"/>
                  <a:pt x="601980" y="259080"/>
                </a:cubicBezTo>
                <a:cubicBezTo>
                  <a:pt x="608159" y="244251"/>
                  <a:pt x="610036" y="227728"/>
                  <a:pt x="617220" y="213360"/>
                </a:cubicBezTo>
                <a:cubicBezTo>
                  <a:pt x="622900" y="202001"/>
                  <a:pt x="633349" y="193650"/>
                  <a:pt x="640080" y="182880"/>
                </a:cubicBezTo>
                <a:cubicBezTo>
                  <a:pt x="692379" y="99202"/>
                  <a:pt x="613421" y="208265"/>
                  <a:pt x="678180" y="121920"/>
                </a:cubicBezTo>
                <a:cubicBezTo>
                  <a:pt x="680720" y="111760"/>
                  <a:pt x="682923" y="101510"/>
                  <a:pt x="685800" y="91440"/>
                </a:cubicBezTo>
                <a:cubicBezTo>
                  <a:pt x="688007" y="83717"/>
                  <a:pt x="692753" y="76584"/>
                  <a:pt x="693420" y="68580"/>
                </a:cubicBezTo>
                <a:cubicBezTo>
                  <a:pt x="695318" y="45799"/>
                  <a:pt x="693420" y="22860"/>
                  <a:pt x="693420" y="0"/>
                </a:cubicBezTo>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任意多边形: 形状 84">
            <a:extLst>
              <a:ext uri="{FF2B5EF4-FFF2-40B4-BE49-F238E27FC236}">
                <a16:creationId xmlns:a16="http://schemas.microsoft.com/office/drawing/2014/main" id="{2132BD8D-39BA-45F7-9618-47A473946302}"/>
              </a:ext>
            </a:extLst>
          </p:cNvPr>
          <p:cNvSpPr/>
          <p:nvPr/>
        </p:nvSpPr>
        <p:spPr>
          <a:xfrm>
            <a:off x="7086600" y="3550821"/>
            <a:ext cx="918267" cy="579219"/>
          </a:xfrm>
          <a:custGeom>
            <a:avLst/>
            <a:gdLst>
              <a:gd name="connsiteX0" fmla="*/ 91440 w 918267"/>
              <a:gd name="connsiteY0" fmla="*/ 53439 h 579219"/>
              <a:gd name="connsiteX1" fmla="*/ 144780 w 918267"/>
              <a:gd name="connsiteY1" fmla="*/ 61059 h 579219"/>
              <a:gd name="connsiteX2" fmla="*/ 320040 w 918267"/>
              <a:gd name="connsiteY2" fmla="*/ 45819 h 579219"/>
              <a:gd name="connsiteX3" fmla="*/ 556260 w 918267"/>
              <a:gd name="connsiteY3" fmla="*/ 22959 h 579219"/>
              <a:gd name="connsiteX4" fmla="*/ 701040 w 918267"/>
              <a:gd name="connsiteY4" fmla="*/ 99 h 579219"/>
              <a:gd name="connsiteX5" fmla="*/ 792480 w 918267"/>
              <a:gd name="connsiteY5" fmla="*/ 15339 h 579219"/>
              <a:gd name="connsiteX6" fmla="*/ 822960 w 918267"/>
              <a:gd name="connsiteY6" fmla="*/ 38199 h 579219"/>
              <a:gd name="connsiteX7" fmla="*/ 838200 w 918267"/>
              <a:gd name="connsiteY7" fmla="*/ 61059 h 579219"/>
              <a:gd name="connsiteX8" fmla="*/ 861060 w 918267"/>
              <a:gd name="connsiteY8" fmla="*/ 99159 h 579219"/>
              <a:gd name="connsiteX9" fmla="*/ 906780 w 918267"/>
              <a:gd name="connsiteY9" fmla="*/ 205839 h 579219"/>
              <a:gd name="connsiteX10" fmla="*/ 906780 w 918267"/>
              <a:gd name="connsiteY10" fmla="*/ 426819 h 579219"/>
              <a:gd name="connsiteX11" fmla="*/ 868680 w 918267"/>
              <a:gd name="connsiteY11" fmla="*/ 472539 h 579219"/>
              <a:gd name="connsiteX12" fmla="*/ 822960 w 918267"/>
              <a:gd name="connsiteY12" fmla="*/ 510639 h 579219"/>
              <a:gd name="connsiteX13" fmla="*/ 784860 w 918267"/>
              <a:gd name="connsiteY13" fmla="*/ 525879 h 579219"/>
              <a:gd name="connsiteX14" fmla="*/ 716280 w 918267"/>
              <a:gd name="connsiteY14" fmla="*/ 563979 h 579219"/>
              <a:gd name="connsiteX15" fmla="*/ 624840 w 918267"/>
              <a:gd name="connsiteY15" fmla="*/ 579219 h 579219"/>
              <a:gd name="connsiteX16" fmla="*/ 480060 w 918267"/>
              <a:gd name="connsiteY16" fmla="*/ 556359 h 579219"/>
              <a:gd name="connsiteX17" fmla="*/ 426720 w 918267"/>
              <a:gd name="connsiteY17" fmla="*/ 541119 h 579219"/>
              <a:gd name="connsiteX18" fmla="*/ 320040 w 918267"/>
              <a:gd name="connsiteY18" fmla="*/ 510639 h 579219"/>
              <a:gd name="connsiteX19" fmla="*/ 198120 w 918267"/>
              <a:gd name="connsiteY19" fmla="*/ 503019 h 579219"/>
              <a:gd name="connsiteX20" fmla="*/ 137160 w 918267"/>
              <a:gd name="connsiteY20" fmla="*/ 510639 h 579219"/>
              <a:gd name="connsiteX21" fmla="*/ 106680 w 918267"/>
              <a:gd name="connsiteY21" fmla="*/ 518259 h 579219"/>
              <a:gd name="connsiteX22" fmla="*/ 60960 w 918267"/>
              <a:gd name="connsiteY22" fmla="*/ 525879 h 579219"/>
              <a:gd name="connsiteX23" fmla="*/ 0 w 918267"/>
              <a:gd name="connsiteY23" fmla="*/ 533499 h 57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267" h="579219">
                <a:moveTo>
                  <a:pt x="91440" y="53439"/>
                </a:moveTo>
                <a:cubicBezTo>
                  <a:pt x="109220" y="55979"/>
                  <a:pt x="126819" y="61059"/>
                  <a:pt x="144780" y="61059"/>
                </a:cubicBezTo>
                <a:cubicBezTo>
                  <a:pt x="287651" y="61059"/>
                  <a:pt x="232401" y="57504"/>
                  <a:pt x="320040" y="45819"/>
                </a:cubicBezTo>
                <a:cubicBezTo>
                  <a:pt x="379253" y="37924"/>
                  <a:pt x="524610" y="25836"/>
                  <a:pt x="556260" y="22959"/>
                </a:cubicBezTo>
                <a:cubicBezTo>
                  <a:pt x="586920" y="16827"/>
                  <a:pt x="667180" y="-1513"/>
                  <a:pt x="701040" y="99"/>
                </a:cubicBezTo>
                <a:cubicBezTo>
                  <a:pt x="731905" y="1569"/>
                  <a:pt x="762000" y="10259"/>
                  <a:pt x="792480" y="15339"/>
                </a:cubicBezTo>
                <a:cubicBezTo>
                  <a:pt x="802640" y="22959"/>
                  <a:pt x="813980" y="29219"/>
                  <a:pt x="822960" y="38199"/>
                </a:cubicBezTo>
                <a:cubicBezTo>
                  <a:pt x="829436" y="44675"/>
                  <a:pt x="833346" y="53293"/>
                  <a:pt x="838200" y="61059"/>
                </a:cubicBezTo>
                <a:cubicBezTo>
                  <a:pt x="846050" y="73618"/>
                  <a:pt x="854720" y="85774"/>
                  <a:pt x="861060" y="99159"/>
                </a:cubicBezTo>
                <a:cubicBezTo>
                  <a:pt x="877622" y="134123"/>
                  <a:pt x="906780" y="205839"/>
                  <a:pt x="906780" y="205839"/>
                </a:cubicBezTo>
                <a:cubicBezTo>
                  <a:pt x="916673" y="284985"/>
                  <a:pt x="926718" y="337097"/>
                  <a:pt x="906780" y="426819"/>
                </a:cubicBezTo>
                <a:cubicBezTo>
                  <a:pt x="902477" y="446185"/>
                  <a:pt x="881860" y="457712"/>
                  <a:pt x="868680" y="472539"/>
                </a:cubicBezTo>
                <a:cubicBezTo>
                  <a:pt x="855198" y="487706"/>
                  <a:pt x="841313" y="501462"/>
                  <a:pt x="822960" y="510639"/>
                </a:cubicBezTo>
                <a:cubicBezTo>
                  <a:pt x="810726" y="516756"/>
                  <a:pt x="797094" y="519762"/>
                  <a:pt x="784860" y="525879"/>
                </a:cubicBezTo>
                <a:cubicBezTo>
                  <a:pt x="765328" y="535645"/>
                  <a:pt x="738295" y="556641"/>
                  <a:pt x="716280" y="563979"/>
                </a:cubicBezTo>
                <a:cubicBezTo>
                  <a:pt x="699566" y="569550"/>
                  <a:pt x="636921" y="577493"/>
                  <a:pt x="624840" y="579219"/>
                </a:cubicBezTo>
                <a:cubicBezTo>
                  <a:pt x="540713" y="568002"/>
                  <a:pt x="536780" y="571828"/>
                  <a:pt x="480060" y="556359"/>
                </a:cubicBezTo>
                <a:cubicBezTo>
                  <a:pt x="462220" y="551494"/>
                  <a:pt x="444394" y="546557"/>
                  <a:pt x="426720" y="541119"/>
                </a:cubicBezTo>
                <a:cubicBezTo>
                  <a:pt x="392092" y="530464"/>
                  <a:pt x="356215" y="515161"/>
                  <a:pt x="320040" y="510639"/>
                </a:cubicBezTo>
                <a:cubicBezTo>
                  <a:pt x="279635" y="505588"/>
                  <a:pt x="238760" y="505559"/>
                  <a:pt x="198120" y="503019"/>
                </a:cubicBezTo>
                <a:cubicBezTo>
                  <a:pt x="177800" y="505559"/>
                  <a:pt x="157360" y="507272"/>
                  <a:pt x="137160" y="510639"/>
                </a:cubicBezTo>
                <a:cubicBezTo>
                  <a:pt x="126830" y="512361"/>
                  <a:pt x="116949" y="516205"/>
                  <a:pt x="106680" y="518259"/>
                </a:cubicBezTo>
                <a:cubicBezTo>
                  <a:pt x="91530" y="521289"/>
                  <a:pt x="76161" y="523115"/>
                  <a:pt x="60960" y="525879"/>
                </a:cubicBezTo>
                <a:cubicBezTo>
                  <a:pt x="10831" y="534993"/>
                  <a:pt x="38493" y="533499"/>
                  <a:pt x="0" y="533499"/>
                </a:cubicBezTo>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形状 80">
            <a:extLst>
              <a:ext uri="{FF2B5EF4-FFF2-40B4-BE49-F238E27FC236}">
                <a16:creationId xmlns:a16="http://schemas.microsoft.com/office/drawing/2014/main" id="{72289A30-2864-4ACB-9887-FC29E0B607CC}"/>
              </a:ext>
            </a:extLst>
          </p:cNvPr>
          <p:cNvSpPr/>
          <p:nvPr/>
        </p:nvSpPr>
        <p:spPr>
          <a:xfrm>
            <a:off x="6324438" y="3566160"/>
            <a:ext cx="998382" cy="594360"/>
          </a:xfrm>
          <a:custGeom>
            <a:avLst/>
            <a:gdLst>
              <a:gd name="connsiteX0" fmla="*/ 162 w 998382"/>
              <a:gd name="connsiteY0" fmla="*/ 22860 h 594360"/>
              <a:gd name="connsiteX1" fmla="*/ 38262 w 998382"/>
              <a:gd name="connsiteY1" fmla="*/ 30480 h 594360"/>
              <a:gd name="connsiteX2" fmla="*/ 83982 w 998382"/>
              <a:gd name="connsiteY2" fmla="*/ 38100 h 594360"/>
              <a:gd name="connsiteX3" fmla="*/ 114462 w 998382"/>
              <a:gd name="connsiteY3" fmla="*/ 45720 h 594360"/>
              <a:gd name="connsiteX4" fmla="*/ 175422 w 998382"/>
              <a:gd name="connsiteY4" fmla="*/ 53340 h 594360"/>
              <a:gd name="connsiteX5" fmla="*/ 495462 w 998382"/>
              <a:gd name="connsiteY5" fmla="*/ 45720 h 594360"/>
              <a:gd name="connsiteX6" fmla="*/ 564042 w 998382"/>
              <a:gd name="connsiteY6" fmla="*/ 30480 h 594360"/>
              <a:gd name="connsiteX7" fmla="*/ 670722 w 998382"/>
              <a:gd name="connsiteY7" fmla="*/ 15240 h 594360"/>
              <a:gd name="connsiteX8" fmla="*/ 731682 w 998382"/>
              <a:gd name="connsiteY8" fmla="*/ 7620 h 594360"/>
              <a:gd name="connsiteX9" fmla="*/ 762162 w 998382"/>
              <a:gd name="connsiteY9" fmla="*/ 0 h 594360"/>
              <a:gd name="connsiteX10" fmla="*/ 830742 w 998382"/>
              <a:gd name="connsiteY10" fmla="*/ 7620 h 594360"/>
              <a:gd name="connsiteX11" fmla="*/ 891702 w 998382"/>
              <a:gd name="connsiteY11" fmla="*/ 30480 h 594360"/>
              <a:gd name="connsiteX12" fmla="*/ 914562 w 998382"/>
              <a:gd name="connsiteY12" fmla="*/ 60960 h 594360"/>
              <a:gd name="connsiteX13" fmla="*/ 937422 w 998382"/>
              <a:gd name="connsiteY13" fmla="*/ 76200 h 594360"/>
              <a:gd name="connsiteX14" fmla="*/ 952662 w 998382"/>
              <a:gd name="connsiteY14" fmla="*/ 106680 h 594360"/>
              <a:gd name="connsiteX15" fmla="*/ 975522 w 998382"/>
              <a:gd name="connsiteY15" fmla="*/ 129540 h 594360"/>
              <a:gd name="connsiteX16" fmla="*/ 983142 w 998382"/>
              <a:gd name="connsiteY16" fmla="*/ 152400 h 594360"/>
              <a:gd name="connsiteX17" fmla="*/ 998382 w 998382"/>
              <a:gd name="connsiteY17" fmla="*/ 213360 h 594360"/>
              <a:gd name="connsiteX18" fmla="*/ 975522 w 998382"/>
              <a:gd name="connsiteY18" fmla="*/ 381000 h 594360"/>
              <a:gd name="connsiteX19" fmla="*/ 945042 w 998382"/>
              <a:gd name="connsiteY19" fmla="*/ 441960 h 594360"/>
              <a:gd name="connsiteX20" fmla="*/ 891702 w 998382"/>
              <a:gd name="connsiteY20" fmla="*/ 480060 h 594360"/>
              <a:gd name="connsiteX21" fmla="*/ 861222 w 998382"/>
              <a:gd name="connsiteY21" fmla="*/ 502920 h 594360"/>
              <a:gd name="connsiteX22" fmla="*/ 724062 w 998382"/>
              <a:gd name="connsiteY22" fmla="*/ 563880 h 594360"/>
              <a:gd name="connsiteX23" fmla="*/ 640242 w 998382"/>
              <a:gd name="connsiteY23" fmla="*/ 586740 h 594360"/>
              <a:gd name="connsiteX24" fmla="*/ 564042 w 998382"/>
              <a:gd name="connsiteY24" fmla="*/ 594360 h 594360"/>
              <a:gd name="connsiteX25" fmla="*/ 358302 w 998382"/>
              <a:gd name="connsiteY25" fmla="*/ 571500 h 594360"/>
              <a:gd name="connsiteX26" fmla="*/ 274482 w 998382"/>
              <a:gd name="connsiteY26" fmla="*/ 533400 h 594360"/>
              <a:gd name="connsiteX27" fmla="*/ 205902 w 998382"/>
              <a:gd name="connsiteY27" fmla="*/ 525780 h 594360"/>
              <a:gd name="connsiteX28" fmla="*/ 99222 w 998382"/>
              <a:gd name="connsiteY28" fmla="*/ 510540 h 594360"/>
              <a:gd name="connsiteX29" fmla="*/ 53502 w 998382"/>
              <a:gd name="connsiteY29" fmla="*/ 525780 h 594360"/>
              <a:gd name="connsiteX30" fmla="*/ 106842 w 998382"/>
              <a:gd name="connsiteY30" fmla="*/ 495300 h 594360"/>
              <a:gd name="connsiteX31" fmla="*/ 160182 w 998382"/>
              <a:gd name="connsiteY31" fmla="*/ 449580 h 594360"/>
              <a:gd name="connsiteX32" fmla="*/ 167802 w 998382"/>
              <a:gd name="connsiteY32" fmla="*/ 426720 h 594360"/>
              <a:gd name="connsiteX33" fmla="*/ 160182 w 998382"/>
              <a:gd name="connsiteY33" fmla="*/ 381000 h 594360"/>
              <a:gd name="connsiteX34" fmla="*/ 137322 w 998382"/>
              <a:gd name="connsiteY34" fmla="*/ 320040 h 594360"/>
              <a:gd name="connsiteX35" fmla="*/ 106842 w 998382"/>
              <a:gd name="connsiteY35" fmla="*/ 182880 h 594360"/>
              <a:gd name="connsiteX36" fmla="*/ 91602 w 998382"/>
              <a:gd name="connsiteY36" fmla="*/ 152400 h 594360"/>
              <a:gd name="connsiteX37" fmla="*/ 83982 w 998382"/>
              <a:gd name="connsiteY37" fmla="*/ 121920 h 594360"/>
              <a:gd name="connsiteX38" fmla="*/ 53502 w 998382"/>
              <a:gd name="connsiteY38" fmla="*/ 76200 h 594360"/>
              <a:gd name="connsiteX39" fmla="*/ 162 w 998382"/>
              <a:gd name="connsiteY39" fmla="*/ 228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98382" h="594360">
                <a:moveTo>
                  <a:pt x="162" y="22860"/>
                </a:moveTo>
                <a:cubicBezTo>
                  <a:pt x="-2378" y="15240"/>
                  <a:pt x="25519" y="28163"/>
                  <a:pt x="38262" y="30480"/>
                </a:cubicBezTo>
                <a:cubicBezTo>
                  <a:pt x="53463" y="33244"/>
                  <a:pt x="68832" y="35070"/>
                  <a:pt x="83982" y="38100"/>
                </a:cubicBezTo>
                <a:cubicBezTo>
                  <a:pt x="94251" y="40154"/>
                  <a:pt x="104132" y="43998"/>
                  <a:pt x="114462" y="45720"/>
                </a:cubicBezTo>
                <a:cubicBezTo>
                  <a:pt x="134662" y="49087"/>
                  <a:pt x="155102" y="50800"/>
                  <a:pt x="175422" y="53340"/>
                </a:cubicBezTo>
                <a:cubicBezTo>
                  <a:pt x="282102" y="50800"/>
                  <a:pt x="388936" y="51986"/>
                  <a:pt x="495462" y="45720"/>
                </a:cubicBezTo>
                <a:cubicBezTo>
                  <a:pt x="518839" y="44345"/>
                  <a:pt x="540971" y="34492"/>
                  <a:pt x="564042" y="30480"/>
                </a:cubicBezTo>
                <a:cubicBezTo>
                  <a:pt x="599432" y="24325"/>
                  <a:pt x="635078" y="19695"/>
                  <a:pt x="670722" y="15240"/>
                </a:cubicBezTo>
                <a:cubicBezTo>
                  <a:pt x="691042" y="12700"/>
                  <a:pt x="711482" y="10987"/>
                  <a:pt x="731682" y="7620"/>
                </a:cubicBezTo>
                <a:cubicBezTo>
                  <a:pt x="742012" y="5898"/>
                  <a:pt x="752002" y="2540"/>
                  <a:pt x="762162" y="0"/>
                </a:cubicBezTo>
                <a:cubicBezTo>
                  <a:pt x="785022" y="2540"/>
                  <a:pt x="808054" y="3839"/>
                  <a:pt x="830742" y="7620"/>
                </a:cubicBezTo>
                <a:cubicBezTo>
                  <a:pt x="840981" y="9326"/>
                  <a:pt x="889735" y="29693"/>
                  <a:pt x="891702" y="30480"/>
                </a:cubicBezTo>
                <a:cubicBezTo>
                  <a:pt x="899322" y="40640"/>
                  <a:pt x="905582" y="51980"/>
                  <a:pt x="914562" y="60960"/>
                </a:cubicBezTo>
                <a:cubicBezTo>
                  <a:pt x="921038" y="67436"/>
                  <a:pt x="931559" y="69165"/>
                  <a:pt x="937422" y="76200"/>
                </a:cubicBezTo>
                <a:cubicBezTo>
                  <a:pt x="944694" y="84926"/>
                  <a:pt x="946060" y="97437"/>
                  <a:pt x="952662" y="106680"/>
                </a:cubicBezTo>
                <a:cubicBezTo>
                  <a:pt x="958926" y="115449"/>
                  <a:pt x="967902" y="121920"/>
                  <a:pt x="975522" y="129540"/>
                </a:cubicBezTo>
                <a:cubicBezTo>
                  <a:pt x="978062" y="137160"/>
                  <a:pt x="981029" y="144651"/>
                  <a:pt x="983142" y="152400"/>
                </a:cubicBezTo>
                <a:cubicBezTo>
                  <a:pt x="988653" y="172607"/>
                  <a:pt x="998382" y="213360"/>
                  <a:pt x="998382" y="213360"/>
                </a:cubicBezTo>
                <a:cubicBezTo>
                  <a:pt x="993783" y="282352"/>
                  <a:pt x="999194" y="321821"/>
                  <a:pt x="975522" y="381000"/>
                </a:cubicBezTo>
                <a:cubicBezTo>
                  <a:pt x="967085" y="402094"/>
                  <a:pt x="963217" y="428329"/>
                  <a:pt x="945042" y="441960"/>
                </a:cubicBezTo>
                <a:cubicBezTo>
                  <a:pt x="845429" y="516670"/>
                  <a:pt x="969698" y="424348"/>
                  <a:pt x="891702" y="480060"/>
                </a:cubicBezTo>
                <a:cubicBezTo>
                  <a:pt x="881368" y="487442"/>
                  <a:pt x="872192" y="496521"/>
                  <a:pt x="861222" y="502920"/>
                </a:cubicBezTo>
                <a:cubicBezTo>
                  <a:pt x="825816" y="523574"/>
                  <a:pt x="761121" y="551527"/>
                  <a:pt x="724062" y="563880"/>
                </a:cubicBezTo>
                <a:cubicBezTo>
                  <a:pt x="698281" y="572474"/>
                  <a:pt x="664796" y="584285"/>
                  <a:pt x="640242" y="586740"/>
                </a:cubicBezTo>
                <a:lnTo>
                  <a:pt x="564042" y="594360"/>
                </a:lnTo>
                <a:cubicBezTo>
                  <a:pt x="494829" y="590717"/>
                  <a:pt x="424329" y="596260"/>
                  <a:pt x="358302" y="571500"/>
                </a:cubicBezTo>
                <a:cubicBezTo>
                  <a:pt x="349766" y="568299"/>
                  <a:pt x="297820" y="537290"/>
                  <a:pt x="274482" y="533400"/>
                </a:cubicBezTo>
                <a:cubicBezTo>
                  <a:pt x="251794" y="529619"/>
                  <a:pt x="228709" y="528755"/>
                  <a:pt x="205902" y="525780"/>
                </a:cubicBezTo>
                <a:cubicBezTo>
                  <a:pt x="170283" y="521134"/>
                  <a:pt x="99222" y="510540"/>
                  <a:pt x="99222" y="510540"/>
                </a:cubicBezTo>
                <a:cubicBezTo>
                  <a:pt x="83982" y="515620"/>
                  <a:pt x="40651" y="535419"/>
                  <a:pt x="53502" y="525780"/>
                </a:cubicBezTo>
                <a:cubicBezTo>
                  <a:pt x="90408" y="498101"/>
                  <a:pt x="71934" y="506936"/>
                  <a:pt x="106842" y="495300"/>
                </a:cubicBezTo>
                <a:cubicBezTo>
                  <a:pt x="120927" y="484736"/>
                  <a:pt x="149569" y="465500"/>
                  <a:pt x="160182" y="449580"/>
                </a:cubicBezTo>
                <a:cubicBezTo>
                  <a:pt x="164637" y="442897"/>
                  <a:pt x="165262" y="434340"/>
                  <a:pt x="167802" y="426720"/>
                </a:cubicBezTo>
                <a:cubicBezTo>
                  <a:pt x="165262" y="411480"/>
                  <a:pt x="163534" y="396082"/>
                  <a:pt x="160182" y="381000"/>
                </a:cubicBezTo>
                <a:cubicBezTo>
                  <a:pt x="154293" y="354497"/>
                  <a:pt x="145232" y="349703"/>
                  <a:pt x="137322" y="320040"/>
                </a:cubicBezTo>
                <a:cubicBezTo>
                  <a:pt x="134573" y="309733"/>
                  <a:pt x="114942" y="199080"/>
                  <a:pt x="106842" y="182880"/>
                </a:cubicBezTo>
                <a:cubicBezTo>
                  <a:pt x="101762" y="172720"/>
                  <a:pt x="95590" y="163036"/>
                  <a:pt x="91602" y="152400"/>
                </a:cubicBezTo>
                <a:cubicBezTo>
                  <a:pt x="87925" y="142594"/>
                  <a:pt x="88666" y="131287"/>
                  <a:pt x="83982" y="121920"/>
                </a:cubicBezTo>
                <a:cubicBezTo>
                  <a:pt x="75791" y="105537"/>
                  <a:pt x="66454" y="89152"/>
                  <a:pt x="53502" y="76200"/>
                </a:cubicBezTo>
                <a:cubicBezTo>
                  <a:pt x="26626" y="49324"/>
                  <a:pt x="2702" y="30480"/>
                  <a:pt x="162" y="2286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形状 81">
            <a:extLst>
              <a:ext uri="{FF2B5EF4-FFF2-40B4-BE49-F238E27FC236}">
                <a16:creationId xmlns:a16="http://schemas.microsoft.com/office/drawing/2014/main" id="{52FAB707-61F1-4F80-86E0-10682E3F49BF}"/>
              </a:ext>
            </a:extLst>
          </p:cNvPr>
          <p:cNvSpPr/>
          <p:nvPr/>
        </p:nvSpPr>
        <p:spPr>
          <a:xfrm rot="10800000">
            <a:off x="5677089" y="3559200"/>
            <a:ext cx="862753" cy="605594"/>
          </a:xfrm>
          <a:custGeom>
            <a:avLst/>
            <a:gdLst>
              <a:gd name="connsiteX0" fmla="*/ 640166 w 684504"/>
              <a:gd name="connsiteY0" fmla="*/ 38100 h 605594"/>
              <a:gd name="connsiteX1" fmla="*/ 563966 w 684504"/>
              <a:gd name="connsiteY1" fmla="*/ 30480 h 605594"/>
              <a:gd name="connsiteX2" fmla="*/ 525866 w 684504"/>
              <a:gd name="connsiteY2" fmla="*/ 22860 h 605594"/>
              <a:gd name="connsiteX3" fmla="*/ 411566 w 684504"/>
              <a:gd name="connsiteY3" fmla="*/ 7620 h 605594"/>
              <a:gd name="connsiteX4" fmla="*/ 304886 w 684504"/>
              <a:gd name="connsiteY4" fmla="*/ 0 h 605594"/>
              <a:gd name="connsiteX5" fmla="*/ 243926 w 684504"/>
              <a:gd name="connsiteY5" fmla="*/ 7620 h 605594"/>
              <a:gd name="connsiteX6" fmla="*/ 152486 w 684504"/>
              <a:gd name="connsiteY6" fmla="*/ 15240 h 605594"/>
              <a:gd name="connsiteX7" fmla="*/ 99146 w 684504"/>
              <a:gd name="connsiteY7" fmla="*/ 45720 h 605594"/>
              <a:gd name="connsiteX8" fmla="*/ 68666 w 684504"/>
              <a:gd name="connsiteY8" fmla="*/ 68580 h 605594"/>
              <a:gd name="connsiteX9" fmla="*/ 22946 w 684504"/>
              <a:gd name="connsiteY9" fmla="*/ 129540 h 605594"/>
              <a:gd name="connsiteX10" fmla="*/ 86 w 684504"/>
              <a:gd name="connsiteY10" fmla="*/ 236220 h 605594"/>
              <a:gd name="connsiteX11" fmla="*/ 15326 w 684504"/>
              <a:gd name="connsiteY11" fmla="*/ 350520 h 605594"/>
              <a:gd name="connsiteX12" fmla="*/ 30566 w 684504"/>
              <a:gd name="connsiteY12" fmla="*/ 388620 h 605594"/>
              <a:gd name="connsiteX13" fmla="*/ 83906 w 684504"/>
              <a:gd name="connsiteY13" fmla="*/ 480060 h 605594"/>
              <a:gd name="connsiteX14" fmla="*/ 175346 w 684504"/>
              <a:gd name="connsiteY14" fmla="*/ 571500 h 605594"/>
              <a:gd name="connsiteX15" fmla="*/ 373466 w 684504"/>
              <a:gd name="connsiteY15" fmla="*/ 601980 h 605594"/>
              <a:gd name="connsiteX16" fmla="*/ 624926 w 684504"/>
              <a:gd name="connsiteY16" fmla="*/ 571500 h 605594"/>
              <a:gd name="connsiteX17" fmla="*/ 655406 w 684504"/>
              <a:gd name="connsiteY17" fmla="*/ 533400 h 605594"/>
              <a:gd name="connsiteX18" fmla="*/ 670646 w 684504"/>
              <a:gd name="connsiteY18" fmla="*/ 495300 h 605594"/>
              <a:gd name="connsiteX19" fmla="*/ 670646 w 684504"/>
              <a:gd name="connsiteY19" fmla="*/ 144780 h 605594"/>
              <a:gd name="connsiteX20" fmla="*/ 640166 w 684504"/>
              <a:gd name="connsiteY20" fmla="*/ 38100 h 6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504" h="605594">
                <a:moveTo>
                  <a:pt x="640166" y="38100"/>
                </a:moveTo>
                <a:cubicBezTo>
                  <a:pt x="622386" y="19050"/>
                  <a:pt x="589269" y="33854"/>
                  <a:pt x="563966" y="30480"/>
                </a:cubicBezTo>
                <a:cubicBezTo>
                  <a:pt x="551128" y="28768"/>
                  <a:pt x="538674" y="24781"/>
                  <a:pt x="525866" y="22860"/>
                </a:cubicBezTo>
                <a:cubicBezTo>
                  <a:pt x="487854" y="17158"/>
                  <a:pt x="449799" y="11575"/>
                  <a:pt x="411566" y="7620"/>
                </a:cubicBezTo>
                <a:cubicBezTo>
                  <a:pt x="376105" y="3952"/>
                  <a:pt x="340446" y="2540"/>
                  <a:pt x="304886" y="0"/>
                </a:cubicBezTo>
                <a:cubicBezTo>
                  <a:pt x="284566" y="2540"/>
                  <a:pt x="264303" y="5582"/>
                  <a:pt x="243926" y="7620"/>
                </a:cubicBezTo>
                <a:cubicBezTo>
                  <a:pt x="213492" y="10663"/>
                  <a:pt x="182548" y="9603"/>
                  <a:pt x="152486" y="15240"/>
                </a:cubicBezTo>
                <a:cubicBezTo>
                  <a:pt x="140378" y="17510"/>
                  <a:pt x="110041" y="37938"/>
                  <a:pt x="99146" y="45720"/>
                </a:cubicBezTo>
                <a:cubicBezTo>
                  <a:pt x="88812" y="53102"/>
                  <a:pt x="77209" y="59183"/>
                  <a:pt x="68666" y="68580"/>
                </a:cubicBezTo>
                <a:cubicBezTo>
                  <a:pt x="51580" y="87374"/>
                  <a:pt x="22946" y="129540"/>
                  <a:pt x="22946" y="129540"/>
                </a:cubicBezTo>
                <a:cubicBezTo>
                  <a:pt x="14756" y="158205"/>
                  <a:pt x="-1319" y="205314"/>
                  <a:pt x="86" y="236220"/>
                </a:cubicBezTo>
                <a:cubicBezTo>
                  <a:pt x="1831" y="274618"/>
                  <a:pt x="7788" y="312829"/>
                  <a:pt x="15326" y="350520"/>
                </a:cubicBezTo>
                <a:cubicBezTo>
                  <a:pt x="18009" y="363933"/>
                  <a:pt x="24906" y="376168"/>
                  <a:pt x="30566" y="388620"/>
                </a:cubicBezTo>
                <a:cubicBezTo>
                  <a:pt x="48135" y="427273"/>
                  <a:pt x="58467" y="445371"/>
                  <a:pt x="83906" y="480060"/>
                </a:cubicBezTo>
                <a:cubicBezTo>
                  <a:pt x="115750" y="523483"/>
                  <a:pt x="128056" y="552584"/>
                  <a:pt x="175346" y="571500"/>
                </a:cubicBezTo>
                <a:cubicBezTo>
                  <a:pt x="256414" y="603927"/>
                  <a:pt x="277492" y="595982"/>
                  <a:pt x="373466" y="601980"/>
                </a:cubicBezTo>
                <a:cubicBezTo>
                  <a:pt x="426616" y="600011"/>
                  <a:pt x="559937" y="623491"/>
                  <a:pt x="624926" y="571500"/>
                </a:cubicBezTo>
                <a:cubicBezTo>
                  <a:pt x="637626" y="561340"/>
                  <a:pt x="647038" y="547346"/>
                  <a:pt x="655406" y="533400"/>
                </a:cubicBezTo>
                <a:cubicBezTo>
                  <a:pt x="662443" y="521671"/>
                  <a:pt x="665566" y="508000"/>
                  <a:pt x="670646" y="495300"/>
                </a:cubicBezTo>
                <a:cubicBezTo>
                  <a:pt x="694293" y="353416"/>
                  <a:pt x="683130" y="438157"/>
                  <a:pt x="670646" y="144780"/>
                </a:cubicBezTo>
                <a:cubicBezTo>
                  <a:pt x="661589" y="-68056"/>
                  <a:pt x="657946" y="57150"/>
                  <a:pt x="640166" y="3810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形状 75">
            <a:extLst>
              <a:ext uri="{FF2B5EF4-FFF2-40B4-BE49-F238E27FC236}">
                <a16:creationId xmlns:a16="http://schemas.microsoft.com/office/drawing/2014/main" id="{673250AB-2762-4017-83C2-31EF6B50A4F9}"/>
              </a:ext>
            </a:extLst>
          </p:cNvPr>
          <p:cNvSpPr/>
          <p:nvPr/>
        </p:nvSpPr>
        <p:spPr>
          <a:xfrm>
            <a:off x="5166274" y="3558540"/>
            <a:ext cx="684504" cy="605594"/>
          </a:xfrm>
          <a:custGeom>
            <a:avLst/>
            <a:gdLst>
              <a:gd name="connsiteX0" fmla="*/ 640166 w 684504"/>
              <a:gd name="connsiteY0" fmla="*/ 38100 h 605594"/>
              <a:gd name="connsiteX1" fmla="*/ 563966 w 684504"/>
              <a:gd name="connsiteY1" fmla="*/ 30480 h 605594"/>
              <a:gd name="connsiteX2" fmla="*/ 525866 w 684504"/>
              <a:gd name="connsiteY2" fmla="*/ 22860 h 605594"/>
              <a:gd name="connsiteX3" fmla="*/ 411566 w 684504"/>
              <a:gd name="connsiteY3" fmla="*/ 7620 h 605594"/>
              <a:gd name="connsiteX4" fmla="*/ 304886 w 684504"/>
              <a:gd name="connsiteY4" fmla="*/ 0 h 605594"/>
              <a:gd name="connsiteX5" fmla="*/ 243926 w 684504"/>
              <a:gd name="connsiteY5" fmla="*/ 7620 h 605594"/>
              <a:gd name="connsiteX6" fmla="*/ 152486 w 684504"/>
              <a:gd name="connsiteY6" fmla="*/ 15240 h 605594"/>
              <a:gd name="connsiteX7" fmla="*/ 99146 w 684504"/>
              <a:gd name="connsiteY7" fmla="*/ 45720 h 605594"/>
              <a:gd name="connsiteX8" fmla="*/ 68666 w 684504"/>
              <a:gd name="connsiteY8" fmla="*/ 68580 h 605594"/>
              <a:gd name="connsiteX9" fmla="*/ 22946 w 684504"/>
              <a:gd name="connsiteY9" fmla="*/ 129540 h 605594"/>
              <a:gd name="connsiteX10" fmla="*/ 86 w 684504"/>
              <a:gd name="connsiteY10" fmla="*/ 236220 h 605594"/>
              <a:gd name="connsiteX11" fmla="*/ 15326 w 684504"/>
              <a:gd name="connsiteY11" fmla="*/ 350520 h 605594"/>
              <a:gd name="connsiteX12" fmla="*/ 30566 w 684504"/>
              <a:gd name="connsiteY12" fmla="*/ 388620 h 605594"/>
              <a:gd name="connsiteX13" fmla="*/ 83906 w 684504"/>
              <a:gd name="connsiteY13" fmla="*/ 480060 h 605594"/>
              <a:gd name="connsiteX14" fmla="*/ 175346 w 684504"/>
              <a:gd name="connsiteY14" fmla="*/ 571500 h 605594"/>
              <a:gd name="connsiteX15" fmla="*/ 373466 w 684504"/>
              <a:gd name="connsiteY15" fmla="*/ 601980 h 605594"/>
              <a:gd name="connsiteX16" fmla="*/ 624926 w 684504"/>
              <a:gd name="connsiteY16" fmla="*/ 571500 h 605594"/>
              <a:gd name="connsiteX17" fmla="*/ 655406 w 684504"/>
              <a:gd name="connsiteY17" fmla="*/ 533400 h 605594"/>
              <a:gd name="connsiteX18" fmla="*/ 670646 w 684504"/>
              <a:gd name="connsiteY18" fmla="*/ 495300 h 605594"/>
              <a:gd name="connsiteX19" fmla="*/ 670646 w 684504"/>
              <a:gd name="connsiteY19" fmla="*/ 144780 h 605594"/>
              <a:gd name="connsiteX20" fmla="*/ 640166 w 684504"/>
              <a:gd name="connsiteY20" fmla="*/ 38100 h 60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4504" h="605594">
                <a:moveTo>
                  <a:pt x="640166" y="38100"/>
                </a:moveTo>
                <a:cubicBezTo>
                  <a:pt x="622386" y="19050"/>
                  <a:pt x="589269" y="33854"/>
                  <a:pt x="563966" y="30480"/>
                </a:cubicBezTo>
                <a:cubicBezTo>
                  <a:pt x="551128" y="28768"/>
                  <a:pt x="538674" y="24781"/>
                  <a:pt x="525866" y="22860"/>
                </a:cubicBezTo>
                <a:cubicBezTo>
                  <a:pt x="487854" y="17158"/>
                  <a:pt x="449799" y="11575"/>
                  <a:pt x="411566" y="7620"/>
                </a:cubicBezTo>
                <a:cubicBezTo>
                  <a:pt x="376105" y="3952"/>
                  <a:pt x="340446" y="2540"/>
                  <a:pt x="304886" y="0"/>
                </a:cubicBezTo>
                <a:cubicBezTo>
                  <a:pt x="284566" y="2540"/>
                  <a:pt x="264303" y="5582"/>
                  <a:pt x="243926" y="7620"/>
                </a:cubicBezTo>
                <a:cubicBezTo>
                  <a:pt x="213492" y="10663"/>
                  <a:pt x="182548" y="9603"/>
                  <a:pt x="152486" y="15240"/>
                </a:cubicBezTo>
                <a:cubicBezTo>
                  <a:pt x="140378" y="17510"/>
                  <a:pt x="110041" y="37938"/>
                  <a:pt x="99146" y="45720"/>
                </a:cubicBezTo>
                <a:cubicBezTo>
                  <a:pt x="88812" y="53102"/>
                  <a:pt x="77209" y="59183"/>
                  <a:pt x="68666" y="68580"/>
                </a:cubicBezTo>
                <a:cubicBezTo>
                  <a:pt x="51580" y="87374"/>
                  <a:pt x="22946" y="129540"/>
                  <a:pt x="22946" y="129540"/>
                </a:cubicBezTo>
                <a:cubicBezTo>
                  <a:pt x="14756" y="158205"/>
                  <a:pt x="-1319" y="205314"/>
                  <a:pt x="86" y="236220"/>
                </a:cubicBezTo>
                <a:cubicBezTo>
                  <a:pt x="1831" y="274618"/>
                  <a:pt x="7788" y="312829"/>
                  <a:pt x="15326" y="350520"/>
                </a:cubicBezTo>
                <a:cubicBezTo>
                  <a:pt x="18009" y="363933"/>
                  <a:pt x="24906" y="376168"/>
                  <a:pt x="30566" y="388620"/>
                </a:cubicBezTo>
                <a:cubicBezTo>
                  <a:pt x="48135" y="427273"/>
                  <a:pt x="58467" y="445371"/>
                  <a:pt x="83906" y="480060"/>
                </a:cubicBezTo>
                <a:cubicBezTo>
                  <a:pt x="115750" y="523483"/>
                  <a:pt x="128056" y="552584"/>
                  <a:pt x="175346" y="571500"/>
                </a:cubicBezTo>
                <a:cubicBezTo>
                  <a:pt x="256414" y="603927"/>
                  <a:pt x="277492" y="595982"/>
                  <a:pt x="373466" y="601980"/>
                </a:cubicBezTo>
                <a:cubicBezTo>
                  <a:pt x="426616" y="600011"/>
                  <a:pt x="559937" y="623491"/>
                  <a:pt x="624926" y="571500"/>
                </a:cubicBezTo>
                <a:cubicBezTo>
                  <a:pt x="637626" y="561340"/>
                  <a:pt x="647038" y="547346"/>
                  <a:pt x="655406" y="533400"/>
                </a:cubicBezTo>
                <a:cubicBezTo>
                  <a:pt x="662443" y="521671"/>
                  <a:pt x="665566" y="508000"/>
                  <a:pt x="670646" y="495300"/>
                </a:cubicBezTo>
                <a:cubicBezTo>
                  <a:pt x="694293" y="353416"/>
                  <a:pt x="683130" y="438157"/>
                  <a:pt x="670646" y="144780"/>
                </a:cubicBezTo>
                <a:cubicBezTo>
                  <a:pt x="661589" y="-68056"/>
                  <a:pt x="657946" y="57150"/>
                  <a:pt x="640166" y="3810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BC641602-A56E-4054-B66B-1DA0174AFF9C}"/>
              </a:ext>
            </a:extLst>
          </p:cNvPr>
          <p:cNvPicPr>
            <a:picLocks noChangeAspect="1"/>
          </p:cNvPicPr>
          <p:nvPr/>
        </p:nvPicPr>
        <p:blipFill>
          <a:blip r:embed="rId3"/>
          <a:stretch>
            <a:fillRect/>
          </a:stretch>
        </p:blipFill>
        <p:spPr>
          <a:xfrm>
            <a:off x="5200650" y="2608263"/>
            <a:ext cx="2709862" cy="3698875"/>
          </a:xfrm>
          <a:prstGeom prst="rect">
            <a:avLst/>
          </a:prstGeom>
        </p:spPr>
      </p:pic>
      <p:pic>
        <p:nvPicPr>
          <p:cNvPr id="7" name="图片 6">
            <a:extLst>
              <a:ext uri="{FF2B5EF4-FFF2-40B4-BE49-F238E27FC236}">
                <a16:creationId xmlns:a16="http://schemas.microsoft.com/office/drawing/2014/main" id="{C7D61990-5761-494E-8D33-42123BC6EE2C}"/>
              </a:ext>
            </a:extLst>
          </p:cNvPr>
          <p:cNvPicPr>
            <a:picLocks noChangeAspect="1"/>
          </p:cNvPicPr>
          <p:nvPr/>
        </p:nvPicPr>
        <p:blipFill>
          <a:blip r:embed="rId4"/>
          <a:stretch>
            <a:fillRect/>
          </a:stretch>
        </p:blipFill>
        <p:spPr>
          <a:xfrm>
            <a:off x="6468663" y="5465186"/>
            <a:ext cx="1257785" cy="631515"/>
          </a:xfrm>
          <a:prstGeom prst="rect">
            <a:avLst/>
          </a:prstGeom>
        </p:spPr>
      </p:pic>
      <p:sp>
        <p:nvSpPr>
          <p:cNvPr id="2" name="灯片编号占位符 1">
            <a:extLst>
              <a:ext uri="{FF2B5EF4-FFF2-40B4-BE49-F238E27FC236}">
                <a16:creationId xmlns:a16="http://schemas.microsoft.com/office/drawing/2014/main" id="{C58EA05D-6976-4E27-AA97-EBE7ADCFBE27}"/>
              </a:ext>
            </a:extLst>
          </p:cNvPr>
          <p:cNvSpPr>
            <a:spLocks noGrp="1"/>
          </p:cNvSpPr>
          <p:nvPr>
            <p:ph type="sldNum" sz="quarter" idx="12"/>
          </p:nvPr>
        </p:nvSpPr>
        <p:spPr/>
        <p:txBody>
          <a:bodyPr/>
          <a:lstStyle/>
          <a:p>
            <a:fld id="{8AD9B182-5BD6-45D0-A008-42079E5D91E0}" type="slidenum">
              <a:rPr lang="zh-CN" altLang="en-US" smtClean="0"/>
              <a:t>23</a:t>
            </a:fld>
            <a:endParaRPr lang="zh-CN" altLang="en-US"/>
          </a:p>
        </p:txBody>
      </p:sp>
      <p:sp>
        <p:nvSpPr>
          <p:cNvPr id="3" name="文本框 2">
            <a:extLst>
              <a:ext uri="{FF2B5EF4-FFF2-40B4-BE49-F238E27FC236}">
                <a16:creationId xmlns:a16="http://schemas.microsoft.com/office/drawing/2014/main" id="{A4ACFE07-A7CF-4EF7-AAE8-E2965E308AAE}"/>
              </a:ext>
            </a:extLst>
          </p:cNvPr>
          <p:cNvSpPr txBox="1"/>
          <p:nvPr/>
        </p:nvSpPr>
        <p:spPr>
          <a:xfrm>
            <a:off x="1300163" y="215384"/>
            <a:ext cx="5643562" cy="523220"/>
          </a:xfrm>
          <a:prstGeom prst="rect">
            <a:avLst/>
          </a:prstGeom>
          <a:noFill/>
        </p:spPr>
        <p:txBody>
          <a:bodyPr wrap="square">
            <a:spAutoFit/>
          </a:bodyPr>
          <a:lstStyle/>
          <a:p>
            <a:r>
              <a:rPr lang="en-US" altLang="zh-CN" sz="2800" b="1" kern="0">
                <a:solidFill>
                  <a:srgbClr val="272B3E"/>
                </a:solidFill>
                <a:latin typeface="微软雅黑"/>
                <a:ea typeface="微软雅黑"/>
              </a:rPr>
              <a:t>The parallelism of task nodes </a:t>
            </a:r>
            <a:endParaRPr lang="zh-CN" altLang="en-US" sz="2800" b="1" kern="0">
              <a:solidFill>
                <a:srgbClr val="272B3E"/>
              </a:solidFill>
              <a:latin typeface="微软雅黑"/>
              <a:ea typeface="微软雅黑"/>
            </a:endParaRPr>
          </a:p>
        </p:txBody>
      </p:sp>
      <p:sp>
        <p:nvSpPr>
          <p:cNvPr id="4" name="文本框 3">
            <a:extLst>
              <a:ext uri="{FF2B5EF4-FFF2-40B4-BE49-F238E27FC236}">
                <a16:creationId xmlns:a16="http://schemas.microsoft.com/office/drawing/2014/main" id="{D55C9525-1094-4CEE-9B33-529402EB8D43}"/>
              </a:ext>
            </a:extLst>
          </p:cNvPr>
          <p:cNvSpPr txBox="1"/>
          <p:nvPr/>
        </p:nvSpPr>
        <p:spPr>
          <a:xfrm>
            <a:off x="1047752" y="1456430"/>
            <a:ext cx="9853612" cy="581057"/>
          </a:xfrm>
          <a:prstGeom prst="rect">
            <a:avLst/>
          </a:prstGeom>
          <a:noFill/>
        </p:spPr>
        <p:txBody>
          <a:bodyPr wrap="square">
            <a:spAutoFit/>
          </a:bodyPr>
          <a:lstStyle/>
          <a:p>
            <a:pPr marL="414900" indent="-342900" eaLnBrk="0" hangingPunct="0">
              <a:lnSpc>
                <a:spcPct val="150000"/>
              </a:lnSpc>
              <a:spcBef>
                <a:spcPts val="0"/>
              </a:spcBef>
              <a:buFont typeface="Arial" panose="020B0604020202020204" pitchFamily="34" charset="0"/>
              <a:buChar char="•"/>
              <a:defRPr/>
            </a:pPr>
            <a:r>
              <a:rPr lang="en-US" altLang="zh-CN" sz="2400">
                <a:solidFill>
                  <a:schemeClr val="tx2">
                    <a:lumMod val="75000"/>
                  </a:schemeClr>
                </a:solidFill>
                <a:latin typeface="微软雅黑" panose="020B0503020204020204" pitchFamily="34" charset="-122"/>
                <a:ea typeface="微软雅黑" panose="020B0503020204020204" pitchFamily="34" charset="-122"/>
              </a:rPr>
              <a:t>Our optimization strategy :  </a:t>
            </a:r>
            <a:r>
              <a:rPr lang="en-US" altLang="zh-CN" sz="2400" b="1">
                <a:solidFill>
                  <a:srgbClr val="C00000"/>
                </a:solidFill>
                <a:latin typeface="微软雅黑" panose="020B0503020204020204" pitchFamily="34" charset="-122"/>
                <a:ea typeface="微软雅黑" panose="020B0503020204020204" pitchFamily="34" charset="-122"/>
              </a:rPr>
              <a:t>stream processing</a:t>
            </a:r>
          </a:p>
        </p:txBody>
      </p:sp>
      <p:pic>
        <p:nvPicPr>
          <p:cNvPr id="9" name="图片 8">
            <a:extLst>
              <a:ext uri="{FF2B5EF4-FFF2-40B4-BE49-F238E27FC236}">
                <a16:creationId xmlns:a16="http://schemas.microsoft.com/office/drawing/2014/main" id="{AA6FDEED-9961-40A4-B2C8-9AE2CBF5B010}"/>
              </a:ext>
            </a:extLst>
          </p:cNvPr>
          <p:cNvPicPr>
            <a:picLocks noChangeAspect="1"/>
          </p:cNvPicPr>
          <p:nvPr/>
        </p:nvPicPr>
        <p:blipFill>
          <a:blip r:embed="rId5"/>
          <a:stretch>
            <a:fillRect/>
          </a:stretch>
        </p:blipFill>
        <p:spPr>
          <a:xfrm>
            <a:off x="1433513" y="2120271"/>
            <a:ext cx="2967038" cy="4186935"/>
          </a:xfrm>
          <a:prstGeom prst="rect">
            <a:avLst/>
          </a:prstGeom>
        </p:spPr>
      </p:pic>
      <p:cxnSp>
        <p:nvCxnSpPr>
          <p:cNvPr id="18" name="直接箭头连接符 17">
            <a:extLst>
              <a:ext uri="{FF2B5EF4-FFF2-40B4-BE49-F238E27FC236}">
                <a16:creationId xmlns:a16="http://schemas.microsoft.com/office/drawing/2014/main" id="{20A743C6-35A6-477A-92F7-B070D5BEE90C}"/>
              </a:ext>
            </a:extLst>
          </p:cNvPr>
          <p:cNvCxnSpPr>
            <a:cxnSpLocks/>
          </p:cNvCxnSpPr>
          <p:nvPr/>
        </p:nvCxnSpPr>
        <p:spPr>
          <a:xfrm flipH="1">
            <a:off x="5824539" y="3206819"/>
            <a:ext cx="464345" cy="261938"/>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E6956589-B1F2-411A-B2E5-115DC55CB37C}"/>
              </a:ext>
            </a:extLst>
          </p:cNvPr>
          <p:cNvCxnSpPr>
            <a:cxnSpLocks/>
          </p:cNvCxnSpPr>
          <p:nvPr/>
        </p:nvCxnSpPr>
        <p:spPr>
          <a:xfrm flipH="1">
            <a:off x="6307933" y="3235394"/>
            <a:ext cx="160730" cy="276226"/>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CF3101A8-4A1A-448D-A51D-7B497233B397}"/>
              </a:ext>
            </a:extLst>
          </p:cNvPr>
          <p:cNvCxnSpPr>
            <a:cxnSpLocks/>
          </p:cNvCxnSpPr>
          <p:nvPr/>
        </p:nvCxnSpPr>
        <p:spPr>
          <a:xfrm>
            <a:off x="6710364" y="3252063"/>
            <a:ext cx="146449" cy="259557"/>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pic>
        <p:nvPicPr>
          <p:cNvPr id="34" name="图片 33">
            <a:extLst>
              <a:ext uri="{FF2B5EF4-FFF2-40B4-BE49-F238E27FC236}">
                <a16:creationId xmlns:a16="http://schemas.microsoft.com/office/drawing/2014/main" id="{271E893B-F7E1-4004-9EA4-E1D3E757A1F5}"/>
              </a:ext>
            </a:extLst>
          </p:cNvPr>
          <p:cNvPicPr>
            <a:picLocks noChangeAspect="1"/>
          </p:cNvPicPr>
          <p:nvPr/>
        </p:nvPicPr>
        <p:blipFill>
          <a:blip r:embed="rId6"/>
          <a:stretch>
            <a:fillRect/>
          </a:stretch>
        </p:blipFill>
        <p:spPr>
          <a:xfrm>
            <a:off x="2697957" y="3347313"/>
            <a:ext cx="438150" cy="504825"/>
          </a:xfrm>
          <a:prstGeom prst="rect">
            <a:avLst/>
          </a:prstGeom>
        </p:spPr>
      </p:pic>
      <p:cxnSp>
        <p:nvCxnSpPr>
          <p:cNvPr id="39" name="直接箭头连接符 38">
            <a:extLst>
              <a:ext uri="{FF2B5EF4-FFF2-40B4-BE49-F238E27FC236}">
                <a16:creationId xmlns:a16="http://schemas.microsoft.com/office/drawing/2014/main" id="{2424B815-0FB4-4209-9F10-99AB56C67912}"/>
              </a:ext>
            </a:extLst>
          </p:cNvPr>
          <p:cNvCxnSpPr>
            <a:cxnSpLocks/>
          </p:cNvCxnSpPr>
          <p:nvPr/>
        </p:nvCxnSpPr>
        <p:spPr>
          <a:xfrm>
            <a:off x="2020488" y="4570709"/>
            <a:ext cx="0" cy="867505"/>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454F5ADF-8208-44B7-90BB-EE8E7A2BA7A0}"/>
              </a:ext>
            </a:extLst>
          </p:cNvPr>
          <p:cNvCxnSpPr>
            <a:cxnSpLocks/>
          </p:cNvCxnSpPr>
          <p:nvPr/>
        </p:nvCxnSpPr>
        <p:spPr>
          <a:xfrm>
            <a:off x="2801538" y="4578328"/>
            <a:ext cx="0" cy="867506"/>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pic>
        <p:nvPicPr>
          <p:cNvPr id="61" name="图片 60">
            <a:extLst>
              <a:ext uri="{FF2B5EF4-FFF2-40B4-BE49-F238E27FC236}">
                <a16:creationId xmlns:a16="http://schemas.microsoft.com/office/drawing/2014/main" id="{E7B58D24-2F9C-49FC-AE57-F3A2CF5B32D6}"/>
              </a:ext>
            </a:extLst>
          </p:cNvPr>
          <p:cNvPicPr>
            <a:picLocks noChangeAspect="1"/>
          </p:cNvPicPr>
          <p:nvPr/>
        </p:nvPicPr>
        <p:blipFill>
          <a:blip r:embed="rId7"/>
          <a:stretch>
            <a:fillRect/>
          </a:stretch>
        </p:blipFill>
        <p:spPr>
          <a:xfrm>
            <a:off x="3034507" y="2996476"/>
            <a:ext cx="590550" cy="466725"/>
          </a:xfrm>
          <a:prstGeom prst="rect">
            <a:avLst/>
          </a:prstGeom>
        </p:spPr>
      </p:pic>
      <p:pic>
        <p:nvPicPr>
          <p:cNvPr id="62" name="图片 61">
            <a:extLst>
              <a:ext uri="{FF2B5EF4-FFF2-40B4-BE49-F238E27FC236}">
                <a16:creationId xmlns:a16="http://schemas.microsoft.com/office/drawing/2014/main" id="{30BCF453-91B3-4013-81E6-20C60824EC82}"/>
              </a:ext>
            </a:extLst>
          </p:cNvPr>
          <p:cNvPicPr>
            <a:picLocks noChangeAspect="1"/>
          </p:cNvPicPr>
          <p:nvPr/>
        </p:nvPicPr>
        <p:blipFill>
          <a:blip r:embed="rId8"/>
          <a:stretch>
            <a:fillRect/>
          </a:stretch>
        </p:blipFill>
        <p:spPr>
          <a:xfrm>
            <a:off x="3493295" y="2996475"/>
            <a:ext cx="590550" cy="466725"/>
          </a:xfrm>
          <a:prstGeom prst="rect">
            <a:avLst/>
          </a:prstGeom>
        </p:spPr>
      </p:pic>
      <p:cxnSp>
        <p:nvCxnSpPr>
          <p:cNvPr id="63" name="直接箭头连接符 62">
            <a:extLst>
              <a:ext uri="{FF2B5EF4-FFF2-40B4-BE49-F238E27FC236}">
                <a16:creationId xmlns:a16="http://schemas.microsoft.com/office/drawing/2014/main" id="{D5FFBC3B-F4F9-44D0-BAF6-0C9E1AE8B6C4}"/>
              </a:ext>
            </a:extLst>
          </p:cNvPr>
          <p:cNvCxnSpPr>
            <a:cxnSpLocks/>
          </p:cNvCxnSpPr>
          <p:nvPr/>
        </p:nvCxnSpPr>
        <p:spPr>
          <a:xfrm>
            <a:off x="6990161" y="3264303"/>
            <a:ext cx="317897" cy="180641"/>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a:extLst>
              <a:ext uri="{FF2B5EF4-FFF2-40B4-BE49-F238E27FC236}">
                <a16:creationId xmlns:a16="http://schemas.microsoft.com/office/drawing/2014/main" id="{270738A9-A2BE-4D10-92CD-286295DA1CAE}"/>
              </a:ext>
            </a:extLst>
          </p:cNvPr>
          <p:cNvCxnSpPr>
            <a:cxnSpLocks/>
          </p:cNvCxnSpPr>
          <p:nvPr/>
        </p:nvCxnSpPr>
        <p:spPr>
          <a:xfrm flipH="1">
            <a:off x="5974558" y="4300957"/>
            <a:ext cx="138114" cy="310800"/>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pic>
        <p:nvPicPr>
          <p:cNvPr id="72" name="图片 71">
            <a:extLst>
              <a:ext uri="{FF2B5EF4-FFF2-40B4-BE49-F238E27FC236}">
                <a16:creationId xmlns:a16="http://schemas.microsoft.com/office/drawing/2014/main" id="{897BFAA8-2A4A-4CF5-AEEF-FC5A4B51EC00}"/>
              </a:ext>
            </a:extLst>
          </p:cNvPr>
          <p:cNvPicPr>
            <a:picLocks noChangeAspect="1"/>
          </p:cNvPicPr>
          <p:nvPr/>
        </p:nvPicPr>
        <p:blipFill>
          <a:blip r:embed="rId9"/>
          <a:stretch>
            <a:fillRect/>
          </a:stretch>
        </p:blipFill>
        <p:spPr>
          <a:xfrm>
            <a:off x="2944730" y="4204940"/>
            <a:ext cx="590550" cy="438150"/>
          </a:xfrm>
          <a:prstGeom prst="rect">
            <a:avLst/>
          </a:prstGeom>
        </p:spPr>
      </p:pic>
      <p:pic>
        <p:nvPicPr>
          <p:cNvPr id="74" name="图片 73">
            <a:extLst>
              <a:ext uri="{FF2B5EF4-FFF2-40B4-BE49-F238E27FC236}">
                <a16:creationId xmlns:a16="http://schemas.microsoft.com/office/drawing/2014/main" id="{9FD64831-7347-4756-B752-2D2E65061D94}"/>
              </a:ext>
            </a:extLst>
          </p:cNvPr>
          <p:cNvPicPr>
            <a:picLocks noChangeAspect="1"/>
          </p:cNvPicPr>
          <p:nvPr/>
        </p:nvPicPr>
        <p:blipFill>
          <a:blip r:embed="rId10"/>
          <a:stretch>
            <a:fillRect/>
          </a:stretch>
        </p:blipFill>
        <p:spPr>
          <a:xfrm>
            <a:off x="3404703" y="4204940"/>
            <a:ext cx="590550" cy="438150"/>
          </a:xfrm>
          <a:prstGeom prst="rect">
            <a:avLst/>
          </a:prstGeom>
        </p:spPr>
      </p:pic>
      <p:cxnSp>
        <p:nvCxnSpPr>
          <p:cNvPr id="77" name="直接箭头连接符 76">
            <a:extLst>
              <a:ext uri="{FF2B5EF4-FFF2-40B4-BE49-F238E27FC236}">
                <a16:creationId xmlns:a16="http://schemas.microsoft.com/office/drawing/2014/main" id="{407CA8BD-563A-4BB4-96D8-3F881A138D9E}"/>
              </a:ext>
            </a:extLst>
          </p:cNvPr>
          <p:cNvCxnSpPr>
            <a:cxnSpLocks/>
          </p:cNvCxnSpPr>
          <p:nvPr/>
        </p:nvCxnSpPr>
        <p:spPr>
          <a:xfrm>
            <a:off x="3236905" y="4556989"/>
            <a:ext cx="0" cy="867506"/>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a:extLst>
              <a:ext uri="{FF2B5EF4-FFF2-40B4-BE49-F238E27FC236}">
                <a16:creationId xmlns:a16="http://schemas.microsoft.com/office/drawing/2014/main" id="{DC74BF07-D1ED-49EC-889C-FF524E947228}"/>
              </a:ext>
            </a:extLst>
          </p:cNvPr>
          <p:cNvCxnSpPr>
            <a:cxnSpLocks/>
          </p:cNvCxnSpPr>
          <p:nvPr/>
        </p:nvCxnSpPr>
        <p:spPr>
          <a:xfrm>
            <a:off x="3682833" y="4556989"/>
            <a:ext cx="0" cy="867506"/>
          </a:xfrm>
          <a:prstGeom prst="straightConnector1">
            <a:avLst/>
          </a:prstGeom>
          <a:ln w="28575">
            <a:solidFill>
              <a:srgbClr val="94DCA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2CC5FF52-BFA2-4B86-B577-698429DB1A01}"/>
              </a:ext>
            </a:extLst>
          </p:cNvPr>
          <p:cNvCxnSpPr>
            <a:cxnSpLocks/>
          </p:cNvCxnSpPr>
          <p:nvPr/>
        </p:nvCxnSpPr>
        <p:spPr>
          <a:xfrm>
            <a:off x="6302588" y="4261053"/>
            <a:ext cx="117264" cy="350704"/>
          </a:xfrm>
          <a:prstGeom prst="straightConnector1">
            <a:avLst/>
          </a:prstGeom>
          <a:ln w="28575">
            <a:solidFill>
              <a:srgbClr val="94DCA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a:extLst>
              <a:ext uri="{FF2B5EF4-FFF2-40B4-BE49-F238E27FC236}">
                <a16:creationId xmlns:a16="http://schemas.microsoft.com/office/drawing/2014/main" id="{FC9B1698-3090-44E1-BE83-55EF27B57484}"/>
              </a:ext>
            </a:extLst>
          </p:cNvPr>
          <p:cNvCxnSpPr>
            <a:cxnSpLocks/>
          </p:cNvCxnSpPr>
          <p:nvPr/>
        </p:nvCxnSpPr>
        <p:spPr>
          <a:xfrm>
            <a:off x="6504410" y="4281005"/>
            <a:ext cx="255961" cy="243505"/>
          </a:xfrm>
          <a:prstGeom prst="straightConnector1">
            <a:avLst/>
          </a:prstGeom>
          <a:ln w="28575">
            <a:solidFill>
              <a:srgbClr val="94DCA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6" name="文本框 85">
            <a:extLst>
              <a:ext uri="{FF2B5EF4-FFF2-40B4-BE49-F238E27FC236}">
                <a16:creationId xmlns:a16="http://schemas.microsoft.com/office/drawing/2014/main" id="{E6849F62-000D-412D-A882-D4D0082EF727}"/>
              </a:ext>
            </a:extLst>
          </p:cNvPr>
          <p:cNvSpPr txBox="1"/>
          <p:nvPr/>
        </p:nvSpPr>
        <p:spPr>
          <a:xfrm>
            <a:off x="8243889" y="2608331"/>
            <a:ext cx="3182946" cy="3166380"/>
          </a:xfrm>
          <a:prstGeom prst="rect">
            <a:avLst/>
          </a:prstGeom>
          <a:noFill/>
        </p:spPr>
        <p:txBody>
          <a:bodyPr wrap="square">
            <a:spAutoFit/>
          </a:bodyPr>
          <a:lstStyle/>
          <a:p>
            <a:pPr marL="414900" indent="-342900" eaLnBrk="0" hangingPunct="0">
              <a:lnSpc>
                <a:spcPct val="150000"/>
              </a:lnSpc>
              <a:spcBef>
                <a:spcPts val="0"/>
              </a:spcBef>
              <a:buFont typeface="Arial" panose="020B0604020202020204" pitchFamily="34" charset="0"/>
              <a:buChar char="•"/>
              <a:defRPr/>
            </a:pPr>
            <a:r>
              <a:rPr lang="en-US" altLang="zh-CN" sz="2400" b="1">
                <a:solidFill>
                  <a:srgbClr val="C00000"/>
                </a:solidFill>
                <a:latin typeface="微软雅黑" panose="020B0503020204020204" pitchFamily="34" charset="-122"/>
                <a:ea typeface="微软雅黑" panose="020B0503020204020204" pitchFamily="34" charset="-122"/>
              </a:rPr>
              <a:t>Avoid waiting </a:t>
            </a:r>
            <a:r>
              <a:rPr lang="en-US" altLang="zh-CN" sz="2400">
                <a:solidFill>
                  <a:srgbClr val="292E41"/>
                </a:solidFill>
                <a:latin typeface="微软雅黑" panose="020B0503020204020204" pitchFamily="34" charset="-122"/>
                <a:ea typeface="微软雅黑" panose="020B0503020204020204" pitchFamily="34" charset="-122"/>
              </a:rPr>
              <a:t>a batch of tasks</a:t>
            </a:r>
          </a:p>
          <a:p>
            <a:pPr marL="414900" indent="-342900" eaLnBrk="0" hangingPunct="0">
              <a:lnSpc>
                <a:spcPct val="150000"/>
              </a:lnSpc>
              <a:spcBef>
                <a:spcPts val="0"/>
              </a:spcBef>
              <a:buFont typeface="Arial" panose="020B0604020202020204" pitchFamily="34" charset="0"/>
              <a:buChar char="•"/>
              <a:defRPr/>
            </a:pPr>
            <a:endParaRPr lang="en-US" altLang="zh-CN" sz="2000">
              <a:solidFill>
                <a:srgbClr val="292E41"/>
              </a:solidFill>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endParaRPr lang="en-US" altLang="zh-CN" sz="2000">
              <a:solidFill>
                <a:srgbClr val="292E41"/>
              </a:solidFill>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r>
              <a:rPr lang="en-US" altLang="zh-CN" sz="2400">
                <a:solidFill>
                  <a:srgbClr val="292E41"/>
                </a:solidFill>
                <a:latin typeface="微软雅黑" panose="020B0503020204020204" pitchFamily="34" charset="-122"/>
                <a:ea typeface="微软雅黑" panose="020B0503020204020204" pitchFamily="34" charset="-122"/>
              </a:rPr>
              <a:t>Child nodes </a:t>
            </a:r>
            <a:r>
              <a:rPr lang="en-US" altLang="zh-CN" sz="2400" b="1" i="0">
                <a:solidFill>
                  <a:srgbClr val="C00000"/>
                </a:solidFill>
                <a:effectLst/>
                <a:latin typeface="微软雅黑" panose="020B0503020204020204" pitchFamily="34" charset="-122"/>
                <a:ea typeface="微软雅黑" panose="020B0503020204020204" pitchFamily="34" charset="-122"/>
              </a:rPr>
              <a:t>start</a:t>
            </a:r>
            <a:r>
              <a:rPr lang="en-US" altLang="zh-CN" sz="2400" b="1" i="0">
                <a:solidFill>
                  <a:srgbClr val="333333"/>
                </a:solidFill>
                <a:effectLst/>
                <a:latin typeface="微软雅黑" panose="020B0503020204020204" pitchFamily="34" charset="-122"/>
                <a:ea typeface="微软雅黑" panose="020B0503020204020204" pitchFamily="34" charset="-122"/>
              </a:rPr>
              <a:t> </a:t>
            </a:r>
            <a:r>
              <a:rPr lang="en-US" altLang="zh-CN" sz="2400" b="0" i="0">
                <a:solidFill>
                  <a:srgbClr val="333333"/>
                </a:solidFill>
                <a:effectLst/>
                <a:latin typeface="微软雅黑" panose="020B0503020204020204" pitchFamily="34" charset="-122"/>
                <a:ea typeface="微软雅黑" panose="020B0503020204020204" pitchFamily="34" charset="-122"/>
              </a:rPr>
              <a:t>operating </a:t>
            </a:r>
            <a:r>
              <a:rPr lang="en-US" altLang="zh-CN" sz="2400" b="1" i="0">
                <a:solidFill>
                  <a:srgbClr val="C00000"/>
                </a:solidFill>
                <a:effectLst/>
                <a:latin typeface="微软雅黑" panose="020B0503020204020204" pitchFamily="34" charset="-122"/>
                <a:ea typeface="微软雅黑" panose="020B0503020204020204" pitchFamily="34" charset="-122"/>
              </a:rPr>
              <a:t>earlier</a:t>
            </a:r>
            <a:r>
              <a:rPr lang="en-US" altLang="zh-CN" sz="2400">
                <a:solidFill>
                  <a:srgbClr val="292E41"/>
                </a:solidFill>
                <a:latin typeface="微软雅黑" panose="020B0503020204020204" pitchFamily="34" charset="-122"/>
                <a:ea typeface="微软雅黑" panose="020B0503020204020204" pitchFamily="34" charset="-122"/>
              </a:rPr>
              <a:t> </a:t>
            </a:r>
          </a:p>
        </p:txBody>
      </p:sp>
      <p:pic>
        <p:nvPicPr>
          <p:cNvPr id="10" name="图片 9">
            <a:extLst>
              <a:ext uri="{FF2B5EF4-FFF2-40B4-BE49-F238E27FC236}">
                <a16:creationId xmlns:a16="http://schemas.microsoft.com/office/drawing/2014/main" id="{B5DB4216-90A8-44E9-8C42-9F9FAF9FCF3E}"/>
              </a:ext>
            </a:extLst>
          </p:cNvPr>
          <p:cNvPicPr>
            <a:picLocks noChangeAspect="1"/>
          </p:cNvPicPr>
          <p:nvPr/>
        </p:nvPicPr>
        <p:blipFill>
          <a:blip r:embed="rId11"/>
          <a:stretch>
            <a:fillRect/>
          </a:stretch>
        </p:blipFill>
        <p:spPr>
          <a:xfrm>
            <a:off x="1662274" y="2992720"/>
            <a:ext cx="590550" cy="466725"/>
          </a:xfrm>
          <a:prstGeom prst="rect">
            <a:avLst/>
          </a:prstGeom>
        </p:spPr>
      </p:pic>
      <p:pic>
        <p:nvPicPr>
          <p:cNvPr id="12" name="图片 11">
            <a:extLst>
              <a:ext uri="{FF2B5EF4-FFF2-40B4-BE49-F238E27FC236}">
                <a16:creationId xmlns:a16="http://schemas.microsoft.com/office/drawing/2014/main" id="{136A2231-CC90-4AA0-B396-2AD1A2489F48}"/>
              </a:ext>
            </a:extLst>
          </p:cNvPr>
          <p:cNvPicPr>
            <a:picLocks noChangeAspect="1"/>
          </p:cNvPicPr>
          <p:nvPr/>
        </p:nvPicPr>
        <p:blipFill>
          <a:blip r:embed="rId12"/>
          <a:stretch>
            <a:fillRect/>
          </a:stretch>
        </p:blipFill>
        <p:spPr>
          <a:xfrm>
            <a:off x="2118837" y="2994511"/>
            <a:ext cx="590550" cy="466725"/>
          </a:xfrm>
          <a:prstGeom prst="rect">
            <a:avLst/>
          </a:prstGeom>
        </p:spPr>
      </p:pic>
      <p:pic>
        <p:nvPicPr>
          <p:cNvPr id="14" name="图片 13">
            <a:extLst>
              <a:ext uri="{FF2B5EF4-FFF2-40B4-BE49-F238E27FC236}">
                <a16:creationId xmlns:a16="http://schemas.microsoft.com/office/drawing/2014/main" id="{0BAB7935-C7B1-4D3A-B0EE-DD1F7E84A8B6}"/>
              </a:ext>
            </a:extLst>
          </p:cNvPr>
          <p:cNvPicPr>
            <a:picLocks noChangeAspect="1"/>
          </p:cNvPicPr>
          <p:nvPr/>
        </p:nvPicPr>
        <p:blipFill>
          <a:blip r:embed="rId13"/>
          <a:stretch>
            <a:fillRect/>
          </a:stretch>
        </p:blipFill>
        <p:spPr>
          <a:xfrm>
            <a:off x="2576039" y="2993197"/>
            <a:ext cx="590550" cy="466725"/>
          </a:xfrm>
          <a:prstGeom prst="rect">
            <a:avLst/>
          </a:prstGeom>
        </p:spPr>
      </p:pic>
      <p:pic>
        <p:nvPicPr>
          <p:cNvPr id="65" name="图片 64">
            <a:extLst>
              <a:ext uri="{FF2B5EF4-FFF2-40B4-BE49-F238E27FC236}">
                <a16:creationId xmlns:a16="http://schemas.microsoft.com/office/drawing/2014/main" id="{5F816274-09F4-4537-9A9F-B602653D79F9}"/>
              </a:ext>
            </a:extLst>
          </p:cNvPr>
          <p:cNvPicPr>
            <a:picLocks noChangeAspect="1"/>
          </p:cNvPicPr>
          <p:nvPr/>
        </p:nvPicPr>
        <p:blipFill>
          <a:blip r:embed="rId14"/>
          <a:stretch>
            <a:fillRect/>
          </a:stretch>
        </p:blipFill>
        <p:spPr>
          <a:xfrm>
            <a:off x="1749821" y="4193510"/>
            <a:ext cx="590550" cy="457200"/>
          </a:xfrm>
          <a:prstGeom prst="rect">
            <a:avLst/>
          </a:prstGeom>
        </p:spPr>
      </p:pic>
      <p:pic>
        <p:nvPicPr>
          <p:cNvPr id="71" name="图片 70">
            <a:extLst>
              <a:ext uri="{FF2B5EF4-FFF2-40B4-BE49-F238E27FC236}">
                <a16:creationId xmlns:a16="http://schemas.microsoft.com/office/drawing/2014/main" id="{776AA257-CC72-4CBC-B9E4-AAE9F0868D1C}"/>
              </a:ext>
            </a:extLst>
          </p:cNvPr>
          <p:cNvPicPr>
            <a:picLocks noChangeAspect="1"/>
          </p:cNvPicPr>
          <p:nvPr/>
        </p:nvPicPr>
        <p:blipFill>
          <a:blip r:embed="rId15"/>
          <a:stretch>
            <a:fillRect/>
          </a:stretch>
        </p:blipFill>
        <p:spPr>
          <a:xfrm>
            <a:off x="2494475" y="4180175"/>
            <a:ext cx="590550" cy="457200"/>
          </a:xfrm>
          <a:prstGeom prst="rect">
            <a:avLst/>
          </a:prstGeom>
        </p:spPr>
      </p:pic>
      <p:pic>
        <p:nvPicPr>
          <p:cNvPr id="68" name="图片 67">
            <a:extLst>
              <a:ext uri="{FF2B5EF4-FFF2-40B4-BE49-F238E27FC236}">
                <a16:creationId xmlns:a16="http://schemas.microsoft.com/office/drawing/2014/main" id="{0DD158BE-CD4F-4285-9F73-CF461BC35DBA}"/>
              </a:ext>
            </a:extLst>
          </p:cNvPr>
          <p:cNvPicPr>
            <a:picLocks noChangeAspect="1"/>
          </p:cNvPicPr>
          <p:nvPr/>
        </p:nvPicPr>
        <p:blipFill>
          <a:blip r:embed="rId16"/>
          <a:stretch>
            <a:fillRect/>
          </a:stretch>
        </p:blipFill>
        <p:spPr>
          <a:xfrm>
            <a:off x="2130542" y="4372277"/>
            <a:ext cx="590550" cy="457200"/>
          </a:xfrm>
          <a:prstGeom prst="rect">
            <a:avLst/>
          </a:prstGeom>
        </p:spPr>
      </p:pic>
    </p:spTree>
    <p:extLst>
      <p:ext uri="{BB962C8B-B14F-4D97-AF65-F5344CB8AC3E}">
        <p14:creationId xmlns:p14="http://schemas.microsoft.com/office/powerpoint/2010/main" val="363764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5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par>
                                <p:cTn id="54" presetID="1"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7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par>
                                <p:cTn id="75" presetID="10"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1000"/>
                                        <p:tgtEl>
                                          <p:spTgt spid="86"/>
                                        </p:tgtEl>
                                      </p:cBhvr>
                                    </p:animEffect>
                                    <p:anim calcmode="lin" valueType="num">
                                      <p:cBhvr>
                                        <p:cTn id="81" dur="1000" fill="hold"/>
                                        <p:tgtEl>
                                          <p:spTgt spid="86"/>
                                        </p:tgtEl>
                                        <p:attrNameLst>
                                          <p:attrName>ppt_x</p:attrName>
                                        </p:attrNameLst>
                                      </p:cBhvr>
                                      <p:tavLst>
                                        <p:tav tm="0">
                                          <p:val>
                                            <p:strVal val="#ppt_x"/>
                                          </p:val>
                                        </p:tav>
                                        <p:tav tm="100000">
                                          <p:val>
                                            <p:strVal val="#ppt_x"/>
                                          </p:val>
                                        </p:tav>
                                      </p:tavLst>
                                    </p:anim>
                                    <p:anim calcmode="lin" valueType="num">
                                      <p:cBhvr>
                                        <p:cTn id="82"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1" grpId="0" animBg="1"/>
      <p:bldP spid="82" grpId="0" animBg="1"/>
      <p:bldP spid="76" grpId="0" animBg="1"/>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B26149-8C50-4C4C-9789-45B577818904}"/>
              </a:ext>
            </a:extLst>
          </p:cNvPr>
          <p:cNvSpPr>
            <a:spLocks noGrp="1"/>
          </p:cNvSpPr>
          <p:nvPr>
            <p:ph type="sldNum" sz="quarter" idx="12"/>
          </p:nvPr>
        </p:nvSpPr>
        <p:spPr/>
        <p:txBody>
          <a:bodyPr/>
          <a:lstStyle/>
          <a:p>
            <a:fld id="{8AD9B182-5BD6-45D0-A008-42079E5D91E0}" type="slidenum">
              <a:rPr lang="zh-CN" altLang="en-US" smtClean="0"/>
              <a:t>24</a:t>
            </a:fld>
            <a:endParaRPr lang="zh-CN" altLang="en-US"/>
          </a:p>
        </p:txBody>
      </p:sp>
      <p:sp>
        <p:nvSpPr>
          <p:cNvPr id="3" name="文本框 2">
            <a:extLst>
              <a:ext uri="{FF2B5EF4-FFF2-40B4-BE49-F238E27FC236}">
                <a16:creationId xmlns:a16="http://schemas.microsoft.com/office/drawing/2014/main" id="{62F91CA8-EB7F-4011-AA3F-FB5C59EE26E2}"/>
              </a:ext>
            </a:extLst>
          </p:cNvPr>
          <p:cNvSpPr txBox="1"/>
          <p:nvPr/>
        </p:nvSpPr>
        <p:spPr>
          <a:xfrm>
            <a:off x="1195387" y="215384"/>
            <a:ext cx="6624637" cy="523220"/>
          </a:xfrm>
          <a:prstGeom prst="rect">
            <a:avLst/>
          </a:prstGeom>
          <a:noFill/>
        </p:spPr>
        <p:txBody>
          <a:bodyPr wrap="square">
            <a:spAutoFit/>
          </a:bodyPr>
          <a:lstStyle/>
          <a:p>
            <a:r>
              <a:rPr lang="en-US" altLang="zh-CN" sz="2800" b="1" kern="0" dirty="0">
                <a:solidFill>
                  <a:srgbClr val="272B3E"/>
                </a:solidFill>
                <a:latin typeface="微软雅黑"/>
                <a:ea typeface="微软雅黑"/>
              </a:rPr>
              <a:t>Optimization for multi-NUMA arch</a:t>
            </a:r>
            <a:endParaRPr lang="zh-CN" altLang="en-US" sz="2800" b="1" kern="0" dirty="0">
              <a:solidFill>
                <a:srgbClr val="272B3E"/>
              </a:solidFill>
              <a:latin typeface="微软雅黑"/>
              <a:ea typeface="微软雅黑"/>
            </a:endParaRPr>
          </a:p>
        </p:txBody>
      </p:sp>
      <p:sp>
        <p:nvSpPr>
          <p:cNvPr id="4" name="文本框 3">
            <a:extLst>
              <a:ext uri="{FF2B5EF4-FFF2-40B4-BE49-F238E27FC236}">
                <a16:creationId xmlns:a16="http://schemas.microsoft.com/office/drawing/2014/main" id="{6E97E120-7D1D-4CB2-ACE7-414B41084190}"/>
              </a:ext>
            </a:extLst>
          </p:cNvPr>
          <p:cNvSpPr txBox="1"/>
          <p:nvPr/>
        </p:nvSpPr>
        <p:spPr>
          <a:xfrm>
            <a:off x="467929" y="1489156"/>
            <a:ext cx="10798896" cy="1135054"/>
          </a:xfrm>
          <a:prstGeom prst="rect">
            <a:avLst/>
          </a:prstGeom>
          <a:noFill/>
        </p:spPr>
        <p:txBody>
          <a:bodyPr wrap="square">
            <a:spAutoFit/>
          </a:bodyPr>
          <a:lstStyle/>
          <a:p>
            <a:pPr marL="0" marR="0" lvl="0" indent="0" algn="l" defTabSz="457200" rtl="0" eaLnBrk="1" fontAlgn="auto" latinLnBrk="1" hangingPunct="1">
              <a:lnSpc>
                <a:spcPct val="150000"/>
              </a:lnSpc>
              <a:spcBef>
                <a:spcPct val="0"/>
              </a:spcBef>
              <a:spcAft>
                <a:spcPts val="0"/>
              </a:spcAft>
              <a:buClrTx/>
              <a:buSzTx/>
              <a:buFont typeface="Wingdings" panose="05000000000000000000" pitchFamily="2" charset="2"/>
              <a:buChar char="Ø"/>
              <a:tabLst/>
              <a:defRPr/>
            </a:pPr>
            <a:r>
              <a:rPr kumimoji="0" lang="en-US" altLang="zh-CN" sz="2400"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 How to improve the </a:t>
            </a:r>
            <a:r>
              <a:rPr kumimoji="0" lang="en-US" altLang="zh-CN" sz="240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performance</a:t>
            </a:r>
            <a:r>
              <a:rPr kumimoji="0" lang="en-US" altLang="zh-CN" sz="2400"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 in </a:t>
            </a:r>
            <a:r>
              <a:rPr kumimoji="0" lang="en-US" altLang="zh-CN" sz="2400" b="1"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multi-NUMA</a:t>
            </a:r>
            <a:r>
              <a:rPr kumimoji="0" lang="en-US" altLang="zh-CN" sz="2400" b="0" i="0" u="none" strike="noStrike" kern="1200" cap="none" spc="0" normalizeH="0" baseline="0" noProof="0" dirty="0">
                <a:ln>
                  <a:noFill/>
                </a:ln>
                <a:solidFill>
                  <a:srgbClr val="44546A">
                    <a:lumMod val="75000"/>
                  </a:srgbClr>
                </a:solidFill>
                <a:effectLst/>
                <a:uLnTx/>
                <a:uFillTx/>
                <a:latin typeface="微软雅黑" panose="020B0503020204020204" pitchFamily="34" charset="-122"/>
                <a:ea typeface="微软雅黑" panose="020B0503020204020204" pitchFamily="34" charset="-122"/>
                <a:cs typeface="+mn-cs"/>
              </a:rPr>
              <a:t> architecture ?</a:t>
            </a:r>
          </a:p>
          <a:p>
            <a:pPr marL="72000" eaLnBrk="0" hangingPunct="0">
              <a:lnSpc>
                <a:spcPct val="150000"/>
              </a:lnSpc>
              <a:spcBef>
                <a:spcPts val="0"/>
              </a:spcBef>
              <a:defRPr/>
            </a:pPr>
            <a:r>
              <a:rPr lang="en-US" altLang="zh-CN" sz="2400" dirty="0">
                <a:solidFill>
                  <a:srgbClr val="3E5266"/>
                </a:solidFill>
                <a:latin typeface="微软雅黑" panose="020B0503020204020204" pitchFamily="34" charset="-122"/>
                <a:ea typeface="微软雅黑" panose="020B0503020204020204" pitchFamily="34" charset="-122"/>
              </a:rPr>
              <a:t>	 we need a efficient </a:t>
            </a:r>
            <a:r>
              <a:rPr lang="en-US" altLang="zh-CN" sz="2400" b="1" dirty="0">
                <a:solidFill>
                  <a:srgbClr val="3E5266"/>
                </a:solidFill>
                <a:latin typeface="微软雅黑" panose="020B0503020204020204" pitchFamily="34" charset="-122"/>
                <a:ea typeface="微软雅黑" panose="020B0503020204020204" pitchFamily="34" charset="-122"/>
              </a:rPr>
              <a:t>task mapping optimization</a:t>
            </a:r>
            <a:endParaRPr lang="en-US" altLang="zh-CN" sz="2400" dirty="0">
              <a:solidFill>
                <a:srgbClr val="3E5266"/>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4F577562-4473-42B6-B1C1-6FE6517EA1CD}"/>
              </a:ext>
            </a:extLst>
          </p:cNvPr>
          <p:cNvSpPr/>
          <p:nvPr/>
        </p:nvSpPr>
        <p:spPr>
          <a:xfrm>
            <a:off x="731647" y="2829412"/>
            <a:ext cx="4131467" cy="835255"/>
          </a:xfrm>
          <a:prstGeom prst="rect">
            <a:avLst/>
          </a:prstGeom>
          <a:noFill/>
          <a:ln w="12700" cap="flat" cmpd="sng" algn="ctr">
            <a:noFill/>
            <a:prstDash val="solid"/>
            <a:miter lim="800000"/>
          </a:ln>
          <a:effectLst/>
        </p:spPr>
        <p:txBody>
          <a:bodyPr anchor="ctr"/>
          <a:lstStyle/>
          <a:p>
            <a:pPr marL="357750" indent="-285750" eaLnBrk="0" hangingPunct="0">
              <a:spcBef>
                <a:spcPts val="0"/>
              </a:spcBef>
              <a:buFont typeface="Wingdings" panose="05000000000000000000" pitchFamily="2" charset="2"/>
              <a:buChar char="p"/>
              <a:defRPr/>
            </a:pPr>
            <a:r>
              <a:rPr lang="en-US" altLang="zh-CN" sz="2400" dirty="0">
                <a:latin typeface="微软雅黑" panose="020B0503020204020204" pitchFamily="34" charset="-122"/>
                <a:ea typeface="微软雅黑" panose="020B0503020204020204" pitchFamily="34" charset="-122"/>
              </a:rPr>
              <a:t> Thread NUMA affinity</a:t>
            </a:r>
          </a:p>
        </p:txBody>
      </p:sp>
      <p:sp>
        <p:nvSpPr>
          <p:cNvPr id="8" name="矩形 1">
            <a:extLst>
              <a:ext uri="{FF2B5EF4-FFF2-40B4-BE49-F238E27FC236}">
                <a16:creationId xmlns:a16="http://schemas.microsoft.com/office/drawing/2014/main" id="{54B7F4A1-A545-454A-839D-9EEC37334239}"/>
              </a:ext>
            </a:extLst>
          </p:cNvPr>
          <p:cNvSpPr>
            <a:spLocks noChangeArrowheads="1"/>
          </p:cNvSpPr>
          <p:nvPr/>
        </p:nvSpPr>
        <p:spPr bwMode="auto">
          <a:xfrm>
            <a:off x="896109" y="4075187"/>
            <a:ext cx="7764570" cy="16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lnSpc>
                <a:spcPts val="3200"/>
              </a:lnSpc>
              <a:spcBef>
                <a:spcPct val="0"/>
              </a:spcBef>
              <a:buFont typeface="+mj-ea"/>
              <a:buAutoNum type="circleNumDbPlain"/>
            </a:pPr>
            <a:r>
              <a:rPr lang="en-US" altLang="zh-CN" sz="2200" dirty="0">
                <a:latin typeface="微软雅黑" panose="020B0503020204020204" pitchFamily="34" charset="-122"/>
                <a:ea typeface="微软雅黑" panose="020B0503020204020204" pitchFamily="34" charset="-122"/>
                <a:sym typeface="Wingdings" panose="05000000000000000000" pitchFamily="2" charset="2"/>
              </a:rPr>
              <a:t> </a:t>
            </a:r>
            <a:r>
              <a:rPr lang="en-US" altLang="zh-CN"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Pin threads</a:t>
            </a:r>
            <a:r>
              <a:rPr lang="en-US" altLang="zh-CN" sz="2400" b="1" dirty="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 </a:t>
            </a:r>
            <a:r>
              <a:rPr lang="en-US" altLang="zh-CN" sz="2400" dirty="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to the entire cores of NUMA node</a:t>
            </a:r>
          </a:p>
          <a:p>
            <a:pPr eaLnBrk="1" latinLnBrk="1" hangingPunct="1">
              <a:lnSpc>
                <a:spcPts val="3200"/>
              </a:lnSpc>
              <a:spcBef>
                <a:spcPct val="0"/>
              </a:spcBef>
              <a:buFont typeface="+mj-ea"/>
              <a:buAutoNum type="circleNumDbPlain"/>
            </a:pPr>
            <a:endParaRPr lang="en-US" altLang="zh-CN" sz="2400" dirty="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eaLnBrk="1" latinLnBrk="1" hangingPunct="1">
              <a:lnSpc>
                <a:spcPts val="3200"/>
              </a:lnSpc>
              <a:spcBef>
                <a:spcPct val="0"/>
              </a:spcBef>
              <a:buFont typeface="+mj-ea"/>
              <a:buAutoNum type="circleNumDbPlain"/>
            </a:pPr>
            <a:r>
              <a:rPr lang="en-US" altLang="zh-CN" sz="2400" dirty="0">
                <a:latin typeface="微软雅黑" panose="020B0503020204020204" pitchFamily="34" charset="-122"/>
                <a:ea typeface="微软雅黑" panose="020B0503020204020204" pitchFamily="34" charset="-122"/>
              </a:rPr>
              <a:t> </a:t>
            </a:r>
            <a:r>
              <a:rPr lang="en-US" altLang="zh-CN" sz="2400" b="1" dirty="0">
                <a:solidFill>
                  <a:srgbClr val="C00000"/>
                </a:solidFill>
                <a:latin typeface="微软雅黑" panose="020B0503020204020204" pitchFamily="34" charset="-122"/>
                <a:ea typeface="微软雅黑" panose="020B0503020204020204" pitchFamily="34" charset="-122"/>
              </a:rPr>
              <a:t>A search sequence table </a:t>
            </a:r>
            <a:r>
              <a:rPr lang="en-US" altLang="zh-CN" sz="2400" dirty="0">
                <a:solidFill>
                  <a:schemeClr val="tx2">
                    <a:lumMod val="75000"/>
                  </a:schemeClr>
                </a:solidFill>
                <a:latin typeface="微软雅黑" panose="020B0503020204020204" pitchFamily="34" charset="-122"/>
                <a:ea typeface="微软雅黑" panose="020B0503020204020204" pitchFamily="34" charset="-122"/>
              </a:rPr>
              <a:t>on each NUMA node</a:t>
            </a:r>
          </a:p>
          <a:p>
            <a:pPr eaLnBrk="1" latinLnBrk="1" hangingPunct="1">
              <a:lnSpc>
                <a:spcPts val="3200"/>
              </a:lnSpc>
              <a:spcBef>
                <a:spcPct val="0"/>
              </a:spcBef>
              <a:buFont typeface="+mj-ea"/>
              <a:buAutoNum type="circleNumDbPlain"/>
            </a:pP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id="{D7012869-B881-48E5-888B-BFEEE06E5A55}"/>
              </a:ext>
            </a:extLst>
          </p:cNvPr>
          <p:cNvPicPr>
            <a:picLocks noChangeAspect="1"/>
          </p:cNvPicPr>
          <p:nvPr/>
        </p:nvPicPr>
        <p:blipFill>
          <a:blip r:embed="rId3"/>
          <a:stretch>
            <a:fillRect/>
          </a:stretch>
        </p:blipFill>
        <p:spPr>
          <a:xfrm>
            <a:off x="8876050" y="2495551"/>
            <a:ext cx="2390775" cy="2457450"/>
          </a:xfrm>
          <a:prstGeom prst="rect">
            <a:avLst/>
          </a:prstGeom>
        </p:spPr>
      </p:pic>
      <p:grpSp>
        <p:nvGrpSpPr>
          <p:cNvPr id="17" name="组合 16">
            <a:extLst>
              <a:ext uri="{FF2B5EF4-FFF2-40B4-BE49-F238E27FC236}">
                <a16:creationId xmlns:a16="http://schemas.microsoft.com/office/drawing/2014/main" id="{29DFA1E7-2ED5-4083-A502-0E8417BC1D1F}"/>
              </a:ext>
            </a:extLst>
          </p:cNvPr>
          <p:cNvGrpSpPr/>
          <p:nvPr/>
        </p:nvGrpSpPr>
        <p:grpSpPr>
          <a:xfrm>
            <a:off x="9284566" y="4988952"/>
            <a:ext cx="285750" cy="276225"/>
            <a:chOff x="7219950" y="6029325"/>
            <a:chExt cx="342900" cy="372340"/>
          </a:xfrm>
        </p:grpSpPr>
        <p:sp>
          <p:nvSpPr>
            <p:cNvPr id="14" name="矩形 13">
              <a:extLst>
                <a:ext uri="{FF2B5EF4-FFF2-40B4-BE49-F238E27FC236}">
                  <a16:creationId xmlns:a16="http://schemas.microsoft.com/office/drawing/2014/main" id="{69A9BFCA-302A-4EE9-A7E7-9799456C7EC2}"/>
                </a:ext>
              </a:extLst>
            </p:cNvPr>
            <p:cNvSpPr/>
            <p:nvPr/>
          </p:nvSpPr>
          <p:spPr>
            <a:xfrm>
              <a:off x="7219950" y="6029325"/>
              <a:ext cx="342900" cy="37234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a:extLst>
                <a:ext uri="{FF2B5EF4-FFF2-40B4-BE49-F238E27FC236}">
                  <a16:creationId xmlns:a16="http://schemas.microsoft.com/office/drawing/2014/main" id="{99C53A26-AAD7-466E-8335-77C32956CF41}"/>
                </a:ext>
              </a:extLst>
            </p:cNvPr>
            <p:cNvSpPr/>
            <p:nvPr/>
          </p:nvSpPr>
          <p:spPr>
            <a:xfrm>
              <a:off x="7334250" y="6072620"/>
              <a:ext cx="119070" cy="300470"/>
            </a:xfrm>
            <a:custGeom>
              <a:avLst/>
              <a:gdLst>
                <a:gd name="connsiteX0" fmla="*/ 257191 w 257191"/>
                <a:gd name="connsiteY0" fmla="*/ 0 h 742950"/>
                <a:gd name="connsiteX1" fmla="*/ 209566 w 257191"/>
                <a:gd name="connsiteY1" fmla="*/ 19050 h 742950"/>
                <a:gd name="connsiteX2" fmla="*/ 114316 w 257191"/>
                <a:gd name="connsiteY2" fmla="*/ 95250 h 742950"/>
                <a:gd name="connsiteX3" fmla="*/ 95266 w 257191"/>
                <a:gd name="connsiteY3" fmla="*/ 133350 h 742950"/>
                <a:gd name="connsiteX4" fmla="*/ 104791 w 257191"/>
                <a:gd name="connsiteY4" fmla="*/ 304800 h 742950"/>
                <a:gd name="connsiteX5" fmla="*/ 133366 w 257191"/>
                <a:gd name="connsiteY5" fmla="*/ 361950 h 742950"/>
                <a:gd name="connsiteX6" fmla="*/ 161941 w 257191"/>
                <a:gd name="connsiteY6" fmla="*/ 438150 h 742950"/>
                <a:gd name="connsiteX7" fmla="*/ 209566 w 257191"/>
                <a:gd name="connsiteY7" fmla="*/ 523875 h 742950"/>
                <a:gd name="connsiteX8" fmla="*/ 133366 w 257191"/>
                <a:gd name="connsiteY8" fmla="*/ 676275 h 742950"/>
                <a:gd name="connsiteX9" fmla="*/ 76216 w 257191"/>
                <a:gd name="connsiteY9" fmla="*/ 714375 h 742950"/>
                <a:gd name="connsiteX10" fmla="*/ 16 w 257191"/>
                <a:gd name="connsiteY10"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91" h="742950">
                  <a:moveTo>
                    <a:pt x="257191" y="0"/>
                  </a:moveTo>
                  <a:cubicBezTo>
                    <a:pt x="241316" y="6350"/>
                    <a:pt x="224576" y="10863"/>
                    <a:pt x="209566" y="19050"/>
                  </a:cubicBezTo>
                  <a:cubicBezTo>
                    <a:pt x="177843" y="36354"/>
                    <a:pt x="136936" y="65090"/>
                    <a:pt x="114316" y="95250"/>
                  </a:cubicBezTo>
                  <a:cubicBezTo>
                    <a:pt x="105797" y="106609"/>
                    <a:pt x="101616" y="120650"/>
                    <a:pt x="95266" y="133350"/>
                  </a:cubicBezTo>
                  <a:cubicBezTo>
                    <a:pt x="80110" y="209131"/>
                    <a:pt x="76679" y="197975"/>
                    <a:pt x="104791" y="304800"/>
                  </a:cubicBezTo>
                  <a:cubicBezTo>
                    <a:pt x="110211" y="325397"/>
                    <a:pt x="124976" y="342374"/>
                    <a:pt x="133366" y="361950"/>
                  </a:cubicBezTo>
                  <a:cubicBezTo>
                    <a:pt x="144052" y="386884"/>
                    <a:pt x="151507" y="413109"/>
                    <a:pt x="161941" y="438150"/>
                  </a:cubicBezTo>
                  <a:cubicBezTo>
                    <a:pt x="174363" y="467964"/>
                    <a:pt x="193122" y="496468"/>
                    <a:pt x="209566" y="523875"/>
                  </a:cubicBezTo>
                  <a:cubicBezTo>
                    <a:pt x="189081" y="626302"/>
                    <a:pt x="210209" y="612239"/>
                    <a:pt x="133366" y="676275"/>
                  </a:cubicBezTo>
                  <a:cubicBezTo>
                    <a:pt x="115777" y="690932"/>
                    <a:pt x="97260" y="705356"/>
                    <a:pt x="76216" y="714375"/>
                  </a:cubicBezTo>
                  <a:cubicBezTo>
                    <a:pt x="-3064" y="748352"/>
                    <a:pt x="16" y="705526"/>
                    <a:pt x="16" y="742950"/>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6FCF8B60-F667-4CF3-966B-22E921DE9EDB}"/>
              </a:ext>
            </a:extLst>
          </p:cNvPr>
          <p:cNvGrpSpPr/>
          <p:nvPr/>
        </p:nvGrpSpPr>
        <p:grpSpPr>
          <a:xfrm>
            <a:off x="9795212" y="4988952"/>
            <a:ext cx="285750" cy="276225"/>
            <a:chOff x="7219950" y="6029325"/>
            <a:chExt cx="342900" cy="372340"/>
          </a:xfrm>
        </p:grpSpPr>
        <p:sp>
          <p:nvSpPr>
            <p:cNvPr id="21" name="矩形 20">
              <a:extLst>
                <a:ext uri="{FF2B5EF4-FFF2-40B4-BE49-F238E27FC236}">
                  <a16:creationId xmlns:a16="http://schemas.microsoft.com/office/drawing/2014/main" id="{4B3F28CD-047B-4A24-8FCF-D94D89F53D6C}"/>
                </a:ext>
              </a:extLst>
            </p:cNvPr>
            <p:cNvSpPr/>
            <p:nvPr/>
          </p:nvSpPr>
          <p:spPr>
            <a:xfrm>
              <a:off x="7219950" y="6029325"/>
              <a:ext cx="342900" cy="37234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EE8FBDC2-E046-4CC1-9FB9-6CE1091524A1}"/>
                </a:ext>
              </a:extLst>
            </p:cNvPr>
            <p:cNvSpPr/>
            <p:nvPr/>
          </p:nvSpPr>
          <p:spPr>
            <a:xfrm>
              <a:off x="7334250" y="6072620"/>
              <a:ext cx="119070" cy="300470"/>
            </a:xfrm>
            <a:custGeom>
              <a:avLst/>
              <a:gdLst>
                <a:gd name="connsiteX0" fmla="*/ 257191 w 257191"/>
                <a:gd name="connsiteY0" fmla="*/ 0 h 742950"/>
                <a:gd name="connsiteX1" fmla="*/ 209566 w 257191"/>
                <a:gd name="connsiteY1" fmla="*/ 19050 h 742950"/>
                <a:gd name="connsiteX2" fmla="*/ 114316 w 257191"/>
                <a:gd name="connsiteY2" fmla="*/ 95250 h 742950"/>
                <a:gd name="connsiteX3" fmla="*/ 95266 w 257191"/>
                <a:gd name="connsiteY3" fmla="*/ 133350 h 742950"/>
                <a:gd name="connsiteX4" fmla="*/ 104791 w 257191"/>
                <a:gd name="connsiteY4" fmla="*/ 304800 h 742950"/>
                <a:gd name="connsiteX5" fmla="*/ 133366 w 257191"/>
                <a:gd name="connsiteY5" fmla="*/ 361950 h 742950"/>
                <a:gd name="connsiteX6" fmla="*/ 161941 w 257191"/>
                <a:gd name="connsiteY6" fmla="*/ 438150 h 742950"/>
                <a:gd name="connsiteX7" fmla="*/ 209566 w 257191"/>
                <a:gd name="connsiteY7" fmla="*/ 523875 h 742950"/>
                <a:gd name="connsiteX8" fmla="*/ 133366 w 257191"/>
                <a:gd name="connsiteY8" fmla="*/ 676275 h 742950"/>
                <a:gd name="connsiteX9" fmla="*/ 76216 w 257191"/>
                <a:gd name="connsiteY9" fmla="*/ 714375 h 742950"/>
                <a:gd name="connsiteX10" fmla="*/ 16 w 257191"/>
                <a:gd name="connsiteY10"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91" h="742950">
                  <a:moveTo>
                    <a:pt x="257191" y="0"/>
                  </a:moveTo>
                  <a:cubicBezTo>
                    <a:pt x="241316" y="6350"/>
                    <a:pt x="224576" y="10863"/>
                    <a:pt x="209566" y="19050"/>
                  </a:cubicBezTo>
                  <a:cubicBezTo>
                    <a:pt x="177843" y="36354"/>
                    <a:pt x="136936" y="65090"/>
                    <a:pt x="114316" y="95250"/>
                  </a:cubicBezTo>
                  <a:cubicBezTo>
                    <a:pt x="105797" y="106609"/>
                    <a:pt x="101616" y="120650"/>
                    <a:pt x="95266" y="133350"/>
                  </a:cubicBezTo>
                  <a:cubicBezTo>
                    <a:pt x="80110" y="209131"/>
                    <a:pt x="76679" y="197975"/>
                    <a:pt x="104791" y="304800"/>
                  </a:cubicBezTo>
                  <a:cubicBezTo>
                    <a:pt x="110211" y="325397"/>
                    <a:pt x="124976" y="342374"/>
                    <a:pt x="133366" y="361950"/>
                  </a:cubicBezTo>
                  <a:cubicBezTo>
                    <a:pt x="144052" y="386884"/>
                    <a:pt x="151507" y="413109"/>
                    <a:pt x="161941" y="438150"/>
                  </a:cubicBezTo>
                  <a:cubicBezTo>
                    <a:pt x="174363" y="467964"/>
                    <a:pt x="193122" y="496468"/>
                    <a:pt x="209566" y="523875"/>
                  </a:cubicBezTo>
                  <a:cubicBezTo>
                    <a:pt x="189081" y="626302"/>
                    <a:pt x="210209" y="612239"/>
                    <a:pt x="133366" y="676275"/>
                  </a:cubicBezTo>
                  <a:cubicBezTo>
                    <a:pt x="115777" y="690932"/>
                    <a:pt x="97260" y="705356"/>
                    <a:pt x="76216" y="714375"/>
                  </a:cubicBezTo>
                  <a:cubicBezTo>
                    <a:pt x="-3064" y="748352"/>
                    <a:pt x="16" y="705526"/>
                    <a:pt x="16" y="742950"/>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12A65EC2-900D-43BF-96F9-FB3E584E37DC}"/>
              </a:ext>
            </a:extLst>
          </p:cNvPr>
          <p:cNvGrpSpPr/>
          <p:nvPr/>
        </p:nvGrpSpPr>
        <p:grpSpPr>
          <a:xfrm>
            <a:off x="10360891" y="4988951"/>
            <a:ext cx="285750" cy="276225"/>
            <a:chOff x="7219950" y="6029325"/>
            <a:chExt cx="342900" cy="372340"/>
          </a:xfrm>
        </p:grpSpPr>
        <p:sp>
          <p:nvSpPr>
            <p:cNvPr id="24" name="矩形 23">
              <a:extLst>
                <a:ext uri="{FF2B5EF4-FFF2-40B4-BE49-F238E27FC236}">
                  <a16:creationId xmlns:a16="http://schemas.microsoft.com/office/drawing/2014/main" id="{1D3C4E8C-3A42-4D85-B91A-F5714FF39038}"/>
                </a:ext>
              </a:extLst>
            </p:cNvPr>
            <p:cNvSpPr/>
            <p:nvPr/>
          </p:nvSpPr>
          <p:spPr>
            <a:xfrm>
              <a:off x="7219950" y="6029325"/>
              <a:ext cx="342900" cy="37234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a:extLst>
                <a:ext uri="{FF2B5EF4-FFF2-40B4-BE49-F238E27FC236}">
                  <a16:creationId xmlns:a16="http://schemas.microsoft.com/office/drawing/2014/main" id="{85F61588-4958-4028-A974-5A0DF201DFA2}"/>
                </a:ext>
              </a:extLst>
            </p:cNvPr>
            <p:cNvSpPr/>
            <p:nvPr/>
          </p:nvSpPr>
          <p:spPr>
            <a:xfrm>
              <a:off x="7334250" y="6072620"/>
              <a:ext cx="119070" cy="300470"/>
            </a:xfrm>
            <a:custGeom>
              <a:avLst/>
              <a:gdLst>
                <a:gd name="connsiteX0" fmla="*/ 257191 w 257191"/>
                <a:gd name="connsiteY0" fmla="*/ 0 h 742950"/>
                <a:gd name="connsiteX1" fmla="*/ 209566 w 257191"/>
                <a:gd name="connsiteY1" fmla="*/ 19050 h 742950"/>
                <a:gd name="connsiteX2" fmla="*/ 114316 w 257191"/>
                <a:gd name="connsiteY2" fmla="*/ 95250 h 742950"/>
                <a:gd name="connsiteX3" fmla="*/ 95266 w 257191"/>
                <a:gd name="connsiteY3" fmla="*/ 133350 h 742950"/>
                <a:gd name="connsiteX4" fmla="*/ 104791 w 257191"/>
                <a:gd name="connsiteY4" fmla="*/ 304800 h 742950"/>
                <a:gd name="connsiteX5" fmla="*/ 133366 w 257191"/>
                <a:gd name="connsiteY5" fmla="*/ 361950 h 742950"/>
                <a:gd name="connsiteX6" fmla="*/ 161941 w 257191"/>
                <a:gd name="connsiteY6" fmla="*/ 438150 h 742950"/>
                <a:gd name="connsiteX7" fmla="*/ 209566 w 257191"/>
                <a:gd name="connsiteY7" fmla="*/ 523875 h 742950"/>
                <a:gd name="connsiteX8" fmla="*/ 133366 w 257191"/>
                <a:gd name="connsiteY8" fmla="*/ 676275 h 742950"/>
                <a:gd name="connsiteX9" fmla="*/ 76216 w 257191"/>
                <a:gd name="connsiteY9" fmla="*/ 714375 h 742950"/>
                <a:gd name="connsiteX10" fmla="*/ 16 w 257191"/>
                <a:gd name="connsiteY10"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91" h="742950">
                  <a:moveTo>
                    <a:pt x="257191" y="0"/>
                  </a:moveTo>
                  <a:cubicBezTo>
                    <a:pt x="241316" y="6350"/>
                    <a:pt x="224576" y="10863"/>
                    <a:pt x="209566" y="19050"/>
                  </a:cubicBezTo>
                  <a:cubicBezTo>
                    <a:pt x="177843" y="36354"/>
                    <a:pt x="136936" y="65090"/>
                    <a:pt x="114316" y="95250"/>
                  </a:cubicBezTo>
                  <a:cubicBezTo>
                    <a:pt x="105797" y="106609"/>
                    <a:pt x="101616" y="120650"/>
                    <a:pt x="95266" y="133350"/>
                  </a:cubicBezTo>
                  <a:cubicBezTo>
                    <a:pt x="80110" y="209131"/>
                    <a:pt x="76679" y="197975"/>
                    <a:pt x="104791" y="304800"/>
                  </a:cubicBezTo>
                  <a:cubicBezTo>
                    <a:pt x="110211" y="325397"/>
                    <a:pt x="124976" y="342374"/>
                    <a:pt x="133366" y="361950"/>
                  </a:cubicBezTo>
                  <a:cubicBezTo>
                    <a:pt x="144052" y="386884"/>
                    <a:pt x="151507" y="413109"/>
                    <a:pt x="161941" y="438150"/>
                  </a:cubicBezTo>
                  <a:cubicBezTo>
                    <a:pt x="174363" y="467964"/>
                    <a:pt x="193122" y="496468"/>
                    <a:pt x="209566" y="523875"/>
                  </a:cubicBezTo>
                  <a:cubicBezTo>
                    <a:pt x="189081" y="626302"/>
                    <a:pt x="210209" y="612239"/>
                    <a:pt x="133366" y="676275"/>
                  </a:cubicBezTo>
                  <a:cubicBezTo>
                    <a:pt x="115777" y="690932"/>
                    <a:pt x="97260" y="705356"/>
                    <a:pt x="76216" y="714375"/>
                  </a:cubicBezTo>
                  <a:cubicBezTo>
                    <a:pt x="-3064" y="748352"/>
                    <a:pt x="16" y="705526"/>
                    <a:pt x="16" y="742950"/>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AE2DA71F-1AB9-4234-933D-785BD9BADAC5}"/>
              </a:ext>
            </a:extLst>
          </p:cNvPr>
          <p:cNvGrpSpPr/>
          <p:nvPr/>
        </p:nvGrpSpPr>
        <p:grpSpPr>
          <a:xfrm>
            <a:off x="9379816" y="3855476"/>
            <a:ext cx="285750" cy="276225"/>
            <a:chOff x="7219950" y="6029325"/>
            <a:chExt cx="342900" cy="372340"/>
          </a:xfrm>
        </p:grpSpPr>
        <p:sp>
          <p:nvSpPr>
            <p:cNvPr id="27" name="矩形 26">
              <a:extLst>
                <a:ext uri="{FF2B5EF4-FFF2-40B4-BE49-F238E27FC236}">
                  <a16:creationId xmlns:a16="http://schemas.microsoft.com/office/drawing/2014/main" id="{39822B3C-A36D-4C72-BBA6-65BF01C8F282}"/>
                </a:ext>
              </a:extLst>
            </p:cNvPr>
            <p:cNvSpPr/>
            <p:nvPr/>
          </p:nvSpPr>
          <p:spPr>
            <a:xfrm>
              <a:off x="7219950" y="6029325"/>
              <a:ext cx="342900" cy="37234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形状 27">
              <a:extLst>
                <a:ext uri="{FF2B5EF4-FFF2-40B4-BE49-F238E27FC236}">
                  <a16:creationId xmlns:a16="http://schemas.microsoft.com/office/drawing/2014/main" id="{27421FC1-0424-4DBA-BBC3-BF2B2D752638}"/>
                </a:ext>
              </a:extLst>
            </p:cNvPr>
            <p:cNvSpPr/>
            <p:nvPr/>
          </p:nvSpPr>
          <p:spPr>
            <a:xfrm>
              <a:off x="7334250" y="6072620"/>
              <a:ext cx="119070" cy="300470"/>
            </a:xfrm>
            <a:custGeom>
              <a:avLst/>
              <a:gdLst>
                <a:gd name="connsiteX0" fmla="*/ 257191 w 257191"/>
                <a:gd name="connsiteY0" fmla="*/ 0 h 742950"/>
                <a:gd name="connsiteX1" fmla="*/ 209566 w 257191"/>
                <a:gd name="connsiteY1" fmla="*/ 19050 h 742950"/>
                <a:gd name="connsiteX2" fmla="*/ 114316 w 257191"/>
                <a:gd name="connsiteY2" fmla="*/ 95250 h 742950"/>
                <a:gd name="connsiteX3" fmla="*/ 95266 w 257191"/>
                <a:gd name="connsiteY3" fmla="*/ 133350 h 742950"/>
                <a:gd name="connsiteX4" fmla="*/ 104791 w 257191"/>
                <a:gd name="connsiteY4" fmla="*/ 304800 h 742950"/>
                <a:gd name="connsiteX5" fmla="*/ 133366 w 257191"/>
                <a:gd name="connsiteY5" fmla="*/ 361950 h 742950"/>
                <a:gd name="connsiteX6" fmla="*/ 161941 w 257191"/>
                <a:gd name="connsiteY6" fmla="*/ 438150 h 742950"/>
                <a:gd name="connsiteX7" fmla="*/ 209566 w 257191"/>
                <a:gd name="connsiteY7" fmla="*/ 523875 h 742950"/>
                <a:gd name="connsiteX8" fmla="*/ 133366 w 257191"/>
                <a:gd name="connsiteY8" fmla="*/ 676275 h 742950"/>
                <a:gd name="connsiteX9" fmla="*/ 76216 w 257191"/>
                <a:gd name="connsiteY9" fmla="*/ 714375 h 742950"/>
                <a:gd name="connsiteX10" fmla="*/ 16 w 257191"/>
                <a:gd name="connsiteY10" fmla="*/ 74295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191" h="742950">
                  <a:moveTo>
                    <a:pt x="257191" y="0"/>
                  </a:moveTo>
                  <a:cubicBezTo>
                    <a:pt x="241316" y="6350"/>
                    <a:pt x="224576" y="10863"/>
                    <a:pt x="209566" y="19050"/>
                  </a:cubicBezTo>
                  <a:cubicBezTo>
                    <a:pt x="177843" y="36354"/>
                    <a:pt x="136936" y="65090"/>
                    <a:pt x="114316" y="95250"/>
                  </a:cubicBezTo>
                  <a:cubicBezTo>
                    <a:pt x="105797" y="106609"/>
                    <a:pt x="101616" y="120650"/>
                    <a:pt x="95266" y="133350"/>
                  </a:cubicBezTo>
                  <a:cubicBezTo>
                    <a:pt x="80110" y="209131"/>
                    <a:pt x="76679" y="197975"/>
                    <a:pt x="104791" y="304800"/>
                  </a:cubicBezTo>
                  <a:cubicBezTo>
                    <a:pt x="110211" y="325397"/>
                    <a:pt x="124976" y="342374"/>
                    <a:pt x="133366" y="361950"/>
                  </a:cubicBezTo>
                  <a:cubicBezTo>
                    <a:pt x="144052" y="386884"/>
                    <a:pt x="151507" y="413109"/>
                    <a:pt x="161941" y="438150"/>
                  </a:cubicBezTo>
                  <a:cubicBezTo>
                    <a:pt x="174363" y="467964"/>
                    <a:pt x="193122" y="496468"/>
                    <a:pt x="209566" y="523875"/>
                  </a:cubicBezTo>
                  <a:cubicBezTo>
                    <a:pt x="189081" y="626302"/>
                    <a:pt x="210209" y="612239"/>
                    <a:pt x="133366" y="676275"/>
                  </a:cubicBezTo>
                  <a:cubicBezTo>
                    <a:pt x="115777" y="690932"/>
                    <a:pt x="97260" y="705356"/>
                    <a:pt x="76216" y="714375"/>
                  </a:cubicBezTo>
                  <a:cubicBezTo>
                    <a:pt x="-3064" y="748352"/>
                    <a:pt x="16" y="705526"/>
                    <a:pt x="16" y="742950"/>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pic>
        <p:nvPicPr>
          <p:cNvPr id="32" name="图片 31">
            <a:extLst>
              <a:ext uri="{FF2B5EF4-FFF2-40B4-BE49-F238E27FC236}">
                <a16:creationId xmlns:a16="http://schemas.microsoft.com/office/drawing/2014/main" id="{23A5012B-3989-4A75-984D-185D41175B08}"/>
              </a:ext>
            </a:extLst>
          </p:cNvPr>
          <p:cNvPicPr>
            <a:picLocks noChangeAspect="1"/>
          </p:cNvPicPr>
          <p:nvPr/>
        </p:nvPicPr>
        <p:blipFill>
          <a:blip r:embed="rId4"/>
          <a:stretch>
            <a:fillRect/>
          </a:stretch>
        </p:blipFill>
        <p:spPr>
          <a:xfrm rot="5400000">
            <a:off x="9598891" y="5360365"/>
            <a:ext cx="647700" cy="895350"/>
          </a:xfrm>
          <a:prstGeom prst="rect">
            <a:avLst/>
          </a:prstGeom>
        </p:spPr>
      </p:pic>
      <p:sp>
        <p:nvSpPr>
          <p:cNvPr id="36" name="任意多边形: 形状 35">
            <a:extLst>
              <a:ext uri="{FF2B5EF4-FFF2-40B4-BE49-F238E27FC236}">
                <a16:creationId xmlns:a16="http://schemas.microsoft.com/office/drawing/2014/main" id="{DB74A7E1-901F-4BB0-BC0A-70661EE16EBF}"/>
              </a:ext>
            </a:extLst>
          </p:cNvPr>
          <p:cNvSpPr/>
          <p:nvPr/>
        </p:nvSpPr>
        <p:spPr>
          <a:xfrm>
            <a:off x="10313266" y="5279260"/>
            <a:ext cx="166317" cy="428625"/>
          </a:xfrm>
          <a:custGeom>
            <a:avLst/>
            <a:gdLst>
              <a:gd name="connsiteX0" fmla="*/ 152400 w 166317"/>
              <a:gd name="connsiteY0" fmla="*/ 0 h 428625"/>
              <a:gd name="connsiteX1" fmla="*/ 142875 w 166317"/>
              <a:gd name="connsiteY1" fmla="*/ 247650 h 428625"/>
              <a:gd name="connsiteX2" fmla="*/ 123825 w 166317"/>
              <a:gd name="connsiteY2" fmla="*/ 285750 h 428625"/>
              <a:gd name="connsiteX3" fmla="*/ 114300 w 166317"/>
              <a:gd name="connsiteY3" fmla="*/ 314325 h 428625"/>
              <a:gd name="connsiteX4" fmla="*/ 57150 w 166317"/>
              <a:gd name="connsiteY4" fmla="*/ 390525 h 428625"/>
              <a:gd name="connsiteX5" fmla="*/ 0 w 166317"/>
              <a:gd name="connsiteY5" fmla="*/ 4286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317" h="428625">
                <a:moveTo>
                  <a:pt x="152400" y="0"/>
                </a:moveTo>
                <a:cubicBezTo>
                  <a:pt x="173180" y="103902"/>
                  <a:pt x="171236" y="70391"/>
                  <a:pt x="142875" y="247650"/>
                </a:cubicBezTo>
                <a:cubicBezTo>
                  <a:pt x="140632" y="261671"/>
                  <a:pt x="129418" y="272699"/>
                  <a:pt x="123825" y="285750"/>
                </a:cubicBezTo>
                <a:cubicBezTo>
                  <a:pt x="119870" y="294978"/>
                  <a:pt x="118790" y="305345"/>
                  <a:pt x="114300" y="314325"/>
                </a:cubicBezTo>
                <a:cubicBezTo>
                  <a:pt x="105865" y="331194"/>
                  <a:pt x="63522" y="384790"/>
                  <a:pt x="57150" y="390525"/>
                </a:cubicBezTo>
                <a:cubicBezTo>
                  <a:pt x="40132" y="405841"/>
                  <a:pt x="0" y="428625"/>
                  <a:pt x="0" y="428625"/>
                </a:cubicBezTo>
              </a:path>
            </a:pathLst>
          </a:custGeom>
          <a:noFill/>
          <a:ln>
            <a:solidFill>
              <a:srgbClr val="3D5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5165"/>
              </a:solidFill>
            </a:endParaRPr>
          </a:p>
        </p:txBody>
      </p:sp>
      <p:sp>
        <p:nvSpPr>
          <p:cNvPr id="37" name="任意多边形: 形状 36">
            <a:extLst>
              <a:ext uri="{FF2B5EF4-FFF2-40B4-BE49-F238E27FC236}">
                <a16:creationId xmlns:a16="http://schemas.microsoft.com/office/drawing/2014/main" id="{405B257E-7511-4A10-B9B4-65FB40F9BD11}"/>
              </a:ext>
            </a:extLst>
          </p:cNvPr>
          <p:cNvSpPr/>
          <p:nvPr/>
        </p:nvSpPr>
        <p:spPr>
          <a:xfrm>
            <a:off x="9932167" y="5279260"/>
            <a:ext cx="9624" cy="266700"/>
          </a:xfrm>
          <a:custGeom>
            <a:avLst/>
            <a:gdLst>
              <a:gd name="connsiteX0" fmla="*/ 9624 w 9624"/>
              <a:gd name="connsiteY0" fmla="*/ 0 h 266700"/>
              <a:gd name="connsiteX1" fmla="*/ 99 w 9624"/>
              <a:gd name="connsiteY1" fmla="*/ 266700 h 266700"/>
            </a:gdLst>
            <a:ahLst/>
            <a:cxnLst>
              <a:cxn ang="0">
                <a:pos x="connsiteX0" y="connsiteY0"/>
              </a:cxn>
              <a:cxn ang="0">
                <a:pos x="connsiteX1" y="connsiteY1"/>
              </a:cxn>
            </a:cxnLst>
            <a:rect l="l" t="t" r="r" b="b"/>
            <a:pathLst>
              <a:path w="9624" h="266700">
                <a:moveTo>
                  <a:pt x="9624" y="0"/>
                </a:moveTo>
                <a:cubicBezTo>
                  <a:pt x="-1662" y="203151"/>
                  <a:pt x="99" y="114212"/>
                  <a:pt x="99" y="266700"/>
                </a:cubicBezTo>
              </a:path>
            </a:pathLst>
          </a:custGeom>
          <a:noFill/>
          <a:ln>
            <a:solidFill>
              <a:srgbClr val="3D5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5165"/>
              </a:solidFill>
            </a:endParaRPr>
          </a:p>
        </p:txBody>
      </p:sp>
      <p:sp>
        <p:nvSpPr>
          <p:cNvPr id="38" name="任意多边形: 形状 37">
            <a:extLst>
              <a:ext uri="{FF2B5EF4-FFF2-40B4-BE49-F238E27FC236}">
                <a16:creationId xmlns:a16="http://schemas.microsoft.com/office/drawing/2014/main" id="{F7226EB8-C1FF-4A25-8300-ACDC9BE09767}"/>
              </a:ext>
            </a:extLst>
          </p:cNvPr>
          <p:cNvSpPr/>
          <p:nvPr/>
        </p:nvSpPr>
        <p:spPr>
          <a:xfrm>
            <a:off x="9446491" y="5279260"/>
            <a:ext cx="200025" cy="352425"/>
          </a:xfrm>
          <a:custGeom>
            <a:avLst/>
            <a:gdLst>
              <a:gd name="connsiteX0" fmla="*/ 0 w 200025"/>
              <a:gd name="connsiteY0" fmla="*/ 0 h 352425"/>
              <a:gd name="connsiteX1" fmla="*/ 19050 w 200025"/>
              <a:gd name="connsiteY1" fmla="*/ 180975 h 352425"/>
              <a:gd name="connsiteX2" fmla="*/ 47625 w 200025"/>
              <a:gd name="connsiteY2" fmla="*/ 247650 h 352425"/>
              <a:gd name="connsiteX3" fmla="*/ 66675 w 200025"/>
              <a:gd name="connsiteY3" fmla="*/ 276225 h 352425"/>
              <a:gd name="connsiteX4" fmla="*/ 123825 w 200025"/>
              <a:gd name="connsiteY4" fmla="*/ 323850 h 352425"/>
              <a:gd name="connsiteX5" fmla="*/ 190500 w 200025"/>
              <a:gd name="connsiteY5" fmla="*/ 342900 h 352425"/>
              <a:gd name="connsiteX6" fmla="*/ 200025 w 200025"/>
              <a:gd name="connsiteY6" fmla="*/ 35242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352425">
                <a:moveTo>
                  <a:pt x="0" y="0"/>
                </a:moveTo>
                <a:cubicBezTo>
                  <a:pt x="6350" y="60325"/>
                  <a:pt x="7595" y="121408"/>
                  <a:pt x="19050" y="180975"/>
                </a:cubicBezTo>
                <a:cubicBezTo>
                  <a:pt x="23616" y="204720"/>
                  <a:pt x="36811" y="226023"/>
                  <a:pt x="47625" y="247650"/>
                </a:cubicBezTo>
                <a:cubicBezTo>
                  <a:pt x="52745" y="257889"/>
                  <a:pt x="59346" y="267431"/>
                  <a:pt x="66675" y="276225"/>
                </a:cubicBezTo>
                <a:cubicBezTo>
                  <a:pt x="81722" y="294281"/>
                  <a:pt x="102418" y="313146"/>
                  <a:pt x="123825" y="323850"/>
                </a:cubicBezTo>
                <a:cubicBezTo>
                  <a:pt x="151534" y="337704"/>
                  <a:pt x="159982" y="330693"/>
                  <a:pt x="190500" y="342900"/>
                </a:cubicBezTo>
                <a:cubicBezTo>
                  <a:pt x="194669" y="344568"/>
                  <a:pt x="196850" y="349250"/>
                  <a:pt x="200025" y="352425"/>
                </a:cubicBezTo>
              </a:path>
            </a:pathLst>
          </a:custGeom>
          <a:noFill/>
          <a:ln>
            <a:solidFill>
              <a:srgbClr val="3D5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5165"/>
              </a:solidFill>
            </a:endParaRPr>
          </a:p>
        </p:txBody>
      </p:sp>
      <p:sp>
        <p:nvSpPr>
          <p:cNvPr id="39" name="任意多边形: 形状 38">
            <a:extLst>
              <a:ext uri="{FF2B5EF4-FFF2-40B4-BE49-F238E27FC236}">
                <a16:creationId xmlns:a16="http://schemas.microsoft.com/office/drawing/2014/main" id="{C9075083-AC47-4F9F-A0FB-633462CF446F}"/>
              </a:ext>
            </a:extLst>
          </p:cNvPr>
          <p:cNvSpPr/>
          <p:nvPr/>
        </p:nvSpPr>
        <p:spPr>
          <a:xfrm>
            <a:off x="8975583" y="4041010"/>
            <a:ext cx="604258" cy="1714500"/>
          </a:xfrm>
          <a:custGeom>
            <a:avLst/>
            <a:gdLst>
              <a:gd name="connsiteX0" fmla="*/ 385183 w 604258"/>
              <a:gd name="connsiteY0" fmla="*/ 0 h 1714500"/>
              <a:gd name="connsiteX1" fmla="*/ 4183 w 604258"/>
              <a:gd name="connsiteY1" fmla="*/ 1085850 h 1714500"/>
              <a:gd name="connsiteX2" fmla="*/ 604258 w 604258"/>
              <a:gd name="connsiteY2" fmla="*/ 1714500 h 1714500"/>
              <a:gd name="connsiteX3" fmla="*/ 604258 w 604258"/>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604258" h="1714500">
                <a:moveTo>
                  <a:pt x="385183" y="0"/>
                </a:moveTo>
                <a:cubicBezTo>
                  <a:pt x="176427" y="400050"/>
                  <a:pt x="-32329" y="800100"/>
                  <a:pt x="4183" y="1085850"/>
                </a:cubicBezTo>
                <a:cubicBezTo>
                  <a:pt x="40695" y="1371600"/>
                  <a:pt x="504246" y="1609725"/>
                  <a:pt x="604258" y="1714500"/>
                </a:cubicBezTo>
                <a:lnTo>
                  <a:pt x="604258" y="1714500"/>
                </a:lnTo>
              </a:path>
            </a:pathLst>
          </a:custGeom>
          <a:noFill/>
          <a:ln>
            <a:solidFill>
              <a:srgbClr val="3D5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D5165"/>
              </a:solidFill>
            </a:endParaRPr>
          </a:p>
        </p:txBody>
      </p:sp>
      <p:sp>
        <p:nvSpPr>
          <p:cNvPr id="41" name="文本框 40">
            <a:extLst>
              <a:ext uri="{FF2B5EF4-FFF2-40B4-BE49-F238E27FC236}">
                <a16:creationId xmlns:a16="http://schemas.microsoft.com/office/drawing/2014/main" id="{C214ECC1-18B5-471D-9781-CE5A9A329609}"/>
              </a:ext>
            </a:extLst>
          </p:cNvPr>
          <p:cNvSpPr txBox="1"/>
          <p:nvPr/>
        </p:nvSpPr>
        <p:spPr>
          <a:xfrm>
            <a:off x="9277712" y="6034144"/>
            <a:ext cx="1416382" cy="338554"/>
          </a:xfrm>
          <a:prstGeom prst="rect">
            <a:avLst/>
          </a:prstGeom>
          <a:noFill/>
        </p:spPr>
        <p:txBody>
          <a:bodyPr wrap="square">
            <a:spAutoFit/>
          </a:bodyPr>
          <a:lstStyle/>
          <a:p>
            <a:r>
              <a:rPr lang="en-US" altLang="zh-CN" sz="1600" dirty="0">
                <a:latin typeface="微软雅黑" panose="020B0503020204020204" pitchFamily="34" charset="-122"/>
                <a:ea typeface="微软雅黑" panose="020B0503020204020204" pitchFamily="34" charset="-122"/>
              </a:rPr>
              <a:t>NUMA node</a:t>
            </a:r>
            <a:endParaRPr lang="zh-CN" altLang="en-US" sz="1600" dirty="0"/>
          </a:p>
        </p:txBody>
      </p:sp>
    </p:spTree>
    <p:extLst>
      <p:ext uri="{BB962C8B-B14F-4D97-AF65-F5344CB8AC3E}">
        <p14:creationId xmlns:p14="http://schemas.microsoft.com/office/powerpoint/2010/main" val="149575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animBg="1"/>
      <p:bldP spid="37" grpId="0" animBg="1"/>
      <p:bldP spid="38"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01C3675-5F1E-46EF-BFB1-F9C56FFD70F8}"/>
              </a:ext>
            </a:extLst>
          </p:cNvPr>
          <p:cNvSpPr>
            <a:spLocks noGrp="1"/>
          </p:cNvSpPr>
          <p:nvPr>
            <p:ph type="sldNum" sz="quarter" idx="12"/>
          </p:nvPr>
        </p:nvSpPr>
        <p:spPr/>
        <p:txBody>
          <a:bodyPr/>
          <a:lstStyle/>
          <a:p>
            <a:fld id="{8AD9B182-5BD6-45D0-A008-42079E5D91E0}" type="slidenum">
              <a:rPr lang="zh-CN" altLang="en-US" smtClean="0"/>
              <a:t>25</a:t>
            </a:fld>
            <a:endParaRPr lang="zh-CN" altLang="en-US"/>
          </a:p>
        </p:txBody>
      </p:sp>
      <p:sp>
        <p:nvSpPr>
          <p:cNvPr id="3" name="文本框 2">
            <a:extLst>
              <a:ext uri="{FF2B5EF4-FFF2-40B4-BE49-F238E27FC236}">
                <a16:creationId xmlns:a16="http://schemas.microsoft.com/office/drawing/2014/main" id="{A3CE0AB1-E948-4F64-A694-6FEB2987F09B}"/>
              </a:ext>
            </a:extLst>
          </p:cNvPr>
          <p:cNvSpPr txBox="1"/>
          <p:nvPr/>
        </p:nvSpPr>
        <p:spPr>
          <a:xfrm>
            <a:off x="1195387" y="215384"/>
            <a:ext cx="6624637" cy="523220"/>
          </a:xfrm>
          <a:prstGeom prst="rect">
            <a:avLst/>
          </a:prstGeom>
          <a:noFill/>
        </p:spPr>
        <p:txBody>
          <a:bodyPr wrap="square">
            <a:spAutoFit/>
          </a:bodyPr>
          <a:lstStyle/>
          <a:p>
            <a:r>
              <a:rPr lang="en-US" altLang="zh-CN" sz="2800" b="1" kern="0">
                <a:solidFill>
                  <a:srgbClr val="272B3E"/>
                </a:solidFill>
                <a:latin typeface="微软雅黑"/>
                <a:ea typeface="微软雅黑"/>
              </a:rPr>
              <a:t>Optimization for multi-NUMA Arch</a:t>
            </a:r>
            <a:endParaRPr lang="zh-CN" altLang="en-US" sz="2800" b="1" kern="0">
              <a:solidFill>
                <a:srgbClr val="272B3E"/>
              </a:solidFill>
              <a:latin typeface="微软雅黑"/>
              <a:ea typeface="微软雅黑"/>
            </a:endParaRPr>
          </a:p>
        </p:txBody>
      </p:sp>
      <p:pic>
        <p:nvPicPr>
          <p:cNvPr id="5" name="图片 4">
            <a:extLst>
              <a:ext uri="{FF2B5EF4-FFF2-40B4-BE49-F238E27FC236}">
                <a16:creationId xmlns:a16="http://schemas.microsoft.com/office/drawing/2014/main" id="{6430BF7F-C3BE-451B-8B80-30991AB00EB8}"/>
              </a:ext>
            </a:extLst>
          </p:cNvPr>
          <p:cNvPicPr>
            <a:picLocks noChangeAspect="1"/>
          </p:cNvPicPr>
          <p:nvPr/>
        </p:nvPicPr>
        <p:blipFill>
          <a:blip r:embed="rId3"/>
          <a:stretch>
            <a:fillRect/>
          </a:stretch>
        </p:blipFill>
        <p:spPr>
          <a:xfrm>
            <a:off x="2471131" y="2281620"/>
            <a:ext cx="7249738" cy="4302607"/>
          </a:xfrm>
          <a:prstGeom prst="rect">
            <a:avLst/>
          </a:prstGeom>
        </p:spPr>
      </p:pic>
      <p:sp>
        <p:nvSpPr>
          <p:cNvPr id="6" name="矩形 5">
            <a:extLst>
              <a:ext uri="{FF2B5EF4-FFF2-40B4-BE49-F238E27FC236}">
                <a16:creationId xmlns:a16="http://schemas.microsoft.com/office/drawing/2014/main" id="{6CAFFB6E-65D7-458D-A58E-C7F0C8CCC5AA}"/>
              </a:ext>
            </a:extLst>
          </p:cNvPr>
          <p:cNvSpPr/>
          <p:nvPr/>
        </p:nvSpPr>
        <p:spPr>
          <a:xfrm>
            <a:off x="854154" y="1347190"/>
            <a:ext cx="4131467" cy="835255"/>
          </a:xfrm>
          <a:prstGeom prst="rect">
            <a:avLst/>
          </a:prstGeom>
          <a:noFill/>
          <a:ln w="12700" cap="flat" cmpd="sng" algn="ctr">
            <a:noFill/>
            <a:prstDash val="solid"/>
            <a:miter lim="800000"/>
          </a:ln>
          <a:effectLst/>
        </p:spPr>
        <p:txBody>
          <a:bodyPr anchor="ctr"/>
          <a:lstStyle/>
          <a:p>
            <a:pPr marL="357750" indent="-285750" eaLnBrk="0" hangingPunct="0">
              <a:spcBef>
                <a:spcPts val="0"/>
              </a:spcBef>
              <a:buFont typeface="Wingdings" panose="05000000000000000000" pitchFamily="2" charset="2"/>
              <a:buChar char="p"/>
              <a:defRPr/>
            </a:pPr>
            <a:r>
              <a:rPr lang="en-US" altLang="zh-CN" sz="2200">
                <a:latin typeface="微软雅黑" panose="020B0503020204020204" pitchFamily="34" charset="-122"/>
                <a:ea typeface="微软雅黑" panose="020B0503020204020204" pitchFamily="34" charset="-122"/>
              </a:rPr>
              <a:t> Data NUMA affinity</a:t>
            </a:r>
          </a:p>
        </p:txBody>
      </p:sp>
      <p:sp>
        <p:nvSpPr>
          <p:cNvPr id="10" name="文本框 9">
            <a:extLst>
              <a:ext uri="{FF2B5EF4-FFF2-40B4-BE49-F238E27FC236}">
                <a16:creationId xmlns:a16="http://schemas.microsoft.com/office/drawing/2014/main" id="{9D2B9897-6111-4083-B861-7AC297DB13F1}"/>
              </a:ext>
            </a:extLst>
          </p:cNvPr>
          <p:cNvSpPr txBox="1"/>
          <p:nvPr/>
        </p:nvSpPr>
        <p:spPr>
          <a:xfrm>
            <a:off x="9765122" y="4976231"/>
            <a:ext cx="2356597" cy="707886"/>
          </a:xfrm>
          <a:prstGeom prst="rect">
            <a:avLst/>
          </a:prstGeom>
          <a:noFill/>
          <a:effectLst>
            <a:outerShdw blurRad="50800" dist="38100" dir="18900000" algn="bl" rotWithShape="0">
              <a:prstClr val="black">
                <a:alpha val="21000"/>
              </a:prstClr>
            </a:outerShdw>
          </a:effectLst>
        </p:spPr>
        <p:txBody>
          <a:bodyPr wrap="square">
            <a:spAutoFit/>
          </a:bodyPr>
          <a:lstStyle/>
          <a:p>
            <a:pPr algn="ctr"/>
            <a:r>
              <a:rPr lang="en-US" altLang="zh-CN" sz="2000" b="1" dirty="0">
                <a:solidFill>
                  <a:srgbClr val="D87464"/>
                </a:solidFill>
                <a:latin typeface="Chalkduster"/>
              </a:rPr>
              <a:t>Allocate space in symbolic analysis</a:t>
            </a:r>
            <a:endParaRPr lang="zh-CN" altLang="en-US" sz="2000" b="1" dirty="0">
              <a:solidFill>
                <a:srgbClr val="D87464"/>
              </a:solidFill>
              <a:latin typeface="Chalkduster"/>
            </a:endParaRPr>
          </a:p>
        </p:txBody>
      </p:sp>
    </p:spTree>
    <p:extLst>
      <p:ext uri="{BB962C8B-B14F-4D97-AF65-F5344CB8AC3E}">
        <p14:creationId xmlns:p14="http://schemas.microsoft.com/office/powerpoint/2010/main" val="354493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EE555D0-0B52-46ED-8579-AF5716782F70}"/>
              </a:ext>
            </a:extLst>
          </p:cNvPr>
          <p:cNvSpPr>
            <a:spLocks noGrp="1"/>
          </p:cNvSpPr>
          <p:nvPr>
            <p:ph type="sldNum" sz="quarter" idx="12"/>
          </p:nvPr>
        </p:nvSpPr>
        <p:spPr/>
        <p:txBody>
          <a:bodyPr/>
          <a:lstStyle/>
          <a:p>
            <a:fld id="{8AD9B182-5BD6-45D0-A008-42079E5D91E0}" type="slidenum">
              <a:rPr lang="zh-CN" altLang="en-US" smtClean="0"/>
              <a:t>26</a:t>
            </a:fld>
            <a:endParaRPr lang="zh-CN" altLang="en-US"/>
          </a:p>
        </p:txBody>
      </p:sp>
      <p:sp>
        <p:nvSpPr>
          <p:cNvPr id="3" name="文本框 2">
            <a:extLst>
              <a:ext uri="{FF2B5EF4-FFF2-40B4-BE49-F238E27FC236}">
                <a16:creationId xmlns:a16="http://schemas.microsoft.com/office/drawing/2014/main" id="{2E5A1B71-FF52-40B1-A0BB-8A3FF57B33AF}"/>
              </a:ext>
            </a:extLst>
          </p:cNvPr>
          <p:cNvSpPr txBox="1"/>
          <p:nvPr/>
        </p:nvSpPr>
        <p:spPr>
          <a:xfrm>
            <a:off x="1312334" y="255601"/>
            <a:ext cx="4326466" cy="523220"/>
          </a:xfrm>
          <a:prstGeom prst="rect">
            <a:avLst/>
          </a:prstGeom>
          <a:noFill/>
        </p:spPr>
        <p:txBody>
          <a:bodyPr wrap="square">
            <a:spAutoFit/>
          </a:bodyPr>
          <a:lstStyle/>
          <a:p>
            <a:r>
              <a:rPr lang="en-US" altLang="zh-CN" sz="2800" b="1" kern="0">
                <a:solidFill>
                  <a:srgbClr val="272B3E"/>
                </a:solidFill>
                <a:latin typeface="微软雅黑"/>
                <a:ea typeface="微软雅黑"/>
              </a:rPr>
              <a:t>Experimental Results</a:t>
            </a:r>
            <a:endParaRPr lang="zh-CN" altLang="en-US" sz="2800" b="1" kern="0">
              <a:solidFill>
                <a:srgbClr val="272B3E"/>
              </a:solidFill>
              <a:latin typeface="微软雅黑"/>
              <a:ea typeface="微软雅黑"/>
            </a:endParaRPr>
          </a:p>
        </p:txBody>
      </p:sp>
      <p:sp>
        <p:nvSpPr>
          <p:cNvPr id="4" name="文本框 3">
            <a:extLst>
              <a:ext uri="{FF2B5EF4-FFF2-40B4-BE49-F238E27FC236}">
                <a16:creationId xmlns:a16="http://schemas.microsoft.com/office/drawing/2014/main" id="{4C85F068-B039-4EF4-B2AC-29EEB7614D19}"/>
              </a:ext>
            </a:extLst>
          </p:cNvPr>
          <p:cNvSpPr txBox="1"/>
          <p:nvPr/>
        </p:nvSpPr>
        <p:spPr>
          <a:xfrm>
            <a:off x="888279" y="1408299"/>
            <a:ext cx="6426922" cy="581057"/>
          </a:xfrm>
          <a:prstGeom prst="rect">
            <a:avLst/>
          </a:prstGeom>
          <a:noFill/>
        </p:spPr>
        <p:txBody>
          <a:bodyPr wrap="square">
            <a:spAutoFit/>
          </a:bodyPr>
          <a:lstStyle/>
          <a:p>
            <a:pPr marL="72000" eaLnBrk="0" hangingPunct="0">
              <a:lnSpc>
                <a:spcPct val="150000"/>
              </a:lnSpc>
              <a:spcBef>
                <a:spcPts val="0"/>
              </a:spcBef>
              <a:defRPr/>
            </a:pPr>
            <a:r>
              <a:rPr lang="en-US" altLang="zh-CN" sz="2400" b="0" i="0">
                <a:solidFill>
                  <a:srgbClr val="3E5266"/>
                </a:solidFill>
                <a:effectLst/>
                <a:latin typeface="微软雅黑" panose="020B0503020204020204" pitchFamily="34" charset="-122"/>
                <a:ea typeface="微软雅黑" panose="020B0503020204020204" pitchFamily="34" charset="-122"/>
              </a:rPr>
              <a:t>Platform: </a:t>
            </a:r>
            <a:r>
              <a:rPr lang="en-US" altLang="zh-CN" sz="2400" b="1" i="0">
                <a:solidFill>
                  <a:srgbClr val="3E5266"/>
                </a:solidFill>
                <a:effectLst/>
                <a:latin typeface="微软雅黑" panose="020B0503020204020204" pitchFamily="34" charset="-122"/>
                <a:ea typeface="微软雅黑" panose="020B0503020204020204" pitchFamily="34" charset="-122"/>
              </a:rPr>
              <a:t>Huawei </a:t>
            </a:r>
            <a:r>
              <a:rPr lang="en-US" altLang="zh-CN" sz="2400" b="1" i="0" err="1">
                <a:solidFill>
                  <a:srgbClr val="3E5266"/>
                </a:solidFill>
                <a:effectLst/>
                <a:latin typeface="微软雅黑" panose="020B0503020204020204" pitchFamily="34" charset="-122"/>
                <a:ea typeface="微软雅黑" panose="020B0503020204020204" pitchFamily="34" charset="-122"/>
              </a:rPr>
              <a:t>TaiShan</a:t>
            </a:r>
            <a:r>
              <a:rPr lang="en-US" altLang="zh-CN" sz="2400" b="1" i="0">
                <a:solidFill>
                  <a:srgbClr val="3E5266"/>
                </a:solidFill>
                <a:effectLst/>
                <a:latin typeface="微软雅黑" panose="020B0503020204020204" pitchFamily="34" charset="-122"/>
                <a:ea typeface="微软雅黑" panose="020B0503020204020204" pitchFamily="34" charset="-122"/>
              </a:rPr>
              <a:t> Server</a:t>
            </a:r>
          </a:p>
        </p:txBody>
      </p:sp>
      <p:sp>
        <p:nvSpPr>
          <p:cNvPr id="6" name="文本框 5">
            <a:extLst>
              <a:ext uri="{FF2B5EF4-FFF2-40B4-BE49-F238E27FC236}">
                <a16:creationId xmlns:a16="http://schemas.microsoft.com/office/drawing/2014/main" id="{72495FA9-5FE2-41F5-A13E-2EEBBF99B0C7}"/>
              </a:ext>
            </a:extLst>
          </p:cNvPr>
          <p:cNvSpPr txBox="1"/>
          <p:nvPr/>
        </p:nvSpPr>
        <p:spPr>
          <a:xfrm>
            <a:off x="1699060" y="2522362"/>
            <a:ext cx="6124574" cy="2346283"/>
          </a:xfrm>
          <a:prstGeom prst="rect">
            <a:avLst/>
          </a:prstGeom>
          <a:noFill/>
        </p:spPr>
        <p:txBody>
          <a:bodyPr wrap="square">
            <a:spAutoFit/>
          </a:bodyPr>
          <a:lstStyle/>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ARM v8.2, aarch64, Kunpeng920, 2.6GHz</a:t>
            </a:r>
          </a:p>
          <a:p>
            <a:pPr marL="414900" indent="-342900" eaLnBrk="0" hangingPunct="0">
              <a:lnSpc>
                <a:spcPct val="150000"/>
              </a:lnSpc>
              <a:spcBef>
                <a:spcPts val="0"/>
              </a:spcBef>
              <a:buFont typeface="Arial" panose="020B0604020202020204" pitchFamily="34" charset="0"/>
              <a:buChar char="•"/>
              <a:defRPr/>
            </a:pPr>
            <a:endParaRPr lang="en-US" altLang="zh-CN" sz="2000">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4NUMA, 128 cores, 256 GB memory</a:t>
            </a:r>
          </a:p>
          <a:p>
            <a:pPr marL="414900" indent="-342900" eaLnBrk="0" hangingPunct="0">
              <a:lnSpc>
                <a:spcPct val="150000"/>
              </a:lnSpc>
              <a:spcBef>
                <a:spcPts val="0"/>
              </a:spcBef>
              <a:buFont typeface="Arial" panose="020B0604020202020204" pitchFamily="34" charset="0"/>
              <a:buChar char="•"/>
              <a:defRPr/>
            </a:pPr>
            <a:endParaRPr lang="en-US" altLang="zh-CN" sz="2000">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Theoretical throughput: 1331.2Gflops</a:t>
            </a:r>
          </a:p>
        </p:txBody>
      </p:sp>
      <p:pic>
        <p:nvPicPr>
          <p:cNvPr id="8" name="图片 7">
            <a:extLst>
              <a:ext uri="{FF2B5EF4-FFF2-40B4-BE49-F238E27FC236}">
                <a16:creationId xmlns:a16="http://schemas.microsoft.com/office/drawing/2014/main" id="{0112F9A0-E618-44D3-93E1-707A62FAFD91}"/>
              </a:ext>
            </a:extLst>
          </p:cNvPr>
          <p:cNvPicPr>
            <a:picLocks noChangeAspect="1"/>
          </p:cNvPicPr>
          <p:nvPr/>
        </p:nvPicPr>
        <p:blipFill>
          <a:blip r:embed="rId3"/>
          <a:stretch>
            <a:fillRect/>
          </a:stretch>
        </p:blipFill>
        <p:spPr>
          <a:xfrm>
            <a:off x="497937" y="2272233"/>
            <a:ext cx="7207606" cy="3339393"/>
          </a:xfrm>
          <a:prstGeom prst="rect">
            <a:avLst/>
          </a:prstGeom>
        </p:spPr>
      </p:pic>
      <p:sp>
        <p:nvSpPr>
          <p:cNvPr id="9" name="矩形 8">
            <a:extLst>
              <a:ext uri="{FF2B5EF4-FFF2-40B4-BE49-F238E27FC236}">
                <a16:creationId xmlns:a16="http://schemas.microsoft.com/office/drawing/2014/main" id="{95960C49-5DC5-4636-93CC-11BC0908203E}"/>
              </a:ext>
            </a:extLst>
          </p:cNvPr>
          <p:cNvSpPr/>
          <p:nvPr/>
        </p:nvSpPr>
        <p:spPr>
          <a:xfrm>
            <a:off x="7705543" y="2176983"/>
            <a:ext cx="4229282" cy="3518967"/>
          </a:xfrm>
          <a:prstGeom prst="rect">
            <a:avLst/>
          </a:prstGeom>
          <a:noFill/>
          <a:ln w="12700" cap="flat" cmpd="sng" algn="ctr">
            <a:noFill/>
            <a:prstDash val="solid"/>
            <a:miter lim="800000"/>
          </a:ln>
          <a:effectLst/>
        </p:spPr>
        <p:txBody>
          <a:bodyPr anchor="ctr"/>
          <a:lstStyle/>
          <a:p>
            <a:pPr marL="357750" indent="-285750" eaLnBrk="0" hangingPunct="0">
              <a:lnSpc>
                <a:spcPct val="150000"/>
              </a:lnSpc>
              <a:spcBef>
                <a:spcPts val="0"/>
              </a:spcBef>
              <a:buFont typeface="Wingdings" panose="05000000000000000000" pitchFamily="2" charset="2"/>
              <a:buChar char="p"/>
              <a:defRPr/>
            </a:pPr>
            <a:r>
              <a:rPr lang="en-US" altLang="zh-CN" sz="2000">
                <a:latin typeface="微软雅黑" panose="020B0503020204020204" pitchFamily="34" charset="-122"/>
                <a:ea typeface="微软雅黑" panose="020B0503020204020204" pitchFamily="34" charset="-122"/>
              </a:rPr>
              <a:t>Dataset: 1864 sparse matrices of </a:t>
            </a:r>
            <a:r>
              <a:rPr lang="en-US" altLang="zh-CN" sz="2000" err="1">
                <a:latin typeface="微软雅黑" panose="020B0503020204020204" pitchFamily="34" charset="-122"/>
                <a:ea typeface="微软雅黑" panose="020B0503020204020204" pitchFamily="34" charset="-122"/>
              </a:rPr>
              <a:t>SuiteSparse</a:t>
            </a:r>
            <a:r>
              <a:rPr lang="en-US" altLang="zh-CN" sz="2000">
                <a:latin typeface="微软雅黑" panose="020B0503020204020204" pitchFamily="34" charset="-122"/>
                <a:ea typeface="微软雅黑" panose="020B0503020204020204" pitchFamily="34" charset="-122"/>
              </a:rPr>
              <a:t> Collection</a:t>
            </a:r>
          </a:p>
          <a:p>
            <a:pPr marL="357750" indent="-285750" eaLnBrk="0" hangingPunct="0">
              <a:spcBef>
                <a:spcPts val="0"/>
              </a:spcBef>
              <a:buFont typeface="Wingdings" panose="05000000000000000000" pitchFamily="2" charset="2"/>
              <a:buChar char="p"/>
              <a:defRPr/>
            </a:pPr>
            <a:endParaRPr lang="en-US" altLang="zh-CN" sz="2000">
              <a:latin typeface="微软雅黑" panose="020B0503020204020204" pitchFamily="34" charset="-122"/>
              <a:ea typeface="微软雅黑" panose="020B0503020204020204" pitchFamily="34" charset="-122"/>
            </a:endParaRPr>
          </a:p>
          <a:p>
            <a:pPr marL="357750" indent="-285750" eaLnBrk="0" hangingPunct="0">
              <a:spcBef>
                <a:spcPts val="0"/>
              </a:spcBef>
              <a:buFont typeface="Wingdings" panose="05000000000000000000" pitchFamily="2" charset="2"/>
              <a:buChar char="p"/>
              <a:defRPr/>
            </a:pPr>
            <a:endParaRPr lang="en-US" altLang="zh-CN" sz="2000">
              <a:latin typeface="微软雅黑" panose="020B0503020204020204" pitchFamily="34" charset="-122"/>
              <a:ea typeface="微软雅黑" panose="020B0503020204020204" pitchFamily="34" charset="-122"/>
            </a:endParaRPr>
          </a:p>
          <a:p>
            <a:pPr marL="357750" indent="-285750" eaLnBrk="0" hangingPunct="0">
              <a:lnSpc>
                <a:spcPct val="150000"/>
              </a:lnSpc>
              <a:spcBef>
                <a:spcPts val="0"/>
              </a:spcBef>
              <a:buFont typeface="Wingdings" panose="05000000000000000000" pitchFamily="2" charset="2"/>
              <a:buChar char="p"/>
              <a:defRPr/>
            </a:pPr>
            <a:r>
              <a:rPr lang="en-US" altLang="zh-CN" sz="2000">
                <a:latin typeface="微软雅黑" panose="020B0503020204020204" pitchFamily="34" charset="-122"/>
                <a:ea typeface="微软雅黑" panose="020B0503020204020204" pitchFamily="34" charset="-122"/>
              </a:rPr>
              <a:t>Outperforming the speedup </a:t>
            </a:r>
            <a:r>
              <a:rPr lang="en-US" altLang="zh-CN" sz="2000" b="1">
                <a:solidFill>
                  <a:srgbClr val="C00000"/>
                </a:solidFill>
                <a:latin typeface="微软雅黑" panose="020B0503020204020204" pitchFamily="34" charset="-122"/>
                <a:ea typeface="微软雅黑" panose="020B0503020204020204" pitchFamily="34" charset="-122"/>
              </a:rPr>
              <a:t>up to 2.03x </a:t>
            </a:r>
            <a:r>
              <a:rPr lang="en-US" altLang="zh-CN" sz="2000">
                <a:latin typeface="微软雅黑" panose="020B0503020204020204" pitchFamily="34" charset="-122"/>
                <a:ea typeface="微软雅黑" panose="020B0503020204020204" pitchFamily="34" charset="-122"/>
              </a:rPr>
              <a:t>, with an </a:t>
            </a:r>
            <a:r>
              <a:rPr lang="en-US" altLang="zh-CN" sz="2000" b="1">
                <a:solidFill>
                  <a:srgbClr val="C00000"/>
                </a:solidFill>
                <a:latin typeface="微软雅黑" panose="020B0503020204020204" pitchFamily="34" charset="-122"/>
                <a:ea typeface="微软雅黑" panose="020B0503020204020204" pitchFamily="34" charset="-122"/>
              </a:rPr>
              <a:t>average of 1.05x</a:t>
            </a:r>
            <a:r>
              <a:rPr lang="en-US" altLang="zh-CN" sz="2000">
                <a:latin typeface="微软雅黑" panose="020B0503020204020204" pitchFamily="34" charset="-122"/>
                <a:ea typeface="微软雅黑" panose="020B0503020204020204" pitchFamily="34" charset="-122"/>
              </a:rPr>
              <a:t>.</a:t>
            </a:r>
          </a:p>
        </p:txBody>
      </p:sp>
      <p:sp>
        <p:nvSpPr>
          <p:cNvPr id="10" name="文本框 9">
            <a:extLst>
              <a:ext uri="{FF2B5EF4-FFF2-40B4-BE49-F238E27FC236}">
                <a16:creationId xmlns:a16="http://schemas.microsoft.com/office/drawing/2014/main" id="{427D896A-E21B-48CF-9E8D-858C1FD81E45}"/>
              </a:ext>
            </a:extLst>
          </p:cNvPr>
          <p:cNvSpPr txBox="1"/>
          <p:nvPr/>
        </p:nvSpPr>
        <p:spPr>
          <a:xfrm>
            <a:off x="888278" y="1527691"/>
            <a:ext cx="6426921"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 Results of stream processing strategy </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0720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573ADE0-7A6E-4F4C-858D-846BDD745B88}"/>
              </a:ext>
            </a:extLst>
          </p:cNvPr>
          <p:cNvSpPr>
            <a:spLocks noGrp="1"/>
          </p:cNvSpPr>
          <p:nvPr>
            <p:ph type="sldNum" sz="quarter" idx="12"/>
          </p:nvPr>
        </p:nvSpPr>
        <p:spPr/>
        <p:txBody>
          <a:bodyPr/>
          <a:lstStyle/>
          <a:p>
            <a:fld id="{8AD9B182-5BD6-45D0-A008-42079E5D91E0}" type="slidenum">
              <a:rPr lang="zh-CN" altLang="en-US" smtClean="0"/>
              <a:t>27</a:t>
            </a:fld>
            <a:endParaRPr lang="zh-CN" altLang="en-US"/>
          </a:p>
        </p:txBody>
      </p:sp>
      <p:sp>
        <p:nvSpPr>
          <p:cNvPr id="3" name="文本框 2">
            <a:extLst>
              <a:ext uri="{FF2B5EF4-FFF2-40B4-BE49-F238E27FC236}">
                <a16:creationId xmlns:a16="http://schemas.microsoft.com/office/drawing/2014/main" id="{521AF8D1-8C24-4D0D-90EE-6E5A42A1915F}"/>
              </a:ext>
            </a:extLst>
          </p:cNvPr>
          <p:cNvSpPr txBox="1"/>
          <p:nvPr/>
        </p:nvSpPr>
        <p:spPr>
          <a:xfrm>
            <a:off x="1312334" y="255601"/>
            <a:ext cx="4326466" cy="523220"/>
          </a:xfrm>
          <a:prstGeom prst="rect">
            <a:avLst/>
          </a:prstGeom>
          <a:noFill/>
        </p:spPr>
        <p:txBody>
          <a:bodyPr wrap="square">
            <a:spAutoFit/>
          </a:bodyPr>
          <a:lstStyle/>
          <a:p>
            <a:r>
              <a:rPr lang="en-US" altLang="zh-CN" sz="2800" b="1" kern="0">
                <a:solidFill>
                  <a:srgbClr val="272B3E"/>
                </a:solidFill>
                <a:latin typeface="微软雅黑"/>
                <a:ea typeface="微软雅黑"/>
              </a:rPr>
              <a:t>Experimental Results</a:t>
            </a:r>
            <a:endParaRPr lang="zh-CN" altLang="en-US" sz="2800" b="1" kern="0">
              <a:solidFill>
                <a:srgbClr val="272B3E"/>
              </a:solidFill>
              <a:latin typeface="微软雅黑"/>
              <a:ea typeface="微软雅黑"/>
            </a:endParaRPr>
          </a:p>
        </p:txBody>
      </p:sp>
      <p:pic>
        <p:nvPicPr>
          <p:cNvPr id="7" name="图片 6">
            <a:extLst>
              <a:ext uri="{FF2B5EF4-FFF2-40B4-BE49-F238E27FC236}">
                <a16:creationId xmlns:a16="http://schemas.microsoft.com/office/drawing/2014/main" id="{E9FE8D67-A51D-44A6-81F5-1BCDBECBD597}"/>
              </a:ext>
            </a:extLst>
          </p:cNvPr>
          <p:cNvPicPr>
            <a:picLocks noChangeAspect="1"/>
          </p:cNvPicPr>
          <p:nvPr/>
        </p:nvPicPr>
        <p:blipFill>
          <a:blip r:embed="rId3"/>
          <a:stretch>
            <a:fillRect/>
          </a:stretch>
        </p:blipFill>
        <p:spPr>
          <a:xfrm>
            <a:off x="1390865" y="1938097"/>
            <a:ext cx="9410270" cy="4114801"/>
          </a:xfrm>
          <a:prstGeom prst="rect">
            <a:avLst/>
          </a:prstGeom>
        </p:spPr>
      </p:pic>
      <p:sp>
        <p:nvSpPr>
          <p:cNvPr id="8" name="文本框 7">
            <a:extLst>
              <a:ext uri="{FF2B5EF4-FFF2-40B4-BE49-F238E27FC236}">
                <a16:creationId xmlns:a16="http://schemas.microsoft.com/office/drawing/2014/main" id="{EF100511-D03A-4975-91B1-18D9BBC772A9}"/>
              </a:ext>
            </a:extLst>
          </p:cNvPr>
          <p:cNvSpPr txBox="1"/>
          <p:nvPr/>
        </p:nvSpPr>
        <p:spPr>
          <a:xfrm>
            <a:off x="888279" y="1527691"/>
            <a:ext cx="6044190"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 Results of NUMA data affinity</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a16="http://schemas.microsoft.com/office/drawing/2014/main" id="{044D5B35-B15D-4EB9-ADD0-0E8A10D3B58A}"/>
              </a:ext>
            </a:extLst>
          </p:cNvPr>
          <p:cNvSpPr txBox="1"/>
          <p:nvPr/>
        </p:nvSpPr>
        <p:spPr>
          <a:xfrm>
            <a:off x="4024046" y="6184117"/>
            <a:ext cx="4143907" cy="400110"/>
          </a:xfrm>
          <a:prstGeom prst="rect">
            <a:avLst/>
          </a:prstGeom>
          <a:noFill/>
          <a:effectLst>
            <a:outerShdw blurRad="50800" dist="38100" dir="18900000" algn="bl" rotWithShape="0">
              <a:prstClr val="black">
                <a:alpha val="21000"/>
              </a:prstClr>
            </a:outerShdw>
          </a:effectLst>
        </p:spPr>
        <p:txBody>
          <a:bodyPr wrap="square">
            <a:spAutoFit/>
          </a:bodyPr>
          <a:lstStyle/>
          <a:p>
            <a:pPr algn="ctr"/>
            <a:r>
              <a:rPr lang="en-US" altLang="zh-CN" sz="2000" b="1">
                <a:solidFill>
                  <a:srgbClr val="D87464"/>
                </a:solidFill>
                <a:latin typeface="Chalkduster"/>
              </a:rPr>
              <a:t>Data fetch Speedup 1.1~2.8x</a:t>
            </a:r>
            <a:endParaRPr lang="zh-CN" altLang="en-US" sz="2000" b="1">
              <a:solidFill>
                <a:srgbClr val="D87464"/>
              </a:solidFill>
              <a:latin typeface="Chalkduster"/>
            </a:endParaRPr>
          </a:p>
        </p:txBody>
      </p:sp>
    </p:spTree>
    <p:extLst>
      <p:ext uri="{BB962C8B-B14F-4D97-AF65-F5344CB8AC3E}">
        <p14:creationId xmlns:p14="http://schemas.microsoft.com/office/powerpoint/2010/main" val="2509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EAF16BB-4FF0-4FBC-A13F-6088A0CA7DB8}"/>
              </a:ext>
            </a:extLst>
          </p:cNvPr>
          <p:cNvSpPr>
            <a:spLocks noGrp="1"/>
          </p:cNvSpPr>
          <p:nvPr>
            <p:ph type="sldNum" sz="quarter" idx="12"/>
          </p:nvPr>
        </p:nvSpPr>
        <p:spPr/>
        <p:txBody>
          <a:bodyPr/>
          <a:lstStyle/>
          <a:p>
            <a:fld id="{8AD9B182-5BD6-45D0-A008-42079E5D91E0}" type="slidenum">
              <a:rPr lang="zh-CN" altLang="en-US" smtClean="0"/>
              <a:t>28</a:t>
            </a:fld>
            <a:endParaRPr lang="zh-CN" altLang="en-US"/>
          </a:p>
        </p:txBody>
      </p:sp>
      <p:sp>
        <p:nvSpPr>
          <p:cNvPr id="3" name="文本框 2">
            <a:extLst>
              <a:ext uri="{FF2B5EF4-FFF2-40B4-BE49-F238E27FC236}">
                <a16:creationId xmlns:a16="http://schemas.microsoft.com/office/drawing/2014/main" id="{EF2775F3-8597-4FC7-9D4E-41CC69679D81}"/>
              </a:ext>
            </a:extLst>
          </p:cNvPr>
          <p:cNvSpPr txBox="1"/>
          <p:nvPr/>
        </p:nvSpPr>
        <p:spPr>
          <a:xfrm>
            <a:off x="1312334" y="255601"/>
            <a:ext cx="4326466" cy="523220"/>
          </a:xfrm>
          <a:prstGeom prst="rect">
            <a:avLst/>
          </a:prstGeom>
          <a:noFill/>
        </p:spPr>
        <p:txBody>
          <a:bodyPr wrap="square">
            <a:spAutoFit/>
          </a:bodyPr>
          <a:lstStyle/>
          <a:p>
            <a:r>
              <a:rPr lang="en-US" altLang="zh-CN" sz="2800" b="1" kern="0">
                <a:solidFill>
                  <a:srgbClr val="272B3E"/>
                </a:solidFill>
                <a:latin typeface="微软雅黑"/>
                <a:ea typeface="微软雅黑"/>
              </a:rPr>
              <a:t>Experimental Results</a:t>
            </a:r>
            <a:endParaRPr lang="zh-CN" altLang="en-US" sz="2800" b="1" kern="0">
              <a:solidFill>
                <a:srgbClr val="272B3E"/>
              </a:solidFill>
              <a:latin typeface="微软雅黑"/>
              <a:ea typeface="微软雅黑"/>
            </a:endParaRPr>
          </a:p>
        </p:txBody>
      </p:sp>
      <p:sp>
        <p:nvSpPr>
          <p:cNvPr id="4" name="文本框 3">
            <a:extLst>
              <a:ext uri="{FF2B5EF4-FFF2-40B4-BE49-F238E27FC236}">
                <a16:creationId xmlns:a16="http://schemas.microsoft.com/office/drawing/2014/main" id="{588E5BC5-F996-48EF-9EEA-EAE407CDA0C9}"/>
              </a:ext>
            </a:extLst>
          </p:cNvPr>
          <p:cNvSpPr txBox="1"/>
          <p:nvPr/>
        </p:nvSpPr>
        <p:spPr>
          <a:xfrm>
            <a:off x="888278" y="1527691"/>
            <a:ext cx="9770197"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a:latin typeface="微软雅黑" panose="020B0503020204020204" pitchFamily="34" charset="-122"/>
                <a:ea typeface="微软雅黑" panose="020B0503020204020204" pitchFamily="34" charset="-122"/>
                <a:cs typeface="Times New Roman" panose="02020603050405020304" pitchFamily="18" charset="0"/>
              </a:rPr>
              <a:t> Cumulative results of Streaming Task Mapping optimization</a:t>
            </a:r>
            <a:endParaRPr lang="zh-CN" altLang="en-US" sz="240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8" name="组合 7">
            <a:extLst>
              <a:ext uri="{FF2B5EF4-FFF2-40B4-BE49-F238E27FC236}">
                <a16:creationId xmlns:a16="http://schemas.microsoft.com/office/drawing/2014/main" id="{260C471C-1F63-469F-943C-20A6262BE5B2}"/>
              </a:ext>
            </a:extLst>
          </p:cNvPr>
          <p:cNvGrpSpPr/>
          <p:nvPr/>
        </p:nvGrpSpPr>
        <p:grpSpPr>
          <a:xfrm>
            <a:off x="366712" y="2127721"/>
            <a:ext cx="5272088" cy="4456506"/>
            <a:chOff x="616029" y="2127721"/>
            <a:chExt cx="5272088" cy="4456506"/>
          </a:xfrm>
        </p:grpSpPr>
        <p:pic>
          <p:nvPicPr>
            <p:cNvPr id="6" name="图片 5">
              <a:extLst>
                <a:ext uri="{FF2B5EF4-FFF2-40B4-BE49-F238E27FC236}">
                  <a16:creationId xmlns:a16="http://schemas.microsoft.com/office/drawing/2014/main" id="{550BF95F-9F38-496D-B13C-0F2A8A81A9DB}"/>
                </a:ext>
              </a:extLst>
            </p:cNvPr>
            <p:cNvPicPr>
              <a:picLocks noChangeAspect="1"/>
            </p:cNvPicPr>
            <p:nvPr/>
          </p:nvPicPr>
          <p:blipFill>
            <a:blip r:embed="rId3"/>
            <a:stretch>
              <a:fillRect/>
            </a:stretch>
          </p:blipFill>
          <p:spPr>
            <a:xfrm>
              <a:off x="616029" y="2197052"/>
              <a:ext cx="5272088" cy="4387175"/>
            </a:xfrm>
            <a:prstGeom prst="rect">
              <a:avLst/>
            </a:prstGeom>
          </p:spPr>
        </p:pic>
        <p:sp>
          <p:nvSpPr>
            <p:cNvPr id="7" name="文本框 6">
              <a:extLst>
                <a:ext uri="{FF2B5EF4-FFF2-40B4-BE49-F238E27FC236}">
                  <a16:creationId xmlns:a16="http://schemas.microsoft.com/office/drawing/2014/main" id="{E55F9143-05D0-4D15-B67A-4432DBBA3A4F}"/>
                </a:ext>
              </a:extLst>
            </p:cNvPr>
            <p:cNvSpPr txBox="1"/>
            <p:nvPr/>
          </p:nvSpPr>
          <p:spPr>
            <a:xfrm>
              <a:off x="1312334" y="2127721"/>
              <a:ext cx="4223358" cy="338554"/>
            </a:xfrm>
            <a:prstGeom prst="rect">
              <a:avLst/>
            </a:prstGeom>
            <a:noFill/>
          </p:spPr>
          <p:txBody>
            <a:bodyPr wrap="square">
              <a:spAutoFit/>
            </a:bodyPr>
            <a:lstStyle/>
            <a:p>
              <a:pPr algn="l"/>
              <a:r>
                <a:rPr lang="en-US" altLang="zh-CN" sz="1600" u="sng">
                  <a:latin typeface="Times New Roman" panose="02020603050405020304" pitchFamily="18" charset="0"/>
                  <a:cs typeface="Times New Roman" panose="02020603050405020304" pitchFamily="18" charset="0"/>
                </a:rPr>
                <a:t>Mid</a:t>
              </a:r>
              <a:r>
                <a:rPr lang="en-US" altLang="zh-CN" sz="1600">
                  <a:latin typeface="Times New Roman" panose="02020603050405020304" pitchFamily="18" charset="0"/>
                  <a:cs typeface="Times New Roman" panose="02020603050405020304" pitchFamily="18" charset="0"/>
                </a:rPr>
                <a:t> means only streaming optimization</a:t>
              </a:r>
            </a:p>
          </p:txBody>
        </p:sp>
      </p:grpSp>
      <p:pic>
        <p:nvPicPr>
          <p:cNvPr id="10" name="图片 9">
            <a:extLst>
              <a:ext uri="{FF2B5EF4-FFF2-40B4-BE49-F238E27FC236}">
                <a16:creationId xmlns:a16="http://schemas.microsoft.com/office/drawing/2014/main" id="{3DDC94FE-6469-4209-8E79-AFD0E6D0AE0F}"/>
              </a:ext>
            </a:extLst>
          </p:cNvPr>
          <p:cNvPicPr>
            <a:picLocks noChangeAspect="1"/>
          </p:cNvPicPr>
          <p:nvPr/>
        </p:nvPicPr>
        <p:blipFill>
          <a:blip r:embed="rId4"/>
          <a:stretch>
            <a:fillRect/>
          </a:stretch>
        </p:blipFill>
        <p:spPr>
          <a:xfrm>
            <a:off x="5848992" y="2466275"/>
            <a:ext cx="5866667" cy="3076190"/>
          </a:xfrm>
          <a:prstGeom prst="rect">
            <a:avLst/>
          </a:prstGeom>
        </p:spPr>
      </p:pic>
      <p:sp>
        <p:nvSpPr>
          <p:cNvPr id="12" name="文本框 11">
            <a:extLst>
              <a:ext uri="{FF2B5EF4-FFF2-40B4-BE49-F238E27FC236}">
                <a16:creationId xmlns:a16="http://schemas.microsoft.com/office/drawing/2014/main" id="{E1FC9CF9-00F2-40A1-97C4-C8B163260482}"/>
              </a:ext>
            </a:extLst>
          </p:cNvPr>
          <p:cNvSpPr txBox="1"/>
          <p:nvPr/>
        </p:nvSpPr>
        <p:spPr>
          <a:xfrm>
            <a:off x="5745018" y="5609140"/>
            <a:ext cx="6074614" cy="677108"/>
          </a:xfrm>
          <a:prstGeom prst="rect">
            <a:avLst/>
          </a:prstGeom>
          <a:noFill/>
        </p:spPr>
        <p:txBody>
          <a:bodyPr wrap="square">
            <a:spAutoFit/>
          </a:bodyPr>
          <a:lstStyle/>
          <a:p>
            <a:pPr algn="ctr"/>
            <a:r>
              <a:rPr lang="en-US" altLang="zh-CN" sz="1900" b="1">
                <a:solidFill>
                  <a:srgbClr val="D87464"/>
                </a:solidFill>
                <a:latin typeface="Chalkduster"/>
              </a:rPr>
              <a:t>Time speedup 1.73x over single-thread</a:t>
            </a:r>
          </a:p>
          <a:p>
            <a:pPr algn="ctr"/>
            <a:r>
              <a:rPr lang="en-US" altLang="zh-CN" sz="1900" b="1" err="1">
                <a:solidFill>
                  <a:srgbClr val="D87464"/>
                </a:solidFill>
                <a:latin typeface="Chalkduster"/>
              </a:rPr>
              <a:t>Gflops</a:t>
            </a:r>
            <a:r>
              <a:rPr lang="en-US" altLang="zh-CN" sz="1900" b="1">
                <a:solidFill>
                  <a:srgbClr val="D87464"/>
                </a:solidFill>
                <a:latin typeface="Chalkduster"/>
              </a:rPr>
              <a:t> improvement: 1.15x to 1.35x over TBB</a:t>
            </a:r>
            <a:endParaRPr lang="zh-CN" altLang="en-US" sz="1900" b="1">
              <a:solidFill>
                <a:srgbClr val="D87464"/>
              </a:solidFill>
              <a:latin typeface="Chalkduster"/>
            </a:endParaRPr>
          </a:p>
        </p:txBody>
      </p:sp>
      <p:sp>
        <p:nvSpPr>
          <p:cNvPr id="5" name="矩形 4">
            <a:extLst>
              <a:ext uri="{FF2B5EF4-FFF2-40B4-BE49-F238E27FC236}">
                <a16:creationId xmlns:a16="http://schemas.microsoft.com/office/drawing/2014/main" id="{DA7AE9FF-CA60-42B3-B4B0-E87F72EAFABE}"/>
              </a:ext>
            </a:extLst>
          </p:cNvPr>
          <p:cNvSpPr/>
          <p:nvPr/>
        </p:nvSpPr>
        <p:spPr>
          <a:xfrm>
            <a:off x="10001250" y="3762374"/>
            <a:ext cx="542925" cy="15525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760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01CA15D-7D29-44E3-AAA8-D9377ED1C150}"/>
              </a:ext>
            </a:extLst>
          </p:cNvPr>
          <p:cNvSpPr>
            <a:spLocks noGrp="1"/>
          </p:cNvSpPr>
          <p:nvPr>
            <p:ph type="sldNum" sz="quarter" idx="12"/>
          </p:nvPr>
        </p:nvSpPr>
        <p:spPr/>
        <p:txBody>
          <a:bodyPr/>
          <a:lstStyle/>
          <a:p>
            <a:fld id="{8AD9B182-5BD6-45D0-A008-42079E5D91E0}" type="slidenum">
              <a:rPr lang="zh-CN" altLang="en-US" smtClean="0"/>
              <a:t>29</a:t>
            </a:fld>
            <a:endParaRPr lang="zh-CN" altLang="en-US"/>
          </a:p>
        </p:txBody>
      </p:sp>
      <p:sp>
        <p:nvSpPr>
          <p:cNvPr id="3" name="文本框 2">
            <a:extLst>
              <a:ext uri="{FF2B5EF4-FFF2-40B4-BE49-F238E27FC236}">
                <a16:creationId xmlns:a16="http://schemas.microsoft.com/office/drawing/2014/main" id="{8C6270A0-4848-48AA-A8DC-521AA84FDD2D}"/>
              </a:ext>
            </a:extLst>
          </p:cNvPr>
          <p:cNvSpPr txBox="1"/>
          <p:nvPr/>
        </p:nvSpPr>
        <p:spPr>
          <a:xfrm>
            <a:off x="1312333" y="255601"/>
            <a:ext cx="6002866" cy="523220"/>
          </a:xfrm>
          <a:prstGeom prst="rect">
            <a:avLst/>
          </a:prstGeom>
          <a:noFill/>
        </p:spPr>
        <p:txBody>
          <a:bodyPr wrap="square">
            <a:spAutoFit/>
          </a:bodyPr>
          <a:lstStyle/>
          <a:p>
            <a:r>
              <a:rPr lang="en-US" altLang="zh-CN" sz="2800" b="1" kern="0">
                <a:solidFill>
                  <a:srgbClr val="272B3E"/>
                </a:solidFill>
                <a:latin typeface="微软雅黑"/>
                <a:ea typeface="微软雅黑"/>
              </a:rPr>
              <a:t>Compared with MKL </a:t>
            </a:r>
            <a:r>
              <a:rPr lang="en-US" altLang="zh-CN" sz="2800" b="1" kern="0" err="1">
                <a:solidFill>
                  <a:srgbClr val="272B3E"/>
                </a:solidFill>
                <a:latin typeface="微软雅黑"/>
                <a:ea typeface="微软雅黑"/>
              </a:rPr>
              <a:t>SparseQR</a:t>
            </a:r>
            <a:endParaRPr lang="zh-CN" altLang="en-US" sz="2800" b="1" kern="0">
              <a:solidFill>
                <a:srgbClr val="272B3E"/>
              </a:solidFill>
              <a:latin typeface="微软雅黑"/>
              <a:ea typeface="微软雅黑"/>
            </a:endParaRPr>
          </a:p>
        </p:txBody>
      </p:sp>
      <p:sp>
        <p:nvSpPr>
          <p:cNvPr id="4" name="文本框 3">
            <a:extLst>
              <a:ext uri="{FF2B5EF4-FFF2-40B4-BE49-F238E27FC236}">
                <a16:creationId xmlns:a16="http://schemas.microsoft.com/office/drawing/2014/main" id="{9A893B3F-C274-4219-A0FE-D626C6B0691A}"/>
              </a:ext>
            </a:extLst>
          </p:cNvPr>
          <p:cNvSpPr txBox="1"/>
          <p:nvPr/>
        </p:nvSpPr>
        <p:spPr>
          <a:xfrm>
            <a:off x="888279" y="1408299"/>
            <a:ext cx="6426922" cy="581057"/>
          </a:xfrm>
          <a:prstGeom prst="rect">
            <a:avLst/>
          </a:prstGeom>
          <a:noFill/>
        </p:spPr>
        <p:txBody>
          <a:bodyPr wrap="square">
            <a:spAutoFit/>
          </a:bodyPr>
          <a:lstStyle/>
          <a:p>
            <a:pPr marL="72000" eaLnBrk="0" hangingPunct="0">
              <a:lnSpc>
                <a:spcPct val="150000"/>
              </a:lnSpc>
              <a:spcBef>
                <a:spcPts val="0"/>
              </a:spcBef>
              <a:defRPr/>
            </a:pPr>
            <a:r>
              <a:rPr lang="en-US" altLang="zh-CN" sz="2400" b="0" i="0">
                <a:solidFill>
                  <a:srgbClr val="3E5266"/>
                </a:solidFill>
                <a:effectLst/>
                <a:latin typeface="微软雅黑" panose="020B0503020204020204" pitchFamily="34" charset="-122"/>
                <a:ea typeface="微软雅黑" panose="020B0503020204020204" pitchFamily="34" charset="-122"/>
              </a:rPr>
              <a:t>MKL Platform: </a:t>
            </a:r>
            <a:r>
              <a:rPr lang="en-US" altLang="zh-CN" sz="2400" b="1" i="0">
                <a:solidFill>
                  <a:srgbClr val="3E5266"/>
                </a:solidFill>
                <a:effectLst/>
                <a:latin typeface="微软雅黑" panose="020B0503020204020204" pitchFamily="34" charset="-122"/>
                <a:ea typeface="微软雅黑" panose="020B0503020204020204" pitchFamily="34" charset="-122"/>
              </a:rPr>
              <a:t>Intel Xeon Gold 6248</a:t>
            </a:r>
          </a:p>
        </p:txBody>
      </p:sp>
      <p:sp>
        <p:nvSpPr>
          <p:cNvPr id="5" name="文本框 4">
            <a:extLst>
              <a:ext uri="{FF2B5EF4-FFF2-40B4-BE49-F238E27FC236}">
                <a16:creationId xmlns:a16="http://schemas.microsoft.com/office/drawing/2014/main" id="{E5C3CB43-6AFD-4460-87FE-C80C64D907A3}"/>
              </a:ext>
            </a:extLst>
          </p:cNvPr>
          <p:cNvSpPr txBox="1"/>
          <p:nvPr/>
        </p:nvSpPr>
        <p:spPr>
          <a:xfrm>
            <a:off x="1699060" y="2522362"/>
            <a:ext cx="6124574" cy="2346283"/>
          </a:xfrm>
          <a:prstGeom prst="rect">
            <a:avLst/>
          </a:prstGeom>
          <a:noFill/>
        </p:spPr>
        <p:txBody>
          <a:bodyPr wrap="square">
            <a:spAutoFit/>
          </a:bodyPr>
          <a:lstStyle/>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X86_64, Gold 6248 CPU, 3.9 GHz</a:t>
            </a:r>
          </a:p>
          <a:p>
            <a:pPr marL="414900" indent="-342900" eaLnBrk="0" hangingPunct="0">
              <a:lnSpc>
                <a:spcPct val="150000"/>
              </a:lnSpc>
              <a:spcBef>
                <a:spcPts val="0"/>
              </a:spcBef>
              <a:buFont typeface="Arial" panose="020B0604020202020204" pitchFamily="34" charset="0"/>
              <a:buChar char="•"/>
              <a:defRPr/>
            </a:pPr>
            <a:endParaRPr lang="en-US" altLang="zh-CN" sz="2000">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1NUMA, 20 cores, 128 GB memory</a:t>
            </a:r>
          </a:p>
          <a:p>
            <a:pPr marL="414900" indent="-342900" eaLnBrk="0" hangingPunct="0">
              <a:lnSpc>
                <a:spcPct val="150000"/>
              </a:lnSpc>
              <a:spcBef>
                <a:spcPts val="0"/>
              </a:spcBef>
              <a:buFont typeface="Arial" panose="020B0604020202020204" pitchFamily="34" charset="0"/>
              <a:buChar char="•"/>
              <a:defRPr/>
            </a:pPr>
            <a:endParaRPr lang="en-US" altLang="zh-CN" sz="2000">
              <a:latin typeface="微软雅黑" panose="020B0503020204020204" pitchFamily="34" charset="-122"/>
              <a:ea typeface="微软雅黑" panose="020B0503020204020204" pitchFamily="34" charset="-122"/>
            </a:endParaRPr>
          </a:p>
          <a:p>
            <a:pPr marL="414900" indent="-342900" eaLnBrk="0" hangingPunct="0">
              <a:lnSpc>
                <a:spcPct val="150000"/>
              </a:lnSpc>
              <a:spcBef>
                <a:spcPts val="0"/>
              </a:spcBef>
              <a:buFont typeface="Arial" panose="020B0604020202020204" pitchFamily="34" charset="0"/>
              <a:buChar char="•"/>
              <a:defRPr/>
            </a:pPr>
            <a:r>
              <a:rPr lang="en-US" altLang="zh-CN" sz="2000">
                <a:latin typeface="微软雅黑" panose="020B0503020204020204" pitchFamily="34" charset="-122"/>
                <a:ea typeface="微软雅黑" panose="020B0503020204020204" pitchFamily="34" charset="-122"/>
              </a:rPr>
              <a:t>Theoretical throughput: 1248 </a:t>
            </a:r>
            <a:r>
              <a:rPr lang="en-US" altLang="zh-CN" sz="2000" err="1">
                <a:latin typeface="微软雅黑" panose="020B0503020204020204" pitchFamily="34" charset="-122"/>
                <a:ea typeface="微软雅黑" panose="020B0503020204020204" pitchFamily="34" charset="-122"/>
              </a:rPr>
              <a:t>Gflops</a:t>
            </a:r>
            <a:endParaRPr lang="en-US" altLang="zh-CN" sz="200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36ED5DE1-3B79-442E-9A39-36F5A1599A09}"/>
              </a:ext>
            </a:extLst>
          </p:cNvPr>
          <p:cNvSpPr txBox="1"/>
          <p:nvPr/>
        </p:nvSpPr>
        <p:spPr>
          <a:xfrm>
            <a:off x="888278" y="1527691"/>
            <a:ext cx="6426921"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b="1">
                <a:latin typeface="微软雅黑" panose="020B0503020204020204" pitchFamily="34" charset="-122"/>
                <a:ea typeface="微软雅黑" panose="020B0503020204020204" pitchFamily="34" charset="-122"/>
                <a:cs typeface="Times New Roman" panose="02020603050405020304" pitchFamily="18" charset="0"/>
              </a:rPr>
              <a:t> Scatter chart of performance ratio</a:t>
            </a:r>
            <a:endParaRPr lang="zh-CN" altLang="en-US" sz="2400" b="1">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B0A09216-17DE-4D44-9E5B-D70475989413}"/>
              </a:ext>
            </a:extLst>
          </p:cNvPr>
          <p:cNvPicPr>
            <a:picLocks noChangeAspect="1"/>
          </p:cNvPicPr>
          <p:nvPr/>
        </p:nvPicPr>
        <p:blipFill>
          <a:blip r:embed="rId3"/>
          <a:stretch>
            <a:fillRect/>
          </a:stretch>
        </p:blipFill>
        <p:spPr>
          <a:xfrm>
            <a:off x="475585" y="2119643"/>
            <a:ext cx="11240829" cy="3573244"/>
          </a:xfrm>
          <a:prstGeom prst="rect">
            <a:avLst/>
          </a:prstGeom>
        </p:spPr>
      </p:pic>
      <p:sp>
        <p:nvSpPr>
          <p:cNvPr id="9" name="文本框 8">
            <a:extLst>
              <a:ext uri="{FF2B5EF4-FFF2-40B4-BE49-F238E27FC236}">
                <a16:creationId xmlns:a16="http://schemas.microsoft.com/office/drawing/2014/main" id="{CA95AADA-D053-439B-83DF-A39F7D325E87}"/>
              </a:ext>
            </a:extLst>
          </p:cNvPr>
          <p:cNvSpPr txBox="1"/>
          <p:nvPr/>
        </p:nvSpPr>
        <p:spPr>
          <a:xfrm>
            <a:off x="2868351" y="5894513"/>
            <a:ext cx="6296431" cy="707886"/>
          </a:xfrm>
          <a:prstGeom prst="rect">
            <a:avLst/>
          </a:prstGeom>
          <a:noFill/>
        </p:spPr>
        <p:txBody>
          <a:bodyPr wrap="square">
            <a:spAutoFit/>
          </a:bodyPr>
          <a:lstStyle/>
          <a:p>
            <a:pPr algn="ctr"/>
            <a:r>
              <a:rPr lang="en-US" altLang="zh-CN" sz="2000" b="1" dirty="0">
                <a:solidFill>
                  <a:srgbClr val="D87464"/>
                </a:solidFill>
                <a:latin typeface="Chalkduster"/>
              </a:rPr>
              <a:t>The performance of STM-MQR can surpass MKL sparse QR on nearly 80% of datasets.  </a:t>
            </a:r>
            <a:endParaRPr lang="zh-CN" altLang="en-US" sz="2000" b="1" dirty="0">
              <a:solidFill>
                <a:srgbClr val="D87464"/>
              </a:solidFill>
              <a:latin typeface="Chalkduster"/>
            </a:endParaRPr>
          </a:p>
        </p:txBody>
      </p:sp>
    </p:spTree>
    <p:extLst>
      <p:ext uri="{BB962C8B-B14F-4D97-AF65-F5344CB8AC3E}">
        <p14:creationId xmlns:p14="http://schemas.microsoft.com/office/powerpoint/2010/main" val="9221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F956C28-EE58-4205-81A8-670A3067EA3D}"/>
              </a:ext>
            </a:extLst>
          </p:cNvPr>
          <p:cNvSpPr txBox="1"/>
          <p:nvPr/>
        </p:nvSpPr>
        <p:spPr>
          <a:xfrm>
            <a:off x="1364530" y="192405"/>
            <a:ext cx="6016658" cy="584775"/>
          </a:xfrm>
          <a:prstGeom prst="rect">
            <a:avLst/>
          </a:prstGeom>
          <a:noFill/>
        </p:spPr>
        <p:txBody>
          <a:bodyPr wrap="square">
            <a:spAutoFit/>
          </a:bodyPr>
          <a:lstStyle/>
          <a:p>
            <a:r>
              <a:rPr lang="en-US" altLang="zh-CN" sz="3200" b="1" kern="0">
                <a:solidFill>
                  <a:srgbClr val="272B3E"/>
                </a:solidFill>
                <a:latin typeface="微软雅黑"/>
                <a:ea typeface="微软雅黑"/>
              </a:rPr>
              <a:t>Background &amp; Motivation</a:t>
            </a:r>
            <a:endParaRPr lang="zh-CN" altLang="en-US" sz="3200">
              <a:solidFill>
                <a:srgbClr val="272B3E"/>
              </a:solidFill>
            </a:endParaRPr>
          </a:p>
        </p:txBody>
      </p:sp>
      <p:grpSp>
        <p:nvGrpSpPr>
          <p:cNvPr id="12" name="组合 11">
            <a:extLst>
              <a:ext uri="{FF2B5EF4-FFF2-40B4-BE49-F238E27FC236}">
                <a16:creationId xmlns:a16="http://schemas.microsoft.com/office/drawing/2014/main" id="{55486329-1127-465E-A28D-85D81852132D}"/>
              </a:ext>
            </a:extLst>
          </p:cNvPr>
          <p:cNvGrpSpPr/>
          <p:nvPr/>
        </p:nvGrpSpPr>
        <p:grpSpPr>
          <a:xfrm>
            <a:off x="2692677" y="1891351"/>
            <a:ext cx="3771112" cy="1795295"/>
            <a:chOff x="1127674" y="4156445"/>
            <a:chExt cx="3771112" cy="1795295"/>
          </a:xfrm>
        </p:grpSpPr>
        <p:sp>
          <p:nvSpPr>
            <p:cNvPr id="6" name="文本框 5">
              <a:extLst>
                <a:ext uri="{FF2B5EF4-FFF2-40B4-BE49-F238E27FC236}">
                  <a16:creationId xmlns:a16="http://schemas.microsoft.com/office/drawing/2014/main" id="{B44C6DAE-DDD7-4B90-8E26-76845369ED54}"/>
                </a:ext>
              </a:extLst>
            </p:cNvPr>
            <p:cNvSpPr txBox="1"/>
            <p:nvPr/>
          </p:nvSpPr>
          <p:spPr>
            <a:xfrm>
              <a:off x="1127674" y="5490075"/>
              <a:ext cx="3771112" cy="461665"/>
            </a:xfrm>
            <a:prstGeom prst="rect">
              <a:avLst/>
            </a:prstGeom>
            <a:noFill/>
          </p:spPr>
          <p:txBody>
            <a:bodyPr wrap="square">
              <a:spAutoFit/>
            </a:bodyPr>
            <a:lstStyle/>
            <a:p>
              <a:r>
                <a:rPr lang="en-US" altLang="zh-CN" sz="2400" b="1" kern="0">
                  <a:solidFill>
                    <a:srgbClr val="272B3E"/>
                  </a:solidFill>
                  <a:latin typeface="微软雅黑"/>
                  <a:ea typeface="微软雅黑"/>
                </a:rPr>
                <a:t>Gram-Schmidt method</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6AD063D-9280-4C85-A430-CCCFE68B57F4}"/>
                    </a:ext>
                  </a:extLst>
                </p:cNvPr>
                <p:cNvSpPr txBox="1"/>
                <p:nvPr/>
              </p:nvSpPr>
              <p:spPr>
                <a:xfrm>
                  <a:off x="1582530" y="4156445"/>
                  <a:ext cx="2654406" cy="1161536"/>
                </a:xfrm>
                <a:prstGeom prst="rect">
                  <a:avLst/>
                </a:prstGeom>
                <a:noFill/>
                <a:ln>
                  <a:solidFill>
                    <a:srgbClr val="272B3E"/>
                  </a:solidFill>
                </a:ln>
              </p:spPr>
              <p:txBody>
                <a:bodyPr wrap="square" lIns="0" tIns="0" rIns="0" bIns="0" rtlCol="0">
                  <a:spAutoFit/>
                </a:bodyPr>
                <a:lstStyle/>
                <a:p>
                  <a14:m>
                    <m:oMath xmlns:m="http://schemas.openxmlformats.org/officeDocument/2006/math">
                      <m:r>
                        <a:rPr lang="en-US" altLang="zh-CN" b="0" i="1" smtClean="0">
                          <a:latin typeface="Cambria Math" panose="02040503050406030204" pitchFamily="18" charset="0"/>
                        </a:rPr>
                        <m:t>  </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𝛽</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i="1">
                              <a:latin typeface="Cambria Math" panose="02040503050406030204" pitchFamily="18" charset="0"/>
                            </a:rPr>
                            <m:t>𝛼</m:t>
                          </m:r>
                        </m:e>
                        <m:sub>
                          <m:r>
                            <a:rPr lang="en-US" altLang="zh-CN" b="0" i="1" smtClean="0">
                              <a:latin typeface="Cambria Math" panose="02040503050406030204" pitchFamily="18" charset="0"/>
                            </a:rPr>
                            <m:t>1</m:t>
                          </m:r>
                        </m:sub>
                      </m:sSub>
                    </m:oMath>
                  </a14:m>
                  <a:r>
                    <a:rPr lang="en-US" altLang="zh-CN" b="0"/>
                    <a:t>,</a:t>
                  </a:r>
                </a:p>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  </m:t>
                        </m:r>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𝛽</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i="1">
                                <a:latin typeface="Cambria Math" panose="02040503050406030204" pitchFamily="18" charset="0"/>
                              </a:rPr>
                              <m:t>𝛼</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𝛼</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1</m:t>
                                    </m:r>
                                  </m:sub>
                                </m:sSub>
                              </m:e>
                            </m:d>
                          </m:num>
                          <m:den>
                            <m:d>
                              <m:dPr>
                                <m:ctrlPr>
                                  <a:rPr lang="en-US" altLang="zh-CN" b="0" i="1" smtClean="0">
                                    <a:latin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1</m:t>
                                    </m:r>
                                  </m:sub>
                                </m:sSub>
                              </m:e>
                            </m:d>
                          </m:den>
                        </m:f>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oMath>
                    </m:oMathPara>
                  </a14:m>
                  <a:endParaRPr lang="en-US" altLang="zh-CN"/>
                </a:p>
                <a:p>
                  <a:r>
                    <a:rPr lang="en-US" altLang="zh-CN" sz="2000"/>
                    <a:t>   ……</a:t>
                  </a:r>
                  <a:endParaRPr lang="zh-CN" altLang="en-US"/>
                </a:p>
              </p:txBody>
            </p:sp>
          </mc:Choice>
          <mc:Fallback xmlns="">
            <p:sp>
              <p:nvSpPr>
                <p:cNvPr id="8" name="文本框 7">
                  <a:extLst>
                    <a:ext uri="{FF2B5EF4-FFF2-40B4-BE49-F238E27FC236}">
                      <a16:creationId xmlns:a16="http://schemas.microsoft.com/office/drawing/2014/main" id="{46AD063D-9280-4C85-A430-CCCFE68B57F4}"/>
                    </a:ext>
                  </a:extLst>
                </p:cNvPr>
                <p:cNvSpPr txBox="1">
                  <a:spLocks noRot="1" noChangeAspect="1" noMove="1" noResize="1" noEditPoints="1" noAdjustHandles="1" noChangeArrowheads="1" noChangeShapeType="1" noTextEdit="1"/>
                </p:cNvSpPr>
                <p:nvPr/>
              </p:nvSpPr>
              <p:spPr>
                <a:xfrm>
                  <a:off x="1582530" y="4156445"/>
                  <a:ext cx="2654406" cy="1161536"/>
                </a:xfrm>
                <a:prstGeom prst="rect">
                  <a:avLst/>
                </a:prstGeom>
                <a:blipFill>
                  <a:blip r:embed="rId3"/>
                  <a:stretch>
                    <a:fillRect t="-6218" b="-12435"/>
                  </a:stretch>
                </a:blipFill>
                <a:ln>
                  <a:solidFill>
                    <a:srgbClr val="272B3E"/>
                  </a:solidFill>
                </a:ln>
              </p:spPr>
              <p:txBody>
                <a:bodyPr/>
                <a:lstStyle/>
                <a:p>
                  <a:r>
                    <a:rPr lang="zh-CN" altLang="en-US">
                      <a:noFill/>
                    </a:rPr>
                    <a:t> </a:t>
                  </a:r>
                </a:p>
              </p:txBody>
            </p:sp>
          </mc:Fallback>
        </mc:AlternateContent>
      </p:grpSp>
      <p:grpSp>
        <p:nvGrpSpPr>
          <p:cNvPr id="11" name="组合 10">
            <a:extLst>
              <a:ext uri="{FF2B5EF4-FFF2-40B4-BE49-F238E27FC236}">
                <a16:creationId xmlns:a16="http://schemas.microsoft.com/office/drawing/2014/main" id="{6D164963-0A1B-4224-B16F-D1CABDCC763E}"/>
              </a:ext>
            </a:extLst>
          </p:cNvPr>
          <p:cNvGrpSpPr/>
          <p:nvPr/>
        </p:nvGrpSpPr>
        <p:grpSpPr>
          <a:xfrm>
            <a:off x="2376883" y="4254443"/>
            <a:ext cx="4429026" cy="1918290"/>
            <a:chOff x="811878" y="1988713"/>
            <a:chExt cx="4429026" cy="1918290"/>
          </a:xfrm>
        </p:grpSpPr>
        <p:sp>
          <p:nvSpPr>
            <p:cNvPr id="7" name="文本框 6">
              <a:extLst>
                <a:ext uri="{FF2B5EF4-FFF2-40B4-BE49-F238E27FC236}">
                  <a16:creationId xmlns:a16="http://schemas.microsoft.com/office/drawing/2014/main" id="{4E17A9AF-8DBD-488B-9117-582E261A3FED}"/>
                </a:ext>
              </a:extLst>
            </p:cNvPr>
            <p:cNvSpPr txBox="1"/>
            <p:nvPr/>
          </p:nvSpPr>
          <p:spPr>
            <a:xfrm>
              <a:off x="811878" y="3445338"/>
              <a:ext cx="4429026" cy="461665"/>
            </a:xfrm>
            <a:prstGeom prst="rect">
              <a:avLst/>
            </a:prstGeom>
            <a:noFill/>
          </p:spPr>
          <p:txBody>
            <a:bodyPr wrap="square">
              <a:spAutoFit/>
            </a:bodyPr>
            <a:lstStyle/>
            <a:p>
              <a:r>
                <a:rPr lang="en-US" altLang="zh-CN" sz="2400" b="1" kern="0">
                  <a:solidFill>
                    <a:srgbClr val="272B3E"/>
                  </a:solidFill>
                  <a:latin typeface="微软雅黑"/>
                  <a:ea typeface="微软雅黑"/>
                </a:rPr>
                <a:t>Household Transformation</a:t>
              </a:r>
              <a:endParaRPr lang="zh-CN" altLang="en-US" sz="2400" b="1">
                <a:solidFill>
                  <a:srgbClr val="272B3E"/>
                </a:solidFill>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280DCE7-4576-4A06-A8BC-13B5FFDA2293}"/>
                    </a:ext>
                  </a:extLst>
                </p:cNvPr>
                <p:cNvSpPr txBox="1"/>
                <p:nvPr/>
              </p:nvSpPr>
              <p:spPr>
                <a:xfrm>
                  <a:off x="1330549" y="1988713"/>
                  <a:ext cx="3158363" cy="1295163"/>
                </a:xfrm>
                <a:prstGeom prst="rect">
                  <a:avLst/>
                </a:prstGeom>
                <a:noFill/>
                <a:ln>
                  <a:solidFill>
                    <a:srgbClr val="272B3E"/>
                  </a:solidFill>
                </a:ln>
              </p:spPr>
              <p:txBody>
                <a:bodyPr wrap="square">
                  <a:spAutoFit/>
                </a:bodyPr>
                <a:lstStyle/>
                <a:p>
                  <a:pPr>
                    <a:lnSpc>
                      <a:spcPct val="150000"/>
                    </a:lnSpc>
                  </a:pPr>
                  <a:r>
                    <a:rPr lang="en-US" altLang="zh-CN"/>
                    <a:t>  </a:t>
                  </a:r>
                  <a14:m>
                    <m:oMath xmlns:m="http://schemas.openxmlformats.org/officeDocument/2006/math">
                      <m:r>
                        <a:rPr lang="en-US" altLang="zh-CN" i="1" smtClean="0">
                          <a:latin typeface="Cambria Math" panose="02040503050406030204" pitchFamily="18" charset="0"/>
                        </a:rPr>
                        <m:t>𝐻</m:t>
                      </m:r>
                      <m:r>
                        <a:rPr lang="en-US" altLang="zh-CN" b="0" i="1" smtClean="0">
                          <a:latin typeface="Cambria Math" panose="02040503050406030204" pitchFamily="18" charset="0"/>
                        </a:rPr>
                        <m:t>=</m:t>
                      </m:r>
                      <m:r>
                        <a:rPr lang="en-US" altLang="zh-CN" b="0" i="1" smtClean="0">
                          <a:latin typeface="Cambria Math" panose="02040503050406030204" pitchFamily="18" charset="0"/>
                        </a:rPr>
                        <m:t>𝐼</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𝑉</m:t>
                          </m:r>
                        </m:e>
                        <m:sup>
                          <m:r>
                            <a:rPr lang="en-US" altLang="zh-CN" b="0" i="1" smtClean="0">
                              <a:latin typeface="Cambria Math" panose="02040503050406030204" pitchFamily="18" charset="0"/>
                            </a:rPr>
                            <m:t>𝑇</m:t>
                          </m:r>
                        </m:sup>
                      </m:sSup>
                    </m:oMath>
                  </a14:m>
                  <a:r>
                    <a:rPr lang="en-US" altLang="zh-CN"/>
                    <a:t>,</a:t>
                  </a:r>
                </a:p>
                <a:p>
                  <a:pPr>
                    <a:lnSpc>
                      <a:spcPct val="150000"/>
                    </a:lnSpc>
                  </a:pPr>
                  <a:r>
                    <a:rPr lang="en-US" altLang="zh-CN"/>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en-US" altLang="zh-CN"/>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2</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𝑅</m:t>
                      </m:r>
                    </m:oMath>
                  </a14:m>
                  <a:r>
                    <a:rPr lang="en-US" altLang="zh-CN"/>
                    <a:t>, </a:t>
                  </a:r>
                </a:p>
                <a:p>
                  <a:pPr>
                    <a:lnSpc>
                      <a:spcPct val="150000"/>
                    </a:lnSpc>
                  </a:pPr>
                  <a:r>
                    <a:rPr lang="en-US" altLang="zh-CN" b="0"/>
                    <a:t>  </a:t>
                  </a:r>
                  <a14:m>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1</m:t>
                          </m:r>
                        </m:sub>
                      </m:sSub>
                    </m:oMath>
                  </a14:m>
                  <a:r>
                    <a:rPr lang="en-US" altLang="zh-CN"/>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b="0" i="1" smtClean="0">
                              <a:latin typeface="Cambria Math" panose="02040503050406030204" pitchFamily="18" charset="0"/>
                            </a:rPr>
                            <m:t>𝑛</m:t>
                          </m:r>
                        </m:sub>
                      </m:sSub>
                    </m:oMath>
                  </a14:m>
                  <a:endParaRPr lang="zh-CN" altLang="en-US"/>
                </a:p>
              </p:txBody>
            </p:sp>
          </mc:Choice>
          <mc:Fallback xmlns="">
            <p:sp>
              <p:nvSpPr>
                <p:cNvPr id="10" name="文本框 9">
                  <a:extLst>
                    <a:ext uri="{FF2B5EF4-FFF2-40B4-BE49-F238E27FC236}">
                      <a16:creationId xmlns:a16="http://schemas.microsoft.com/office/drawing/2014/main" id="{E280DCE7-4576-4A06-A8BC-13B5FFDA2293}"/>
                    </a:ext>
                  </a:extLst>
                </p:cNvPr>
                <p:cNvSpPr txBox="1">
                  <a:spLocks noRot="1" noChangeAspect="1" noMove="1" noResize="1" noEditPoints="1" noAdjustHandles="1" noChangeArrowheads="1" noChangeShapeType="1" noTextEdit="1"/>
                </p:cNvSpPr>
                <p:nvPr/>
              </p:nvSpPr>
              <p:spPr>
                <a:xfrm>
                  <a:off x="1330549" y="1988713"/>
                  <a:ext cx="3158363" cy="1295163"/>
                </a:xfrm>
                <a:prstGeom prst="rect">
                  <a:avLst/>
                </a:prstGeom>
                <a:blipFill>
                  <a:blip r:embed="rId4"/>
                  <a:stretch>
                    <a:fillRect b="-1860"/>
                  </a:stretch>
                </a:blipFill>
                <a:ln>
                  <a:solidFill>
                    <a:srgbClr val="272B3E"/>
                  </a:solidFill>
                </a:ln>
              </p:spPr>
              <p:txBody>
                <a:bodyPr/>
                <a:lstStyle/>
                <a:p>
                  <a:r>
                    <a:rPr lang="zh-CN" altLang="en-US">
                      <a:noFill/>
                    </a:rPr>
                    <a:t> </a:t>
                  </a:r>
                </a:p>
              </p:txBody>
            </p:sp>
          </mc:Fallback>
        </mc:AlternateContent>
      </p:grpSp>
      <p:sp>
        <p:nvSpPr>
          <p:cNvPr id="14" name="文本框 13">
            <a:extLst>
              <a:ext uri="{FF2B5EF4-FFF2-40B4-BE49-F238E27FC236}">
                <a16:creationId xmlns:a16="http://schemas.microsoft.com/office/drawing/2014/main" id="{DD275181-FEC1-46CD-8852-226DC30D5FC2}"/>
              </a:ext>
            </a:extLst>
          </p:cNvPr>
          <p:cNvSpPr txBox="1"/>
          <p:nvPr/>
        </p:nvSpPr>
        <p:spPr>
          <a:xfrm>
            <a:off x="156519" y="4617371"/>
            <a:ext cx="1891862" cy="707886"/>
          </a:xfrm>
          <a:prstGeom prst="rect">
            <a:avLst/>
          </a:prstGeom>
          <a:noFill/>
        </p:spPr>
        <p:txBody>
          <a:bodyPr wrap="square">
            <a:spAutoFit/>
          </a:bodyPr>
          <a:lstStyle/>
          <a:p>
            <a:pPr algn="ctr"/>
            <a:r>
              <a:rPr lang="en-US" altLang="zh-CN" sz="2000" b="1" i="0" u="none" strike="noStrike" baseline="0">
                <a:solidFill>
                  <a:srgbClr val="D87464"/>
                </a:solidFill>
                <a:latin typeface="Chalkduster"/>
              </a:rPr>
              <a:t>For general matrix</a:t>
            </a:r>
          </a:p>
        </p:txBody>
      </p:sp>
      <p:sp>
        <p:nvSpPr>
          <p:cNvPr id="15" name="箭头: 右 14">
            <a:extLst>
              <a:ext uri="{FF2B5EF4-FFF2-40B4-BE49-F238E27FC236}">
                <a16:creationId xmlns:a16="http://schemas.microsoft.com/office/drawing/2014/main" id="{91C9CA3D-9EBC-4462-BECC-547D2A505833}"/>
              </a:ext>
            </a:extLst>
          </p:cNvPr>
          <p:cNvSpPr/>
          <p:nvPr/>
        </p:nvSpPr>
        <p:spPr>
          <a:xfrm>
            <a:off x="6624991" y="3039065"/>
            <a:ext cx="604887" cy="1295163"/>
          </a:xfrm>
          <a:prstGeom prst="rightArrow">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2E6E923-2C6A-4FE2-92D7-318BBF919E86}"/>
                  </a:ext>
                </a:extLst>
              </p:cNvPr>
              <p:cNvSpPr txBox="1"/>
              <p:nvPr/>
            </p:nvSpPr>
            <p:spPr>
              <a:xfrm>
                <a:off x="7483513" y="2610571"/>
                <a:ext cx="3348872" cy="163685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solidFill>
                                <a:srgbClr val="836967"/>
                              </a:solidFill>
                              <a:latin typeface="Cambria Math" panose="02040503050406030204" pitchFamily="18" charset="0"/>
                            </a:rPr>
                          </m:ctrlPr>
                        </m:dPr>
                        <m:e>
                          <m:m>
                            <m:mPr>
                              <m:plcHide m:val="on"/>
                              <m:mcs>
                                <m:mc>
                                  <m:mcPr>
                                    <m:count m:val="6"/>
                                    <m:mcJc m:val="center"/>
                                  </m:mcPr>
                                </m:mc>
                              </m:mcs>
                              <m:ctrlPr>
                                <a:rPr lang="zh-CN" altLang="en-US" i="1">
                                  <a:solidFill>
                                    <a:srgbClr val="836967"/>
                                  </a:solidFill>
                                  <a:latin typeface="Cambria Math" panose="02040503050406030204" pitchFamily="18" charset="0"/>
                                </a:rPr>
                              </m:ctrlPr>
                            </m:mPr>
                            <m:mr>
                              <m:e>
                                <m:r>
                                  <a:rPr lang="zh-CN" altLang="en-US">
                                    <a:latin typeface="Cambria Math" panose="02040503050406030204" pitchFamily="18" charset="0"/>
                                  </a:rPr>
                                  <m:t>1</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2</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−2</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5</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7</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r>
                              <m:e>
                                <m:r>
                                  <a:rPr lang="zh-CN" altLang="en-US" i="0">
                                    <a:latin typeface="Cambria Math" panose="02040503050406030204" pitchFamily="18" charset="0"/>
                                  </a:rPr>
                                  <m:t>0</m:t>
                                </m:r>
                              </m:e>
                              <m:e>
                                <m:r>
                                  <a:rPr lang="zh-CN" altLang="en-US" i="0">
                                    <a:latin typeface="Cambria Math" panose="02040503050406030204" pitchFamily="18" charset="0"/>
                                  </a:rPr>
                                  <m:t>−2</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e>
                                <m:r>
                                  <a:rPr lang="zh-CN" altLang="en-US" i="0">
                                    <a:latin typeface="Cambria Math" panose="02040503050406030204" pitchFamily="18" charset="0"/>
                                  </a:rPr>
                                  <m:t>0</m:t>
                                </m:r>
                              </m:e>
                            </m:mr>
                          </m:m>
                        </m:e>
                      </m:d>
                    </m:oMath>
                  </m:oMathPara>
                </a14:m>
                <a:endParaRPr lang="zh-CN" altLang="en-US"/>
              </a:p>
            </p:txBody>
          </p:sp>
        </mc:Choice>
        <mc:Fallback xmlns="">
          <p:sp>
            <p:nvSpPr>
              <p:cNvPr id="18" name="文本框 17">
                <a:extLst>
                  <a:ext uri="{FF2B5EF4-FFF2-40B4-BE49-F238E27FC236}">
                    <a16:creationId xmlns:a16="http://schemas.microsoft.com/office/drawing/2014/main" id="{92E6E923-2C6A-4FE2-92D7-318BBF919E86}"/>
                  </a:ext>
                </a:extLst>
              </p:cNvPr>
              <p:cNvSpPr txBox="1">
                <a:spLocks noRot="1" noChangeAspect="1" noMove="1" noResize="1" noEditPoints="1" noAdjustHandles="1" noChangeArrowheads="1" noChangeShapeType="1" noTextEdit="1"/>
              </p:cNvSpPr>
              <p:nvPr/>
            </p:nvSpPr>
            <p:spPr>
              <a:xfrm>
                <a:off x="7483513" y="2610571"/>
                <a:ext cx="3348872" cy="1636858"/>
              </a:xfrm>
              <a:prstGeom prst="rect">
                <a:avLst/>
              </a:prstGeom>
              <a:blipFill>
                <a:blip r:embed="rId5"/>
                <a:stretch>
                  <a:fillRect/>
                </a:stretch>
              </a:blipFill>
            </p:spPr>
            <p:txBody>
              <a:bodyPr/>
              <a:lstStyle/>
              <a:p>
                <a:r>
                  <a:rPr lang="zh-CN" altLang="en-US">
                    <a:noFill/>
                  </a:rPr>
                  <a:t> </a:t>
                </a:r>
              </a:p>
            </p:txBody>
          </p:sp>
        </mc:Fallback>
      </mc:AlternateContent>
      <p:pic>
        <p:nvPicPr>
          <p:cNvPr id="1028" name="Picture 4">
            <a:extLst>
              <a:ext uri="{FF2B5EF4-FFF2-40B4-BE49-F238E27FC236}">
                <a16:creationId xmlns:a16="http://schemas.microsoft.com/office/drawing/2014/main" id="{25BD1B5C-F246-4D1D-9ABB-D758D04F5DD5}"/>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40089">
            <a:off x="10619503" y="2864139"/>
            <a:ext cx="864492" cy="1073403"/>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8C28E45B-EA26-4471-9F34-E6A9A7E5457B}"/>
              </a:ext>
            </a:extLst>
          </p:cNvPr>
          <p:cNvSpPr txBox="1"/>
          <p:nvPr/>
        </p:nvSpPr>
        <p:spPr>
          <a:xfrm>
            <a:off x="10715035" y="3672824"/>
            <a:ext cx="673428" cy="400110"/>
          </a:xfrm>
          <a:prstGeom prst="rect">
            <a:avLst/>
          </a:prstGeom>
          <a:noFill/>
        </p:spPr>
        <p:txBody>
          <a:bodyPr wrap="square" rtlCol="0">
            <a:spAutoFit/>
          </a:bodyPr>
          <a:lstStyle/>
          <a:p>
            <a:r>
              <a:rPr lang="en-US" altLang="zh-CN" sz="2000" b="1">
                <a:solidFill>
                  <a:srgbClr val="89CB6C"/>
                </a:solidFill>
                <a:latin typeface="Times New Roman" panose="02020603050405020304" pitchFamily="18" charset="0"/>
                <a:cs typeface="Times New Roman" panose="02020603050405020304" pitchFamily="18" charset="0"/>
              </a:rPr>
              <a:t>Size</a:t>
            </a:r>
          </a:p>
        </p:txBody>
      </p:sp>
      <p:sp>
        <p:nvSpPr>
          <p:cNvPr id="25" name="矩形 1">
            <a:extLst>
              <a:ext uri="{FF2B5EF4-FFF2-40B4-BE49-F238E27FC236}">
                <a16:creationId xmlns:a16="http://schemas.microsoft.com/office/drawing/2014/main" id="{F5BCD548-F7B4-4F76-90DB-C5EC3A3E7E68}"/>
              </a:ext>
            </a:extLst>
          </p:cNvPr>
          <p:cNvSpPr>
            <a:spLocks noChangeArrowheads="1"/>
          </p:cNvSpPr>
          <p:nvPr/>
        </p:nvSpPr>
        <p:spPr bwMode="auto">
          <a:xfrm>
            <a:off x="7402521" y="4664447"/>
            <a:ext cx="4429026"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lnSpc>
                <a:spcPts val="3200"/>
              </a:lnSpc>
              <a:spcBef>
                <a:spcPct val="0"/>
              </a:spcBef>
              <a:buFont typeface="Wingdings" panose="05000000000000000000" pitchFamily="2" charset="2"/>
              <a:buChar char="Ø"/>
            </a:pPr>
            <a:r>
              <a:rPr lang="en-US" altLang="zh-CN" sz="2000">
                <a:solidFill>
                  <a:schemeClr val="tx2">
                    <a:lumMod val="75000"/>
                  </a:schemeClr>
                </a:solidFill>
                <a:latin typeface="微软雅黑" panose="020B0503020204020204" pitchFamily="34" charset="-122"/>
                <a:ea typeface="微软雅黑" panose="020B0503020204020204" pitchFamily="34" charset="-122"/>
              </a:rPr>
              <a:t>Extra memory cost</a:t>
            </a:r>
            <a:r>
              <a:rPr lang="en-US" altLang="zh-CN" sz="20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p>
          <a:p>
            <a:pPr eaLnBrk="1" latinLnBrk="1" hangingPunct="1">
              <a:lnSpc>
                <a:spcPts val="3200"/>
              </a:lnSpc>
              <a:spcBef>
                <a:spcPct val="0"/>
              </a:spcBef>
              <a:buFont typeface="Wingdings" panose="05000000000000000000" pitchFamily="2" charset="2"/>
              <a:buChar char="Ø"/>
            </a:pPr>
            <a:r>
              <a:rPr lang="en-US" altLang="zh-CN" sz="2000">
                <a:solidFill>
                  <a:schemeClr val="tx2">
                    <a:lumMod val="75000"/>
                  </a:schemeClr>
                </a:solidFill>
                <a:latin typeface="微软雅黑" panose="020B0503020204020204" pitchFamily="34" charset="-122"/>
                <a:ea typeface="微软雅黑" panose="020B0503020204020204" pitchFamily="34" charset="-122"/>
              </a:rPr>
              <a:t>Massive invalid computation</a:t>
            </a:r>
          </a:p>
        </p:txBody>
      </p:sp>
      <p:sp>
        <p:nvSpPr>
          <p:cNvPr id="28" name="文本框 27">
            <a:extLst>
              <a:ext uri="{FF2B5EF4-FFF2-40B4-BE49-F238E27FC236}">
                <a16:creationId xmlns:a16="http://schemas.microsoft.com/office/drawing/2014/main" id="{70CC98F7-E7E4-4DCB-970C-E63D819798B1}"/>
              </a:ext>
            </a:extLst>
          </p:cNvPr>
          <p:cNvSpPr txBox="1"/>
          <p:nvPr/>
        </p:nvSpPr>
        <p:spPr>
          <a:xfrm>
            <a:off x="10557203" y="4617371"/>
            <a:ext cx="550363" cy="646331"/>
          </a:xfrm>
          <a:prstGeom prst="rect">
            <a:avLst/>
          </a:prstGeom>
          <a:noFill/>
        </p:spPr>
        <p:txBody>
          <a:bodyPr wrap="square">
            <a:spAutoFit/>
          </a:bodyPr>
          <a:lstStyle/>
          <a:p>
            <a:pPr eaLnBrk="1" latinLnBrk="1" hangingPunct="1">
              <a:spcBef>
                <a:spcPct val="0"/>
              </a:spcBef>
            </a:pPr>
            <a:r>
              <a:rPr lang="en-US" altLang="zh-CN" sz="36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1800">
              <a:solidFill>
                <a:schemeClr val="tx2">
                  <a:lumMod val="75000"/>
                </a:schemeClr>
              </a:solidFill>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0F7DD87A-D7C1-4751-B774-A00778C3088D}"/>
              </a:ext>
            </a:extLst>
          </p:cNvPr>
          <p:cNvSpPr txBox="1"/>
          <p:nvPr/>
        </p:nvSpPr>
        <p:spPr>
          <a:xfrm>
            <a:off x="8145366" y="2082572"/>
            <a:ext cx="2275105" cy="464486"/>
          </a:xfrm>
          <a:prstGeom prst="rect">
            <a:avLst/>
          </a:prstGeom>
          <a:noFill/>
        </p:spPr>
        <p:txBody>
          <a:bodyPr wrap="square">
            <a:spAutoFit/>
          </a:bodyPr>
          <a:lstStyle/>
          <a:p>
            <a:pPr eaLnBrk="1" latinLnBrk="1" hangingPunct="1">
              <a:lnSpc>
                <a:spcPts val="3200"/>
              </a:lnSpc>
              <a:spcBef>
                <a:spcPct val="0"/>
              </a:spcBef>
            </a:pPr>
            <a:r>
              <a:rPr lang="en-US" altLang="zh-CN" sz="2000" b="1">
                <a:solidFill>
                  <a:srgbClr val="D87464"/>
                </a:solidFill>
                <a:latin typeface="Chalkduster"/>
              </a:rPr>
              <a:t>Sparse Matrix</a:t>
            </a:r>
            <a:r>
              <a:rPr lang="en-US" altLang="zh-CN" sz="18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p>
        </p:txBody>
      </p:sp>
      <p:sp>
        <p:nvSpPr>
          <p:cNvPr id="2" name="灯片编号占位符 1">
            <a:extLst>
              <a:ext uri="{FF2B5EF4-FFF2-40B4-BE49-F238E27FC236}">
                <a16:creationId xmlns:a16="http://schemas.microsoft.com/office/drawing/2014/main" id="{046F36D0-255C-4894-AB2D-26A3D2182917}"/>
              </a:ext>
            </a:extLst>
          </p:cNvPr>
          <p:cNvSpPr>
            <a:spLocks noGrp="1"/>
          </p:cNvSpPr>
          <p:nvPr>
            <p:ph type="sldNum" sz="quarter" idx="12"/>
          </p:nvPr>
        </p:nvSpPr>
        <p:spPr/>
        <p:txBody>
          <a:bodyPr/>
          <a:lstStyle/>
          <a:p>
            <a:fld id="{8AD9B182-5BD6-45D0-A008-42079E5D91E0}" type="slidenum">
              <a:rPr lang="zh-CN" altLang="en-US" smtClean="0"/>
              <a:t>3</a:t>
            </a:fld>
            <a:endParaRPr lang="zh-CN" altLang="en-US"/>
          </a:p>
        </p:txBody>
      </p:sp>
      <p:sp>
        <p:nvSpPr>
          <p:cNvPr id="4" name="矩形: 圆角 3">
            <a:extLst>
              <a:ext uri="{FF2B5EF4-FFF2-40B4-BE49-F238E27FC236}">
                <a16:creationId xmlns:a16="http://schemas.microsoft.com/office/drawing/2014/main" id="{8F682550-E944-4323-B763-AD6080241E85}"/>
              </a:ext>
            </a:extLst>
          </p:cNvPr>
          <p:cNvSpPr/>
          <p:nvPr/>
        </p:nvSpPr>
        <p:spPr>
          <a:xfrm>
            <a:off x="156519" y="3248025"/>
            <a:ext cx="1980079" cy="8033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tx1"/>
                </a:solidFill>
                <a:latin typeface="微软雅黑" panose="020B0503020204020204" pitchFamily="34" charset="-122"/>
                <a:ea typeface="微软雅黑" panose="020B0503020204020204" pitchFamily="34" charset="-122"/>
                <a:cs typeface="Adobe Devanagari" panose="02040503050201020203" pitchFamily="18" charset="0"/>
              </a:rPr>
              <a:t>QR Factorization</a:t>
            </a:r>
            <a:endParaRPr lang="zh-CN" altLang="en-US" sz="2000" b="1">
              <a:solidFill>
                <a:schemeClr val="tx1"/>
              </a:solidFill>
              <a:latin typeface="微软雅黑" panose="020B0503020204020204" pitchFamily="34" charset="-122"/>
              <a:ea typeface="微软雅黑" panose="020B0503020204020204" pitchFamily="34" charset="-122"/>
              <a:cs typeface="Adobe Devanagari" panose="02040503050201020203" pitchFamily="18" charset="0"/>
            </a:endParaRPr>
          </a:p>
        </p:txBody>
      </p:sp>
      <p:cxnSp>
        <p:nvCxnSpPr>
          <p:cNvPr id="13" name="直接连接符 12">
            <a:extLst>
              <a:ext uri="{FF2B5EF4-FFF2-40B4-BE49-F238E27FC236}">
                <a16:creationId xmlns:a16="http://schemas.microsoft.com/office/drawing/2014/main" id="{343539D7-9F88-4276-AB8A-15F100259D1D}"/>
              </a:ext>
            </a:extLst>
          </p:cNvPr>
          <p:cNvCxnSpPr>
            <a:cxnSpLocks/>
            <a:stCxn id="4" idx="3"/>
            <a:endCxn id="8" idx="1"/>
          </p:cNvCxnSpPr>
          <p:nvPr/>
        </p:nvCxnSpPr>
        <p:spPr>
          <a:xfrm flipV="1">
            <a:off x="2136598" y="2472119"/>
            <a:ext cx="1010935" cy="117760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A514B3F-12D2-4A71-A51A-A774C4A0B100}"/>
              </a:ext>
            </a:extLst>
          </p:cNvPr>
          <p:cNvCxnSpPr>
            <a:cxnSpLocks/>
            <a:stCxn id="4" idx="3"/>
            <a:endCxn id="10" idx="1"/>
          </p:cNvCxnSpPr>
          <p:nvPr/>
        </p:nvCxnSpPr>
        <p:spPr>
          <a:xfrm>
            <a:off x="2136598" y="3649722"/>
            <a:ext cx="758956" cy="125230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2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P spid="22" grpId="0"/>
      <p:bldP spid="25" grpId="0"/>
      <p:bldP spid="28"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AEAA0E1-3DF7-4F66-B973-842BDF483996}"/>
              </a:ext>
            </a:extLst>
          </p:cNvPr>
          <p:cNvSpPr>
            <a:spLocks noGrp="1"/>
          </p:cNvSpPr>
          <p:nvPr>
            <p:ph type="sldNum" sz="quarter" idx="12"/>
          </p:nvPr>
        </p:nvSpPr>
        <p:spPr/>
        <p:txBody>
          <a:bodyPr/>
          <a:lstStyle/>
          <a:p>
            <a:fld id="{8AD9B182-5BD6-45D0-A008-42079E5D91E0}" type="slidenum">
              <a:rPr lang="zh-CN" altLang="en-US" smtClean="0"/>
              <a:t>30</a:t>
            </a:fld>
            <a:endParaRPr lang="zh-CN" altLang="en-US"/>
          </a:p>
        </p:txBody>
      </p:sp>
      <p:sp>
        <p:nvSpPr>
          <p:cNvPr id="6" name="文本框 5">
            <a:extLst>
              <a:ext uri="{FF2B5EF4-FFF2-40B4-BE49-F238E27FC236}">
                <a16:creationId xmlns:a16="http://schemas.microsoft.com/office/drawing/2014/main" id="{E047D1C0-59E5-434C-8AD7-C64B11494E6E}"/>
              </a:ext>
            </a:extLst>
          </p:cNvPr>
          <p:cNvSpPr txBox="1"/>
          <p:nvPr/>
        </p:nvSpPr>
        <p:spPr>
          <a:xfrm>
            <a:off x="1312333" y="255601"/>
            <a:ext cx="6002866" cy="523220"/>
          </a:xfrm>
          <a:prstGeom prst="rect">
            <a:avLst/>
          </a:prstGeom>
          <a:noFill/>
        </p:spPr>
        <p:txBody>
          <a:bodyPr wrap="square">
            <a:spAutoFit/>
          </a:bodyPr>
          <a:lstStyle/>
          <a:p>
            <a:r>
              <a:rPr lang="en-US" altLang="zh-CN" sz="2800" b="1" kern="0">
                <a:solidFill>
                  <a:srgbClr val="272B3E"/>
                </a:solidFill>
                <a:latin typeface="微软雅黑"/>
                <a:ea typeface="微软雅黑"/>
              </a:rPr>
              <a:t>Empowered by GCN</a:t>
            </a:r>
            <a:endParaRPr lang="zh-CN" altLang="en-US" sz="2800" b="1" kern="0">
              <a:solidFill>
                <a:srgbClr val="272B3E"/>
              </a:solidFill>
              <a:latin typeface="微软雅黑"/>
              <a:ea typeface="微软雅黑"/>
            </a:endParaRPr>
          </a:p>
        </p:txBody>
      </p:sp>
      <p:pic>
        <p:nvPicPr>
          <p:cNvPr id="8" name="图片 7">
            <a:extLst>
              <a:ext uri="{FF2B5EF4-FFF2-40B4-BE49-F238E27FC236}">
                <a16:creationId xmlns:a16="http://schemas.microsoft.com/office/drawing/2014/main" id="{275F30BC-C277-433E-85C9-FC01C5C6EB46}"/>
              </a:ext>
            </a:extLst>
          </p:cNvPr>
          <p:cNvPicPr>
            <a:picLocks noChangeAspect="1"/>
          </p:cNvPicPr>
          <p:nvPr/>
        </p:nvPicPr>
        <p:blipFill>
          <a:blip r:embed="rId3"/>
          <a:stretch>
            <a:fillRect/>
          </a:stretch>
        </p:blipFill>
        <p:spPr>
          <a:xfrm>
            <a:off x="608541" y="1213715"/>
            <a:ext cx="7410450" cy="5553075"/>
          </a:xfrm>
          <a:prstGeom prst="rect">
            <a:avLst/>
          </a:prstGeom>
        </p:spPr>
      </p:pic>
      <p:sp>
        <p:nvSpPr>
          <p:cNvPr id="9" name="矩形 8">
            <a:extLst>
              <a:ext uri="{FF2B5EF4-FFF2-40B4-BE49-F238E27FC236}">
                <a16:creationId xmlns:a16="http://schemas.microsoft.com/office/drawing/2014/main" id="{99F3631A-BF0D-4B14-8291-01DBE7998219}"/>
              </a:ext>
            </a:extLst>
          </p:cNvPr>
          <p:cNvSpPr/>
          <p:nvPr/>
        </p:nvSpPr>
        <p:spPr>
          <a:xfrm>
            <a:off x="7458950" y="2457450"/>
            <a:ext cx="4733049" cy="3360892"/>
          </a:xfrm>
          <a:prstGeom prst="rect">
            <a:avLst/>
          </a:prstGeom>
          <a:noFill/>
          <a:ln w="12700" cap="flat" cmpd="sng" algn="ctr">
            <a:noFill/>
            <a:prstDash val="solid"/>
            <a:miter lim="800000"/>
          </a:ln>
          <a:effectLst/>
        </p:spPr>
        <p:txBody>
          <a:bodyPr anchor="ctr"/>
          <a:lstStyle/>
          <a:p>
            <a:pPr marL="357750" indent="-285750" eaLnBrk="0" hangingPunct="0">
              <a:lnSpc>
                <a:spcPct val="150000"/>
              </a:lnSpc>
              <a:buFont typeface="Wingdings" panose="05000000000000000000" pitchFamily="2" charset="2"/>
              <a:buChar char="p"/>
              <a:defRPr/>
            </a:pPr>
            <a:r>
              <a:rPr lang="en-US" altLang="zh-CN" sz="2200" b="1">
                <a:latin typeface="微软雅黑" panose="020B0503020204020204" pitchFamily="34" charset="-122"/>
                <a:ea typeface="微软雅黑" panose="020B0503020204020204" pitchFamily="34" charset="-122"/>
              </a:rPr>
              <a:t>Baseline: </a:t>
            </a:r>
            <a:r>
              <a:rPr lang="en-US" altLang="zh-CN" sz="2200">
                <a:latin typeface="微软雅黑" panose="020B0503020204020204" pitchFamily="34" charset="-122"/>
                <a:ea typeface="微软雅黑" panose="020B0503020204020204" pitchFamily="34" charset="-122"/>
              </a:rPr>
              <a:t>single-thread </a:t>
            </a:r>
            <a:r>
              <a:rPr lang="en-US" altLang="zh-CN" sz="2200" err="1">
                <a:latin typeface="微软雅黑" panose="020B0503020204020204" pitchFamily="34" charset="-122"/>
                <a:ea typeface="微软雅黑" panose="020B0503020204020204" pitchFamily="34" charset="-122"/>
              </a:rPr>
              <a:t>SuiteSparseQR</a:t>
            </a:r>
            <a:r>
              <a:rPr lang="en-US" altLang="zh-CN" sz="2200">
                <a:latin typeface="微软雅黑" panose="020B0503020204020204" pitchFamily="34" charset="-122"/>
                <a:ea typeface="微软雅黑" panose="020B0503020204020204" pitchFamily="34" charset="-122"/>
              </a:rPr>
              <a:t> 2.0.9 (</a:t>
            </a:r>
            <a:r>
              <a:rPr lang="en-US" altLang="zh-CN" sz="2200" b="1">
                <a:solidFill>
                  <a:srgbClr val="FF0000"/>
                </a:solidFill>
                <a:latin typeface="Times New Roman" panose="02020603050405020304" pitchFamily="18" charset="0"/>
                <a:cs typeface="Times New Roman" panose="02020603050405020304" pitchFamily="18" charset="0"/>
              </a:rPr>
              <a:t>1.88x</a:t>
            </a:r>
            <a:r>
              <a:rPr lang="en-US" altLang="zh-CN" sz="2200">
                <a:latin typeface="微软雅黑" panose="020B0503020204020204" pitchFamily="34" charset="-122"/>
                <a:ea typeface="微软雅黑" panose="020B0503020204020204" pitchFamily="34" charset="-122"/>
              </a:rPr>
              <a:t>)</a:t>
            </a:r>
          </a:p>
          <a:p>
            <a:pPr marL="357750" indent="-285750" eaLnBrk="0" hangingPunct="0">
              <a:lnSpc>
                <a:spcPct val="150000"/>
              </a:lnSpc>
              <a:buFont typeface="Wingdings" panose="05000000000000000000" pitchFamily="2" charset="2"/>
              <a:buChar char="p"/>
              <a:defRPr/>
            </a:pPr>
            <a:r>
              <a:rPr lang="en-US" altLang="zh-CN" sz="2200" b="1">
                <a:latin typeface="微软雅黑" panose="020B0503020204020204" pitchFamily="34" charset="-122"/>
                <a:ea typeface="微软雅黑" panose="020B0503020204020204" pitchFamily="34" charset="-122"/>
              </a:rPr>
              <a:t>Eigen</a:t>
            </a:r>
            <a:r>
              <a:rPr lang="en-US" altLang="zh-CN" sz="2200">
                <a:latin typeface="微软雅黑" panose="020B0503020204020204" pitchFamily="34" charset="-122"/>
                <a:ea typeface="微软雅黑" panose="020B0503020204020204" pitchFamily="34" charset="-122"/>
              </a:rPr>
              <a:t>-3.3.7 on </a:t>
            </a:r>
            <a:r>
              <a:rPr lang="en-US" altLang="zh-CN" sz="2200" err="1">
                <a:latin typeface="微软雅黑" panose="020B0503020204020204" pitchFamily="34" charset="-122"/>
                <a:ea typeface="微软雅黑" panose="020B0503020204020204" pitchFamily="34" charset="-122"/>
              </a:rPr>
              <a:t>TaiShan</a:t>
            </a:r>
            <a:r>
              <a:rPr lang="en-US" altLang="zh-CN" sz="2200">
                <a:latin typeface="微软雅黑" panose="020B0503020204020204" pitchFamily="34" charset="-122"/>
                <a:ea typeface="微软雅黑" panose="020B0503020204020204" pitchFamily="34" charset="-122"/>
              </a:rPr>
              <a:t> (</a:t>
            </a:r>
            <a:r>
              <a:rPr lang="en-US" altLang="zh-CN" sz="2200" b="1">
                <a:solidFill>
                  <a:srgbClr val="FF0000"/>
                </a:solidFill>
                <a:latin typeface="Times New Roman" panose="02020603050405020304" pitchFamily="18" charset="0"/>
                <a:cs typeface="Times New Roman" panose="02020603050405020304" pitchFamily="18" charset="0"/>
              </a:rPr>
              <a:t>2.18x</a:t>
            </a:r>
            <a:r>
              <a:rPr lang="en-US" altLang="zh-CN" sz="2200">
                <a:latin typeface="微软雅黑" panose="020B0503020204020204" pitchFamily="34" charset="-122"/>
                <a:ea typeface="微软雅黑" panose="020B0503020204020204" pitchFamily="34" charset="-122"/>
              </a:rPr>
              <a:t>)</a:t>
            </a:r>
          </a:p>
          <a:p>
            <a:pPr marL="357750" indent="-285750" eaLnBrk="0" hangingPunct="0">
              <a:lnSpc>
                <a:spcPct val="150000"/>
              </a:lnSpc>
              <a:spcBef>
                <a:spcPts val="0"/>
              </a:spcBef>
              <a:buFont typeface="Wingdings" panose="05000000000000000000" pitchFamily="2" charset="2"/>
              <a:buChar char="p"/>
              <a:defRPr/>
            </a:pPr>
            <a:r>
              <a:rPr lang="en-US" altLang="zh-CN" sz="2200" b="1" err="1">
                <a:latin typeface="微软雅黑" panose="020B0503020204020204" pitchFamily="34" charset="-122"/>
                <a:ea typeface="微软雅黑" panose="020B0503020204020204" pitchFamily="34" charset="-122"/>
              </a:rPr>
              <a:t>SuiteSparseQR</a:t>
            </a:r>
            <a:r>
              <a:rPr lang="en-US" altLang="zh-CN" sz="2200">
                <a:latin typeface="微软雅黑" panose="020B0503020204020204" pitchFamily="34" charset="-122"/>
                <a:ea typeface="微软雅黑" panose="020B0503020204020204" pitchFamily="34" charset="-122"/>
              </a:rPr>
              <a:t> 2.0.9 with TBB framework on </a:t>
            </a:r>
            <a:r>
              <a:rPr lang="en-US" altLang="zh-CN" sz="2200" err="1">
                <a:latin typeface="微软雅黑" panose="020B0503020204020204" pitchFamily="34" charset="-122"/>
                <a:ea typeface="微软雅黑" panose="020B0503020204020204" pitchFamily="34" charset="-122"/>
              </a:rPr>
              <a:t>TaiShan</a:t>
            </a:r>
            <a:r>
              <a:rPr lang="en-US" altLang="zh-CN" sz="2200">
                <a:latin typeface="微软雅黑" panose="020B0503020204020204" pitchFamily="34" charset="-122"/>
                <a:ea typeface="微软雅黑" panose="020B0503020204020204" pitchFamily="34" charset="-122"/>
              </a:rPr>
              <a:t> (</a:t>
            </a:r>
            <a:r>
              <a:rPr lang="en-US" altLang="zh-CN" sz="2200" b="1">
                <a:solidFill>
                  <a:srgbClr val="FF0000"/>
                </a:solidFill>
                <a:latin typeface="Times New Roman" panose="02020603050405020304" pitchFamily="18" charset="0"/>
                <a:cs typeface="Times New Roman" panose="02020603050405020304" pitchFamily="18" charset="0"/>
              </a:rPr>
              <a:t>1.57x</a:t>
            </a:r>
            <a:r>
              <a:rPr lang="en-US" altLang="zh-CN" sz="2200">
                <a:latin typeface="微软雅黑" panose="020B0503020204020204" pitchFamily="34" charset="-122"/>
                <a:ea typeface="微软雅黑" panose="020B0503020204020204" pitchFamily="34" charset="-122"/>
              </a:rPr>
              <a:t>)</a:t>
            </a:r>
          </a:p>
          <a:p>
            <a:pPr marL="357750" indent="-285750" eaLnBrk="0" hangingPunct="0">
              <a:lnSpc>
                <a:spcPct val="150000"/>
              </a:lnSpc>
              <a:spcBef>
                <a:spcPts val="0"/>
              </a:spcBef>
              <a:buFont typeface="Wingdings" panose="05000000000000000000" pitchFamily="2" charset="2"/>
              <a:buChar char="p"/>
              <a:defRPr/>
            </a:pPr>
            <a:r>
              <a:rPr lang="en-US" altLang="zh-CN" sz="2200" b="1">
                <a:latin typeface="微软雅黑" panose="020B0503020204020204" pitchFamily="34" charset="-122"/>
                <a:ea typeface="微软雅黑" panose="020B0503020204020204" pitchFamily="34" charset="-122"/>
              </a:rPr>
              <a:t>MKL </a:t>
            </a:r>
            <a:r>
              <a:rPr lang="en-US" altLang="zh-CN" sz="2200">
                <a:latin typeface="微软雅黑" panose="020B0503020204020204" pitchFamily="34" charset="-122"/>
                <a:ea typeface="微软雅黑" panose="020B0503020204020204" pitchFamily="34" charset="-122"/>
              </a:rPr>
              <a:t>2020.0.166 on Xeon648 (</a:t>
            </a:r>
            <a:r>
              <a:rPr lang="en-US" altLang="zh-CN" sz="2200" b="1">
                <a:solidFill>
                  <a:srgbClr val="FF0000"/>
                </a:solidFill>
                <a:latin typeface="Times New Roman" panose="02020603050405020304" pitchFamily="18" charset="0"/>
                <a:cs typeface="Times New Roman" panose="02020603050405020304" pitchFamily="18" charset="0"/>
              </a:rPr>
              <a:t>1.15x</a:t>
            </a:r>
            <a:r>
              <a:rPr lang="en-US" altLang="zh-CN" sz="2200">
                <a:latin typeface="微软雅黑" panose="020B0503020204020204" pitchFamily="34" charset="-122"/>
                <a:ea typeface="微软雅黑" panose="020B0503020204020204" pitchFamily="34" charset="-122"/>
              </a:rPr>
              <a:t>)</a:t>
            </a:r>
          </a:p>
        </p:txBody>
      </p:sp>
      <p:sp>
        <p:nvSpPr>
          <p:cNvPr id="10" name="文本框 9">
            <a:extLst>
              <a:ext uri="{FF2B5EF4-FFF2-40B4-BE49-F238E27FC236}">
                <a16:creationId xmlns:a16="http://schemas.microsoft.com/office/drawing/2014/main" id="{30164D91-8167-4EE7-BC54-6C3D4748B305}"/>
              </a:ext>
            </a:extLst>
          </p:cNvPr>
          <p:cNvSpPr txBox="1"/>
          <p:nvPr/>
        </p:nvSpPr>
        <p:spPr>
          <a:xfrm>
            <a:off x="8018991" y="1716783"/>
            <a:ext cx="3333490" cy="523220"/>
          </a:xfrm>
          <a:prstGeom prst="rect">
            <a:avLst/>
          </a:prstGeom>
          <a:noFill/>
        </p:spPr>
        <p:txBody>
          <a:bodyPr wrap="square">
            <a:spAutoFit/>
          </a:bodyPr>
          <a:lstStyle/>
          <a:p>
            <a:r>
              <a:rPr lang="en-US" altLang="zh-CN" sz="2800" b="1">
                <a:solidFill>
                  <a:srgbClr val="FF0000"/>
                </a:solidFill>
                <a:latin typeface="Chalkduster"/>
              </a:rPr>
              <a:t>Average speedup</a:t>
            </a:r>
          </a:p>
        </p:txBody>
      </p:sp>
    </p:spTree>
    <p:extLst>
      <p:ext uri="{BB962C8B-B14F-4D97-AF65-F5344CB8AC3E}">
        <p14:creationId xmlns:p14="http://schemas.microsoft.com/office/powerpoint/2010/main" val="219999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anim calcmode="lin" valueType="num">
                                      <p:cBhvr>
                                        <p:cTn id="10" dur="1000" fill="hold"/>
                                        <p:tgtEl>
                                          <p:spTgt spid="10"/>
                                        </p:tgtEl>
                                        <p:attrNameLst>
                                          <p:attrName>ppt_x</p:attrName>
                                        </p:attrNameLst>
                                      </p:cBhvr>
                                      <p:tavLst>
                                        <p:tav tm="0">
                                          <p:val>
                                            <p:strVal val="#ppt_x"/>
                                          </p:val>
                                        </p:tav>
                                        <p:tav tm="100000">
                                          <p:val>
                                            <p:strVal val="#ppt_x"/>
                                          </p:val>
                                        </p:tav>
                                      </p:tavLst>
                                    </p:anim>
                                    <p:anim calcmode="lin" valueType="num">
                                      <p:cBhvr>
                                        <p:cTn id="1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CCD2A1EA-77FB-4EB8-98A7-E0AC413BB945}"/>
              </a:ext>
            </a:extLst>
          </p:cNvPr>
          <p:cNvSpPr/>
          <p:nvPr/>
        </p:nvSpPr>
        <p:spPr>
          <a:xfrm>
            <a:off x="3272169" y="1883348"/>
            <a:ext cx="5500355"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1. Background &amp; Motivation</a:t>
            </a:r>
            <a:endParaRPr lang="zh-CN" altLang="en-US" sz="2800" b="1" kern="0">
              <a:solidFill>
                <a:schemeClr val="bg2">
                  <a:lumMod val="75000"/>
                </a:schemeClr>
              </a:solidFill>
              <a:latin typeface="微软雅黑"/>
              <a:ea typeface="微软雅黑"/>
            </a:endParaRPr>
          </a:p>
        </p:txBody>
      </p:sp>
      <p:sp>
        <p:nvSpPr>
          <p:cNvPr id="12" name="矩形: 圆角 11">
            <a:extLst>
              <a:ext uri="{FF2B5EF4-FFF2-40B4-BE49-F238E27FC236}">
                <a16:creationId xmlns:a16="http://schemas.microsoft.com/office/drawing/2014/main" id="{A2C57699-9E9C-4CD6-AB31-47A045CB13E9}"/>
              </a:ext>
            </a:extLst>
          </p:cNvPr>
          <p:cNvSpPr/>
          <p:nvPr/>
        </p:nvSpPr>
        <p:spPr>
          <a:xfrm>
            <a:off x="3272168" y="2912030"/>
            <a:ext cx="7738732"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2.  Symbolic Analysis empowered by GCN</a:t>
            </a:r>
            <a:endParaRPr lang="zh-CN" altLang="en-US" sz="2800" b="1" kern="0">
              <a:solidFill>
                <a:schemeClr val="bg2">
                  <a:lumMod val="75000"/>
                </a:schemeClr>
              </a:solidFill>
              <a:latin typeface="微软雅黑"/>
              <a:ea typeface="微软雅黑"/>
            </a:endParaRPr>
          </a:p>
        </p:txBody>
      </p:sp>
      <p:sp>
        <p:nvSpPr>
          <p:cNvPr id="13" name="矩形: 圆角 12">
            <a:extLst>
              <a:ext uri="{FF2B5EF4-FFF2-40B4-BE49-F238E27FC236}">
                <a16:creationId xmlns:a16="http://schemas.microsoft.com/office/drawing/2014/main" id="{25C7AE51-DE5B-4675-B95D-6A6B0DE1C92A}"/>
              </a:ext>
            </a:extLst>
          </p:cNvPr>
          <p:cNvSpPr/>
          <p:nvPr/>
        </p:nvSpPr>
        <p:spPr>
          <a:xfrm>
            <a:off x="1912638" y="5097982"/>
            <a:ext cx="5500357" cy="742940"/>
          </a:xfrm>
          <a:prstGeom prst="roundRect">
            <a:avLst>
              <a:gd name="adj" fmla="val 23729"/>
            </a:avLst>
          </a:prstGeom>
          <a:gradFill flip="none" rotWithShape="1">
            <a:gsLst>
              <a:gs pos="0">
                <a:srgbClr val="FFABB1"/>
              </a:gs>
              <a:gs pos="6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C00000"/>
                </a:solidFill>
                <a:latin typeface="微软雅黑"/>
                <a:ea typeface="微软雅黑"/>
              </a:rPr>
              <a:t>4.  Conclusion &amp; future work</a:t>
            </a:r>
          </a:p>
        </p:txBody>
      </p:sp>
      <p:sp>
        <p:nvSpPr>
          <p:cNvPr id="14" name="矩形: 圆角 13">
            <a:extLst>
              <a:ext uri="{FF2B5EF4-FFF2-40B4-BE49-F238E27FC236}">
                <a16:creationId xmlns:a16="http://schemas.microsoft.com/office/drawing/2014/main" id="{C8BA7C46-7324-4FBE-9D46-1140BB07B1AA}"/>
              </a:ext>
            </a:extLst>
          </p:cNvPr>
          <p:cNvSpPr/>
          <p:nvPr/>
        </p:nvSpPr>
        <p:spPr>
          <a:xfrm>
            <a:off x="3272167" y="4005006"/>
            <a:ext cx="82816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3.  Optimization for Numerical Factorization</a:t>
            </a:r>
          </a:p>
        </p:txBody>
      </p:sp>
      <p:sp>
        <p:nvSpPr>
          <p:cNvPr id="15" name="矩形 14">
            <a:extLst>
              <a:ext uri="{FF2B5EF4-FFF2-40B4-BE49-F238E27FC236}">
                <a16:creationId xmlns:a16="http://schemas.microsoft.com/office/drawing/2014/main" id="{4F7B8192-63CF-4271-9B83-617FFBE1E1BF}"/>
              </a:ext>
            </a:extLst>
          </p:cNvPr>
          <p:cNvSpPr/>
          <p:nvPr/>
        </p:nvSpPr>
        <p:spPr>
          <a:xfrm rot="16200000">
            <a:off x="2267872" y="-1814221"/>
            <a:ext cx="887155" cy="54229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4000" b="1">
                <a:latin typeface="微软雅黑" panose="020B0503020204020204" pitchFamily="34" charset="-122"/>
              </a:rPr>
              <a:t>Content</a:t>
            </a:r>
            <a:endParaRPr lang="zh-CN" altLang="en-US" sz="4000" b="1">
              <a:latin typeface="微软雅黑" panose="020B0503020204020204" pitchFamily="34" charset="-122"/>
            </a:endParaRPr>
          </a:p>
        </p:txBody>
      </p:sp>
      <p:sp>
        <p:nvSpPr>
          <p:cNvPr id="16" name="矩形 15">
            <a:extLst>
              <a:ext uri="{FF2B5EF4-FFF2-40B4-BE49-F238E27FC236}">
                <a16:creationId xmlns:a16="http://schemas.microsoft.com/office/drawing/2014/main" id="{D8E69E24-6B5B-4878-8AD6-689852644553}"/>
              </a:ext>
            </a:extLst>
          </p:cNvPr>
          <p:cNvSpPr/>
          <p:nvPr/>
        </p:nvSpPr>
        <p:spPr>
          <a:xfrm rot="16200000">
            <a:off x="2657955" y="-1261760"/>
            <a:ext cx="106991" cy="5422902"/>
          </a:xfrm>
          <a:prstGeom prst="rect">
            <a:avLst/>
          </a:prstGeom>
          <a:solidFill>
            <a:srgbClr val="3A4B5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0" name="灯片编号占位符 1">
            <a:extLst>
              <a:ext uri="{FF2B5EF4-FFF2-40B4-BE49-F238E27FC236}">
                <a16:creationId xmlns:a16="http://schemas.microsoft.com/office/drawing/2014/main" id="{ABBA0B33-179F-4CA7-B396-7A1E30D28A66}"/>
              </a:ext>
            </a:extLst>
          </p:cNvPr>
          <p:cNvSpPr>
            <a:spLocks noGrp="1"/>
          </p:cNvSpPr>
          <p:nvPr>
            <p:ph type="sldNum" sz="quarter" idx="12"/>
          </p:nvPr>
        </p:nvSpPr>
        <p:spPr>
          <a:xfrm>
            <a:off x="156520" y="6401665"/>
            <a:ext cx="459509" cy="365125"/>
          </a:xfrm>
        </p:spPr>
        <p:txBody>
          <a:bodyPr/>
          <a:lstStyle/>
          <a:p>
            <a:fld id="{8AD9B182-5BD6-45D0-A008-42079E5D91E0}" type="slidenum">
              <a:rPr lang="zh-CN" altLang="en-US" smtClean="0"/>
              <a:t>31</a:t>
            </a:fld>
            <a:endParaRPr lang="zh-CN" altLang="en-US"/>
          </a:p>
        </p:txBody>
      </p:sp>
    </p:spTree>
    <p:extLst>
      <p:ext uri="{BB962C8B-B14F-4D97-AF65-F5344CB8AC3E}">
        <p14:creationId xmlns:p14="http://schemas.microsoft.com/office/powerpoint/2010/main" val="2065114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8FB23ED-E95F-4389-B2D9-39CA6A7576F1}"/>
              </a:ext>
            </a:extLst>
          </p:cNvPr>
          <p:cNvSpPr>
            <a:spLocks noGrp="1"/>
          </p:cNvSpPr>
          <p:nvPr>
            <p:ph type="sldNum" sz="quarter" idx="12"/>
          </p:nvPr>
        </p:nvSpPr>
        <p:spPr/>
        <p:txBody>
          <a:bodyPr/>
          <a:lstStyle/>
          <a:p>
            <a:fld id="{8AD9B182-5BD6-45D0-A008-42079E5D91E0}" type="slidenum">
              <a:rPr lang="zh-CN" altLang="en-US" smtClean="0"/>
              <a:t>32</a:t>
            </a:fld>
            <a:endParaRPr lang="zh-CN" altLang="en-US"/>
          </a:p>
        </p:txBody>
      </p:sp>
      <p:sp>
        <p:nvSpPr>
          <p:cNvPr id="6" name="文本框 5">
            <a:extLst>
              <a:ext uri="{FF2B5EF4-FFF2-40B4-BE49-F238E27FC236}">
                <a16:creationId xmlns:a16="http://schemas.microsoft.com/office/drawing/2014/main" id="{1C33DDAA-F468-436C-BDE2-002C387A436D}"/>
              </a:ext>
            </a:extLst>
          </p:cNvPr>
          <p:cNvSpPr txBox="1"/>
          <p:nvPr/>
        </p:nvSpPr>
        <p:spPr>
          <a:xfrm>
            <a:off x="1423988" y="224909"/>
            <a:ext cx="6124574" cy="523220"/>
          </a:xfrm>
          <a:prstGeom prst="rect">
            <a:avLst/>
          </a:prstGeom>
          <a:noFill/>
        </p:spPr>
        <p:txBody>
          <a:bodyPr wrap="square">
            <a:spAutoFit/>
          </a:bodyPr>
          <a:lstStyle/>
          <a:p>
            <a:r>
              <a:rPr lang="en-US" altLang="zh-CN" sz="2800" b="1" kern="0">
                <a:solidFill>
                  <a:srgbClr val="272B3E"/>
                </a:solidFill>
                <a:latin typeface="微软雅黑"/>
                <a:ea typeface="微软雅黑"/>
              </a:rPr>
              <a:t>Conclusion &amp; future work</a:t>
            </a:r>
            <a:endParaRPr lang="zh-CN" altLang="en-US" sz="2800" b="1" kern="0">
              <a:solidFill>
                <a:srgbClr val="272B3E"/>
              </a:solidFill>
              <a:latin typeface="微软雅黑"/>
              <a:ea typeface="微软雅黑"/>
            </a:endParaRPr>
          </a:p>
        </p:txBody>
      </p:sp>
      <p:sp>
        <p:nvSpPr>
          <p:cNvPr id="8" name="文本框 7">
            <a:extLst>
              <a:ext uri="{FF2B5EF4-FFF2-40B4-BE49-F238E27FC236}">
                <a16:creationId xmlns:a16="http://schemas.microsoft.com/office/drawing/2014/main" id="{D71CA6EE-7B4E-482C-8D06-B436E32BB840}"/>
              </a:ext>
            </a:extLst>
          </p:cNvPr>
          <p:cNvSpPr txBox="1"/>
          <p:nvPr/>
        </p:nvSpPr>
        <p:spPr>
          <a:xfrm>
            <a:off x="927497" y="1819960"/>
            <a:ext cx="10337006" cy="1938992"/>
          </a:xfrm>
          <a:prstGeom prst="rect">
            <a:avLst/>
          </a:prstGeom>
          <a:noFill/>
        </p:spPr>
        <p:txBody>
          <a:bodyPr wrap="square">
            <a:spAutoFit/>
          </a:bodyPr>
          <a:lstStyle/>
          <a:p>
            <a:pPr marL="285750" indent="-285750">
              <a:buFont typeface="Wingdings" panose="05000000000000000000" pitchFamily="2" charset="2"/>
              <a:buChar char="Ø"/>
            </a:pPr>
            <a:r>
              <a:rPr lang="en-US" altLang="zh-CN" sz="2400" dirty="0">
                <a:solidFill>
                  <a:schemeClr val="tx2">
                    <a:lumMod val="75000"/>
                  </a:schemeClr>
                </a:solidFill>
                <a:latin typeface="微软雅黑" panose="020B0503020204020204" pitchFamily="34" charset="-122"/>
                <a:ea typeface="微软雅黑" panose="020B0503020204020204" pitchFamily="34" charset="-122"/>
              </a:rPr>
              <a:t> Proposes the use of GCN to infer the optimal reordering algorithm</a:t>
            </a:r>
          </a:p>
          <a:p>
            <a:pPr marL="285750" indent="-285750">
              <a:buFont typeface="Wingdings" panose="05000000000000000000" pitchFamily="2" charset="2"/>
              <a:buChar char="Ø"/>
            </a:pPr>
            <a:endParaRPr lang="en-US" altLang="zh-CN" sz="2400"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en-US" altLang="zh-CN" sz="2400" dirty="0">
              <a:solidFill>
                <a:schemeClr val="tx2">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en-US" altLang="zh-CN" sz="2400" dirty="0">
                <a:solidFill>
                  <a:schemeClr val="tx2">
                    <a:lumMod val="75000"/>
                  </a:schemeClr>
                </a:solidFill>
                <a:latin typeface="微软雅黑" panose="020B0503020204020204" pitchFamily="34" charset="-122"/>
                <a:ea typeface="微软雅黑" panose="020B0503020204020204" pitchFamily="34" charset="-122"/>
              </a:rPr>
              <a:t> Provides an optimization scheme for streaming task mapping on</a:t>
            </a:r>
          </a:p>
          <a:p>
            <a:r>
              <a:rPr lang="en-US" altLang="zh-CN" sz="2400" dirty="0">
                <a:solidFill>
                  <a:schemeClr val="tx2">
                    <a:lumMod val="75000"/>
                  </a:schemeClr>
                </a:solidFill>
                <a:latin typeface="微软雅黑" panose="020B0503020204020204" pitchFamily="34" charset="-122"/>
                <a:ea typeface="微软雅黑" panose="020B0503020204020204" pitchFamily="34" charset="-122"/>
              </a:rPr>
              <a:t>    NUMA architecture</a:t>
            </a:r>
          </a:p>
        </p:txBody>
      </p:sp>
      <p:grpSp>
        <p:nvGrpSpPr>
          <p:cNvPr id="12" name="组合 11">
            <a:extLst>
              <a:ext uri="{FF2B5EF4-FFF2-40B4-BE49-F238E27FC236}">
                <a16:creationId xmlns:a16="http://schemas.microsoft.com/office/drawing/2014/main" id="{CD3E1111-14F8-4A33-B8F1-4655B176AB5D}"/>
              </a:ext>
            </a:extLst>
          </p:cNvPr>
          <p:cNvGrpSpPr/>
          <p:nvPr/>
        </p:nvGrpSpPr>
        <p:grpSpPr>
          <a:xfrm>
            <a:off x="1225629" y="4344048"/>
            <a:ext cx="8873728" cy="1569809"/>
            <a:chOff x="1225629" y="4312875"/>
            <a:chExt cx="8873728" cy="1569809"/>
          </a:xfrm>
        </p:grpSpPr>
        <p:sp>
          <p:nvSpPr>
            <p:cNvPr id="11" name="矩形: 圆角 10">
              <a:extLst>
                <a:ext uri="{FF2B5EF4-FFF2-40B4-BE49-F238E27FC236}">
                  <a16:creationId xmlns:a16="http://schemas.microsoft.com/office/drawing/2014/main" id="{193FCD1E-290A-4DEC-AB77-764EBCD76811}"/>
                </a:ext>
              </a:extLst>
            </p:cNvPr>
            <p:cNvSpPr/>
            <p:nvPr/>
          </p:nvSpPr>
          <p:spPr>
            <a:xfrm>
              <a:off x="1225629" y="4312875"/>
              <a:ext cx="8873728" cy="1569809"/>
            </a:xfrm>
            <a:prstGeom prst="roundRect">
              <a:avLst/>
            </a:prstGeom>
            <a:noFill/>
            <a:ln>
              <a:gradFill flip="none" rotWithShape="1">
                <a:gsLst>
                  <a:gs pos="0">
                    <a:schemeClr val="accent1">
                      <a:lumMod val="5000"/>
                      <a:lumOff val="95000"/>
                    </a:schemeClr>
                  </a:gs>
                  <a:gs pos="53000">
                    <a:schemeClr val="accent1">
                      <a:lumMod val="45000"/>
                      <a:lumOff val="55000"/>
                    </a:schemeClr>
                  </a:gs>
                  <a:gs pos="100000">
                    <a:schemeClr val="accent1">
                      <a:lumMod val="30000"/>
                      <a:lumOff val="7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E06EBA59-E2C8-4D67-841B-943B5A6B2AFF}"/>
                </a:ext>
              </a:extLst>
            </p:cNvPr>
            <p:cNvSpPr txBox="1"/>
            <p:nvPr/>
          </p:nvSpPr>
          <p:spPr>
            <a:xfrm>
              <a:off x="1741170" y="4497614"/>
              <a:ext cx="8358187" cy="1200329"/>
            </a:xfrm>
            <a:prstGeom prst="rect">
              <a:avLst/>
            </a:prstGeom>
            <a:noFill/>
          </p:spPr>
          <p:txBody>
            <a:bodyPr wrap="square">
              <a:spAutoFit/>
            </a:bodyPr>
            <a:lstStyle/>
            <a:p>
              <a:pPr marL="342900" indent="-342900">
                <a:buFont typeface="Arial" panose="020B0604020202020204" pitchFamily="34" charset="0"/>
                <a:buChar char="•"/>
              </a:pPr>
              <a:r>
                <a:rPr lang="en-US" altLang="zh-CN" sz="2400" b="0" i="0" u="none" strike="noStrike" baseline="0" dirty="0">
                  <a:latin typeface="微软雅黑" panose="020B0503020204020204" pitchFamily="34" charset="-122"/>
                  <a:ea typeface="微软雅黑" panose="020B0503020204020204" pitchFamily="34" charset="-122"/>
                </a:rPr>
                <a:t>Explore more comprehensive design of GCN </a:t>
              </a:r>
            </a:p>
            <a:p>
              <a:pPr marL="342900" indent="-342900">
                <a:buFont typeface="Arial" panose="020B0604020202020204" pitchFamily="34" charset="0"/>
                <a:buChar char="•"/>
              </a:pPr>
              <a:r>
                <a:rPr lang="en-US" altLang="zh-CN" sz="2400" b="0" i="0" u="none" strike="noStrike" baseline="0" dirty="0">
                  <a:latin typeface="微软雅黑" panose="020B0503020204020204" pitchFamily="34" charset="-122"/>
                  <a:ea typeface="微软雅黑" panose="020B0503020204020204" pitchFamily="34" charset="-122"/>
                </a:rPr>
                <a:t>Unify the threads framework</a:t>
              </a:r>
            </a:p>
            <a:p>
              <a:pPr marL="342900" indent="-342900">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rPr>
                <a:t>Extend to the distributed memory architecture</a:t>
              </a:r>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3185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FD784EE-550F-4DA5-A61F-AE8B05BE9182}"/>
              </a:ext>
            </a:extLst>
          </p:cNvPr>
          <p:cNvSpPr>
            <a:spLocks noGrp="1"/>
          </p:cNvSpPr>
          <p:nvPr>
            <p:ph type="sldNum" sz="quarter" idx="12"/>
          </p:nvPr>
        </p:nvSpPr>
        <p:spPr/>
        <p:txBody>
          <a:bodyPr/>
          <a:lstStyle/>
          <a:p>
            <a:fld id="{8AD9B182-5BD6-45D0-A008-42079E5D91E0}" type="slidenum">
              <a:rPr lang="zh-CN" altLang="en-US" smtClean="0"/>
              <a:t>33</a:t>
            </a:fld>
            <a:endParaRPr lang="zh-CN" altLang="en-US"/>
          </a:p>
        </p:txBody>
      </p:sp>
      <p:pic>
        <p:nvPicPr>
          <p:cNvPr id="3" name="Picture 3">
            <a:extLst>
              <a:ext uri="{FF2B5EF4-FFF2-40B4-BE49-F238E27FC236}">
                <a16:creationId xmlns:a16="http://schemas.microsoft.com/office/drawing/2014/main" id="{FCAFA6AE-4AFD-43A1-9F79-F11F72194106}"/>
              </a:ext>
            </a:extLst>
          </p:cNvPr>
          <p:cNvPicPr>
            <a:picLocks noChangeAspect="1"/>
          </p:cNvPicPr>
          <p:nvPr/>
        </p:nvPicPr>
        <p:blipFill>
          <a:blip r:embed="rId3" r:link="rId4">
            <a:extLst>
              <a:ext uri="{28A0092B-C50C-407E-A947-70E740481C1C}">
                <a14:useLocalDpi xmlns:a14="http://schemas.microsoft.com/office/drawing/2010/main"/>
              </a:ext>
            </a:extLst>
          </a:blip>
          <a:srcRect/>
          <a:stretch>
            <a:fillRect/>
          </a:stretch>
        </p:blipFill>
        <p:spPr>
          <a:xfrm>
            <a:off x="0" y="0"/>
            <a:ext cx="12192000" cy="6858000"/>
          </a:xfrm>
          <a:prstGeom prst="rect">
            <a:avLst/>
          </a:prstGeom>
          <a:solidFill>
            <a:srgbClr val="3D5165"/>
          </a:solidFill>
          <a:ln>
            <a:solidFill>
              <a:srgbClr val="292E41"/>
            </a:solidFill>
          </a:ln>
        </p:spPr>
      </p:pic>
      <p:sp>
        <p:nvSpPr>
          <p:cNvPr id="5" name="文本框 4">
            <a:extLst>
              <a:ext uri="{FF2B5EF4-FFF2-40B4-BE49-F238E27FC236}">
                <a16:creationId xmlns:a16="http://schemas.microsoft.com/office/drawing/2014/main" id="{E530C79E-5C70-4494-BD1A-FFDD09BBEB94}"/>
              </a:ext>
            </a:extLst>
          </p:cNvPr>
          <p:cNvSpPr txBox="1"/>
          <p:nvPr/>
        </p:nvSpPr>
        <p:spPr>
          <a:xfrm>
            <a:off x="3200031" y="5697733"/>
            <a:ext cx="5791935" cy="1023742"/>
          </a:xfrm>
          <a:prstGeom prst="rect">
            <a:avLst/>
          </a:prstGeom>
          <a:noFill/>
        </p:spPr>
        <p:txBody>
          <a:bodyPr wrap="square">
            <a:spAutoFit/>
          </a:bodyPr>
          <a:lstStyle/>
          <a:p>
            <a:pPr algn="ctr">
              <a:lnSpc>
                <a:spcPct val="150000"/>
              </a:lnSpc>
            </a:pPr>
            <a:r>
              <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hlinkClick r:id="rId5">
                  <a:extLst>
                    <a:ext uri="{A12FA001-AC4F-418D-AE19-62706E023703}">
                      <ahyp:hlinkClr xmlns:ahyp="http://schemas.microsoft.com/office/drawing/2018/hyperlinkcolor" val="tx"/>
                    </a:ext>
                  </a:extLst>
                </a:hlinkClick>
              </a:rPr>
              <a:t>lsl036@hnu.edu.cn</a:t>
            </a:r>
            <a:endPar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hlinkClick r:id="rId6">
                  <a:extLst>
                    <a:ext uri="{A12FA001-AC4F-418D-AE19-62706E023703}">
                      <ahyp:hlinkClr xmlns:ahyp="http://schemas.microsoft.com/office/drawing/2018/hyperlinkcolor" val="tx"/>
                    </a:ext>
                  </a:extLst>
                </a:hlinkClick>
              </a:rPr>
              <a:t>hnutsai@hnu.edu.cn</a:t>
            </a:r>
            <a:r>
              <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rPr>
              <a:t> </a:t>
            </a:r>
          </a:p>
          <a:p>
            <a:pPr algn="ctr">
              <a:lnSpc>
                <a:spcPct val="150000"/>
              </a:lnSpc>
            </a:pPr>
            <a:r>
              <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hlinkClick r:id="rId7">
                  <a:extLst>
                    <a:ext uri="{A12FA001-AC4F-418D-AE19-62706E023703}">
                      <ahyp:hlinkClr xmlns:ahyp="http://schemas.microsoft.com/office/drawing/2018/hyperlinkcolor" val="tx"/>
                    </a:ext>
                  </a:extLst>
                </a:hlinkClick>
              </a:rPr>
              <a:t>wanghaotian@hnu.edu.</a:t>
            </a:r>
            <a:endParaRPr lang="en-US" altLang="zh-CN" sz="1400" dirty="0">
              <a:solidFill>
                <a:schemeClr val="accent5">
                  <a:lumMod val="60000"/>
                  <a:lumOff val="40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02C457F2-D20B-4A1C-A7B4-478966250679}"/>
              </a:ext>
            </a:extLst>
          </p:cNvPr>
          <p:cNvSpPr txBox="1"/>
          <p:nvPr/>
        </p:nvSpPr>
        <p:spPr>
          <a:xfrm>
            <a:off x="2755082" y="2900024"/>
            <a:ext cx="6681834" cy="830997"/>
          </a:xfrm>
          <a:prstGeom prst="rect">
            <a:avLst/>
          </a:prstGeom>
          <a:noFill/>
        </p:spPr>
        <p:txBody>
          <a:bodyPr wrap="square">
            <a:spAutoFit/>
          </a:bodyPr>
          <a:lstStyle/>
          <a:p>
            <a:r>
              <a:rPr lang="en-US" altLang="zh-CN" sz="4800" b="1">
                <a:solidFill>
                  <a:srgbClr val="ECE4DA"/>
                </a:solidFill>
                <a:latin typeface="微软雅黑" panose="020B0503020204020204" pitchFamily="34" charset="-122"/>
                <a:ea typeface="微软雅黑" panose="020B0503020204020204" pitchFamily="34" charset="-122"/>
              </a:rPr>
              <a:t>Thanks for watching!</a:t>
            </a:r>
            <a:endParaRPr lang="zh-CN" altLang="en-US" sz="4800" b="1">
              <a:solidFill>
                <a:srgbClr val="ECE4DA"/>
              </a:solidFill>
            </a:endParaRPr>
          </a:p>
        </p:txBody>
      </p:sp>
      <p:sp>
        <p:nvSpPr>
          <p:cNvPr id="8" name="文本框 7">
            <a:extLst>
              <a:ext uri="{FF2B5EF4-FFF2-40B4-BE49-F238E27FC236}">
                <a16:creationId xmlns:a16="http://schemas.microsoft.com/office/drawing/2014/main" id="{72F465FA-82EC-4447-ACA5-E45BF60EC371}"/>
              </a:ext>
            </a:extLst>
          </p:cNvPr>
          <p:cNvSpPr txBox="1"/>
          <p:nvPr/>
        </p:nvSpPr>
        <p:spPr>
          <a:xfrm>
            <a:off x="5056595" y="4054712"/>
            <a:ext cx="2078808" cy="769441"/>
          </a:xfrm>
          <a:prstGeom prst="rect">
            <a:avLst/>
          </a:prstGeom>
          <a:noFill/>
        </p:spPr>
        <p:txBody>
          <a:bodyPr wrap="square">
            <a:spAutoFit/>
          </a:bodyPr>
          <a:lstStyle/>
          <a:p>
            <a:r>
              <a:rPr lang="en-US" altLang="zh-CN" sz="4400" b="1">
                <a:solidFill>
                  <a:srgbClr val="ECE4DA"/>
                </a:solidFill>
                <a:latin typeface="微软雅黑" panose="020B0503020204020204" pitchFamily="34" charset="-122"/>
                <a:ea typeface="微软雅黑" panose="020B0503020204020204" pitchFamily="34" charset="-122"/>
              </a:rPr>
              <a:t>Q &amp; A</a:t>
            </a:r>
            <a:endParaRPr lang="zh-CN" altLang="en-US" sz="4400"/>
          </a:p>
        </p:txBody>
      </p:sp>
    </p:spTree>
    <p:extLst>
      <p:ext uri="{BB962C8B-B14F-4D97-AF65-F5344CB8AC3E}">
        <p14:creationId xmlns:p14="http://schemas.microsoft.com/office/powerpoint/2010/main" val="1053858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FEFB372-4700-4B1A-A04E-88E39AF64DD3}"/>
              </a:ext>
            </a:extLst>
          </p:cNvPr>
          <p:cNvSpPr txBox="1"/>
          <p:nvPr/>
        </p:nvSpPr>
        <p:spPr>
          <a:xfrm>
            <a:off x="1364530" y="192405"/>
            <a:ext cx="6016658" cy="584775"/>
          </a:xfrm>
          <a:prstGeom prst="rect">
            <a:avLst/>
          </a:prstGeom>
          <a:noFill/>
        </p:spPr>
        <p:txBody>
          <a:bodyPr wrap="square">
            <a:spAutoFit/>
          </a:bodyPr>
          <a:lstStyle/>
          <a:p>
            <a:r>
              <a:rPr lang="en-US" altLang="zh-CN" sz="3200" b="1" kern="0">
                <a:solidFill>
                  <a:srgbClr val="272B3E"/>
                </a:solidFill>
                <a:latin typeface="微软雅黑"/>
                <a:ea typeface="微软雅黑"/>
              </a:rPr>
              <a:t>Background &amp; Motivation</a:t>
            </a:r>
            <a:endParaRPr lang="zh-CN" altLang="en-US" sz="3200">
              <a:solidFill>
                <a:srgbClr val="272B3E"/>
              </a:solidFill>
            </a:endParaRPr>
          </a:p>
        </p:txBody>
      </p:sp>
      <p:sp>
        <p:nvSpPr>
          <p:cNvPr id="5" name="文本框 4">
            <a:extLst>
              <a:ext uri="{FF2B5EF4-FFF2-40B4-BE49-F238E27FC236}">
                <a16:creationId xmlns:a16="http://schemas.microsoft.com/office/drawing/2014/main" id="{0C186CB2-70DA-488F-AA8E-24EEAF767744}"/>
              </a:ext>
            </a:extLst>
          </p:cNvPr>
          <p:cNvSpPr txBox="1"/>
          <p:nvPr/>
        </p:nvSpPr>
        <p:spPr>
          <a:xfrm>
            <a:off x="608204" y="1606250"/>
            <a:ext cx="3030365" cy="830997"/>
          </a:xfrm>
          <a:prstGeom prst="rect">
            <a:avLst/>
          </a:prstGeom>
          <a:noFill/>
        </p:spPr>
        <p:txBody>
          <a:bodyPr wrap="square">
            <a:spAutoFit/>
          </a:bodyPr>
          <a:lstStyle/>
          <a:p>
            <a:pPr algn="ctr"/>
            <a:r>
              <a:rPr lang="en-US" altLang="zh-CN" sz="2400" b="1" i="0" u="none" strike="noStrike" baseline="0" dirty="0">
                <a:solidFill>
                  <a:srgbClr val="D87464"/>
                </a:solidFill>
                <a:latin typeface="Chalkduster"/>
              </a:rPr>
              <a:t>For sparse matrix</a:t>
            </a:r>
          </a:p>
        </p:txBody>
      </p:sp>
      <p:sp>
        <p:nvSpPr>
          <p:cNvPr id="7" name="箭头: 右 6">
            <a:extLst>
              <a:ext uri="{FF2B5EF4-FFF2-40B4-BE49-F238E27FC236}">
                <a16:creationId xmlns:a16="http://schemas.microsoft.com/office/drawing/2014/main" id="{0BAE6F4F-5632-47BB-92A7-DBF0A8819EF0}"/>
              </a:ext>
            </a:extLst>
          </p:cNvPr>
          <p:cNvSpPr/>
          <p:nvPr/>
        </p:nvSpPr>
        <p:spPr>
          <a:xfrm>
            <a:off x="5822622" y="3612803"/>
            <a:ext cx="546755" cy="41000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DFC11DAD-72D3-45A4-A3CA-7E6D574AFF25}"/>
              </a:ext>
            </a:extLst>
          </p:cNvPr>
          <p:cNvGrpSpPr/>
          <p:nvPr/>
        </p:nvGrpSpPr>
        <p:grpSpPr>
          <a:xfrm>
            <a:off x="417488" y="2416825"/>
            <a:ext cx="3030365" cy="2801956"/>
            <a:chOff x="464622" y="2113498"/>
            <a:chExt cx="3030365" cy="2801956"/>
          </a:xfrm>
        </p:grpSpPr>
        <p:sp>
          <p:nvSpPr>
            <p:cNvPr id="4" name="文本框 3">
              <a:extLst>
                <a:ext uri="{FF2B5EF4-FFF2-40B4-BE49-F238E27FC236}">
                  <a16:creationId xmlns:a16="http://schemas.microsoft.com/office/drawing/2014/main" id="{AF84A6ED-5B2A-4CDC-ACDF-90B24D8A14CB}"/>
                </a:ext>
              </a:extLst>
            </p:cNvPr>
            <p:cNvSpPr txBox="1"/>
            <p:nvPr/>
          </p:nvSpPr>
          <p:spPr>
            <a:xfrm>
              <a:off x="846055" y="2113498"/>
              <a:ext cx="2648932" cy="469523"/>
            </a:xfrm>
            <a:prstGeom prst="rect">
              <a:avLst/>
            </a:prstGeom>
            <a:noFill/>
          </p:spPr>
          <p:txBody>
            <a:bodyPr wrap="square">
              <a:spAutoFit/>
            </a:bodyPr>
            <a:lstStyle>
              <a:defPPr>
                <a:defRPr lang="en-US"/>
              </a:defPPr>
              <a:lvl1pPr>
                <a:defRPr sz="2400" b="1" kern="0">
                  <a:solidFill>
                    <a:srgbClr val="272B3E"/>
                  </a:solidFill>
                  <a:latin typeface="微软雅黑"/>
                  <a:ea typeface="微软雅黑"/>
                </a:defRPr>
              </a:lvl1pPr>
            </a:lstStyle>
            <a:p>
              <a:r>
                <a:rPr lang="en-US" altLang="zh-CN"/>
                <a:t>Givens Rotation</a:t>
              </a:r>
              <a:endParaRPr lang="zh-CN" altLang="en-US"/>
            </a:p>
          </p:txBody>
        </p:sp>
        <p:pic>
          <p:nvPicPr>
            <p:cNvPr id="9" name="图片 8">
              <a:extLst>
                <a:ext uri="{FF2B5EF4-FFF2-40B4-BE49-F238E27FC236}">
                  <a16:creationId xmlns:a16="http://schemas.microsoft.com/office/drawing/2014/main" id="{B643EEE3-ED57-4BE9-B594-A90204D4E3F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622" y="2662962"/>
              <a:ext cx="3030365" cy="2252492"/>
            </a:xfrm>
            <a:prstGeom prst="rect">
              <a:avLst/>
            </a:prstGeom>
          </p:spPr>
        </p:pic>
      </p:grpSp>
      <p:sp>
        <p:nvSpPr>
          <p:cNvPr id="12" name="矩形 1">
            <a:extLst>
              <a:ext uri="{FF2B5EF4-FFF2-40B4-BE49-F238E27FC236}">
                <a16:creationId xmlns:a16="http://schemas.microsoft.com/office/drawing/2014/main" id="{9ACA7032-C5D1-4E4C-90D0-0F4716F7EC2F}"/>
              </a:ext>
            </a:extLst>
          </p:cNvPr>
          <p:cNvSpPr>
            <a:spLocks noChangeArrowheads="1"/>
          </p:cNvSpPr>
          <p:nvPr/>
        </p:nvSpPr>
        <p:spPr bwMode="auto">
          <a:xfrm>
            <a:off x="3640320" y="2303278"/>
            <a:ext cx="2298566"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000">
                <a:solidFill>
                  <a:srgbClr val="272B3E"/>
                </a:solidFill>
                <a:latin typeface="微软雅黑" panose="020B0503020204020204" pitchFamily="34" charset="-122"/>
                <a:ea typeface="微软雅黑" panose="020B0503020204020204" pitchFamily="34" charset="-122"/>
              </a:rPr>
              <a:t> Fixed (static) </a:t>
            </a:r>
          </a:p>
          <a:p>
            <a:pPr marL="0" indent="0" latinLnBrk="1">
              <a:lnSpc>
                <a:spcPts val="3200"/>
              </a:lnSpc>
              <a:spcBef>
                <a:spcPct val="0"/>
              </a:spcBef>
              <a:buNone/>
            </a:pPr>
            <a:r>
              <a:rPr lang="en-US" altLang="zh-CN" sz="2000">
                <a:solidFill>
                  <a:srgbClr val="272B3E"/>
                </a:solidFill>
                <a:latin typeface="微软雅黑" panose="020B0503020204020204" pitchFamily="34" charset="-122"/>
                <a:ea typeface="微软雅黑" panose="020B0503020204020204" pitchFamily="34" charset="-122"/>
              </a:rPr>
              <a:t>data structure</a:t>
            </a:r>
          </a:p>
          <a:p>
            <a:pPr marL="0" indent="0" eaLnBrk="1" latinLnBrk="1" hangingPunct="1">
              <a:lnSpc>
                <a:spcPts val="3200"/>
              </a:lnSpc>
              <a:spcBef>
                <a:spcPct val="0"/>
              </a:spcBef>
              <a:buFont typeface="Arial" panose="020B0604020202020204" pitchFamily="34" charset="0"/>
              <a:buChar char="•"/>
            </a:pPr>
            <a:endParaRPr lang="en-US" altLang="zh-CN" sz="2000">
              <a:solidFill>
                <a:srgbClr val="272B3E"/>
              </a:solidFill>
              <a:latin typeface="微软雅黑" panose="020B0503020204020204" pitchFamily="34" charset="-122"/>
              <a:ea typeface="微软雅黑" panose="020B0503020204020204" pitchFamily="34" charset="-122"/>
            </a:endParaRPr>
          </a:p>
          <a:p>
            <a:pPr marL="0" indent="0" eaLnBrk="1" latinLnBrk="1" hangingPunct="1">
              <a:lnSpc>
                <a:spcPts val="3200"/>
              </a:lnSpc>
              <a:spcBef>
                <a:spcPct val="0"/>
              </a:spcBef>
              <a:buFont typeface="Arial" panose="020B0604020202020204" pitchFamily="34" charset="0"/>
              <a:buChar char="•"/>
            </a:pPr>
            <a:r>
              <a:rPr lang="en-US" altLang="zh-CN" sz="2000">
                <a:solidFill>
                  <a:srgbClr val="272B3E"/>
                </a:solidFill>
                <a:latin typeface="微软雅黑" panose="020B0503020204020204" pitchFamily="34" charset="-122"/>
                <a:ea typeface="微软雅黑" panose="020B0503020204020204" pitchFamily="34" charset="-122"/>
              </a:rPr>
              <a:t> Avoid the zero element</a:t>
            </a:r>
          </a:p>
          <a:p>
            <a:pPr marL="0" indent="0" eaLnBrk="1" latinLnBrk="1" hangingPunct="1">
              <a:lnSpc>
                <a:spcPts val="3200"/>
              </a:lnSpc>
              <a:spcBef>
                <a:spcPct val="0"/>
              </a:spcBef>
              <a:buFont typeface="Arial" panose="020B0604020202020204" pitchFamily="34" charset="0"/>
              <a:buChar char="•"/>
            </a:pPr>
            <a:endParaRPr lang="en-US" altLang="zh-CN" sz="20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marL="0" indent="0" latinLnBrk="1">
              <a:lnSpc>
                <a:spcPts val="3200"/>
              </a:lnSpc>
              <a:spcBef>
                <a:spcPct val="0"/>
              </a:spcBef>
              <a:buFont typeface="Arial" panose="020B0604020202020204" pitchFamily="34" charset="0"/>
              <a:buChar char="•"/>
            </a:pPr>
            <a:r>
              <a:rPr lang="en-US" altLang="zh-CN" sz="2000">
                <a:solidFill>
                  <a:srgbClr val="3A4B5F"/>
                </a:solidFill>
                <a:latin typeface="微软雅黑" panose="020B0503020204020204" pitchFamily="34" charset="-122"/>
                <a:ea typeface="微软雅黑" panose="020B0503020204020204" pitchFamily="34" charset="-122"/>
              </a:rPr>
              <a:t> Irregular access of memory </a:t>
            </a:r>
            <a:r>
              <a:rPr lang="en-US" altLang="zh-CN" sz="20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1100">
              <a:solidFill>
                <a:schemeClr val="tx2">
                  <a:lumMod val="75000"/>
                </a:schemeClr>
              </a:solidFill>
              <a:latin typeface="微软雅黑" panose="020B0503020204020204" pitchFamily="34" charset="-122"/>
              <a:ea typeface="微软雅黑" panose="020B0503020204020204" pitchFamily="34" charset="-122"/>
            </a:endParaRPr>
          </a:p>
        </p:txBody>
      </p:sp>
      <p:sp>
        <p:nvSpPr>
          <p:cNvPr id="15" name="矩形 1">
            <a:extLst>
              <a:ext uri="{FF2B5EF4-FFF2-40B4-BE49-F238E27FC236}">
                <a16:creationId xmlns:a16="http://schemas.microsoft.com/office/drawing/2014/main" id="{7F331897-F79B-41D4-9423-F582F0C74445}"/>
              </a:ext>
            </a:extLst>
          </p:cNvPr>
          <p:cNvSpPr>
            <a:spLocks noChangeArrowheads="1"/>
          </p:cNvSpPr>
          <p:nvPr/>
        </p:nvSpPr>
        <p:spPr bwMode="auto">
          <a:xfrm>
            <a:off x="7143059" y="4986652"/>
            <a:ext cx="3761837"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Wingdings" panose="05000000000000000000" pitchFamily="2" charset="2"/>
              <a:buChar char="Ø"/>
            </a:pPr>
            <a:r>
              <a:rPr lang="en-US" altLang="zh-CN" sz="2000" b="1">
                <a:solidFill>
                  <a:srgbClr val="C00000"/>
                </a:solidFill>
                <a:latin typeface="微软雅黑" panose="020B0503020204020204" pitchFamily="34" charset="-122"/>
                <a:ea typeface="微软雅黑" panose="020B0503020204020204" pitchFamily="34" charset="-122"/>
              </a:rPr>
              <a:t> Better access of memory</a:t>
            </a:r>
          </a:p>
          <a:p>
            <a:pPr marL="0" indent="0" latinLnBrk="1">
              <a:lnSpc>
                <a:spcPts val="3200"/>
              </a:lnSpc>
              <a:spcBef>
                <a:spcPct val="0"/>
              </a:spcBef>
              <a:buFont typeface="Wingdings" panose="05000000000000000000" pitchFamily="2" charset="2"/>
              <a:buChar char="Ø"/>
            </a:pPr>
            <a:r>
              <a:rPr lang="en-US" altLang="zh-CN" sz="2000" b="1">
                <a:solidFill>
                  <a:srgbClr val="C00000"/>
                </a:solidFill>
                <a:latin typeface="微软雅黑" panose="020B0503020204020204" pitchFamily="34" charset="-122"/>
                <a:ea typeface="微软雅黑" panose="020B0503020204020204" pitchFamily="34" charset="-122"/>
              </a:rPr>
              <a:t> Easily in parallel</a:t>
            </a:r>
          </a:p>
        </p:txBody>
      </p:sp>
      <p:sp>
        <p:nvSpPr>
          <p:cNvPr id="17" name="文本框 16">
            <a:extLst>
              <a:ext uri="{FF2B5EF4-FFF2-40B4-BE49-F238E27FC236}">
                <a16:creationId xmlns:a16="http://schemas.microsoft.com/office/drawing/2014/main" id="{B3161162-85C3-483E-B6AD-4F4DFB46B1AE}"/>
              </a:ext>
            </a:extLst>
          </p:cNvPr>
          <p:cNvSpPr txBox="1"/>
          <p:nvPr/>
        </p:nvSpPr>
        <p:spPr>
          <a:xfrm>
            <a:off x="5005631" y="6511706"/>
            <a:ext cx="7277495" cy="307777"/>
          </a:xfrm>
          <a:prstGeom prst="rect">
            <a:avLst/>
          </a:prstGeom>
          <a:noFill/>
        </p:spPr>
        <p:txBody>
          <a:bodyPr wrap="square">
            <a:spAutoFit/>
          </a:bodyPr>
          <a:lstStyle/>
          <a:p>
            <a:pPr algn="l"/>
            <a:r>
              <a:rPr lang="en-US" altLang="zh-CN" sz="1400" b="0" i="0" u="none" strike="noStrike" baseline="0">
                <a:latin typeface="Times New Roman" panose="02020603050405020304" pitchFamily="18" charset="0"/>
                <a:cs typeface="Times New Roman" panose="02020603050405020304" pitchFamily="18" charset="0"/>
              </a:rPr>
              <a:t>“The multifrontal method for sparse matrix solution: Theory and practice”, JWH Liu, SIAM 1992</a:t>
            </a:r>
            <a:endParaRPr lang="zh-CN" altLang="en-US" sz="400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78140E72-AF64-4212-9311-65B3B19F506A}"/>
              </a:ext>
            </a:extLst>
          </p:cNvPr>
          <p:cNvSpPr txBox="1"/>
          <p:nvPr/>
        </p:nvSpPr>
        <p:spPr>
          <a:xfrm>
            <a:off x="6866194" y="1780402"/>
            <a:ext cx="4315566" cy="461665"/>
          </a:xfrm>
          <a:prstGeom prst="rect">
            <a:avLst/>
          </a:prstGeom>
          <a:noFill/>
        </p:spPr>
        <p:txBody>
          <a:bodyPr wrap="square">
            <a:spAutoFit/>
          </a:bodyPr>
          <a:lstStyle>
            <a:defPPr>
              <a:defRPr lang="en-US"/>
            </a:defPPr>
            <a:lvl1pPr>
              <a:defRPr sz="2400" b="1" kern="0">
                <a:solidFill>
                  <a:srgbClr val="272B3E"/>
                </a:solidFill>
                <a:latin typeface="微软雅黑"/>
                <a:ea typeface="微软雅黑"/>
              </a:defRPr>
            </a:lvl1pPr>
          </a:lstStyle>
          <a:p>
            <a:pPr algn="ctr"/>
            <a:r>
              <a:rPr lang="en-US" altLang="zh-CN"/>
              <a:t>The Multifrontal Method </a:t>
            </a:r>
            <a:r>
              <a:rPr lang="en-US" altLang="zh-CN" baseline="30000">
                <a:solidFill>
                  <a:schemeClr val="tx2">
                    <a:lumMod val="75000"/>
                  </a:schemeClr>
                </a:solidFill>
                <a:latin typeface="微软雅黑" panose="020B0503020204020204" pitchFamily="34" charset="-122"/>
                <a:ea typeface="微软雅黑" panose="020B0503020204020204" pitchFamily="34" charset="-122"/>
              </a:rPr>
              <a:t>*</a:t>
            </a:r>
            <a:endParaRPr lang="zh-CN" altLang="en-US"/>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793546E1-B1D9-4964-A355-43CD801A64DD}"/>
                  </a:ext>
                </a:extLst>
              </p:cNvPr>
              <p:cNvSpPr txBox="1"/>
              <p:nvPr/>
            </p:nvSpPr>
            <p:spPr>
              <a:xfrm>
                <a:off x="6694107" y="2833344"/>
                <a:ext cx="2431039" cy="15620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sz="2000" i="1" smtClean="0">
                              <a:solidFill>
                                <a:srgbClr val="836967"/>
                              </a:solidFill>
                              <a:latin typeface="Cambria Math" panose="02040503050406030204" pitchFamily="18" charset="0"/>
                            </a:rPr>
                          </m:ctrlPr>
                        </m:dPr>
                        <m:e>
                          <m:m>
                            <m:mPr>
                              <m:plcHide m:val="on"/>
                              <m:mcs>
                                <m:mc>
                                  <m:mcPr>
                                    <m:count m:val="5"/>
                                    <m:mcJc m:val="center"/>
                                  </m:mcPr>
                                </m:mc>
                              </m:mcs>
                              <m:ctrlPr>
                                <a:rPr lang="zh-CN" altLang="en-US" sz="2000" i="1">
                                  <a:solidFill>
                                    <a:srgbClr val="836967"/>
                                  </a:solidFill>
                                  <a:latin typeface="Cambria Math" panose="02040503050406030204" pitchFamily="18" charset="0"/>
                                </a:rPr>
                              </m:ctrlPr>
                            </m:mPr>
                            <m:mr>
                              <m:e>
                                <m:r>
                                  <a:rPr lang="zh-CN" altLang="en-US" sz="2000">
                                    <a:latin typeface="Cambria Math" panose="02040503050406030204" pitchFamily="18" charset="0"/>
                                  </a:rPr>
                                  <m:t>1</m:t>
                                </m:r>
                              </m:e>
                              <m:e>
                                <m:r>
                                  <a:rPr lang="zh-CN" altLang="en-US" sz="2000" i="0">
                                    <a:latin typeface="Cambria Math" panose="02040503050406030204" pitchFamily="18" charset="0"/>
                                  </a:rPr>
                                  <m:t>⋯</m:t>
                                </m:r>
                              </m:e>
                              <m:e>
                                <m:r>
                                  <a:rPr lang="zh-CN" altLang="en-US" sz="2000" i="0">
                                    <a:latin typeface="Cambria Math" panose="02040503050406030204" pitchFamily="18" charset="0"/>
                                  </a:rPr>
                                  <m:t>0</m:t>
                                </m:r>
                              </m:e>
                              <m:e>
                                <m:r>
                                  <a:rPr lang="zh-CN" altLang="en-US" sz="2000" i="0">
                                    <a:latin typeface="Cambria Math" panose="02040503050406030204" pitchFamily="18" charset="0"/>
                                  </a:rPr>
                                  <m:t>⋯</m:t>
                                </m:r>
                              </m:e>
                              <m:e>
                                <m:r>
                                  <a:rPr lang="zh-CN" altLang="en-US" sz="2000" i="0">
                                    <a:latin typeface="Cambria Math" panose="02040503050406030204" pitchFamily="18" charset="0"/>
                                  </a:rPr>
                                  <m:t>0</m:t>
                                </m:r>
                              </m:e>
                            </m:mr>
                            <m:mr>
                              <m:e>
                                <m:r>
                                  <a:rPr lang="zh-CN" altLang="en-US" sz="2000" i="0">
                                    <a:latin typeface="Cambria Math" panose="02040503050406030204" pitchFamily="18" charset="0"/>
                                  </a:rPr>
                                  <m:t>⋮</m:t>
                                </m:r>
                              </m:e>
                              <m:e>
                                <m:r>
                                  <a:rPr lang="zh-CN" altLang="en-US" sz="2000" i="0">
                                    <a:latin typeface="Cambria Math" panose="02040503050406030204" pitchFamily="18" charset="0"/>
                                  </a:rPr>
                                  <m:t>⋱</m:t>
                                </m:r>
                              </m:e>
                              <m:e>
                                <m:r>
                                  <a:rPr lang="zh-CN" altLang="en-US" sz="2000" i="0">
                                    <a:latin typeface="Cambria Math" panose="02040503050406030204" pitchFamily="18" charset="0"/>
                                  </a:rPr>
                                  <m:t>⋮</m:t>
                                </m:r>
                              </m:e>
                              <m:e/>
                              <m:e>
                                <m:r>
                                  <a:rPr lang="zh-CN" altLang="en-US" sz="2000" i="0">
                                    <a:latin typeface="Cambria Math" panose="02040503050406030204" pitchFamily="18" charset="0"/>
                                  </a:rPr>
                                  <m:t>⋮</m:t>
                                </m:r>
                              </m:e>
                            </m:mr>
                            <m:mr>
                              <m:e>
                                <m:r>
                                  <a:rPr lang="zh-CN" altLang="en-US" sz="2000" i="0">
                                    <a:latin typeface="Cambria Math" panose="02040503050406030204" pitchFamily="18" charset="0"/>
                                  </a:rPr>
                                  <m:t>0</m:t>
                                </m:r>
                              </m:e>
                              <m:e>
                                <m:r>
                                  <a:rPr lang="zh-CN" altLang="en-US" sz="2000" i="0">
                                    <a:latin typeface="Cambria Math" panose="02040503050406030204" pitchFamily="18" charset="0"/>
                                  </a:rPr>
                                  <m:t>⋯</m:t>
                                </m:r>
                              </m:e>
                              <m:e>
                                <m:r>
                                  <a:rPr lang="zh-CN" altLang="en-US" sz="2000" i="0">
                                    <a:latin typeface="Cambria Math" panose="02040503050406030204" pitchFamily="18" charset="0"/>
                                  </a:rPr>
                                  <m:t>0</m:t>
                                </m:r>
                              </m:e>
                              <m:e>
                                <m:r>
                                  <a:rPr lang="zh-CN" altLang="en-US" sz="2000" i="0">
                                    <a:latin typeface="Cambria Math" panose="02040503050406030204" pitchFamily="18" charset="0"/>
                                  </a:rPr>
                                  <m:t>⋯</m:t>
                                </m:r>
                              </m:e>
                              <m:e>
                                <m:r>
                                  <a:rPr lang="zh-CN" altLang="en-US" sz="2000" i="0">
                                    <a:latin typeface="Cambria Math" panose="02040503050406030204" pitchFamily="18" charset="0"/>
                                  </a:rPr>
                                  <m:t>2</m:t>
                                </m:r>
                              </m:e>
                            </m:mr>
                            <m:mr>
                              <m:e>
                                <m:r>
                                  <a:rPr lang="zh-CN" altLang="en-US" sz="2000" i="0">
                                    <a:latin typeface="Cambria Math" panose="02040503050406030204" pitchFamily="18" charset="0"/>
                                  </a:rPr>
                                  <m:t>⋮</m:t>
                                </m:r>
                              </m:e>
                              <m:e/>
                              <m:e>
                                <m:r>
                                  <a:rPr lang="zh-CN" altLang="en-US" sz="2000" i="0">
                                    <a:latin typeface="Cambria Math" panose="02040503050406030204" pitchFamily="18" charset="0"/>
                                  </a:rPr>
                                  <m:t>⋮</m:t>
                                </m:r>
                              </m:e>
                              <m:e>
                                <m:r>
                                  <a:rPr lang="zh-CN" altLang="en-US" sz="2000" i="0">
                                    <a:latin typeface="Cambria Math" panose="02040503050406030204" pitchFamily="18" charset="0"/>
                                  </a:rPr>
                                  <m:t>⋱</m:t>
                                </m:r>
                              </m:e>
                              <m:e>
                                <m:r>
                                  <a:rPr lang="zh-CN" altLang="en-US" sz="2000" i="0">
                                    <a:latin typeface="Cambria Math" panose="02040503050406030204" pitchFamily="18" charset="0"/>
                                  </a:rPr>
                                  <m:t>⋮</m:t>
                                </m:r>
                              </m:e>
                            </m:mr>
                            <m:mr>
                              <m:e>
                                <m:r>
                                  <a:rPr lang="zh-CN" altLang="en-US" sz="2000" i="0">
                                    <a:latin typeface="Cambria Math" panose="02040503050406030204" pitchFamily="18" charset="0"/>
                                  </a:rPr>
                                  <m:t>0</m:t>
                                </m:r>
                              </m:e>
                              <m:e>
                                <m:r>
                                  <a:rPr lang="zh-CN" altLang="en-US" sz="2000" i="0">
                                    <a:latin typeface="Cambria Math" panose="02040503050406030204" pitchFamily="18" charset="0"/>
                                  </a:rPr>
                                  <m:t>⋯</m:t>
                                </m:r>
                              </m:e>
                              <m:e>
                                <m:r>
                                  <a:rPr lang="zh-CN" altLang="en-US" sz="2000" i="0">
                                    <a:latin typeface="Cambria Math" panose="02040503050406030204" pitchFamily="18" charset="0"/>
                                  </a:rPr>
                                  <m:t>1</m:t>
                                </m:r>
                              </m:e>
                              <m:e>
                                <m:r>
                                  <a:rPr lang="zh-CN" altLang="en-US" sz="2000" i="0">
                                    <a:latin typeface="Cambria Math" panose="02040503050406030204" pitchFamily="18" charset="0"/>
                                  </a:rPr>
                                  <m:t>⋯</m:t>
                                </m:r>
                              </m:e>
                              <m:e>
                                <m:r>
                                  <a:rPr lang="zh-CN" altLang="en-US" sz="2000" i="0">
                                    <a:latin typeface="Cambria Math" panose="02040503050406030204" pitchFamily="18" charset="0"/>
                                  </a:rPr>
                                  <m:t>0</m:t>
                                </m:r>
                              </m:e>
                            </m:mr>
                          </m:m>
                        </m:e>
                      </m:d>
                    </m:oMath>
                  </m:oMathPara>
                </a14:m>
                <a:endParaRPr lang="zh-CN" altLang="en-US" sz="2000">
                  <a:latin typeface="微软雅黑" panose="020B0503020204020204" pitchFamily="34" charset="-122"/>
                  <a:ea typeface="微软雅黑" panose="020B0503020204020204" pitchFamily="34" charset="-122"/>
                </a:endParaRPr>
              </a:p>
            </p:txBody>
          </p:sp>
        </mc:Choice>
        <mc:Fallback xmlns="">
          <p:sp>
            <p:nvSpPr>
              <p:cNvPr id="64" name="文本框 63">
                <a:extLst>
                  <a:ext uri="{FF2B5EF4-FFF2-40B4-BE49-F238E27FC236}">
                    <a16:creationId xmlns:a16="http://schemas.microsoft.com/office/drawing/2014/main" id="{793546E1-B1D9-4964-A355-43CD801A64DD}"/>
                  </a:ext>
                </a:extLst>
              </p:cNvPr>
              <p:cNvSpPr txBox="1">
                <a:spLocks noRot="1" noChangeAspect="1" noMove="1" noResize="1" noEditPoints="1" noAdjustHandles="1" noChangeArrowheads="1" noChangeShapeType="1" noTextEdit="1"/>
              </p:cNvSpPr>
              <p:nvPr/>
            </p:nvSpPr>
            <p:spPr>
              <a:xfrm>
                <a:off x="6694107" y="2833344"/>
                <a:ext cx="2431039" cy="1562031"/>
              </a:xfrm>
              <a:prstGeom prst="rect">
                <a:avLst/>
              </a:prstGeom>
              <a:blipFill>
                <a:blip r:embed="rId4"/>
                <a:stretch>
                  <a:fillRect/>
                </a:stretch>
              </a:blipFill>
            </p:spPr>
            <p:txBody>
              <a:bodyPr/>
              <a:lstStyle/>
              <a:p>
                <a:r>
                  <a:rPr lang="zh-CN" altLang="en-US">
                    <a:noFill/>
                  </a:rPr>
                  <a:t> </a:t>
                </a:r>
              </a:p>
            </p:txBody>
          </p:sp>
        </mc:Fallback>
      </mc:AlternateContent>
      <p:pic>
        <p:nvPicPr>
          <p:cNvPr id="68" name="图片 67">
            <a:extLst>
              <a:ext uri="{FF2B5EF4-FFF2-40B4-BE49-F238E27FC236}">
                <a16:creationId xmlns:a16="http://schemas.microsoft.com/office/drawing/2014/main" id="{10EB9C55-C74C-45CF-A516-D3E65AE13EDB}"/>
              </a:ext>
            </a:extLst>
          </p:cNvPr>
          <p:cNvPicPr>
            <a:picLocks noChangeAspect="1"/>
          </p:cNvPicPr>
          <p:nvPr/>
        </p:nvPicPr>
        <p:blipFill>
          <a:blip r:embed="rId5"/>
          <a:stretch>
            <a:fillRect/>
          </a:stretch>
        </p:blipFill>
        <p:spPr>
          <a:xfrm>
            <a:off x="9261260" y="2378695"/>
            <a:ext cx="1815233" cy="2579542"/>
          </a:xfrm>
          <a:prstGeom prst="rect">
            <a:avLst/>
          </a:prstGeom>
        </p:spPr>
      </p:pic>
      <p:sp>
        <p:nvSpPr>
          <p:cNvPr id="2" name="灯片编号占位符 1">
            <a:extLst>
              <a:ext uri="{FF2B5EF4-FFF2-40B4-BE49-F238E27FC236}">
                <a16:creationId xmlns:a16="http://schemas.microsoft.com/office/drawing/2014/main" id="{3FDEE9DD-E15C-4D7F-904E-36339EC75105}"/>
              </a:ext>
            </a:extLst>
          </p:cNvPr>
          <p:cNvSpPr>
            <a:spLocks noGrp="1"/>
          </p:cNvSpPr>
          <p:nvPr>
            <p:ph type="sldNum" sz="quarter" idx="12"/>
          </p:nvPr>
        </p:nvSpPr>
        <p:spPr/>
        <p:txBody>
          <a:bodyPr/>
          <a:lstStyle/>
          <a:p>
            <a:fld id="{8AD9B182-5BD6-45D0-A008-42079E5D91E0}" type="slidenum">
              <a:rPr lang="zh-CN" altLang="en-US" smtClean="0"/>
              <a:t>4</a:t>
            </a:fld>
            <a:endParaRPr lang="zh-CN" altLang="en-US"/>
          </a:p>
        </p:txBody>
      </p:sp>
    </p:spTree>
    <p:extLst>
      <p:ext uri="{BB962C8B-B14F-4D97-AF65-F5344CB8AC3E}">
        <p14:creationId xmlns:p14="http://schemas.microsoft.com/office/powerpoint/2010/main" val="153317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7" grpId="0"/>
      <p:bldP spid="18"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B1C84F6-AD0E-4825-903F-CBE694E13ADA}"/>
              </a:ext>
            </a:extLst>
          </p:cNvPr>
          <p:cNvSpPr txBox="1"/>
          <p:nvPr/>
        </p:nvSpPr>
        <p:spPr>
          <a:xfrm>
            <a:off x="1364530" y="192405"/>
            <a:ext cx="6016658" cy="584775"/>
          </a:xfrm>
          <a:prstGeom prst="rect">
            <a:avLst/>
          </a:prstGeom>
          <a:noFill/>
        </p:spPr>
        <p:txBody>
          <a:bodyPr wrap="square">
            <a:spAutoFit/>
          </a:bodyPr>
          <a:lstStyle/>
          <a:p>
            <a:r>
              <a:rPr lang="en-US" altLang="zh-CN" sz="3200" b="1" kern="0" dirty="0">
                <a:solidFill>
                  <a:srgbClr val="272B3E"/>
                </a:solidFill>
                <a:latin typeface="微软雅黑"/>
                <a:ea typeface="微软雅黑"/>
              </a:rPr>
              <a:t>Background &amp; Motivation</a:t>
            </a:r>
            <a:endParaRPr lang="zh-CN" altLang="en-US" sz="3200" dirty="0">
              <a:solidFill>
                <a:srgbClr val="272B3E"/>
              </a:solidFill>
            </a:endParaRPr>
          </a:p>
        </p:txBody>
      </p:sp>
      <p:sp>
        <p:nvSpPr>
          <p:cNvPr id="4" name="文本框 3">
            <a:extLst>
              <a:ext uri="{FF2B5EF4-FFF2-40B4-BE49-F238E27FC236}">
                <a16:creationId xmlns:a16="http://schemas.microsoft.com/office/drawing/2014/main" id="{4A0CF078-F743-4FB0-8D37-5B9B2269D4C4}"/>
              </a:ext>
            </a:extLst>
          </p:cNvPr>
          <p:cNvSpPr txBox="1"/>
          <p:nvPr/>
        </p:nvSpPr>
        <p:spPr>
          <a:xfrm>
            <a:off x="2111604" y="6550223"/>
            <a:ext cx="10209229" cy="307777"/>
          </a:xfrm>
          <a:prstGeom prst="rect">
            <a:avLst/>
          </a:prstGeom>
          <a:noFill/>
        </p:spPr>
        <p:txBody>
          <a:bodyPr wrap="square">
            <a:spAutoFit/>
          </a:bodyPr>
          <a:lstStyle/>
          <a:p>
            <a:pPr algn="l"/>
            <a:r>
              <a:rPr lang="en-US" altLang="zh-CN" sz="1400" b="0" i="0" u="none" strike="noStrike" baseline="0" dirty="0">
                <a:latin typeface="Times New Roman" panose="02020603050405020304" pitchFamily="18" charset="0"/>
                <a:cs typeface="Times New Roman" panose="02020603050405020304" pitchFamily="18" charset="0"/>
              </a:rPr>
              <a:t>“Algorithm 915, </a:t>
            </a:r>
            <a:r>
              <a:rPr lang="en-US" altLang="zh-CN" sz="1400" b="0" i="0" u="none" strike="noStrike" baseline="0" dirty="0" err="1">
                <a:latin typeface="Times New Roman" panose="02020603050405020304" pitchFamily="18" charset="0"/>
                <a:cs typeface="Times New Roman" panose="02020603050405020304" pitchFamily="18" charset="0"/>
              </a:rPr>
              <a:t>SuiteSparseQR</a:t>
            </a:r>
            <a:r>
              <a:rPr lang="en-US" altLang="zh-CN" sz="1400" b="0" i="0" u="none" strike="noStrike" baseline="0" dirty="0">
                <a:latin typeface="Times New Roman" panose="02020603050405020304" pitchFamily="18" charset="0"/>
                <a:cs typeface="Times New Roman" panose="02020603050405020304" pitchFamily="18" charset="0"/>
              </a:rPr>
              <a:t>: Multifrontal multithreaded rank-revealing sparse QR factorization”, Timothy A Davis, ACM TOMS 2011</a:t>
            </a:r>
            <a:endParaRPr lang="zh-CN" altLang="en-US" sz="4000" dirty="0">
              <a:latin typeface="Times New Roman" panose="02020603050405020304" pitchFamily="18" charset="0"/>
              <a:cs typeface="Times New Roman" panose="02020603050405020304" pitchFamily="18" charset="0"/>
            </a:endParaRPr>
          </a:p>
        </p:txBody>
      </p:sp>
      <p:sp>
        <p:nvSpPr>
          <p:cNvPr id="7" name="矩形 1">
            <a:extLst>
              <a:ext uri="{FF2B5EF4-FFF2-40B4-BE49-F238E27FC236}">
                <a16:creationId xmlns:a16="http://schemas.microsoft.com/office/drawing/2014/main" id="{E99E6B9B-F84D-432E-9636-02ECCB54FE72}"/>
              </a:ext>
            </a:extLst>
          </p:cNvPr>
          <p:cNvSpPr>
            <a:spLocks noChangeArrowheads="1"/>
          </p:cNvSpPr>
          <p:nvPr/>
        </p:nvSpPr>
        <p:spPr bwMode="auto">
          <a:xfrm>
            <a:off x="6640716" y="1945405"/>
            <a:ext cx="4429026" cy="415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lnSpc>
                <a:spcPts val="3200"/>
              </a:lnSpc>
              <a:spcBef>
                <a:spcPct val="0"/>
              </a:spcBef>
              <a:buFont typeface="+mj-ea"/>
              <a:buAutoNum type="circleNumDbPlain"/>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Reorder sparse matrix</a:t>
            </a:r>
          </a:p>
          <a:p>
            <a:pPr eaLnBrk="1" latinLnBrk="1" hangingPunct="1">
              <a:lnSpc>
                <a:spcPts val="3200"/>
              </a:lnSpc>
              <a:spcBef>
                <a:spcPct val="0"/>
              </a:spcBef>
              <a:buFont typeface="+mj-ea"/>
              <a:buAutoNum type="circleNumDbPlain"/>
            </a:pPr>
            <a:endParaRPr lang="en-US" altLang="zh-CN" sz="2000" dirty="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endParaRPr>
          </a:p>
          <a:p>
            <a:pPr eaLnBrk="1" latinLnBrk="1" hangingPunct="1">
              <a:lnSpc>
                <a:spcPts val="3200"/>
              </a:lnSpc>
              <a:spcBef>
                <a:spcPct val="0"/>
              </a:spcBef>
              <a:buFont typeface="+mj-ea"/>
              <a:buAutoNum type="circleNumDbPlain"/>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Construct elimination tree</a:t>
            </a:r>
          </a:p>
          <a:p>
            <a:pPr eaLnBrk="1" latinLnBrk="1" hangingPunct="1">
              <a:lnSpc>
                <a:spcPts val="3200"/>
              </a:lnSpc>
              <a:spcBef>
                <a:spcPct val="0"/>
              </a:spcBef>
              <a:buFont typeface="+mj-ea"/>
              <a:buAutoNum type="circleNumDbPlain"/>
            </a:pP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latinLnBrk="1">
              <a:lnSpc>
                <a:spcPts val="3200"/>
              </a:lnSpc>
              <a:spcBef>
                <a:spcPct val="0"/>
              </a:spcBef>
              <a:buFont typeface="+mj-ea"/>
              <a:buAutoNum type="circleNumDbPlain"/>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Generate </a:t>
            </a:r>
            <a:r>
              <a:rPr lang="en-US" altLang="zh-CN" sz="2000" dirty="0" err="1">
                <a:solidFill>
                  <a:schemeClr val="tx2">
                    <a:lumMod val="75000"/>
                  </a:schemeClr>
                </a:solidFill>
                <a:latin typeface="微软雅黑" panose="020B0503020204020204" pitchFamily="34" charset="-122"/>
                <a:ea typeface="微软雅黑" panose="020B0503020204020204" pitchFamily="34" charset="-122"/>
              </a:rPr>
              <a:t>supernodes</a:t>
            </a: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latinLnBrk="1">
              <a:lnSpc>
                <a:spcPts val="3200"/>
              </a:lnSpc>
              <a:spcBef>
                <a:spcPct val="0"/>
              </a:spcBef>
              <a:buFont typeface="+mj-ea"/>
              <a:buAutoNum type="circleNumDbPlain"/>
            </a:pP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latinLnBrk="1">
              <a:lnSpc>
                <a:spcPts val="3200"/>
              </a:lnSpc>
              <a:spcBef>
                <a:spcPct val="0"/>
              </a:spcBef>
              <a:buFont typeface="+mj-ea"/>
              <a:buAutoNum type="circleNumDbPlain"/>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Assign task nodes</a:t>
            </a:r>
          </a:p>
          <a:p>
            <a:pPr latinLnBrk="1">
              <a:lnSpc>
                <a:spcPts val="3200"/>
              </a:lnSpc>
              <a:spcBef>
                <a:spcPct val="0"/>
              </a:spcBef>
              <a:buFont typeface="+mj-ea"/>
              <a:buAutoNum type="circleNumDbPlain"/>
            </a:pPr>
            <a:endParaRPr lang="en-US" altLang="zh-CN" sz="2000" dirty="0">
              <a:solidFill>
                <a:schemeClr val="tx2">
                  <a:lumMod val="75000"/>
                </a:schemeClr>
              </a:solidFill>
              <a:latin typeface="微软雅黑" panose="020B0503020204020204" pitchFamily="34" charset="-122"/>
              <a:ea typeface="微软雅黑" panose="020B0503020204020204" pitchFamily="34" charset="-122"/>
            </a:endParaRPr>
          </a:p>
          <a:p>
            <a:pPr latinLnBrk="1">
              <a:lnSpc>
                <a:spcPts val="3200"/>
              </a:lnSpc>
              <a:spcBef>
                <a:spcPct val="0"/>
              </a:spcBef>
              <a:buFont typeface="+mj-ea"/>
              <a:buAutoNum type="circleNumDbPlain"/>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Assembly, factorization and </a:t>
            </a:r>
          </a:p>
          <a:p>
            <a:pPr marL="0" indent="0" latinLnBrk="1">
              <a:lnSpc>
                <a:spcPts val="3200"/>
              </a:lnSpc>
              <a:spcBef>
                <a:spcPct val="0"/>
              </a:spcBef>
              <a:buNone/>
            </a:pPr>
            <a:r>
              <a:rPr lang="en-US" altLang="zh-CN" sz="2000" dirty="0">
                <a:solidFill>
                  <a:schemeClr val="tx2">
                    <a:lumMod val="75000"/>
                  </a:schemeClr>
                </a:solidFill>
                <a:latin typeface="微软雅黑" panose="020B0503020204020204" pitchFamily="34" charset="-122"/>
                <a:ea typeface="微软雅黑" panose="020B0503020204020204" pitchFamily="34" charset="-122"/>
              </a:rPr>
              <a:t>	update</a:t>
            </a:r>
          </a:p>
        </p:txBody>
      </p:sp>
      <p:sp>
        <p:nvSpPr>
          <p:cNvPr id="11" name="文本框 10">
            <a:extLst>
              <a:ext uri="{FF2B5EF4-FFF2-40B4-BE49-F238E27FC236}">
                <a16:creationId xmlns:a16="http://schemas.microsoft.com/office/drawing/2014/main" id="{6449186F-12A9-44A5-8BCF-C1AF3AFD65CF}"/>
              </a:ext>
            </a:extLst>
          </p:cNvPr>
          <p:cNvSpPr txBox="1"/>
          <p:nvPr/>
        </p:nvSpPr>
        <p:spPr>
          <a:xfrm>
            <a:off x="6952192" y="1480007"/>
            <a:ext cx="4277783" cy="400110"/>
          </a:xfrm>
          <a:prstGeom prst="rect">
            <a:avLst/>
          </a:prstGeom>
          <a:noFill/>
          <a:effectLst>
            <a:outerShdw blurRad="50800" dist="38100" dir="8100000" algn="tr" rotWithShape="0">
              <a:schemeClr val="bg1">
                <a:lumMod val="65000"/>
                <a:alpha val="40000"/>
              </a:schemeClr>
            </a:outerShdw>
          </a:effectLst>
        </p:spPr>
        <p:txBody>
          <a:bodyPr wrap="square">
            <a:spAutoFit/>
          </a:bodyPr>
          <a:lstStyle/>
          <a:p>
            <a:r>
              <a:rPr lang="en-US" altLang="zh-CN" sz="2000" b="1" dirty="0">
                <a:solidFill>
                  <a:srgbClr val="C00000"/>
                </a:solidFill>
                <a:latin typeface="微软雅黑" panose="020B0503020204020204" pitchFamily="34" charset="-122"/>
                <a:ea typeface="微软雅黑" panose="020B0503020204020204" pitchFamily="34" charset="-122"/>
              </a:rPr>
              <a:t>Main Steps of Multifrontal QR </a:t>
            </a:r>
            <a:r>
              <a:rPr lang="en-US" altLang="zh-CN" sz="2000" baseline="30000" dirty="0">
                <a:solidFill>
                  <a:srgbClr val="C00000"/>
                </a:solidFill>
                <a:latin typeface="微软雅黑" panose="020B0503020204020204" pitchFamily="34" charset="-122"/>
                <a:ea typeface="微软雅黑" panose="020B0503020204020204" pitchFamily="34" charset="-122"/>
              </a:rPr>
              <a:t>*</a:t>
            </a:r>
            <a:endParaRPr lang="zh-CN" altLang="en-US" sz="2000" dirty="0">
              <a:solidFill>
                <a:srgbClr val="C00000"/>
              </a:solidFill>
            </a:endParaRPr>
          </a:p>
        </p:txBody>
      </p:sp>
      <p:sp>
        <p:nvSpPr>
          <p:cNvPr id="2" name="右大括号 1">
            <a:extLst>
              <a:ext uri="{FF2B5EF4-FFF2-40B4-BE49-F238E27FC236}">
                <a16:creationId xmlns:a16="http://schemas.microsoft.com/office/drawing/2014/main" id="{DF5DF524-295E-4315-8DCC-1A5934222221}"/>
              </a:ext>
            </a:extLst>
          </p:cNvPr>
          <p:cNvSpPr/>
          <p:nvPr/>
        </p:nvSpPr>
        <p:spPr>
          <a:xfrm>
            <a:off x="10286779" y="2771775"/>
            <a:ext cx="552005" cy="2141083"/>
          </a:xfrm>
          <a:prstGeom prst="rightBrace">
            <a:avLst>
              <a:gd name="adj1" fmla="val 32241"/>
              <a:gd name="adj2" fmla="val 49640"/>
            </a:avLst>
          </a:prstGeom>
          <a:ln>
            <a:solidFill>
              <a:srgbClr val="272B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6F9506C0-1844-46DF-9184-E53FFF9821F5}"/>
              </a:ext>
            </a:extLst>
          </p:cNvPr>
          <p:cNvSpPr txBox="1"/>
          <p:nvPr/>
        </p:nvSpPr>
        <p:spPr>
          <a:xfrm>
            <a:off x="10838784" y="3622530"/>
            <a:ext cx="1320505" cy="400110"/>
          </a:xfrm>
          <a:prstGeom prst="rect">
            <a:avLst/>
          </a:prstGeom>
          <a:noFill/>
        </p:spPr>
        <p:txBody>
          <a:bodyPr wrap="square" rtlCol="0">
            <a:spAutoFit/>
          </a:bodyPr>
          <a:lstStyle/>
          <a:p>
            <a:pPr algn="ctr"/>
            <a:r>
              <a:rPr lang="en-US" altLang="zh-CN" sz="2000" b="1" dirty="0">
                <a:solidFill>
                  <a:srgbClr val="D87464"/>
                </a:solidFill>
                <a:latin typeface="Chalkduster"/>
              </a:rPr>
              <a:t>symbolic</a:t>
            </a:r>
            <a:endParaRPr lang="zh-CN" altLang="en-US" sz="2000" b="1" dirty="0">
              <a:solidFill>
                <a:srgbClr val="D87464"/>
              </a:solidFill>
              <a:latin typeface="Chalkduster"/>
            </a:endParaRPr>
          </a:p>
        </p:txBody>
      </p:sp>
      <p:sp>
        <p:nvSpPr>
          <p:cNvPr id="10" name="文本框 9">
            <a:extLst>
              <a:ext uri="{FF2B5EF4-FFF2-40B4-BE49-F238E27FC236}">
                <a16:creationId xmlns:a16="http://schemas.microsoft.com/office/drawing/2014/main" id="{D57318B2-94DF-4DBA-A480-ADF7175E83AA}"/>
              </a:ext>
            </a:extLst>
          </p:cNvPr>
          <p:cNvSpPr txBox="1"/>
          <p:nvPr/>
        </p:nvSpPr>
        <p:spPr>
          <a:xfrm>
            <a:off x="10838784" y="5363205"/>
            <a:ext cx="1262107" cy="400110"/>
          </a:xfrm>
          <a:prstGeom prst="rect">
            <a:avLst/>
          </a:prstGeom>
          <a:noFill/>
        </p:spPr>
        <p:txBody>
          <a:bodyPr wrap="square">
            <a:spAutoFit/>
          </a:bodyPr>
          <a:lstStyle/>
          <a:p>
            <a:pPr algn="ctr"/>
            <a:r>
              <a:rPr lang="en-US" altLang="zh-CN" sz="2000" b="1" dirty="0">
                <a:solidFill>
                  <a:srgbClr val="D87464"/>
                </a:solidFill>
                <a:latin typeface="Chalkduster"/>
              </a:rPr>
              <a:t>numeric</a:t>
            </a:r>
            <a:endParaRPr lang="zh-CN" altLang="en-US" sz="2000" b="1" dirty="0">
              <a:solidFill>
                <a:srgbClr val="D87464"/>
              </a:solidFill>
              <a:latin typeface="Chalkduster"/>
            </a:endParaRPr>
          </a:p>
        </p:txBody>
      </p:sp>
      <p:sp>
        <p:nvSpPr>
          <p:cNvPr id="8" name="灯片编号占位符 7">
            <a:extLst>
              <a:ext uri="{FF2B5EF4-FFF2-40B4-BE49-F238E27FC236}">
                <a16:creationId xmlns:a16="http://schemas.microsoft.com/office/drawing/2014/main" id="{3895BDB0-CF24-415C-B445-F99A09462E0E}"/>
              </a:ext>
            </a:extLst>
          </p:cNvPr>
          <p:cNvSpPr>
            <a:spLocks noGrp="1"/>
          </p:cNvSpPr>
          <p:nvPr>
            <p:ph type="sldNum" sz="quarter" idx="12"/>
          </p:nvPr>
        </p:nvSpPr>
        <p:spPr/>
        <p:txBody>
          <a:bodyPr/>
          <a:lstStyle/>
          <a:p>
            <a:fld id="{8AD9B182-5BD6-45D0-A008-42079E5D91E0}" type="slidenum">
              <a:rPr lang="zh-CN" altLang="en-US" smtClean="0"/>
              <a:t>5</a:t>
            </a:fld>
            <a:endParaRPr lang="zh-CN" altLang="en-US"/>
          </a:p>
        </p:txBody>
      </p:sp>
      <p:pic>
        <p:nvPicPr>
          <p:cNvPr id="12" name="图片 11">
            <a:extLst>
              <a:ext uri="{FF2B5EF4-FFF2-40B4-BE49-F238E27FC236}">
                <a16:creationId xmlns:a16="http://schemas.microsoft.com/office/drawing/2014/main" id="{B30624F6-87DC-4DA7-8711-3DC6CCE0B54C}"/>
              </a:ext>
            </a:extLst>
          </p:cNvPr>
          <p:cNvPicPr>
            <a:picLocks noChangeAspect="1"/>
          </p:cNvPicPr>
          <p:nvPr/>
        </p:nvPicPr>
        <p:blipFill>
          <a:blip r:embed="rId3"/>
          <a:stretch>
            <a:fillRect/>
          </a:stretch>
        </p:blipFill>
        <p:spPr>
          <a:xfrm>
            <a:off x="3195637" y="1191964"/>
            <a:ext cx="3095625" cy="4943475"/>
          </a:xfrm>
          <a:prstGeom prst="rect">
            <a:avLst/>
          </a:prstGeom>
        </p:spPr>
      </p:pic>
      <p:grpSp>
        <p:nvGrpSpPr>
          <p:cNvPr id="23" name="组合 22">
            <a:extLst>
              <a:ext uri="{FF2B5EF4-FFF2-40B4-BE49-F238E27FC236}">
                <a16:creationId xmlns:a16="http://schemas.microsoft.com/office/drawing/2014/main" id="{5AA85E63-FE57-4F28-948D-626A4CBAF72A}"/>
              </a:ext>
            </a:extLst>
          </p:cNvPr>
          <p:cNvGrpSpPr/>
          <p:nvPr/>
        </p:nvGrpSpPr>
        <p:grpSpPr>
          <a:xfrm>
            <a:off x="386274" y="1223569"/>
            <a:ext cx="2724150" cy="3192813"/>
            <a:chOff x="386274" y="1223569"/>
            <a:chExt cx="2724150" cy="3192813"/>
          </a:xfrm>
        </p:grpSpPr>
        <p:pic>
          <p:nvPicPr>
            <p:cNvPr id="20" name="图片 19">
              <a:extLst>
                <a:ext uri="{FF2B5EF4-FFF2-40B4-BE49-F238E27FC236}">
                  <a16:creationId xmlns:a16="http://schemas.microsoft.com/office/drawing/2014/main" id="{A240E03B-F790-42AF-9B92-9FDA9A0BDAFA}"/>
                </a:ext>
              </a:extLst>
            </p:cNvPr>
            <p:cNvPicPr>
              <a:picLocks noChangeAspect="1"/>
            </p:cNvPicPr>
            <p:nvPr/>
          </p:nvPicPr>
          <p:blipFill>
            <a:blip r:embed="rId4"/>
            <a:stretch>
              <a:fillRect/>
            </a:stretch>
          </p:blipFill>
          <p:spPr>
            <a:xfrm>
              <a:off x="386274" y="1473157"/>
              <a:ext cx="2724150" cy="2943225"/>
            </a:xfrm>
            <a:prstGeom prst="rect">
              <a:avLst/>
            </a:prstGeom>
          </p:spPr>
        </p:pic>
        <p:pic>
          <p:nvPicPr>
            <p:cNvPr id="22" name="图片 21">
              <a:extLst>
                <a:ext uri="{FF2B5EF4-FFF2-40B4-BE49-F238E27FC236}">
                  <a16:creationId xmlns:a16="http://schemas.microsoft.com/office/drawing/2014/main" id="{4036EE26-700C-4745-9579-EF879FBDD3AD}"/>
                </a:ext>
              </a:extLst>
            </p:cNvPr>
            <p:cNvPicPr>
              <a:picLocks noChangeAspect="1"/>
            </p:cNvPicPr>
            <p:nvPr/>
          </p:nvPicPr>
          <p:blipFill>
            <a:blip r:embed="rId5"/>
            <a:stretch>
              <a:fillRect/>
            </a:stretch>
          </p:blipFill>
          <p:spPr>
            <a:xfrm>
              <a:off x="757749" y="1223569"/>
              <a:ext cx="1981200" cy="409575"/>
            </a:xfrm>
            <a:prstGeom prst="rect">
              <a:avLst/>
            </a:prstGeom>
          </p:spPr>
        </p:pic>
      </p:grpSp>
      <p:grpSp>
        <p:nvGrpSpPr>
          <p:cNvPr id="30" name="组合 29">
            <a:extLst>
              <a:ext uri="{FF2B5EF4-FFF2-40B4-BE49-F238E27FC236}">
                <a16:creationId xmlns:a16="http://schemas.microsoft.com/office/drawing/2014/main" id="{293EDD85-398F-4541-AF66-FD3B0ACD4DF4}"/>
              </a:ext>
            </a:extLst>
          </p:cNvPr>
          <p:cNvGrpSpPr/>
          <p:nvPr/>
        </p:nvGrpSpPr>
        <p:grpSpPr>
          <a:xfrm>
            <a:off x="156520" y="3380095"/>
            <a:ext cx="3343275" cy="3027012"/>
            <a:chOff x="156520" y="3380095"/>
            <a:chExt cx="3343275" cy="3027012"/>
          </a:xfrm>
        </p:grpSpPr>
        <p:pic>
          <p:nvPicPr>
            <p:cNvPr id="27" name="图片 26">
              <a:extLst>
                <a:ext uri="{FF2B5EF4-FFF2-40B4-BE49-F238E27FC236}">
                  <a16:creationId xmlns:a16="http://schemas.microsoft.com/office/drawing/2014/main" id="{26E75317-E823-48D8-858C-269EF5B31A5D}"/>
                </a:ext>
              </a:extLst>
            </p:cNvPr>
            <p:cNvPicPr>
              <a:picLocks noChangeAspect="1"/>
            </p:cNvPicPr>
            <p:nvPr/>
          </p:nvPicPr>
          <p:blipFill>
            <a:blip r:embed="rId6"/>
            <a:stretch>
              <a:fillRect/>
            </a:stretch>
          </p:blipFill>
          <p:spPr>
            <a:xfrm>
              <a:off x="724965" y="3380095"/>
              <a:ext cx="1381125" cy="2571750"/>
            </a:xfrm>
            <a:prstGeom prst="rect">
              <a:avLst/>
            </a:prstGeom>
          </p:spPr>
        </p:pic>
        <p:pic>
          <p:nvPicPr>
            <p:cNvPr id="29" name="图片 28">
              <a:extLst>
                <a:ext uri="{FF2B5EF4-FFF2-40B4-BE49-F238E27FC236}">
                  <a16:creationId xmlns:a16="http://schemas.microsoft.com/office/drawing/2014/main" id="{5930EE71-F051-4F66-9067-92E5C5510E72}"/>
                </a:ext>
              </a:extLst>
            </p:cNvPr>
            <p:cNvPicPr>
              <a:picLocks noChangeAspect="1"/>
            </p:cNvPicPr>
            <p:nvPr/>
          </p:nvPicPr>
          <p:blipFill>
            <a:blip r:embed="rId7"/>
            <a:stretch>
              <a:fillRect/>
            </a:stretch>
          </p:blipFill>
          <p:spPr>
            <a:xfrm>
              <a:off x="156520" y="5997532"/>
              <a:ext cx="3343275" cy="409575"/>
            </a:xfrm>
            <a:prstGeom prst="rect">
              <a:avLst/>
            </a:prstGeom>
          </p:spPr>
        </p:pic>
      </p:grpSp>
      <p:cxnSp>
        <p:nvCxnSpPr>
          <p:cNvPr id="32" name="直接连接符 31">
            <a:extLst>
              <a:ext uri="{FF2B5EF4-FFF2-40B4-BE49-F238E27FC236}">
                <a16:creationId xmlns:a16="http://schemas.microsoft.com/office/drawing/2014/main" id="{00896EC5-A31B-412E-A69B-4ADB8BA93E88}"/>
              </a:ext>
            </a:extLst>
          </p:cNvPr>
          <p:cNvCxnSpPr>
            <a:cxnSpLocks/>
          </p:cNvCxnSpPr>
          <p:nvPr/>
        </p:nvCxnSpPr>
        <p:spPr>
          <a:xfrm>
            <a:off x="3528367" y="2686050"/>
            <a:ext cx="273193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73A3BDFA-97C4-4625-B08D-002F0F05CAD0}"/>
              </a:ext>
            </a:extLst>
          </p:cNvPr>
          <p:cNvCxnSpPr>
            <a:cxnSpLocks/>
          </p:cNvCxnSpPr>
          <p:nvPr/>
        </p:nvCxnSpPr>
        <p:spPr>
          <a:xfrm>
            <a:off x="4064000" y="3429000"/>
            <a:ext cx="2196305"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7" name="直接连接符 36">
            <a:extLst>
              <a:ext uri="{FF2B5EF4-FFF2-40B4-BE49-F238E27FC236}">
                <a16:creationId xmlns:a16="http://schemas.microsoft.com/office/drawing/2014/main" id="{8B0F9AF4-BC62-404E-AB07-53EE821E1349}"/>
              </a:ext>
            </a:extLst>
          </p:cNvPr>
          <p:cNvCxnSpPr>
            <a:cxnSpLocks/>
          </p:cNvCxnSpPr>
          <p:nvPr/>
        </p:nvCxnSpPr>
        <p:spPr>
          <a:xfrm>
            <a:off x="4584700" y="3905250"/>
            <a:ext cx="167560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B14CA7FF-3A03-48FE-918F-86170BA5BCE8}"/>
              </a:ext>
            </a:extLst>
          </p:cNvPr>
          <p:cNvCxnSpPr>
            <a:cxnSpLocks/>
          </p:cNvCxnSpPr>
          <p:nvPr/>
        </p:nvCxnSpPr>
        <p:spPr>
          <a:xfrm>
            <a:off x="4894336" y="4881108"/>
            <a:ext cx="136596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1" name="直接连接符 40">
            <a:extLst>
              <a:ext uri="{FF2B5EF4-FFF2-40B4-BE49-F238E27FC236}">
                <a16:creationId xmlns:a16="http://schemas.microsoft.com/office/drawing/2014/main" id="{35795551-9B96-44F2-8C8A-15B88FA7498A}"/>
              </a:ext>
            </a:extLst>
          </p:cNvPr>
          <p:cNvCxnSpPr>
            <a:cxnSpLocks/>
          </p:cNvCxnSpPr>
          <p:nvPr/>
        </p:nvCxnSpPr>
        <p:spPr>
          <a:xfrm>
            <a:off x="5162152" y="3900487"/>
            <a:ext cx="0" cy="21336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F4A484DC-D21B-41F6-B384-3A7340F5D207}"/>
              </a:ext>
            </a:extLst>
          </p:cNvPr>
          <p:cNvCxnSpPr>
            <a:cxnSpLocks/>
          </p:cNvCxnSpPr>
          <p:nvPr/>
        </p:nvCxnSpPr>
        <p:spPr>
          <a:xfrm>
            <a:off x="4894336" y="3429000"/>
            <a:ext cx="0" cy="145210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DF481647-0EBE-4CB1-A580-F4B698FA4250}"/>
              </a:ext>
            </a:extLst>
          </p:cNvPr>
          <p:cNvCxnSpPr>
            <a:cxnSpLocks/>
          </p:cNvCxnSpPr>
          <p:nvPr/>
        </p:nvCxnSpPr>
        <p:spPr>
          <a:xfrm>
            <a:off x="4589463" y="2686050"/>
            <a:ext cx="0" cy="12192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1" name="直接连接符 50">
            <a:extLst>
              <a:ext uri="{FF2B5EF4-FFF2-40B4-BE49-F238E27FC236}">
                <a16:creationId xmlns:a16="http://schemas.microsoft.com/office/drawing/2014/main" id="{54955D96-7CF9-422C-B459-94E1592D9E9B}"/>
              </a:ext>
            </a:extLst>
          </p:cNvPr>
          <p:cNvCxnSpPr>
            <a:cxnSpLocks/>
          </p:cNvCxnSpPr>
          <p:nvPr/>
        </p:nvCxnSpPr>
        <p:spPr>
          <a:xfrm>
            <a:off x="4067175" y="1752600"/>
            <a:ext cx="0" cy="167640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896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AEDDCD-5F13-40EF-8ED5-8D832193F583}"/>
              </a:ext>
            </a:extLst>
          </p:cNvPr>
          <p:cNvSpPr txBox="1"/>
          <p:nvPr/>
        </p:nvSpPr>
        <p:spPr>
          <a:xfrm>
            <a:off x="1364530" y="192405"/>
            <a:ext cx="6016658" cy="584775"/>
          </a:xfrm>
          <a:prstGeom prst="rect">
            <a:avLst/>
          </a:prstGeom>
          <a:noFill/>
        </p:spPr>
        <p:txBody>
          <a:bodyPr wrap="square">
            <a:spAutoFit/>
          </a:bodyPr>
          <a:lstStyle/>
          <a:p>
            <a:r>
              <a:rPr lang="en-US" altLang="zh-CN" sz="3200" b="1" kern="0">
                <a:solidFill>
                  <a:srgbClr val="272B3E"/>
                </a:solidFill>
                <a:latin typeface="微软雅黑"/>
                <a:ea typeface="微软雅黑"/>
              </a:rPr>
              <a:t>Background &amp; Motivation</a:t>
            </a:r>
            <a:endParaRPr lang="zh-CN" altLang="en-US" sz="3200">
              <a:solidFill>
                <a:srgbClr val="272B3E"/>
              </a:solidFill>
            </a:endParaRPr>
          </a:p>
        </p:txBody>
      </p:sp>
      <p:sp>
        <p:nvSpPr>
          <p:cNvPr id="5" name="文本框 4">
            <a:extLst>
              <a:ext uri="{FF2B5EF4-FFF2-40B4-BE49-F238E27FC236}">
                <a16:creationId xmlns:a16="http://schemas.microsoft.com/office/drawing/2014/main" id="{74A56FA8-67A6-46B3-B3DC-8D47F6DFE565}"/>
              </a:ext>
            </a:extLst>
          </p:cNvPr>
          <p:cNvSpPr txBox="1"/>
          <p:nvPr/>
        </p:nvSpPr>
        <p:spPr>
          <a:xfrm>
            <a:off x="468982" y="1338327"/>
            <a:ext cx="12049813" cy="581057"/>
          </a:xfrm>
          <a:prstGeom prst="rect">
            <a:avLst/>
          </a:prstGeom>
          <a:noFill/>
        </p:spPr>
        <p:txBody>
          <a:bodyPr wrap="square">
            <a:spAutoFit/>
          </a:bodyPr>
          <a:lstStyle/>
          <a:p>
            <a:pPr>
              <a:lnSpc>
                <a:spcPct val="150000"/>
              </a:lnSpc>
            </a:pPr>
            <a:r>
              <a:rPr lang="en-US" altLang="zh-CN" sz="2400" b="1">
                <a:solidFill>
                  <a:srgbClr val="3E5266"/>
                </a:solidFill>
                <a:latin typeface="微软雅黑" panose="020B0503020204020204" pitchFamily="34" charset="-122"/>
                <a:ea typeface="微软雅黑" panose="020B0503020204020204" pitchFamily="34" charset="-122"/>
              </a:rPr>
              <a:t>1. How to reorder a sparse matrix ? </a:t>
            </a:r>
          </a:p>
        </p:txBody>
      </p:sp>
      <p:sp>
        <p:nvSpPr>
          <p:cNvPr id="6" name="矩形 1">
            <a:extLst>
              <a:ext uri="{FF2B5EF4-FFF2-40B4-BE49-F238E27FC236}">
                <a16:creationId xmlns:a16="http://schemas.microsoft.com/office/drawing/2014/main" id="{AE001507-3F62-4B4C-9D30-034F85D9D124}"/>
              </a:ext>
            </a:extLst>
          </p:cNvPr>
          <p:cNvSpPr>
            <a:spLocks noChangeArrowheads="1"/>
          </p:cNvSpPr>
          <p:nvPr/>
        </p:nvSpPr>
        <p:spPr bwMode="auto">
          <a:xfrm>
            <a:off x="1212228" y="2950217"/>
            <a:ext cx="8666966" cy="170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 </a:t>
            </a:r>
            <a:r>
              <a:rPr lang="en-US" altLang="zh-CN" sz="2400">
                <a:cs typeface="Arial" panose="020B0604020202020204" pitchFamily="34" charset="0"/>
              </a:rPr>
              <a:t>Approximate minimum degree algorithm (AMD, COLAMD, …) </a:t>
            </a:r>
          </a:p>
          <a:p>
            <a:pPr marL="0" indent="0" latinLnBrk="1">
              <a:lnSpc>
                <a:spcPts val="3200"/>
              </a:lnSpc>
              <a:spcBef>
                <a:spcPct val="0"/>
              </a:spcBef>
              <a:buFont typeface="Arial" panose="020B0604020202020204" pitchFamily="34" charset="0"/>
              <a:buChar char="•"/>
            </a:pPr>
            <a:r>
              <a:rPr lang="en-US" altLang="zh-CN" sz="2400">
                <a:cs typeface="Arial" panose="020B0604020202020204" pitchFamily="34" charset="0"/>
              </a:rPr>
              <a:t> Nested dissection (METIS, NESDIS, …)</a:t>
            </a:r>
          </a:p>
          <a:p>
            <a:pPr marL="0" indent="0" latinLnBrk="1">
              <a:lnSpc>
                <a:spcPts val="3200"/>
              </a:lnSpc>
              <a:spcBef>
                <a:spcPct val="0"/>
              </a:spcBef>
              <a:buFont typeface="Arial" panose="020B0604020202020204" pitchFamily="34" charset="0"/>
              <a:buChar char="•"/>
            </a:pPr>
            <a:r>
              <a:rPr lang="en-US" altLang="zh-CN" sz="2400">
                <a:cs typeface="Arial" panose="020B0604020202020204" pitchFamily="34" charset="0"/>
              </a:rPr>
              <a:t> Reverse Cuthill-</a:t>
            </a:r>
            <a:r>
              <a:rPr lang="en-US" altLang="zh-CN" sz="2400" err="1">
                <a:cs typeface="Arial" panose="020B0604020202020204" pitchFamily="34" charset="0"/>
              </a:rPr>
              <a:t>Mckee</a:t>
            </a:r>
            <a:r>
              <a:rPr lang="en-US" altLang="zh-CN" sz="2400">
                <a:cs typeface="Arial" panose="020B0604020202020204" pitchFamily="34" charset="0"/>
              </a:rPr>
              <a:t> algorithm (RCM)</a:t>
            </a:r>
          </a:p>
          <a:p>
            <a:pPr marL="0" indent="0" latinLnBrk="1">
              <a:lnSpc>
                <a:spcPts val="3200"/>
              </a:lnSpc>
              <a:spcBef>
                <a:spcPct val="0"/>
              </a:spcBef>
              <a:buFont typeface="Arial" panose="020B0604020202020204" pitchFamily="34" charset="0"/>
              <a:buChar char="•"/>
            </a:pPr>
            <a:r>
              <a:rPr lang="en-US" altLang="zh-CN" sz="2400">
                <a:latin typeface="Times New Roman" panose="02020603050405020304" pitchFamily="18" charset="0"/>
                <a:cs typeface="Times New Roman" panose="02020603050405020304" pitchFamily="18" charset="0"/>
              </a:rPr>
              <a:t> ……</a:t>
            </a:r>
          </a:p>
        </p:txBody>
      </p:sp>
      <p:sp>
        <p:nvSpPr>
          <p:cNvPr id="17" name="文本框 16">
            <a:extLst>
              <a:ext uri="{FF2B5EF4-FFF2-40B4-BE49-F238E27FC236}">
                <a16:creationId xmlns:a16="http://schemas.microsoft.com/office/drawing/2014/main" id="{889014EC-CAD2-4A7B-B7C6-813DB3AC6E7E}"/>
              </a:ext>
            </a:extLst>
          </p:cNvPr>
          <p:cNvSpPr txBox="1"/>
          <p:nvPr/>
        </p:nvSpPr>
        <p:spPr>
          <a:xfrm>
            <a:off x="765142" y="2310232"/>
            <a:ext cx="6287678" cy="473335"/>
          </a:xfrm>
          <a:prstGeom prst="rect">
            <a:avLst/>
          </a:prstGeom>
          <a:noFill/>
        </p:spPr>
        <p:txBody>
          <a:bodyPr wrap="square">
            <a:spAutoFit/>
          </a:bodyPr>
          <a:lstStyle/>
          <a:p>
            <a:pPr marL="0" indent="0" latinLnBrk="1">
              <a:lnSpc>
                <a:spcPts val="3200"/>
              </a:lnSpc>
              <a:spcBef>
                <a:spcPct val="0"/>
              </a:spcBef>
              <a:buNone/>
            </a:pPr>
            <a:r>
              <a:rPr lang="en-US" altLang="zh-CN" sz="2400" b="1">
                <a:latin typeface="微软雅黑" panose="020B0503020204020204" pitchFamily="34" charset="-122"/>
                <a:ea typeface="微软雅黑" panose="020B0503020204020204" pitchFamily="34" charset="-122"/>
              </a:rPr>
              <a:t>Some heuristic algorithms </a:t>
            </a:r>
          </a:p>
        </p:txBody>
      </p:sp>
      <p:sp>
        <p:nvSpPr>
          <p:cNvPr id="32" name="文本框 31">
            <a:extLst>
              <a:ext uri="{FF2B5EF4-FFF2-40B4-BE49-F238E27FC236}">
                <a16:creationId xmlns:a16="http://schemas.microsoft.com/office/drawing/2014/main" id="{1A6D03AD-C349-4B5D-9959-FA684B1810B1}"/>
              </a:ext>
            </a:extLst>
          </p:cNvPr>
          <p:cNvSpPr txBox="1"/>
          <p:nvPr/>
        </p:nvSpPr>
        <p:spPr>
          <a:xfrm>
            <a:off x="1537181" y="4820219"/>
            <a:ext cx="9117637" cy="1562864"/>
          </a:xfrm>
          <a:prstGeom prst="rect">
            <a:avLst/>
          </a:prstGeom>
          <a:noFill/>
        </p:spPr>
        <p:txBody>
          <a:bodyPr wrap="square">
            <a:spAutoFit/>
          </a:bodyPr>
          <a:lstStyle/>
          <a:p>
            <a:pPr marL="342900" indent="-342900" algn="just">
              <a:lnSpc>
                <a:spcPct val="130000"/>
              </a:lnSpc>
              <a:spcBef>
                <a:spcPts val="600"/>
              </a:spcBef>
              <a:buFont typeface="Wingdings" panose="05000000000000000000" pitchFamily="2" charset="2"/>
              <a:buChar char="p"/>
            </a:pPr>
            <a:r>
              <a:rPr lang="en-US" altLang="zh-CN" sz="2400" b="0" i="0">
                <a:solidFill>
                  <a:srgbClr val="333333"/>
                </a:solidFill>
                <a:effectLst/>
                <a:latin typeface="微软雅黑" panose="020B0503020204020204" pitchFamily="34" charset="-122"/>
                <a:ea typeface="微软雅黑" panose="020B0503020204020204" pitchFamily="34" charset="-122"/>
              </a:rPr>
              <a:t> The performance on different matrices </a:t>
            </a:r>
            <a:r>
              <a:rPr lang="en-US" altLang="zh-CN" sz="2400" b="1" i="0">
                <a:solidFill>
                  <a:srgbClr val="C00000"/>
                </a:solidFill>
                <a:effectLst/>
                <a:latin typeface="微软雅黑" panose="020B0503020204020204" pitchFamily="34" charset="-122"/>
                <a:ea typeface="微软雅黑" panose="020B0503020204020204" pitchFamily="34" charset="-122"/>
              </a:rPr>
              <a:t>varies greatly</a:t>
            </a:r>
          </a:p>
          <a:p>
            <a:pPr marL="342900" indent="-342900">
              <a:lnSpc>
                <a:spcPct val="130000"/>
              </a:lnSpc>
              <a:spcBef>
                <a:spcPts val="600"/>
              </a:spcBef>
              <a:buFont typeface="Wingdings" panose="05000000000000000000" pitchFamily="2" charset="2"/>
              <a:buChar char="p"/>
            </a:pPr>
            <a:r>
              <a:rPr lang="en-US" altLang="zh-CN" sz="2400">
                <a:solidFill>
                  <a:srgbClr val="333333"/>
                </a:solidFill>
                <a:latin typeface="微软雅黑" panose="020B0503020204020204" pitchFamily="34" charset="-122"/>
                <a:ea typeface="微软雅黑" panose="020B0503020204020204" pitchFamily="34" charset="-122"/>
              </a:rPr>
              <a:t> Single method is hard to achieve </a:t>
            </a:r>
            <a:r>
              <a:rPr lang="en-US" altLang="zh-CN" sz="2400" b="1">
                <a:solidFill>
                  <a:srgbClr val="C00000"/>
                </a:solidFill>
                <a:latin typeface="微软雅黑" panose="020B0503020204020204" pitchFamily="34" charset="-122"/>
                <a:ea typeface="微软雅黑" panose="020B0503020204020204" pitchFamily="34" charset="-122"/>
              </a:rPr>
              <a:t>high performance </a:t>
            </a:r>
            <a:r>
              <a:rPr lang="en-US" altLang="zh-CN" sz="2400">
                <a:solidFill>
                  <a:srgbClr val="333333"/>
                </a:solidFill>
                <a:latin typeface="微软雅黑" panose="020B0503020204020204" pitchFamily="34" charset="-122"/>
                <a:ea typeface="微软雅黑" panose="020B0503020204020204" pitchFamily="34" charset="-122"/>
              </a:rPr>
              <a:t>for 	different matrix sets</a:t>
            </a:r>
          </a:p>
        </p:txBody>
      </p:sp>
      <p:sp>
        <p:nvSpPr>
          <p:cNvPr id="2" name="灯片编号占位符 1">
            <a:extLst>
              <a:ext uri="{FF2B5EF4-FFF2-40B4-BE49-F238E27FC236}">
                <a16:creationId xmlns:a16="http://schemas.microsoft.com/office/drawing/2014/main" id="{C12D87B5-0D44-448B-9417-4BFE1A7603D7}"/>
              </a:ext>
            </a:extLst>
          </p:cNvPr>
          <p:cNvSpPr>
            <a:spLocks noGrp="1"/>
          </p:cNvSpPr>
          <p:nvPr>
            <p:ph type="sldNum" sz="quarter" idx="12"/>
          </p:nvPr>
        </p:nvSpPr>
        <p:spPr/>
        <p:txBody>
          <a:bodyPr/>
          <a:lstStyle/>
          <a:p>
            <a:fld id="{8AD9B182-5BD6-45D0-A008-42079E5D91E0}" type="slidenum">
              <a:rPr lang="zh-CN" altLang="en-US" smtClean="0"/>
              <a:t>6</a:t>
            </a:fld>
            <a:endParaRPr lang="zh-CN" altLang="en-US"/>
          </a:p>
        </p:txBody>
      </p:sp>
    </p:spTree>
    <p:extLst>
      <p:ext uri="{BB962C8B-B14F-4D97-AF65-F5344CB8AC3E}">
        <p14:creationId xmlns:p14="http://schemas.microsoft.com/office/powerpoint/2010/main" val="159943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33D6CA-C75F-4567-A68F-1964FD61D715}"/>
              </a:ext>
            </a:extLst>
          </p:cNvPr>
          <p:cNvSpPr txBox="1"/>
          <p:nvPr/>
        </p:nvSpPr>
        <p:spPr>
          <a:xfrm>
            <a:off x="1364530" y="192405"/>
            <a:ext cx="6016658" cy="584775"/>
          </a:xfrm>
          <a:prstGeom prst="rect">
            <a:avLst/>
          </a:prstGeom>
          <a:noFill/>
        </p:spPr>
        <p:txBody>
          <a:bodyPr wrap="square">
            <a:spAutoFit/>
          </a:bodyPr>
          <a:lstStyle/>
          <a:p>
            <a:r>
              <a:rPr lang="en-US" altLang="zh-CN" sz="3200" b="1" kern="0" dirty="0">
                <a:solidFill>
                  <a:srgbClr val="272B3E"/>
                </a:solidFill>
                <a:latin typeface="微软雅黑"/>
                <a:ea typeface="微软雅黑"/>
              </a:rPr>
              <a:t>Background &amp; Motivation</a:t>
            </a:r>
            <a:endParaRPr lang="zh-CN" altLang="en-US" sz="3200" dirty="0">
              <a:solidFill>
                <a:srgbClr val="272B3E"/>
              </a:solidFill>
            </a:endParaRPr>
          </a:p>
        </p:txBody>
      </p:sp>
      <p:sp>
        <p:nvSpPr>
          <p:cNvPr id="5" name="文本框 4">
            <a:extLst>
              <a:ext uri="{FF2B5EF4-FFF2-40B4-BE49-F238E27FC236}">
                <a16:creationId xmlns:a16="http://schemas.microsoft.com/office/drawing/2014/main" id="{E934DDBF-9FE7-4C9E-836A-50858ACCAE53}"/>
              </a:ext>
            </a:extLst>
          </p:cNvPr>
          <p:cNvSpPr txBox="1"/>
          <p:nvPr/>
        </p:nvSpPr>
        <p:spPr>
          <a:xfrm>
            <a:off x="525544" y="1239623"/>
            <a:ext cx="10828256" cy="1135054"/>
          </a:xfrm>
          <a:prstGeom prst="rect">
            <a:avLst/>
          </a:prstGeom>
          <a:noFill/>
        </p:spPr>
        <p:txBody>
          <a:bodyPr wrap="square">
            <a:spAutoFit/>
          </a:bodyPr>
          <a:lstStyle/>
          <a:p>
            <a:pPr>
              <a:lnSpc>
                <a:spcPct val="150000"/>
              </a:lnSpc>
            </a:pPr>
            <a:r>
              <a:rPr lang="en-US" altLang="zh-CN" sz="2400" b="1" dirty="0">
                <a:solidFill>
                  <a:srgbClr val="3E5266"/>
                </a:solidFill>
                <a:latin typeface="微软雅黑" panose="020B0503020204020204" pitchFamily="34" charset="-122"/>
                <a:ea typeface="微软雅黑" panose="020B0503020204020204" pitchFamily="34" charset="-122"/>
              </a:rPr>
              <a:t>2. How to compute numerical factorization efficiently (in multi-core </a:t>
            </a:r>
          </a:p>
          <a:p>
            <a:pPr>
              <a:lnSpc>
                <a:spcPct val="150000"/>
              </a:lnSpc>
            </a:pPr>
            <a:r>
              <a:rPr lang="en-US" altLang="zh-CN" sz="2400" b="1" dirty="0">
                <a:solidFill>
                  <a:srgbClr val="3E5266"/>
                </a:solidFill>
                <a:latin typeface="微软雅黑" panose="020B0503020204020204" pitchFamily="34" charset="-122"/>
                <a:ea typeface="微软雅黑" panose="020B0503020204020204" pitchFamily="34" charset="-122"/>
              </a:rPr>
              <a:t>&amp; multi-NUMA architecture) ? </a:t>
            </a:r>
          </a:p>
        </p:txBody>
      </p:sp>
      <p:pic>
        <p:nvPicPr>
          <p:cNvPr id="7" name="图片 6">
            <a:extLst>
              <a:ext uri="{FF2B5EF4-FFF2-40B4-BE49-F238E27FC236}">
                <a16:creationId xmlns:a16="http://schemas.microsoft.com/office/drawing/2014/main" id="{D45AAB1C-E706-4EAE-B99B-D9519E12E4BC}"/>
              </a:ext>
            </a:extLst>
          </p:cNvPr>
          <p:cNvPicPr>
            <a:picLocks noChangeAspect="1"/>
          </p:cNvPicPr>
          <p:nvPr/>
        </p:nvPicPr>
        <p:blipFill>
          <a:blip r:embed="rId3"/>
          <a:stretch>
            <a:fillRect/>
          </a:stretch>
        </p:blipFill>
        <p:spPr>
          <a:xfrm>
            <a:off x="1846900" y="2634363"/>
            <a:ext cx="8498199" cy="1972018"/>
          </a:xfrm>
          <a:prstGeom prst="rect">
            <a:avLst/>
          </a:prstGeom>
        </p:spPr>
      </p:pic>
      <p:sp>
        <p:nvSpPr>
          <p:cNvPr id="8" name="矩形 1">
            <a:extLst>
              <a:ext uri="{FF2B5EF4-FFF2-40B4-BE49-F238E27FC236}">
                <a16:creationId xmlns:a16="http://schemas.microsoft.com/office/drawing/2014/main" id="{965299D2-5904-475D-B526-746A9F342096}"/>
              </a:ext>
            </a:extLst>
          </p:cNvPr>
          <p:cNvSpPr>
            <a:spLocks noChangeArrowheads="1"/>
          </p:cNvSpPr>
          <p:nvPr/>
        </p:nvSpPr>
        <p:spPr bwMode="auto">
          <a:xfrm>
            <a:off x="1134947" y="4971341"/>
            <a:ext cx="9922103" cy="129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latinLnBrk="1">
              <a:lnSpc>
                <a:spcPts val="3200"/>
              </a:lnSpc>
              <a:spcBef>
                <a:spcPct val="0"/>
              </a:spcBef>
              <a:buFont typeface="Arial" panose="020B0604020202020204" pitchFamily="34" charset="0"/>
              <a:buChar char="•"/>
            </a:pPr>
            <a:r>
              <a:rPr lang="en-US" altLang="zh-CN" sz="2400" dirty="0">
                <a:solidFill>
                  <a:srgbClr val="272B3E"/>
                </a:solidFill>
                <a:latin typeface="微软雅黑" panose="020B0503020204020204" pitchFamily="34" charset="-122"/>
                <a:ea typeface="微软雅黑" panose="020B0503020204020204" pitchFamily="34" charset="-122"/>
              </a:rPr>
              <a:t>  Improve the </a:t>
            </a:r>
            <a:r>
              <a:rPr lang="en-US" altLang="zh-CN" sz="2400" b="1" dirty="0">
                <a:solidFill>
                  <a:srgbClr val="C00000"/>
                </a:solidFill>
                <a:latin typeface="微软雅黑" panose="020B0503020204020204" pitchFamily="34" charset="-122"/>
                <a:ea typeface="微软雅黑" panose="020B0503020204020204" pitchFamily="34" charset="-122"/>
              </a:rPr>
              <a:t>parallelism of task nodes </a:t>
            </a:r>
            <a:r>
              <a:rPr lang="en-US" altLang="zh-CN" sz="2400" dirty="0">
                <a:solidFill>
                  <a:srgbClr val="272B3E"/>
                </a:solidFill>
                <a:latin typeface="微软雅黑" panose="020B0503020204020204" pitchFamily="34" charset="-122"/>
                <a:ea typeface="微软雅黑" panose="020B0503020204020204" pitchFamily="34" charset="-122"/>
              </a:rPr>
              <a:t>(multiple subtasks) </a:t>
            </a:r>
          </a:p>
          <a:p>
            <a:pPr marL="0" indent="0" latinLnBrk="1">
              <a:lnSpc>
                <a:spcPts val="3200"/>
              </a:lnSpc>
              <a:spcBef>
                <a:spcPct val="0"/>
              </a:spcBef>
              <a:buFont typeface="Arial" panose="020B0604020202020204" pitchFamily="34" charset="0"/>
              <a:buChar char="•"/>
            </a:pPr>
            <a:endParaRPr lang="en-US" altLang="zh-CN" sz="2400" dirty="0">
              <a:solidFill>
                <a:srgbClr val="272B3E"/>
              </a:solidFill>
              <a:latin typeface="微软雅黑" panose="020B0503020204020204" pitchFamily="34" charset="-122"/>
              <a:ea typeface="微软雅黑" panose="020B0503020204020204" pitchFamily="34" charset="-122"/>
            </a:endParaRPr>
          </a:p>
          <a:p>
            <a:pPr marL="0" indent="0" latinLnBrk="1">
              <a:lnSpc>
                <a:spcPts val="3200"/>
              </a:lnSpc>
              <a:spcBef>
                <a:spcPct val="0"/>
              </a:spcBef>
              <a:buFont typeface="Arial" panose="020B0604020202020204" pitchFamily="34" charset="0"/>
              <a:buChar char="•"/>
            </a:pPr>
            <a:r>
              <a:rPr lang="en-US" altLang="zh-CN" sz="2400" dirty="0">
                <a:solidFill>
                  <a:srgbClr val="272B3E"/>
                </a:solidFill>
                <a:latin typeface="微软雅黑" panose="020B0503020204020204" pitchFamily="34" charset="-122"/>
                <a:ea typeface="微软雅黑" panose="020B0503020204020204" pitchFamily="34" charset="-122"/>
              </a:rPr>
              <a:t>  Improve </a:t>
            </a:r>
            <a:r>
              <a:rPr lang="en-US" altLang="zh-CN" sz="2400" b="1" dirty="0">
                <a:solidFill>
                  <a:srgbClr val="C00000"/>
                </a:solidFill>
                <a:latin typeface="微软雅黑" panose="020B0503020204020204" pitchFamily="34" charset="-122"/>
                <a:ea typeface="微软雅黑" panose="020B0503020204020204" pitchFamily="34" charset="-122"/>
              </a:rPr>
              <a:t>the performance of each thread</a:t>
            </a:r>
            <a:r>
              <a:rPr lang="en-US" altLang="zh-CN" sz="2400" b="1" dirty="0">
                <a:solidFill>
                  <a:srgbClr val="272B3E"/>
                </a:solidFill>
                <a:latin typeface="微软雅黑" panose="020B0503020204020204" pitchFamily="34" charset="-122"/>
                <a:ea typeface="微软雅黑" panose="020B0503020204020204" pitchFamily="34" charset="-122"/>
              </a:rPr>
              <a:t> </a:t>
            </a:r>
            <a:r>
              <a:rPr lang="en-US" altLang="zh-CN" sz="2400" dirty="0">
                <a:solidFill>
                  <a:srgbClr val="272B3E"/>
                </a:solidFill>
                <a:latin typeface="微软雅黑" panose="020B0503020204020204" pitchFamily="34" charset="-122"/>
                <a:ea typeface="微软雅黑" panose="020B0503020204020204" pitchFamily="34" charset="-122"/>
              </a:rPr>
              <a:t>in NUMA architecture</a:t>
            </a:r>
          </a:p>
        </p:txBody>
      </p:sp>
      <p:sp>
        <p:nvSpPr>
          <p:cNvPr id="3" name="灯片编号占位符 2">
            <a:extLst>
              <a:ext uri="{FF2B5EF4-FFF2-40B4-BE49-F238E27FC236}">
                <a16:creationId xmlns:a16="http://schemas.microsoft.com/office/drawing/2014/main" id="{E816C6AA-FBA9-4F7F-A37F-348FDF8FC283}"/>
              </a:ext>
            </a:extLst>
          </p:cNvPr>
          <p:cNvSpPr>
            <a:spLocks noGrp="1"/>
          </p:cNvSpPr>
          <p:nvPr>
            <p:ph type="sldNum" sz="quarter" idx="12"/>
          </p:nvPr>
        </p:nvSpPr>
        <p:spPr/>
        <p:txBody>
          <a:bodyPr/>
          <a:lstStyle/>
          <a:p>
            <a:fld id="{8AD9B182-5BD6-45D0-A008-42079E5D91E0}" type="slidenum">
              <a:rPr lang="zh-CN" altLang="en-US" smtClean="0"/>
              <a:t>7</a:t>
            </a:fld>
            <a:endParaRPr lang="zh-CN" altLang="en-US"/>
          </a:p>
        </p:txBody>
      </p:sp>
    </p:spTree>
    <p:extLst>
      <p:ext uri="{BB962C8B-B14F-4D97-AF65-F5344CB8AC3E}">
        <p14:creationId xmlns:p14="http://schemas.microsoft.com/office/powerpoint/2010/main" val="31088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3371C487-29E9-4251-BCD1-534DFFA2142F}"/>
              </a:ext>
            </a:extLst>
          </p:cNvPr>
          <p:cNvSpPr/>
          <p:nvPr/>
        </p:nvSpPr>
        <p:spPr>
          <a:xfrm>
            <a:off x="-169682" y="1394538"/>
            <a:ext cx="4798243" cy="961534"/>
          </a:xfrm>
          <a:prstGeom prst="roundRect">
            <a:avLst/>
          </a:prstGeom>
          <a:noFill/>
          <a:ln w="19050">
            <a:solidFill>
              <a:srgbClr val="3E5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F66E862-D8C9-4A4E-B187-A711392D7D24}"/>
              </a:ext>
            </a:extLst>
          </p:cNvPr>
          <p:cNvSpPr txBox="1"/>
          <p:nvPr/>
        </p:nvSpPr>
        <p:spPr>
          <a:xfrm>
            <a:off x="1364530" y="192405"/>
            <a:ext cx="6016658" cy="584775"/>
          </a:xfrm>
          <a:prstGeom prst="rect">
            <a:avLst/>
          </a:prstGeom>
          <a:noFill/>
        </p:spPr>
        <p:txBody>
          <a:bodyPr wrap="square">
            <a:spAutoFit/>
          </a:bodyPr>
          <a:lstStyle/>
          <a:p>
            <a:r>
              <a:rPr lang="en-US" altLang="zh-CN" sz="3200" b="1" kern="0">
                <a:solidFill>
                  <a:srgbClr val="272B3E"/>
                </a:solidFill>
                <a:latin typeface="微软雅黑"/>
                <a:ea typeface="微软雅黑"/>
              </a:rPr>
              <a:t>Background &amp; Motivation</a:t>
            </a:r>
            <a:endParaRPr lang="zh-CN" altLang="en-US" sz="3200">
              <a:solidFill>
                <a:srgbClr val="272B3E"/>
              </a:solidFill>
            </a:endParaRPr>
          </a:p>
        </p:txBody>
      </p:sp>
      <p:sp>
        <p:nvSpPr>
          <p:cNvPr id="3" name="文本框 2">
            <a:extLst>
              <a:ext uri="{FF2B5EF4-FFF2-40B4-BE49-F238E27FC236}">
                <a16:creationId xmlns:a16="http://schemas.microsoft.com/office/drawing/2014/main" id="{086714C2-3EB8-442D-8D2B-5336A3A3A88D}"/>
              </a:ext>
            </a:extLst>
          </p:cNvPr>
          <p:cNvSpPr txBox="1"/>
          <p:nvPr/>
        </p:nvSpPr>
        <p:spPr>
          <a:xfrm>
            <a:off x="195557" y="1613695"/>
            <a:ext cx="4329307" cy="523220"/>
          </a:xfrm>
          <a:prstGeom prst="rect">
            <a:avLst/>
          </a:prstGeom>
          <a:noFill/>
          <a:effectLst>
            <a:outerShdw blurRad="50800" dist="38100" dir="8100000" algn="tr" rotWithShape="0">
              <a:prstClr val="black">
                <a:alpha val="14000"/>
              </a:prstClr>
            </a:outerShdw>
          </a:effectLst>
        </p:spPr>
        <p:txBody>
          <a:bodyPr wrap="square">
            <a:spAutoFit/>
          </a:bodyPr>
          <a:lstStyle/>
          <a:p>
            <a:pPr algn="ctr"/>
            <a:r>
              <a:rPr lang="en-US" altLang="zh-CN" sz="2800" b="1">
                <a:solidFill>
                  <a:srgbClr val="C00000"/>
                </a:solidFill>
                <a:latin typeface="微软雅黑" panose="020B0503020204020204" pitchFamily="34" charset="-122"/>
                <a:ea typeface="微软雅黑" panose="020B0503020204020204" pitchFamily="34" charset="-122"/>
              </a:rPr>
              <a:t>3 potential challenges</a:t>
            </a:r>
          </a:p>
        </p:txBody>
      </p:sp>
      <p:sp>
        <p:nvSpPr>
          <p:cNvPr id="4" name="矩形 1">
            <a:extLst>
              <a:ext uri="{FF2B5EF4-FFF2-40B4-BE49-F238E27FC236}">
                <a16:creationId xmlns:a16="http://schemas.microsoft.com/office/drawing/2014/main" id="{8F5F5EDC-7297-4D0E-808C-6403B99215A2}"/>
              </a:ext>
            </a:extLst>
          </p:cNvPr>
          <p:cNvSpPr>
            <a:spLocks noChangeArrowheads="1"/>
          </p:cNvSpPr>
          <p:nvPr/>
        </p:nvSpPr>
        <p:spPr bwMode="auto">
          <a:xfrm>
            <a:off x="1364530" y="2575229"/>
            <a:ext cx="10475536" cy="325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1" hangingPunct="1">
              <a:lnSpc>
                <a:spcPct val="150000"/>
              </a:lnSpc>
              <a:spcBef>
                <a:spcPct val="0"/>
              </a:spcBef>
              <a:buFont typeface="Wingdings" panose="05000000000000000000" pitchFamily="2" charset="2"/>
              <a:buChar char="Ø"/>
            </a:pPr>
            <a:r>
              <a:rPr lang="en-US" altLang="zh-CN" sz="2400">
                <a:solidFill>
                  <a:schemeClr val="tx2">
                    <a:lumMod val="75000"/>
                  </a:schemeClr>
                </a:solidFill>
                <a:latin typeface="微软雅黑" panose="020B0503020204020204" pitchFamily="34" charset="-122"/>
                <a:ea typeface="微软雅黑" panose="020B0503020204020204" pitchFamily="34" charset="-122"/>
              </a:rPr>
              <a:t>How to obtain </a:t>
            </a:r>
            <a:r>
              <a:rPr lang="en-US" altLang="zh-CN" sz="2400" b="1">
                <a:solidFill>
                  <a:schemeClr val="tx2">
                    <a:lumMod val="75000"/>
                  </a:schemeClr>
                </a:solidFill>
                <a:latin typeface="微软雅黑" panose="020B0503020204020204" pitchFamily="34" charset="-122"/>
                <a:ea typeface="微软雅黑" panose="020B0503020204020204" pitchFamily="34" charset="-122"/>
              </a:rPr>
              <a:t>the best structure</a:t>
            </a:r>
            <a:r>
              <a:rPr lang="en-US" altLang="zh-CN" sz="2400">
                <a:solidFill>
                  <a:schemeClr val="tx2">
                    <a:lumMod val="75000"/>
                  </a:schemeClr>
                </a:solidFill>
                <a:latin typeface="微软雅黑" panose="020B0503020204020204" pitchFamily="34" charset="-122"/>
                <a:ea typeface="微软雅黑" panose="020B0503020204020204" pitchFamily="34" charset="-122"/>
              </a:rPr>
              <a:t> of every sparse matrix ?</a:t>
            </a:r>
          </a:p>
          <a:p>
            <a:pPr marL="0" indent="0" eaLnBrk="1" latinLnBrk="1" hangingPunct="1">
              <a:lnSpc>
                <a:spcPct val="150000"/>
              </a:lnSpc>
              <a:spcBef>
                <a:spcPct val="0"/>
              </a:spcBef>
              <a:buNone/>
            </a:pPr>
            <a:r>
              <a:rPr lang="en-US" altLang="zh-CN" sz="2400">
                <a:solidFill>
                  <a:schemeClr val="tx2">
                    <a:lumMod val="75000"/>
                  </a:schemeClr>
                </a:solidFill>
                <a:latin typeface="微软雅黑" panose="020B0503020204020204" pitchFamily="34" charset="-122"/>
                <a:ea typeface="微软雅黑" panose="020B0503020204020204" pitchFamily="34" charset="-122"/>
                <a:sym typeface="Wingdings" panose="05000000000000000000" pitchFamily="2" charset="2"/>
              </a:rPr>
              <a:t></a:t>
            </a:r>
          </a:p>
          <a:p>
            <a:pPr eaLnBrk="1" latinLnBrk="1" hangingPunct="1">
              <a:lnSpc>
                <a:spcPct val="150000"/>
              </a:lnSpc>
              <a:spcBef>
                <a:spcPct val="0"/>
              </a:spcBef>
              <a:buFont typeface="Wingdings" panose="05000000000000000000" pitchFamily="2" charset="2"/>
              <a:buChar char="Ø"/>
            </a:pPr>
            <a:r>
              <a:rPr lang="en-US" altLang="zh-CN" sz="2400">
                <a:solidFill>
                  <a:schemeClr val="tx2">
                    <a:lumMod val="75000"/>
                  </a:schemeClr>
                </a:solidFill>
                <a:latin typeface="微软雅黑" panose="020B0503020204020204" pitchFamily="34" charset="-122"/>
                <a:ea typeface="微软雅黑" panose="020B0503020204020204" pitchFamily="34" charset="-122"/>
              </a:rPr>
              <a:t>How to improve the </a:t>
            </a:r>
            <a:r>
              <a:rPr lang="en-US" altLang="zh-CN" sz="2400" b="1">
                <a:solidFill>
                  <a:schemeClr val="tx2">
                    <a:lumMod val="75000"/>
                  </a:schemeClr>
                </a:solidFill>
                <a:latin typeface="微软雅黑" panose="020B0503020204020204" pitchFamily="34" charset="-122"/>
                <a:ea typeface="微软雅黑" panose="020B0503020204020204" pitchFamily="34" charset="-122"/>
              </a:rPr>
              <a:t>parallelism of tasks</a:t>
            </a:r>
            <a:r>
              <a:rPr lang="en-US" altLang="zh-CN" sz="2400">
                <a:solidFill>
                  <a:schemeClr val="tx2">
                    <a:lumMod val="75000"/>
                  </a:schemeClr>
                </a:solidFill>
                <a:latin typeface="微软雅黑" panose="020B0503020204020204" pitchFamily="34" charset="-122"/>
                <a:ea typeface="微软雅黑" panose="020B0503020204020204" pitchFamily="34" charset="-122"/>
              </a:rPr>
              <a:t> in task tree ?</a:t>
            </a:r>
          </a:p>
          <a:p>
            <a:pPr eaLnBrk="1" latinLnBrk="1" hangingPunct="1">
              <a:lnSpc>
                <a:spcPct val="150000"/>
              </a:lnSpc>
              <a:spcBef>
                <a:spcPct val="0"/>
              </a:spcBef>
              <a:buFont typeface="Wingdings" panose="05000000000000000000" pitchFamily="2" charset="2"/>
              <a:buChar char="Ø"/>
            </a:pPr>
            <a:endParaRPr lang="en-US" altLang="zh-CN" sz="2000">
              <a:solidFill>
                <a:schemeClr val="tx2">
                  <a:lumMod val="75000"/>
                </a:schemeClr>
              </a:solidFill>
              <a:latin typeface="微软雅黑" panose="020B0503020204020204" pitchFamily="34" charset="-122"/>
              <a:ea typeface="微软雅黑" panose="020B0503020204020204" pitchFamily="34" charset="-122"/>
            </a:endParaRPr>
          </a:p>
          <a:p>
            <a:pPr latinLnBrk="1">
              <a:lnSpc>
                <a:spcPct val="150000"/>
              </a:lnSpc>
              <a:spcBef>
                <a:spcPct val="0"/>
              </a:spcBef>
              <a:buFont typeface="Wingdings" panose="05000000000000000000" pitchFamily="2" charset="2"/>
              <a:buChar char="Ø"/>
            </a:pPr>
            <a:r>
              <a:rPr lang="en-US" altLang="zh-CN" sz="2400">
                <a:solidFill>
                  <a:schemeClr val="tx2">
                    <a:lumMod val="75000"/>
                  </a:schemeClr>
                </a:solidFill>
                <a:latin typeface="微软雅黑" panose="020B0503020204020204" pitchFamily="34" charset="-122"/>
                <a:ea typeface="微软雅黑" panose="020B0503020204020204" pitchFamily="34" charset="-122"/>
              </a:rPr>
              <a:t>How to improve the </a:t>
            </a:r>
            <a:r>
              <a:rPr lang="en-US" altLang="zh-CN" sz="2400" b="1">
                <a:solidFill>
                  <a:schemeClr val="tx2">
                    <a:lumMod val="75000"/>
                  </a:schemeClr>
                </a:solidFill>
                <a:latin typeface="微软雅黑" panose="020B0503020204020204" pitchFamily="34" charset="-122"/>
                <a:ea typeface="微软雅黑" panose="020B0503020204020204" pitchFamily="34" charset="-122"/>
              </a:rPr>
              <a:t>efficiency</a:t>
            </a:r>
            <a:r>
              <a:rPr lang="en-US" altLang="zh-CN" sz="2400">
                <a:solidFill>
                  <a:schemeClr val="tx2">
                    <a:lumMod val="75000"/>
                  </a:schemeClr>
                </a:solidFill>
                <a:latin typeface="微软雅黑" panose="020B0503020204020204" pitchFamily="34" charset="-122"/>
                <a:ea typeface="微软雅黑" panose="020B0503020204020204" pitchFamily="34" charset="-122"/>
              </a:rPr>
              <a:t> of factorization in a </a:t>
            </a:r>
            <a:r>
              <a:rPr lang="en-US" altLang="zh-CN" sz="2400" b="1">
                <a:solidFill>
                  <a:schemeClr val="tx2">
                    <a:lumMod val="75000"/>
                  </a:schemeClr>
                </a:solidFill>
                <a:latin typeface="微软雅黑" panose="020B0503020204020204" pitchFamily="34" charset="-122"/>
                <a:ea typeface="微软雅黑" panose="020B0503020204020204" pitchFamily="34" charset="-122"/>
              </a:rPr>
              <a:t>multicore</a:t>
            </a:r>
            <a:r>
              <a:rPr lang="en-US" altLang="zh-CN" sz="2400">
                <a:solidFill>
                  <a:schemeClr val="tx2">
                    <a:lumMod val="75000"/>
                  </a:schemeClr>
                </a:solidFill>
                <a:latin typeface="微软雅黑" panose="020B0503020204020204" pitchFamily="34" charset="-122"/>
                <a:ea typeface="微软雅黑" panose="020B0503020204020204" pitchFamily="34" charset="-122"/>
              </a:rPr>
              <a:t> and</a:t>
            </a:r>
          </a:p>
          <a:p>
            <a:pPr marL="0" indent="0" latinLnBrk="1">
              <a:lnSpc>
                <a:spcPct val="150000"/>
              </a:lnSpc>
              <a:spcBef>
                <a:spcPct val="0"/>
              </a:spcBef>
              <a:buNone/>
            </a:pPr>
            <a:r>
              <a:rPr lang="en-US" altLang="zh-CN" sz="2400">
                <a:solidFill>
                  <a:schemeClr val="tx2">
                    <a:lumMod val="75000"/>
                  </a:schemeClr>
                </a:solidFill>
                <a:latin typeface="微软雅黑" panose="020B0503020204020204" pitchFamily="34" charset="-122"/>
                <a:ea typeface="微软雅黑" panose="020B0503020204020204" pitchFamily="34" charset="-122"/>
              </a:rPr>
              <a:t>	</a:t>
            </a:r>
            <a:r>
              <a:rPr lang="en-US" altLang="zh-CN" sz="2400" b="1">
                <a:solidFill>
                  <a:schemeClr val="tx2">
                    <a:lumMod val="75000"/>
                  </a:schemeClr>
                </a:solidFill>
                <a:latin typeface="微软雅黑" panose="020B0503020204020204" pitchFamily="34" charset="-122"/>
                <a:ea typeface="微软雅黑" panose="020B0503020204020204" pitchFamily="34" charset="-122"/>
              </a:rPr>
              <a:t>multi-NUMA</a:t>
            </a:r>
            <a:r>
              <a:rPr lang="en-US" altLang="zh-CN" sz="2400">
                <a:solidFill>
                  <a:schemeClr val="tx2">
                    <a:lumMod val="75000"/>
                  </a:schemeClr>
                </a:solidFill>
                <a:latin typeface="微软雅黑" panose="020B0503020204020204" pitchFamily="34" charset="-122"/>
                <a:ea typeface="微软雅黑" panose="020B0503020204020204" pitchFamily="34" charset="-122"/>
              </a:rPr>
              <a:t> architecture ?</a:t>
            </a:r>
          </a:p>
        </p:txBody>
      </p:sp>
      <p:sp>
        <p:nvSpPr>
          <p:cNvPr id="6" name="灯片编号占位符 5">
            <a:extLst>
              <a:ext uri="{FF2B5EF4-FFF2-40B4-BE49-F238E27FC236}">
                <a16:creationId xmlns:a16="http://schemas.microsoft.com/office/drawing/2014/main" id="{4EFA1D01-9594-4E5C-B3FE-F3156D3B91AF}"/>
              </a:ext>
            </a:extLst>
          </p:cNvPr>
          <p:cNvSpPr>
            <a:spLocks noGrp="1"/>
          </p:cNvSpPr>
          <p:nvPr>
            <p:ph type="sldNum" sz="quarter" idx="12"/>
          </p:nvPr>
        </p:nvSpPr>
        <p:spPr/>
        <p:txBody>
          <a:bodyPr/>
          <a:lstStyle/>
          <a:p>
            <a:fld id="{8AD9B182-5BD6-45D0-A008-42079E5D91E0}" type="slidenum">
              <a:rPr lang="zh-CN" altLang="en-US" smtClean="0"/>
              <a:t>8</a:t>
            </a:fld>
            <a:endParaRPr lang="zh-CN" altLang="en-US"/>
          </a:p>
        </p:txBody>
      </p:sp>
    </p:spTree>
    <p:extLst>
      <p:ext uri="{BB962C8B-B14F-4D97-AF65-F5344CB8AC3E}">
        <p14:creationId xmlns:p14="http://schemas.microsoft.com/office/powerpoint/2010/main" val="55405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0D27D10A-ECE0-484D-9337-86E688C0265E}"/>
              </a:ext>
            </a:extLst>
          </p:cNvPr>
          <p:cNvSpPr/>
          <p:nvPr/>
        </p:nvSpPr>
        <p:spPr>
          <a:xfrm>
            <a:off x="3272167" y="1831792"/>
            <a:ext cx="5500355"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chemeClr val="bg2">
                    <a:lumMod val="75000"/>
                  </a:schemeClr>
                </a:solidFill>
                <a:latin typeface="微软雅黑"/>
                <a:ea typeface="微软雅黑"/>
              </a:rPr>
              <a:t>1. Background &amp; Motivation</a:t>
            </a:r>
            <a:endParaRPr lang="zh-CN" altLang="en-US" sz="2800" b="1" kern="0">
              <a:solidFill>
                <a:schemeClr val="bg2">
                  <a:lumMod val="75000"/>
                </a:schemeClr>
              </a:solidFill>
              <a:latin typeface="微软雅黑"/>
              <a:ea typeface="微软雅黑"/>
            </a:endParaRPr>
          </a:p>
        </p:txBody>
      </p:sp>
      <p:sp>
        <p:nvSpPr>
          <p:cNvPr id="8" name="矩形: 圆角 7">
            <a:extLst>
              <a:ext uri="{FF2B5EF4-FFF2-40B4-BE49-F238E27FC236}">
                <a16:creationId xmlns:a16="http://schemas.microsoft.com/office/drawing/2014/main" id="{0EF07751-252B-4954-B1DA-3CC1C8EF2151}"/>
              </a:ext>
            </a:extLst>
          </p:cNvPr>
          <p:cNvSpPr/>
          <p:nvPr/>
        </p:nvSpPr>
        <p:spPr>
          <a:xfrm>
            <a:off x="2082866" y="2870845"/>
            <a:ext cx="7878956" cy="742940"/>
          </a:xfrm>
          <a:prstGeom prst="roundRect">
            <a:avLst>
              <a:gd name="adj" fmla="val 23729"/>
            </a:avLst>
          </a:prstGeom>
          <a:gradFill flip="none" rotWithShape="1">
            <a:gsLst>
              <a:gs pos="0">
                <a:srgbClr val="FFABB1"/>
              </a:gs>
              <a:gs pos="6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C00000"/>
                </a:solidFill>
                <a:latin typeface="微软雅黑"/>
                <a:ea typeface="微软雅黑"/>
              </a:rPr>
              <a:t>2.  Symbolic Analysis empowered by GCN</a:t>
            </a:r>
            <a:endParaRPr lang="zh-CN" altLang="en-US" sz="2800" b="1" kern="0">
              <a:solidFill>
                <a:srgbClr val="C00000"/>
              </a:solidFill>
              <a:latin typeface="微软雅黑"/>
              <a:ea typeface="微软雅黑"/>
            </a:endParaRPr>
          </a:p>
        </p:txBody>
      </p:sp>
      <p:sp>
        <p:nvSpPr>
          <p:cNvPr id="11" name="矩形: 圆角 10">
            <a:extLst>
              <a:ext uri="{FF2B5EF4-FFF2-40B4-BE49-F238E27FC236}">
                <a16:creationId xmlns:a16="http://schemas.microsoft.com/office/drawing/2014/main" id="{6DA19FF3-BDDD-40B0-9765-B83557977143}"/>
              </a:ext>
            </a:extLst>
          </p:cNvPr>
          <p:cNvSpPr/>
          <p:nvPr/>
        </p:nvSpPr>
        <p:spPr>
          <a:xfrm>
            <a:off x="3272167" y="4026437"/>
            <a:ext cx="82816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3.  Optimization for Numerical Factorization</a:t>
            </a:r>
          </a:p>
        </p:txBody>
      </p:sp>
      <p:sp>
        <p:nvSpPr>
          <p:cNvPr id="12" name="矩形: 圆角 11">
            <a:extLst>
              <a:ext uri="{FF2B5EF4-FFF2-40B4-BE49-F238E27FC236}">
                <a16:creationId xmlns:a16="http://schemas.microsoft.com/office/drawing/2014/main" id="{5FB1F050-BAE3-4BE3-A522-AE50F82902C6}"/>
              </a:ext>
            </a:extLst>
          </p:cNvPr>
          <p:cNvSpPr/>
          <p:nvPr/>
        </p:nvSpPr>
        <p:spPr>
          <a:xfrm>
            <a:off x="3272167" y="5097982"/>
            <a:ext cx="5500357" cy="742940"/>
          </a:xfrm>
          <a:prstGeom prst="roundRect">
            <a:avLst>
              <a:gd name="adj" fmla="val 23729"/>
            </a:avLst>
          </a:prstGeom>
          <a:gradFill flip="none" rotWithShape="1">
            <a:gsLst>
              <a:gs pos="31000">
                <a:schemeClr val="bg2"/>
              </a:gs>
              <a:gs pos="100000">
                <a:schemeClr val="bg1"/>
              </a:gs>
            </a:gsLst>
            <a:lin ang="0" scaled="1"/>
            <a:tileRect/>
          </a:gradFill>
          <a:ln w="12700" cap="flat" cmpd="sng" algn="ctr">
            <a:noFill/>
            <a:prstDash val="solid"/>
            <a:miter lim="800000"/>
          </a:ln>
          <a:effectLst/>
        </p:spPr>
        <p:txBody>
          <a:bodyPr rtlCol="0" anchor="ctr"/>
          <a:lstStyle/>
          <a:p>
            <a:pPr algn="ctr"/>
            <a:r>
              <a:rPr lang="en-US" altLang="zh-CN" sz="2800" b="1" kern="0">
                <a:solidFill>
                  <a:srgbClr val="3A4B5F"/>
                </a:solidFill>
                <a:latin typeface="微软雅黑"/>
                <a:ea typeface="微软雅黑"/>
              </a:rPr>
              <a:t>4.  Conclusion &amp; future work</a:t>
            </a:r>
          </a:p>
        </p:txBody>
      </p:sp>
      <p:sp>
        <p:nvSpPr>
          <p:cNvPr id="13" name="矩形 12">
            <a:extLst>
              <a:ext uri="{FF2B5EF4-FFF2-40B4-BE49-F238E27FC236}">
                <a16:creationId xmlns:a16="http://schemas.microsoft.com/office/drawing/2014/main" id="{86F3D586-3337-4631-9B42-06927E485F34}"/>
              </a:ext>
            </a:extLst>
          </p:cNvPr>
          <p:cNvSpPr/>
          <p:nvPr/>
        </p:nvSpPr>
        <p:spPr>
          <a:xfrm rot="16200000">
            <a:off x="2267872" y="-1814221"/>
            <a:ext cx="887155" cy="54229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altLang="zh-CN" sz="4000" b="1">
                <a:latin typeface="微软雅黑" panose="020B0503020204020204" pitchFamily="34" charset="-122"/>
              </a:rPr>
              <a:t>Content</a:t>
            </a:r>
            <a:endParaRPr lang="zh-CN" altLang="en-US" sz="4000" b="1">
              <a:latin typeface="微软雅黑" panose="020B0503020204020204" pitchFamily="34" charset="-122"/>
            </a:endParaRPr>
          </a:p>
        </p:txBody>
      </p:sp>
      <p:sp>
        <p:nvSpPr>
          <p:cNvPr id="14" name="矩形 13">
            <a:extLst>
              <a:ext uri="{FF2B5EF4-FFF2-40B4-BE49-F238E27FC236}">
                <a16:creationId xmlns:a16="http://schemas.microsoft.com/office/drawing/2014/main" id="{1EE1E95A-08A8-4DD9-AA5D-1B93ABD83C6D}"/>
              </a:ext>
            </a:extLst>
          </p:cNvPr>
          <p:cNvSpPr/>
          <p:nvPr/>
        </p:nvSpPr>
        <p:spPr>
          <a:xfrm rot="16200000">
            <a:off x="2657955" y="-1261760"/>
            <a:ext cx="106991" cy="5422902"/>
          </a:xfrm>
          <a:prstGeom prst="rect">
            <a:avLst/>
          </a:prstGeom>
          <a:solidFill>
            <a:srgbClr val="3A4B5F"/>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ndParaRPr>
          </a:p>
        </p:txBody>
      </p:sp>
      <p:sp>
        <p:nvSpPr>
          <p:cNvPr id="10" name="灯片编号占位符 1">
            <a:extLst>
              <a:ext uri="{FF2B5EF4-FFF2-40B4-BE49-F238E27FC236}">
                <a16:creationId xmlns:a16="http://schemas.microsoft.com/office/drawing/2014/main" id="{F235E9C0-2787-46D1-BBD0-281D86824D21}"/>
              </a:ext>
            </a:extLst>
          </p:cNvPr>
          <p:cNvSpPr txBox="1">
            <a:spLocks/>
          </p:cNvSpPr>
          <p:nvPr/>
        </p:nvSpPr>
        <p:spPr>
          <a:xfrm>
            <a:off x="156520" y="6401665"/>
            <a:ext cx="45950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D9B182-5BD6-45D0-A008-42079E5D91E0}" type="slidenum">
              <a:rPr lang="zh-CN" altLang="en-US" smtClean="0"/>
              <a:pPr/>
              <a:t>9</a:t>
            </a:fld>
            <a:endParaRPr lang="zh-CN" altLang="en-US"/>
          </a:p>
        </p:txBody>
      </p:sp>
    </p:spTree>
    <p:extLst>
      <p:ext uri="{BB962C8B-B14F-4D97-AF65-F5344CB8AC3E}">
        <p14:creationId xmlns:p14="http://schemas.microsoft.com/office/powerpoint/2010/main" val="2378276513"/>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1135</TotalTime>
  <Words>4459</Words>
  <Application>Microsoft Office PowerPoint</Application>
  <PresentationFormat>宽屏</PresentationFormat>
  <Paragraphs>654</Paragraphs>
  <Slides>33</Slides>
  <Notes>33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33</vt:i4>
      </vt:variant>
    </vt:vector>
  </HeadingPairs>
  <TitlesOfParts>
    <vt:vector size="54" baseType="lpstr">
      <vt:lpstr>-apple-system</vt:lpstr>
      <vt:lpstr>Chalkduster</vt:lpstr>
      <vt:lpstr>CMMI10</vt:lpstr>
      <vt:lpstr>CMMI7</vt:lpstr>
      <vt:lpstr>LinLibertineI</vt:lpstr>
      <vt:lpstr>LinLibertineT</vt:lpstr>
      <vt:lpstr>LinLibertineTB</vt:lpstr>
      <vt:lpstr>LinLibertineTI</vt:lpstr>
      <vt:lpstr>NexusSerif</vt:lpstr>
      <vt:lpstr>等线</vt:lpstr>
      <vt:lpstr>微软雅黑</vt:lpstr>
      <vt:lpstr>微软雅黑</vt:lpstr>
      <vt:lpstr>Arial</vt:lpstr>
      <vt:lpstr>Calibri</vt:lpstr>
      <vt:lpstr>Calibri Light</vt:lpstr>
      <vt:lpstr>Cambria Math</vt:lpstr>
      <vt:lpstr>Forte</vt:lpstr>
      <vt:lpstr>Times New Roman</vt:lpstr>
      <vt:lpstr>Wingdings</vt:lpstr>
      <vt:lpstr>Office 主题​​</vt:lpstr>
      <vt:lpstr>Office Theme</vt:lpstr>
      <vt:lpstr>STM-Multifrontal QR : Streaming Task Mapping Multifrontal QR Factorization Empowered by GCN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圣乐</dc:creator>
  <cp:lastModifiedBy>林 圣乐</cp:lastModifiedBy>
  <cp:revision>30</cp:revision>
  <dcterms:created xsi:type="dcterms:W3CDTF">2021-10-01T01:54:19Z</dcterms:created>
  <dcterms:modified xsi:type="dcterms:W3CDTF">2021-10-14T23:33:11Z</dcterms:modified>
</cp:coreProperties>
</file>