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0.xml" ContentType="application/vnd.openxmlformats-officedocument.presentationml.tags+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7.xml" ContentType="application/vnd.openxmlformats-officedocument.presentationml.notesSlide+xml"/>
  <Override PartName="/ppt/tags/tag11.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8"/>
  </p:notesMasterIdLst>
  <p:sldIdLst>
    <p:sldId id="2147468355" r:id="rId5"/>
    <p:sldId id="258" r:id="rId6"/>
    <p:sldId id="259" r:id="rId7"/>
    <p:sldId id="2076138063" r:id="rId8"/>
    <p:sldId id="2147468342" r:id="rId9"/>
    <p:sldId id="2147468353" r:id="rId10"/>
    <p:sldId id="2147468345" r:id="rId11"/>
    <p:sldId id="2147468329" r:id="rId12"/>
    <p:sldId id="2147468343" r:id="rId13"/>
    <p:sldId id="2076138068" r:id="rId14"/>
    <p:sldId id="2147468357" r:id="rId15"/>
    <p:sldId id="2147468347" r:id="rId16"/>
    <p:sldId id="2076138061" r:id="rId17"/>
    <p:sldId id="2147468348" r:id="rId18"/>
    <p:sldId id="2147468349" r:id="rId19"/>
    <p:sldId id="2147468350" r:id="rId20"/>
    <p:sldId id="2147468351" r:id="rId21"/>
    <p:sldId id="2147468352" r:id="rId22"/>
    <p:sldId id="2076138067" r:id="rId23"/>
    <p:sldId id="2076138069" r:id="rId24"/>
    <p:sldId id="2076138070" r:id="rId25"/>
    <p:sldId id="2147468356" r:id="rId26"/>
    <p:sldId id="2147468354"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9861" autoAdjust="0"/>
  </p:normalViewPr>
  <p:slideViewPr>
    <p:cSldViewPr snapToGrid="0">
      <p:cViewPr varScale="1">
        <p:scale>
          <a:sx n="77" d="100"/>
          <a:sy n="77" d="100"/>
        </p:scale>
        <p:origin x="812"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C:\Users\samyamr\Documents\ZeRO%20Infinity\Memory_Requirements_for_ZeRO_Infinity.xlsx" TargetMode="Externa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samyamr\Documents\ZeRO%20Infinity\Memory_Requirements_for_ZeRO_Infinity.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3110507748872785"/>
          <c:y val="7.0949256342957123E-2"/>
          <c:w val="0.83705604801586364"/>
          <c:h val="0.72108632254301541"/>
        </c:manualLayout>
      </c:layout>
      <c:barChart>
        <c:barDir val="col"/>
        <c:grouping val="clustered"/>
        <c:varyColors val="0"/>
        <c:ser>
          <c:idx val="2"/>
          <c:order val="0"/>
          <c:tx>
            <c:strRef>
              <c:f>'Memory Requirements'!$R$12</c:f>
              <c:strCache>
                <c:ptCount val="1"/>
                <c:pt idx="0">
                  <c:v>3D parallelism</c:v>
                </c:pt>
              </c:strCache>
            </c:strRef>
          </c:tx>
          <c:spPr>
            <a:solidFill>
              <a:srgbClr val="F09050"/>
            </a:solidFill>
            <a:ln w="9525" cap="flat" cmpd="sng" algn="ctr">
              <a:solidFill>
                <a:srgbClr val="F09050"/>
              </a:solidFill>
              <a:round/>
            </a:ln>
            <a:effectLst/>
          </c:spPr>
          <c:invertIfNegative val="0"/>
          <c:dLbls>
            <c:delete val="1"/>
          </c:dLbls>
          <c:cat>
            <c:numRef>
              <c:f>'Memory Requirements'!$O$13:$O$18</c:f>
              <c:numCache>
                <c:formatCode>General</c:formatCode>
                <c:ptCount val="6"/>
                <c:pt idx="0">
                  <c:v>1</c:v>
                </c:pt>
                <c:pt idx="1">
                  <c:v>8</c:v>
                </c:pt>
                <c:pt idx="2">
                  <c:v>16</c:v>
                </c:pt>
                <c:pt idx="3">
                  <c:v>32</c:v>
                </c:pt>
                <c:pt idx="4">
                  <c:v>64</c:v>
                </c:pt>
                <c:pt idx="5">
                  <c:v>128</c:v>
                </c:pt>
              </c:numCache>
            </c:numRef>
          </c:cat>
          <c:val>
            <c:numRef>
              <c:f>'Memory Requirements'!$R$13:$R$18</c:f>
              <c:numCache>
                <c:formatCode>General</c:formatCode>
                <c:ptCount val="6"/>
                <c:pt idx="0">
                  <c:v>0.02</c:v>
                </c:pt>
                <c:pt idx="1">
                  <c:v>0.16</c:v>
                </c:pt>
                <c:pt idx="2">
                  <c:v>0.32</c:v>
                </c:pt>
                <c:pt idx="3">
                  <c:v>0.64</c:v>
                </c:pt>
                <c:pt idx="4">
                  <c:v>1.28</c:v>
                </c:pt>
                <c:pt idx="5">
                  <c:v>2.56</c:v>
                </c:pt>
              </c:numCache>
            </c:numRef>
          </c:val>
          <c:extLst>
            <c:ext xmlns:c16="http://schemas.microsoft.com/office/drawing/2014/chart" uri="{C3380CC4-5D6E-409C-BE32-E72D297353CC}">
              <c16:uniqueId val="{00000000-ED43-4CB8-A592-C06DB02893B6}"/>
            </c:ext>
          </c:extLst>
        </c:ser>
        <c:ser>
          <c:idx val="3"/>
          <c:order val="1"/>
          <c:tx>
            <c:strRef>
              <c:f>'Memory Requirements'!$S$12</c:f>
              <c:strCache>
                <c:ptCount val="1"/>
                <c:pt idx="0">
                  <c:v>ZeRO-Infinity</c:v>
                </c:pt>
              </c:strCache>
            </c:strRef>
          </c:tx>
          <c:spPr>
            <a:solidFill>
              <a:srgbClr val="73AADB"/>
            </a:solidFill>
            <a:ln w="9525" cap="flat" cmpd="sng" algn="ctr">
              <a:solidFill>
                <a:schemeClr val="tx2"/>
              </a:solidFill>
              <a:round/>
            </a:ln>
            <a:effectLst/>
          </c:spPr>
          <c:invertIfNegative val="0"/>
          <c:dPt>
            <c:idx val="3"/>
            <c:invertIfNegative val="0"/>
            <c:bubble3D val="0"/>
            <c:spPr>
              <a:solidFill>
                <a:srgbClr val="73AADB"/>
              </a:solidFill>
              <a:ln w="9525" cap="flat" cmpd="sng" algn="ctr">
                <a:solidFill>
                  <a:schemeClr val="tx2"/>
                </a:solidFill>
                <a:round/>
              </a:ln>
              <a:effectLst/>
            </c:spPr>
            <c:extLst>
              <c:ext xmlns:c16="http://schemas.microsoft.com/office/drawing/2014/chart" uri="{C3380CC4-5D6E-409C-BE32-E72D297353CC}">
                <c16:uniqueId val="{00000002-ED43-4CB8-A592-C06DB02893B6}"/>
              </c:ext>
            </c:extLst>
          </c:dPt>
          <c:dPt>
            <c:idx val="4"/>
            <c:invertIfNegative val="0"/>
            <c:bubble3D val="0"/>
            <c:spPr>
              <a:solidFill>
                <a:srgbClr val="4472C4">
                  <a:lumMod val="20000"/>
                  <a:lumOff val="80000"/>
                </a:srgbClr>
              </a:solidFill>
              <a:ln w="9525" cap="flat" cmpd="sng" algn="ctr">
                <a:solidFill>
                  <a:schemeClr val="tx2"/>
                </a:solidFill>
                <a:round/>
              </a:ln>
              <a:effectLst/>
            </c:spPr>
            <c:extLst>
              <c:ext xmlns:c16="http://schemas.microsoft.com/office/drawing/2014/chart" uri="{C3380CC4-5D6E-409C-BE32-E72D297353CC}">
                <c16:uniqueId val="{00000004-ED43-4CB8-A592-C06DB02893B6}"/>
              </c:ext>
            </c:extLst>
          </c:dPt>
          <c:dPt>
            <c:idx val="5"/>
            <c:invertIfNegative val="0"/>
            <c:bubble3D val="0"/>
            <c:spPr>
              <a:solidFill>
                <a:srgbClr val="4472C4">
                  <a:lumMod val="20000"/>
                  <a:lumOff val="80000"/>
                </a:srgbClr>
              </a:solidFill>
              <a:ln w="9525" cap="flat" cmpd="sng" algn="ctr">
                <a:solidFill>
                  <a:schemeClr val="tx2"/>
                </a:solidFill>
                <a:round/>
              </a:ln>
              <a:effectLst/>
            </c:spPr>
            <c:extLst>
              <c:ext xmlns:c16="http://schemas.microsoft.com/office/drawing/2014/chart" uri="{C3380CC4-5D6E-409C-BE32-E72D297353CC}">
                <c16:uniqueId val="{00000006-ED43-4CB8-A592-C06DB02893B6}"/>
              </c:ext>
            </c:extLst>
          </c:dPt>
          <c:dLbls>
            <c:dLbl>
              <c:idx val="0"/>
              <c:tx>
                <c:rich>
                  <a:bodyPr/>
                  <a:lstStyle/>
                  <a:p>
                    <a:r>
                      <a:rPr lang="en-US"/>
                      <a:t>1 T</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ED43-4CB8-A592-C06DB02893B6}"/>
                </c:ext>
              </c:extLst>
            </c:dLbl>
            <c:dLbl>
              <c:idx val="1"/>
              <c:tx>
                <c:rich>
                  <a:bodyPr/>
                  <a:lstStyle/>
                  <a:p>
                    <a:r>
                      <a:rPr lang="en-US"/>
                      <a:t>8 T</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ED43-4CB8-A592-C06DB02893B6}"/>
                </c:ext>
              </c:extLst>
            </c:dLbl>
            <c:dLbl>
              <c:idx val="2"/>
              <c:tx>
                <c:rich>
                  <a:bodyPr/>
                  <a:lstStyle/>
                  <a:p>
                    <a:fld id="{0D4E8372-9C19-4205-942D-1EED0CDDAB37}" type="VALUE">
                      <a:rPr lang="en-US" smtClean="0"/>
                      <a:pPr/>
                      <a:t>[VALUE]</a:t>
                    </a:fld>
                    <a:r>
                      <a:rPr lang="en-US" baseline="0"/>
                      <a:t> 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ED43-4CB8-A592-C06DB02893B6}"/>
                </c:ext>
              </c:extLst>
            </c:dLbl>
            <c:dLbl>
              <c:idx val="3"/>
              <c:tx>
                <c:rich>
                  <a:bodyPr/>
                  <a:lstStyle/>
                  <a:p>
                    <a:r>
                      <a:rPr lang="en-US"/>
                      <a:t>32 T</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ED43-4CB8-A592-C06DB02893B6}"/>
                </c:ext>
              </c:extLst>
            </c:dLbl>
            <c:dLbl>
              <c:idx val="4"/>
              <c:tx>
                <c:rich>
                  <a:bodyPr/>
                  <a:lstStyle/>
                  <a:p>
                    <a:r>
                      <a:rPr lang="en-US"/>
                      <a:t>64</a:t>
                    </a:r>
                    <a:r>
                      <a:rPr lang="en-US" baseline="0"/>
                      <a:t> T</a:t>
                    </a:r>
                    <a:endParaRPr lang="en-US"/>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ED43-4CB8-A592-C06DB02893B6}"/>
                </c:ext>
              </c:extLst>
            </c:dLbl>
            <c:dLbl>
              <c:idx val="5"/>
              <c:tx>
                <c:rich>
                  <a:bodyPr/>
                  <a:lstStyle/>
                  <a:p>
                    <a:fld id="{B908C56B-55A1-4051-82D1-78572A558E20}" type="CATEGORYNAME">
                      <a:rPr lang="en-US" smtClean="0"/>
                      <a:pPr/>
                      <a:t>[CATEGORY NAME]</a:t>
                    </a:fld>
                    <a:r>
                      <a:rPr lang="en-US"/>
                      <a:t> 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ED43-4CB8-A592-C06DB02893B6}"/>
                </c:ext>
              </c:extLst>
            </c:dLbl>
            <c:spPr>
              <a:noFill/>
              <a:ln>
                <a:noFill/>
              </a:ln>
              <a:effectLst/>
            </c:spPr>
            <c:txPr>
              <a:bodyPr rot="0" spcFirstLastPara="1" vertOverflow="ellipsis" vert="horz" wrap="square" anchor="ctr" anchorCtr="1"/>
              <a:lstStyle/>
              <a:p>
                <a:pPr>
                  <a:defRPr sz="1200" b="0" i="0" u="none" strike="noStrike" kern="1200" baseline="0">
                    <a:solidFill>
                      <a:schemeClr val="bg2">
                        <a:lumMod val="50000"/>
                      </a:schemeClr>
                    </a:solidFill>
                    <a:latin typeface="Segoe UI" panose="020B0502040204020203" pitchFamily="34" charset="0"/>
                    <a:ea typeface="+mn-ea"/>
                    <a:cs typeface="Segoe UI" panose="020B0502040204020203"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'Memory Requirements'!$O$13:$O$18</c:f>
              <c:numCache>
                <c:formatCode>General</c:formatCode>
                <c:ptCount val="6"/>
                <c:pt idx="0">
                  <c:v>1</c:v>
                </c:pt>
                <c:pt idx="1">
                  <c:v>8</c:v>
                </c:pt>
                <c:pt idx="2">
                  <c:v>16</c:v>
                </c:pt>
                <c:pt idx="3">
                  <c:v>32</c:v>
                </c:pt>
                <c:pt idx="4">
                  <c:v>64</c:v>
                </c:pt>
                <c:pt idx="5">
                  <c:v>128</c:v>
                </c:pt>
              </c:numCache>
            </c:numRef>
          </c:cat>
          <c:val>
            <c:numRef>
              <c:f>'Memory Requirements'!$S$13:$S$18</c:f>
              <c:numCache>
                <c:formatCode>General</c:formatCode>
                <c:ptCount val="6"/>
                <c:pt idx="0">
                  <c:v>1</c:v>
                </c:pt>
                <c:pt idx="1">
                  <c:v>8</c:v>
                </c:pt>
                <c:pt idx="2">
                  <c:v>16</c:v>
                </c:pt>
                <c:pt idx="3">
                  <c:v>32</c:v>
                </c:pt>
                <c:pt idx="4">
                  <c:v>64</c:v>
                </c:pt>
                <c:pt idx="5">
                  <c:v>128</c:v>
                </c:pt>
              </c:numCache>
            </c:numRef>
          </c:val>
          <c:extLst>
            <c:ext xmlns:c16="http://schemas.microsoft.com/office/drawing/2014/chart" uri="{C3380CC4-5D6E-409C-BE32-E72D297353CC}">
              <c16:uniqueId val="{0000000A-ED43-4CB8-A592-C06DB02893B6}"/>
            </c:ext>
          </c:extLst>
        </c:ser>
        <c:dLbls>
          <c:dLblPos val="outEnd"/>
          <c:showLegendKey val="0"/>
          <c:showVal val="1"/>
          <c:showCatName val="0"/>
          <c:showSerName val="0"/>
          <c:showPercent val="0"/>
          <c:showBubbleSize val="0"/>
        </c:dLbls>
        <c:gapWidth val="100"/>
        <c:overlap val="-24"/>
        <c:axId val="640449967"/>
        <c:axId val="640451215"/>
      </c:barChart>
      <c:catAx>
        <c:axId val="640449967"/>
        <c:scaling>
          <c:orientation val="minMax"/>
        </c:scaling>
        <c:delete val="0"/>
        <c:axPos val="b"/>
        <c:title>
          <c:tx>
            <c:rich>
              <a:bodyPr rot="0" spcFirstLastPara="1" vertOverflow="ellipsis" vert="horz" wrap="square" anchor="ctr" anchorCtr="1"/>
              <a:lstStyle/>
              <a:p>
                <a:pPr>
                  <a:defRPr sz="1200" b="0" i="0" u="none" strike="noStrike" kern="1200" cap="all" baseline="0">
                    <a:solidFill>
                      <a:schemeClr val="bg2">
                        <a:lumMod val="50000"/>
                      </a:schemeClr>
                    </a:solidFill>
                    <a:latin typeface="Segoe UI" panose="020B0502040204020203" pitchFamily="34" charset="0"/>
                    <a:ea typeface="+mn-ea"/>
                    <a:cs typeface="Segoe UI" panose="020B0502040204020203" pitchFamily="34" charset="0"/>
                  </a:defRPr>
                </a:pPr>
                <a:r>
                  <a:rPr lang="en-US" cap="none" baseline="0">
                    <a:solidFill>
                      <a:schemeClr val="bg2">
                        <a:lumMod val="50000"/>
                      </a:schemeClr>
                    </a:solidFill>
                  </a:rPr>
                  <a:t>NVIDIA V100 DGX-2 Nodes</a:t>
                </a:r>
              </a:p>
            </c:rich>
          </c:tx>
          <c:overlay val="0"/>
          <c:spPr>
            <a:noFill/>
            <a:ln>
              <a:noFill/>
            </a:ln>
            <a:effectLst/>
          </c:spPr>
          <c:txPr>
            <a:bodyPr rot="0" spcFirstLastPara="1" vertOverflow="ellipsis" vert="horz" wrap="square" anchor="ctr" anchorCtr="1"/>
            <a:lstStyle/>
            <a:p>
              <a:pPr>
                <a:defRPr sz="1200" b="0" i="0" u="none" strike="noStrike" kern="1200" cap="all" baseline="0">
                  <a:solidFill>
                    <a:schemeClr val="bg2">
                      <a:lumMod val="50000"/>
                    </a:schemeClr>
                  </a:solidFill>
                  <a:latin typeface="Segoe UI" panose="020B0502040204020203" pitchFamily="34" charset="0"/>
                  <a:ea typeface="+mn-ea"/>
                  <a:cs typeface="Segoe UI" panose="020B0502040204020203" pitchFamily="34" charset="0"/>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bg2">
                    <a:lumMod val="50000"/>
                  </a:schemeClr>
                </a:solidFill>
                <a:latin typeface="Segoe UI" panose="020B0502040204020203" pitchFamily="34" charset="0"/>
                <a:ea typeface="+mn-ea"/>
                <a:cs typeface="Segoe UI" panose="020B0502040204020203" pitchFamily="34" charset="0"/>
              </a:defRPr>
            </a:pPr>
            <a:endParaRPr lang="en-US"/>
          </a:p>
        </c:txPr>
        <c:crossAx val="640451215"/>
        <c:crosses val="autoZero"/>
        <c:auto val="1"/>
        <c:lblAlgn val="ctr"/>
        <c:lblOffset val="100"/>
        <c:noMultiLvlLbl val="0"/>
      </c:catAx>
      <c:valAx>
        <c:axId val="64045121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cap="none" baseline="0">
                    <a:solidFill>
                      <a:schemeClr val="bg2">
                        <a:lumMod val="50000"/>
                      </a:schemeClr>
                    </a:solidFill>
                    <a:latin typeface="Segoe UI" panose="020B0502040204020203" pitchFamily="34" charset="0"/>
                    <a:ea typeface="+mn-ea"/>
                    <a:cs typeface="Segoe UI" panose="020B0502040204020203" pitchFamily="34" charset="0"/>
                  </a:defRPr>
                </a:pPr>
                <a:r>
                  <a:rPr lang="en-US" cap="none" baseline="0">
                    <a:solidFill>
                      <a:schemeClr val="bg2">
                        <a:lumMod val="50000"/>
                      </a:schemeClr>
                    </a:solidFill>
                  </a:rPr>
                  <a:t>Parameters (Trillions)</a:t>
                </a:r>
              </a:p>
            </c:rich>
          </c:tx>
          <c:overlay val="0"/>
          <c:spPr>
            <a:noFill/>
            <a:ln>
              <a:noFill/>
            </a:ln>
            <a:effectLst/>
          </c:spPr>
          <c:txPr>
            <a:bodyPr rot="-5400000" spcFirstLastPara="1" vertOverflow="ellipsis" vert="horz" wrap="square" anchor="ctr" anchorCtr="1"/>
            <a:lstStyle/>
            <a:p>
              <a:pPr>
                <a:defRPr sz="1200" b="0" i="0" u="none" strike="noStrike" kern="1200" cap="none" baseline="0">
                  <a:solidFill>
                    <a:schemeClr val="bg2">
                      <a:lumMod val="50000"/>
                    </a:schemeClr>
                  </a:solidFill>
                  <a:latin typeface="Segoe UI" panose="020B0502040204020203" pitchFamily="34" charset="0"/>
                  <a:ea typeface="+mn-ea"/>
                  <a:cs typeface="Segoe UI" panose="020B0502040204020203"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bg2">
                    <a:lumMod val="50000"/>
                  </a:schemeClr>
                </a:solidFill>
                <a:latin typeface="Segoe UI" panose="020B0502040204020203" pitchFamily="34" charset="0"/>
                <a:ea typeface="+mn-ea"/>
                <a:cs typeface="Segoe UI" panose="020B0502040204020203" pitchFamily="34" charset="0"/>
              </a:defRPr>
            </a:pPr>
            <a:endParaRPr lang="en-US"/>
          </a:p>
        </c:txPr>
        <c:crossAx val="640449967"/>
        <c:crosses val="autoZero"/>
        <c:crossBetween val="between"/>
      </c:valAx>
      <c:spPr>
        <a:noFill/>
        <a:ln>
          <a:noFill/>
        </a:ln>
        <a:effectLst/>
      </c:spPr>
    </c:plotArea>
    <c:legend>
      <c:legendPos val="r"/>
      <c:layout>
        <c:manualLayout>
          <c:xMode val="edge"/>
          <c:yMode val="edge"/>
          <c:x val="0.15378107958971693"/>
          <c:y val="5.9998420341122377E-2"/>
          <c:w val="0.21850415919123722"/>
          <c:h val="0.17251401184133661"/>
        </c:manualLayout>
      </c:layout>
      <c:overlay val="0"/>
      <c:spPr>
        <a:solidFill>
          <a:sysClr val="window" lastClr="FFFFFF"/>
        </a:solidFill>
        <a:ln>
          <a:solidFill>
            <a:srgbClr val="E7E6E6">
              <a:lumMod val="25000"/>
            </a:srgbClr>
          </a:solidFill>
        </a:ln>
        <a:effectLst/>
      </c:spPr>
      <c:txPr>
        <a:bodyPr rot="0" spcFirstLastPara="1" vertOverflow="ellipsis" vert="horz" wrap="square" anchor="ctr" anchorCtr="1"/>
        <a:lstStyle/>
        <a:p>
          <a:pPr>
            <a:defRPr sz="1200" b="0"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n-US"/>
        </a:p>
      </c:txPr>
    </c:legend>
    <c:plotVisOnly val="1"/>
    <c:dispBlanksAs val="gap"/>
    <c:showDLblsOverMax val="0"/>
  </c:chart>
  <c:spPr>
    <a:solidFill>
      <a:schemeClr val="bg1"/>
    </a:solidFill>
    <a:ln w="9525" cap="flat" cmpd="sng" algn="ctr">
      <a:noFill/>
      <a:round/>
    </a:ln>
    <a:effectLst/>
  </c:spPr>
  <c:txPr>
    <a:bodyPr/>
    <a:lstStyle/>
    <a:p>
      <a:pPr>
        <a:defRPr sz="1200">
          <a:latin typeface="Segoe UI" panose="020B0502040204020203" pitchFamily="34" charset="0"/>
          <a:cs typeface="Segoe UI" panose="020B0502040204020203" pitchFamily="34" charset="0"/>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380168585013361"/>
          <c:y val="5.1583613024867241E-2"/>
          <c:w val="0.81756691848918572"/>
          <c:h val="0.67259157202046005"/>
        </c:manualLayout>
      </c:layout>
      <c:barChart>
        <c:barDir val="col"/>
        <c:grouping val="clustered"/>
        <c:varyColors val="0"/>
        <c:ser>
          <c:idx val="0"/>
          <c:order val="0"/>
          <c:tx>
            <c:strRef>
              <c:f>Sheet1!$B$1</c:f>
              <c:strCache>
                <c:ptCount val="1"/>
                <c:pt idx="0">
                  <c:v>3D Parallelism</c:v>
                </c:pt>
              </c:strCache>
            </c:strRef>
          </c:tx>
          <c:spPr>
            <a:solidFill>
              <a:srgbClr val="F09050"/>
            </a:solidFill>
            <a:ln>
              <a:solidFill>
                <a:schemeClr val="tx2"/>
              </a:solidFill>
            </a:ln>
            <a:effectLst/>
          </c:spPr>
          <c:invertIfNegative val="0"/>
          <c:cat>
            <c:numRef>
              <c:f>Sheet1!$A$2:$A$6</c:f>
              <c:numCache>
                <c:formatCode>General</c:formatCode>
                <c:ptCount val="5"/>
                <c:pt idx="0">
                  <c:v>0.5</c:v>
                </c:pt>
                <c:pt idx="1">
                  <c:v>1</c:v>
                </c:pt>
                <c:pt idx="2">
                  <c:v>5</c:v>
                </c:pt>
                <c:pt idx="3">
                  <c:v>10</c:v>
                </c:pt>
                <c:pt idx="4">
                  <c:v>20</c:v>
                </c:pt>
              </c:numCache>
            </c:numRef>
          </c:cat>
          <c:val>
            <c:numRef>
              <c:f>Sheet1!$B$2:$B$6</c:f>
              <c:numCache>
                <c:formatCode>General</c:formatCode>
                <c:ptCount val="5"/>
                <c:pt idx="0">
                  <c:v>47.3</c:v>
                </c:pt>
                <c:pt idx="1">
                  <c:v>1</c:v>
                </c:pt>
                <c:pt idx="2">
                  <c:v>1</c:v>
                </c:pt>
                <c:pt idx="3">
                  <c:v>1</c:v>
                </c:pt>
                <c:pt idx="4">
                  <c:v>1</c:v>
                </c:pt>
              </c:numCache>
            </c:numRef>
          </c:val>
          <c:extLst>
            <c:ext xmlns:c16="http://schemas.microsoft.com/office/drawing/2014/chart" uri="{C3380CC4-5D6E-409C-BE32-E72D297353CC}">
              <c16:uniqueId val="{00000000-9D4D-4028-9657-2486FE374587}"/>
            </c:ext>
          </c:extLst>
        </c:ser>
        <c:ser>
          <c:idx val="1"/>
          <c:order val="1"/>
          <c:tx>
            <c:strRef>
              <c:f>Sheet1!$C$1</c:f>
              <c:strCache>
                <c:ptCount val="1"/>
                <c:pt idx="0">
                  <c:v>ZeRO-Infinity</c:v>
                </c:pt>
              </c:strCache>
            </c:strRef>
          </c:tx>
          <c:spPr>
            <a:solidFill>
              <a:srgbClr val="73AADB"/>
            </a:solidFill>
            <a:ln>
              <a:solidFill>
                <a:srgbClr val="243A5E"/>
              </a:solidFill>
            </a:ln>
            <a:effectLst/>
          </c:spPr>
          <c:invertIfNegative val="0"/>
          <c:cat>
            <c:numRef>
              <c:f>Sheet1!$A$2:$A$6</c:f>
              <c:numCache>
                <c:formatCode>General</c:formatCode>
                <c:ptCount val="5"/>
                <c:pt idx="0">
                  <c:v>0.5</c:v>
                </c:pt>
                <c:pt idx="1">
                  <c:v>1</c:v>
                </c:pt>
                <c:pt idx="2">
                  <c:v>5</c:v>
                </c:pt>
                <c:pt idx="3">
                  <c:v>10</c:v>
                </c:pt>
                <c:pt idx="4">
                  <c:v>20</c:v>
                </c:pt>
              </c:numCache>
            </c:numRef>
          </c:cat>
          <c:val>
            <c:numRef>
              <c:f>Sheet1!$C$2:$C$6</c:f>
              <c:numCache>
                <c:formatCode>General</c:formatCode>
                <c:ptCount val="5"/>
                <c:pt idx="0">
                  <c:v>46.3</c:v>
                </c:pt>
                <c:pt idx="1">
                  <c:v>48.9</c:v>
                </c:pt>
                <c:pt idx="2">
                  <c:v>43.9</c:v>
                </c:pt>
                <c:pt idx="3">
                  <c:v>42.7</c:v>
                </c:pt>
                <c:pt idx="4">
                  <c:v>37.200000000000003</c:v>
                </c:pt>
              </c:numCache>
            </c:numRef>
          </c:val>
          <c:extLst>
            <c:ext xmlns:c16="http://schemas.microsoft.com/office/drawing/2014/chart" uri="{C3380CC4-5D6E-409C-BE32-E72D297353CC}">
              <c16:uniqueId val="{00000001-9D4D-4028-9657-2486FE374587}"/>
            </c:ext>
          </c:extLst>
        </c:ser>
        <c:dLbls>
          <c:showLegendKey val="0"/>
          <c:showVal val="0"/>
          <c:showCatName val="0"/>
          <c:showSerName val="0"/>
          <c:showPercent val="0"/>
          <c:showBubbleSize val="0"/>
        </c:dLbls>
        <c:gapWidth val="182"/>
        <c:axId val="1887278408"/>
        <c:axId val="1887279392"/>
      </c:barChart>
      <c:catAx>
        <c:axId val="1887278408"/>
        <c:scaling>
          <c:orientation val="minMax"/>
        </c:scaling>
        <c:delete val="0"/>
        <c:axPos val="b"/>
        <c:title>
          <c:tx>
            <c:rich>
              <a:bodyPr rot="0" spcFirstLastPara="1" vertOverflow="ellipsis" vert="horz" wrap="square" anchor="ctr" anchorCtr="1"/>
              <a:lstStyle/>
              <a:p>
                <a:pPr>
                  <a:defRPr sz="1200" b="0" i="0" u="none" strike="noStrike" kern="1200" baseline="0">
                    <a:solidFill>
                      <a:schemeClr val="bg2">
                        <a:lumMod val="50000"/>
                      </a:schemeClr>
                    </a:solidFill>
                    <a:latin typeface="Segoe UI" panose="020B0502040204020203" pitchFamily="34" charset="0"/>
                    <a:ea typeface="+mn-ea"/>
                    <a:cs typeface="Segoe UI" panose="020B0502040204020203" pitchFamily="34" charset="0"/>
                  </a:defRPr>
                </a:pPr>
                <a:r>
                  <a:rPr lang="en-US" sz="1200">
                    <a:solidFill>
                      <a:schemeClr val="bg2">
                        <a:lumMod val="50000"/>
                      </a:schemeClr>
                    </a:solidFill>
                  </a:rPr>
                  <a:t>Model Parameters (Trillions)</a:t>
                </a:r>
              </a:p>
            </c:rich>
          </c:tx>
          <c:layout>
            <c:manualLayout>
              <c:xMode val="edge"/>
              <c:yMode val="edge"/>
              <c:x val="0.37187672982895581"/>
              <c:y val="0.81694178102991621"/>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bg2">
                      <a:lumMod val="50000"/>
                    </a:schemeClr>
                  </a:solidFill>
                  <a:latin typeface="Segoe UI" panose="020B0502040204020203" pitchFamily="34" charset="0"/>
                  <a:ea typeface="+mn-ea"/>
                  <a:cs typeface="Segoe UI" panose="020B0502040204020203" pitchFamily="34" charset="0"/>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2">
                    <a:lumMod val="50000"/>
                  </a:schemeClr>
                </a:solidFill>
                <a:latin typeface="Segoe UI" panose="020B0502040204020203" pitchFamily="34" charset="0"/>
                <a:ea typeface="+mn-ea"/>
                <a:cs typeface="Segoe UI" panose="020B0502040204020203" pitchFamily="34" charset="0"/>
              </a:defRPr>
            </a:pPr>
            <a:endParaRPr lang="en-US"/>
          </a:p>
        </c:txPr>
        <c:crossAx val="1887279392"/>
        <c:crosses val="autoZero"/>
        <c:auto val="1"/>
        <c:lblAlgn val="ctr"/>
        <c:lblOffset val="100"/>
        <c:noMultiLvlLbl val="0"/>
      </c:catAx>
      <c:valAx>
        <c:axId val="188727939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bg2">
                        <a:lumMod val="50000"/>
                      </a:schemeClr>
                    </a:solidFill>
                    <a:latin typeface="Segoe UI" panose="020B0502040204020203" pitchFamily="34" charset="0"/>
                    <a:ea typeface="+mn-ea"/>
                    <a:cs typeface="Segoe UI" panose="020B0502040204020203" pitchFamily="34" charset="0"/>
                  </a:defRPr>
                </a:pPr>
                <a:r>
                  <a:rPr lang="en-US" sz="1200">
                    <a:solidFill>
                      <a:schemeClr val="bg2">
                        <a:lumMod val="50000"/>
                      </a:schemeClr>
                    </a:solidFill>
                  </a:rPr>
                  <a:t>Throughput (TFLOPs)</a:t>
                </a:r>
              </a:p>
            </c:rich>
          </c:tx>
          <c:layout>
            <c:manualLayout>
              <c:xMode val="edge"/>
              <c:yMode val="edge"/>
              <c:x val="1.6404794271967189E-2"/>
              <c:y val="0.147820386542062"/>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bg2">
                      <a:lumMod val="50000"/>
                    </a:schemeClr>
                  </a:solidFill>
                  <a:latin typeface="Segoe UI" panose="020B0502040204020203" pitchFamily="34" charset="0"/>
                  <a:ea typeface="+mn-ea"/>
                  <a:cs typeface="Segoe UI" panose="020B0502040204020203"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2">
                    <a:lumMod val="50000"/>
                  </a:schemeClr>
                </a:solidFill>
                <a:latin typeface="Segoe UI" panose="020B0502040204020203" pitchFamily="34" charset="0"/>
                <a:ea typeface="+mn-ea"/>
                <a:cs typeface="Segoe UI" panose="020B0502040204020203" pitchFamily="34" charset="0"/>
              </a:defRPr>
            </a:pPr>
            <a:endParaRPr lang="en-US"/>
          </a:p>
        </c:txPr>
        <c:crossAx val="1887278408"/>
        <c:crosses val="autoZero"/>
        <c:crossBetween val="between"/>
      </c:valAx>
      <c:spPr>
        <a:noFill/>
        <a:ln>
          <a:noFill/>
        </a:ln>
        <a:effectLst/>
      </c:spPr>
    </c:plotArea>
    <c:legend>
      <c:legendPos val="r"/>
      <c:layout>
        <c:manualLayout>
          <c:xMode val="edge"/>
          <c:yMode val="edge"/>
          <c:x val="0.72615961596202372"/>
          <c:y val="0.1064910457568322"/>
          <c:w val="0.24038113658149091"/>
          <c:h val="0.15061224058665243"/>
        </c:manualLayout>
      </c:layout>
      <c:overlay val="0"/>
      <c:spPr>
        <a:solidFill>
          <a:schemeClr val="bg1"/>
        </a:solidFill>
        <a:ln>
          <a:solidFill>
            <a:schemeClr val="bg2">
              <a:lumMod val="25000"/>
            </a:schemeClr>
          </a:solidFill>
        </a:ln>
        <a:effectLst/>
      </c:spPr>
      <c:txPr>
        <a:bodyPr rot="0" spcFirstLastPara="1" vertOverflow="ellipsis" vert="horz" wrap="square" anchor="ctr" anchorCtr="1"/>
        <a:lstStyle/>
        <a:p>
          <a:pPr>
            <a:defRPr sz="1197" b="0" i="0" u="none" strike="noStrike" kern="1200" baseline="0">
              <a:solidFill>
                <a:schemeClr val="bg2">
                  <a:lumMod val="50000"/>
                </a:schemeClr>
              </a:solidFill>
              <a:latin typeface="Segoe UI" panose="020B0502040204020203" pitchFamily="34" charset="0"/>
              <a:ea typeface="+mn-ea"/>
              <a:cs typeface="Segoe UI" panose="020B0502040204020203"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Segoe UI" panose="020B0502040204020203" pitchFamily="34" charset="0"/>
          <a:cs typeface="Segoe UI" panose="020B0502040204020203"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Segoe UI" panose="020B0502040204020203" pitchFamily="34" charset="0"/>
                <a:ea typeface="+mn-ea"/>
                <a:cs typeface="Segoe UI" panose="020B0502040204020203" pitchFamily="34" charset="0"/>
              </a:defRPr>
            </a:pPr>
            <a:r>
              <a:rPr lang="en-US" sz="1800" b="1"/>
              <a:t>Training 1 trillion parameter model with ZeRO-Infinity</a:t>
            </a:r>
          </a:p>
        </c:rich>
      </c:tx>
      <c:layout>
        <c:manualLayout>
          <c:xMode val="edge"/>
          <c:yMode val="edge"/>
          <c:x val="0.148853521276196"/>
          <c:y val="0"/>
        </c:manualLayout>
      </c:layout>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Segoe UI" panose="020B0502040204020203" pitchFamily="34" charset="0"/>
              <a:ea typeface="+mn-ea"/>
              <a:cs typeface="Segoe UI" panose="020B0502040204020203" pitchFamily="34" charset="0"/>
            </a:defRPr>
          </a:pPr>
          <a:endParaRPr lang="en-US"/>
        </a:p>
      </c:txPr>
    </c:title>
    <c:autoTitleDeleted val="0"/>
    <c:plotArea>
      <c:layout>
        <c:manualLayout>
          <c:layoutTarget val="inner"/>
          <c:xMode val="edge"/>
          <c:yMode val="edge"/>
          <c:x val="0.12417038096428257"/>
          <c:y val="6.7876910198552382E-2"/>
          <c:w val="0.79946528158858587"/>
          <c:h val="0.69736177889430739"/>
        </c:manualLayout>
      </c:layout>
      <c:scatterChart>
        <c:scatterStyle val="smoothMarker"/>
        <c:varyColors val="0"/>
        <c:ser>
          <c:idx val="0"/>
          <c:order val="0"/>
          <c:tx>
            <c:strRef>
              <c:f>Sheet1!$B$1</c:f>
              <c:strCache>
                <c:ptCount val="1"/>
                <c:pt idx="0">
                  <c:v>Measured Throughput</c:v>
                </c:pt>
              </c:strCache>
            </c:strRef>
          </c:tx>
          <c:spPr>
            <a:ln w="19050" cap="rnd">
              <a:solidFill>
                <a:srgbClr val="73AADB"/>
              </a:solidFill>
              <a:round/>
            </a:ln>
            <a:effectLst/>
          </c:spPr>
          <c:marker>
            <c:symbol val="circle"/>
            <c:size val="5"/>
            <c:spPr>
              <a:solidFill>
                <a:srgbClr val="73AADB"/>
              </a:solidFill>
              <a:ln w="9525">
                <a:solidFill>
                  <a:srgbClr val="73AADB"/>
                </a:solidFill>
              </a:ln>
              <a:effectLst/>
            </c:spPr>
          </c:marker>
          <c:xVal>
            <c:numRef>
              <c:f>Sheet1!$A$2:$A$5</c:f>
              <c:numCache>
                <c:formatCode>General</c:formatCode>
                <c:ptCount val="4"/>
                <c:pt idx="0">
                  <c:v>64</c:v>
                </c:pt>
                <c:pt idx="1">
                  <c:v>128</c:v>
                </c:pt>
                <c:pt idx="2">
                  <c:v>256</c:v>
                </c:pt>
                <c:pt idx="3">
                  <c:v>512</c:v>
                </c:pt>
              </c:numCache>
            </c:numRef>
          </c:xVal>
          <c:yVal>
            <c:numRef>
              <c:f>Sheet1!$B$2:$B$5</c:f>
              <c:numCache>
                <c:formatCode>General</c:formatCode>
                <c:ptCount val="4"/>
                <c:pt idx="0">
                  <c:v>2.8224</c:v>
                </c:pt>
                <c:pt idx="1">
                  <c:v>6.2208000000000006</c:v>
                </c:pt>
                <c:pt idx="2">
                  <c:v>11.786239999999999</c:v>
                </c:pt>
                <c:pt idx="3">
                  <c:v>25.036799999999999</c:v>
                </c:pt>
              </c:numCache>
            </c:numRef>
          </c:yVal>
          <c:smooth val="1"/>
          <c:extLst>
            <c:ext xmlns:c16="http://schemas.microsoft.com/office/drawing/2014/chart" uri="{C3380CC4-5D6E-409C-BE32-E72D297353CC}">
              <c16:uniqueId val="{00000000-C0B4-44C4-A8DF-3F7C68A9BB0F}"/>
            </c:ext>
          </c:extLst>
        </c:ser>
        <c:ser>
          <c:idx val="1"/>
          <c:order val="1"/>
          <c:tx>
            <c:strRef>
              <c:f>Sheet1!$C$1</c:f>
              <c:strCache>
                <c:ptCount val="1"/>
                <c:pt idx="0">
                  <c:v>Perfect Linear Scaling (ref.)</c:v>
                </c:pt>
              </c:strCache>
            </c:strRef>
          </c:tx>
          <c:spPr>
            <a:ln w="19050" cap="rnd">
              <a:solidFill>
                <a:schemeClr val="tx1">
                  <a:lumMod val="65000"/>
                  <a:lumOff val="35000"/>
                </a:schemeClr>
              </a:solidFill>
              <a:prstDash val="sysDash"/>
              <a:round/>
            </a:ln>
            <a:effectLst/>
          </c:spPr>
          <c:marker>
            <c:symbol val="none"/>
          </c:marker>
          <c:dPt>
            <c:idx val="2"/>
            <c:marker>
              <c:symbol val="none"/>
            </c:marker>
            <c:bubble3D val="0"/>
            <c:extLst>
              <c:ext xmlns:c16="http://schemas.microsoft.com/office/drawing/2014/chart" uri="{C3380CC4-5D6E-409C-BE32-E72D297353CC}">
                <c16:uniqueId val="{00000001-C0B4-44C4-A8DF-3F7C68A9BB0F}"/>
              </c:ext>
            </c:extLst>
          </c:dPt>
          <c:xVal>
            <c:numRef>
              <c:f>Sheet1!$A$2:$A$5</c:f>
              <c:numCache>
                <c:formatCode>General</c:formatCode>
                <c:ptCount val="4"/>
                <c:pt idx="0">
                  <c:v>64</c:v>
                </c:pt>
                <c:pt idx="1">
                  <c:v>128</c:v>
                </c:pt>
                <c:pt idx="2">
                  <c:v>256</c:v>
                </c:pt>
                <c:pt idx="3">
                  <c:v>512</c:v>
                </c:pt>
              </c:numCache>
            </c:numRef>
          </c:xVal>
          <c:yVal>
            <c:numRef>
              <c:f>Sheet1!$C$2:$C$5</c:f>
              <c:numCache>
                <c:formatCode>General</c:formatCode>
                <c:ptCount val="4"/>
                <c:pt idx="0">
                  <c:v>2.8224</c:v>
                </c:pt>
                <c:pt idx="1">
                  <c:v>5.6448</c:v>
                </c:pt>
                <c:pt idx="2">
                  <c:v>11.2896</c:v>
                </c:pt>
                <c:pt idx="3">
                  <c:v>22.5792</c:v>
                </c:pt>
              </c:numCache>
            </c:numRef>
          </c:yVal>
          <c:smooth val="1"/>
          <c:extLst>
            <c:ext xmlns:c16="http://schemas.microsoft.com/office/drawing/2014/chart" uri="{C3380CC4-5D6E-409C-BE32-E72D297353CC}">
              <c16:uniqueId val="{00000002-C0B4-44C4-A8DF-3F7C68A9BB0F}"/>
            </c:ext>
          </c:extLst>
        </c:ser>
        <c:dLbls>
          <c:showLegendKey val="0"/>
          <c:showVal val="0"/>
          <c:showCatName val="0"/>
          <c:showSerName val="0"/>
          <c:showPercent val="0"/>
          <c:showBubbleSize val="0"/>
        </c:dLbls>
        <c:axId val="1063387192"/>
        <c:axId val="1063390800"/>
      </c:scatterChart>
      <c:valAx>
        <c:axId val="1063387192"/>
        <c:scaling>
          <c:orientation val="minMax"/>
          <c:max val="512"/>
          <c:min val="64"/>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Segoe UI" panose="020B0502040204020203" pitchFamily="34" charset="0"/>
                    <a:ea typeface="+mn-ea"/>
                    <a:cs typeface="Segoe UI" panose="020B0502040204020203" pitchFamily="34" charset="0"/>
                  </a:defRPr>
                </a:pPr>
                <a:r>
                  <a:rPr lang="en-US"/>
                  <a:t>Number of V100 GPUs</a:t>
                </a:r>
              </a:p>
            </c:rich>
          </c:tx>
          <c:layout>
            <c:manualLayout>
              <c:xMode val="edge"/>
              <c:yMode val="edge"/>
              <c:x val="0.36822693118599886"/>
              <c:y val="0.87904849590910306"/>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Segoe UI" panose="020B0502040204020203" pitchFamily="34" charset="0"/>
                  <a:ea typeface="+mn-ea"/>
                  <a:cs typeface="Segoe UI" panose="020B0502040204020203" pitchFamily="34" charset="0"/>
                </a:defRPr>
              </a:pPr>
              <a:endParaRPr lang="en-US"/>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Segoe UI" panose="020B0502040204020203" pitchFamily="34" charset="0"/>
                <a:ea typeface="+mn-ea"/>
                <a:cs typeface="Segoe UI" panose="020B0502040204020203" pitchFamily="34" charset="0"/>
              </a:defRPr>
            </a:pPr>
            <a:endParaRPr lang="en-US"/>
          </a:p>
        </c:txPr>
        <c:crossAx val="1063390800"/>
        <c:crosses val="autoZero"/>
        <c:crossBetween val="midCat"/>
        <c:majorUnit val="64"/>
      </c:valAx>
      <c:valAx>
        <c:axId val="10633908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Segoe UI" panose="020B0502040204020203" pitchFamily="34" charset="0"/>
                    <a:ea typeface="+mn-ea"/>
                    <a:cs typeface="Segoe UI" panose="020B0502040204020203" pitchFamily="34" charset="0"/>
                  </a:defRPr>
                </a:pPr>
                <a:r>
                  <a:rPr lang="en-US"/>
                  <a:t>Throughput (PFLOPs)</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Segoe UI" panose="020B0502040204020203" pitchFamily="34" charset="0"/>
                  <a:ea typeface="+mn-ea"/>
                  <a:cs typeface="Segoe UI" panose="020B0502040204020203" pitchFamily="34" charset="0"/>
                </a:defRPr>
              </a:pPr>
              <a:endParaRPr lang="en-US"/>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Segoe UI" panose="020B0502040204020203" pitchFamily="34" charset="0"/>
                <a:ea typeface="+mn-ea"/>
                <a:cs typeface="Segoe UI" panose="020B0502040204020203" pitchFamily="34" charset="0"/>
              </a:defRPr>
            </a:pPr>
            <a:endParaRPr lang="en-US"/>
          </a:p>
        </c:txPr>
        <c:crossAx val="1063387192"/>
        <c:crosses val="autoZero"/>
        <c:crossBetween val="midCat"/>
      </c:valAx>
      <c:spPr>
        <a:noFill/>
        <a:ln>
          <a:noFill/>
        </a:ln>
        <a:effectLst/>
      </c:spPr>
    </c:plotArea>
    <c:legend>
      <c:legendPos val="r"/>
      <c:legendEntry>
        <c:idx val="0"/>
        <c:txPr>
          <a:bodyPr rot="0" spcFirstLastPara="1" vertOverflow="ellipsis" vert="horz" wrap="square" anchor="ctr" anchorCtr="1"/>
          <a:lstStyle/>
          <a:p>
            <a:pPr>
              <a:defRPr sz="1600" b="0" i="0" u="none" strike="noStrike" kern="1200" baseline="0">
                <a:solidFill>
                  <a:schemeClr val="tx1">
                    <a:lumMod val="65000"/>
                    <a:lumOff val="35000"/>
                  </a:schemeClr>
                </a:solidFill>
                <a:latin typeface="Segoe UI" panose="020B0502040204020203" pitchFamily="34" charset="0"/>
                <a:ea typeface="+mn-ea"/>
                <a:cs typeface="Segoe UI" panose="020B0502040204020203" pitchFamily="34" charset="0"/>
              </a:defRPr>
            </a:pPr>
            <a:endParaRPr lang="en-US"/>
          </a:p>
        </c:txPr>
      </c:legendEntry>
      <c:legendEntry>
        <c:idx val="1"/>
        <c:txPr>
          <a:bodyPr rot="0" spcFirstLastPara="1" vertOverflow="ellipsis" vert="horz" wrap="square" anchor="ctr" anchorCtr="1"/>
          <a:lstStyle/>
          <a:p>
            <a:pPr>
              <a:defRPr sz="1600" b="0" i="0" u="none" strike="noStrike" kern="1200" baseline="0">
                <a:solidFill>
                  <a:schemeClr val="tx1">
                    <a:lumMod val="65000"/>
                    <a:lumOff val="35000"/>
                  </a:schemeClr>
                </a:solidFill>
                <a:latin typeface="Segoe UI" panose="020B0502040204020203" pitchFamily="34" charset="0"/>
                <a:ea typeface="+mn-ea"/>
                <a:cs typeface="Segoe UI" panose="020B0502040204020203" pitchFamily="34" charset="0"/>
              </a:defRPr>
            </a:pPr>
            <a:endParaRPr lang="en-US"/>
          </a:p>
        </c:txPr>
      </c:legendEntry>
      <c:layout>
        <c:manualLayout>
          <c:xMode val="edge"/>
          <c:yMode val="edge"/>
          <c:x val="0.1478822000068418"/>
          <c:y val="0.14752147088888204"/>
          <c:w val="0.47232210118985607"/>
          <c:h val="0.17031660713692937"/>
        </c:manualLayout>
      </c:layout>
      <c:overlay val="0"/>
      <c:spPr>
        <a:solidFill>
          <a:schemeClr val="bg1"/>
        </a:solidFill>
        <a:ln>
          <a:solidFill>
            <a:schemeClr val="tx1"/>
          </a:solid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Segoe UI" panose="020B0502040204020203" pitchFamily="34" charset="0"/>
              <a:ea typeface="+mn-ea"/>
              <a:cs typeface="Segoe UI" panose="020B0502040204020203"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latin typeface="Segoe UI" panose="020B0502040204020203" pitchFamily="34" charset="0"/>
          <a:cs typeface="Segoe UI" panose="020B0502040204020203" pitchFamily="34"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1" i="0" u="none" strike="noStrike" kern="1200" baseline="0">
                <a:solidFill>
                  <a:schemeClr val="bg2">
                    <a:lumMod val="50000"/>
                  </a:schemeClr>
                </a:solidFill>
                <a:latin typeface="Segoe UI" panose="020B0502040204020203" pitchFamily="34" charset="0"/>
                <a:ea typeface="+mn-ea"/>
                <a:cs typeface="Segoe UI" panose="020B0502040204020203" pitchFamily="34" charset="0"/>
              </a:defRPr>
            </a:pPr>
            <a:r>
              <a:rPr lang="en-US"/>
              <a:t>Trainable Model size on a single DGX-2 node</a:t>
            </a:r>
          </a:p>
        </c:rich>
      </c:tx>
      <c:layout>
        <c:manualLayout>
          <c:xMode val="edge"/>
          <c:yMode val="edge"/>
          <c:x val="0.35660243018437782"/>
          <c:y val="2.1742734374264362E-2"/>
        </c:manualLayout>
      </c:layout>
      <c:overlay val="0"/>
      <c:spPr>
        <a:noFill/>
        <a:ln>
          <a:noFill/>
        </a:ln>
        <a:effectLst/>
      </c:spPr>
      <c:txPr>
        <a:bodyPr rot="0" spcFirstLastPara="1" vertOverflow="ellipsis" vert="horz" wrap="square" anchor="ctr" anchorCtr="1"/>
        <a:lstStyle/>
        <a:p>
          <a:pPr>
            <a:defRPr sz="1440" b="1" i="0" u="none" strike="noStrike" kern="1200" baseline="0">
              <a:solidFill>
                <a:schemeClr val="bg2">
                  <a:lumMod val="50000"/>
                </a:schemeClr>
              </a:solidFill>
              <a:latin typeface="Segoe UI" panose="020B0502040204020203" pitchFamily="34" charset="0"/>
              <a:ea typeface="+mn-ea"/>
              <a:cs typeface="Segoe UI" panose="020B0502040204020203" pitchFamily="34" charset="0"/>
            </a:defRPr>
          </a:pPr>
          <a:endParaRPr lang="en-US"/>
        </a:p>
      </c:txPr>
    </c:title>
    <c:autoTitleDeleted val="0"/>
    <c:plotArea>
      <c:layout/>
      <c:barChart>
        <c:barDir val="bar"/>
        <c:grouping val="clustered"/>
        <c:varyColors val="0"/>
        <c:ser>
          <c:idx val="0"/>
          <c:order val="0"/>
          <c:tx>
            <c:strRef>
              <c:f>'1-node-max-model-size'!$B$1</c:f>
              <c:strCache>
                <c:ptCount val="1"/>
                <c:pt idx="0">
                  <c:v>Model Size</c:v>
                </c:pt>
              </c:strCache>
            </c:strRef>
          </c:tx>
          <c:spPr>
            <a:solidFill>
              <a:schemeClr val="accent1">
                <a:alpha val="85000"/>
              </a:schemeClr>
            </a:solidFill>
            <a:ln w="9525" cap="flat" cmpd="sng" algn="ctr">
              <a:solidFill>
                <a:srgbClr val="44546A"/>
              </a:solidFill>
              <a:round/>
            </a:ln>
            <a:effectLst/>
          </c:spPr>
          <c:invertIfNegative val="0"/>
          <c:dPt>
            <c:idx val="0"/>
            <c:invertIfNegative val="0"/>
            <c:bubble3D val="0"/>
            <c:spPr>
              <a:solidFill>
                <a:schemeClr val="accent6">
                  <a:alpha val="85000"/>
                </a:schemeClr>
              </a:solidFill>
              <a:ln w="9525" cap="flat" cmpd="sng" algn="ctr">
                <a:solidFill>
                  <a:srgbClr val="44546A"/>
                </a:solidFill>
                <a:round/>
              </a:ln>
              <a:effectLst/>
            </c:spPr>
            <c:extLst>
              <c:ext xmlns:c16="http://schemas.microsoft.com/office/drawing/2014/chart" uri="{C3380CC4-5D6E-409C-BE32-E72D297353CC}">
                <c16:uniqueId val="{00000001-FBEE-415C-8D94-F31FB535A4C3}"/>
              </c:ext>
            </c:extLst>
          </c:dPt>
          <c:dPt>
            <c:idx val="1"/>
            <c:invertIfNegative val="0"/>
            <c:bubble3D val="0"/>
            <c:spPr>
              <a:solidFill>
                <a:schemeClr val="accent2">
                  <a:alpha val="85000"/>
                </a:schemeClr>
              </a:solidFill>
              <a:ln w="9525" cap="flat" cmpd="sng" algn="ctr">
                <a:solidFill>
                  <a:srgbClr val="44546A"/>
                </a:solidFill>
                <a:round/>
              </a:ln>
              <a:effectLst/>
            </c:spPr>
            <c:extLst>
              <c:ext xmlns:c16="http://schemas.microsoft.com/office/drawing/2014/chart" uri="{C3380CC4-5D6E-409C-BE32-E72D297353CC}">
                <c16:uniqueId val="{00000003-FBEE-415C-8D94-F31FB535A4C3}"/>
              </c:ext>
            </c:extLst>
          </c:dPt>
          <c:dPt>
            <c:idx val="2"/>
            <c:invertIfNegative val="0"/>
            <c:bubble3D val="0"/>
            <c:spPr>
              <a:solidFill>
                <a:schemeClr val="accent5">
                  <a:alpha val="85000"/>
                </a:schemeClr>
              </a:solidFill>
              <a:ln w="9525" cap="flat" cmpd="sng" algn="ctr">
                <a:solidFill>
                  <a:srgbClr val="44546A"/>
                </a:solidFill>
                <a:round/>
              </a:ln>
              <a:effectLst/>
            </c:spPr>
            <c:extLst>
              <c:ext xmlns:c16="http://schemas.microsoft.com/office/drawing/2014/chart" uri="{C3380CC4-5D6E-409C-BE32-E72D297353CC}">
                <c16:uniqueId val="{00000005-FBEE-415C-8D94-F31FB535A4C3}"/>
              </c:ext>
            </c:extLst>
          </c:dPt>
          <c:dPt>
            <c:idx val="3"/>
            <c:invertIfNegative val="0"/>
            <c:bubble3D val="0"/>
            <c:spPr>
              <a:solidFill>
                <a:schemeClr val="accent5">
                  <a:alpha val="85000"/>
                </a:schemeClr>
              </a:solidFill>
              <a:ln w="9525" cap="flat" cmpd="sng" algn="ctr">
                <a:solidFill>
                  <a:srgbClr val="44546A"/>
                </a:solidFill>
                <a:round/>
              </a:ln>
              <a:effectLst/>
            </c:spPr>
            <c:extLst>
              <c:ext xmlns:c16="http://schemas.microsoft.com/office/drawing/2014/chart" uri="{C3380CC4-5D6E-409C-BE32-E72D297353CC}">
                <c16:uniqueId val="{00000007-FBEE-415C-8D94-F31FB535A4C3}"/>
              </c:ext>
            </c:extLst>
          </c:dPt>
          <c:dPt>
            <c:idx val="4"/>
            <c:invertIfNegative val="0"/>
            <c:bubble3D val="0"/>
            <c:spPr>
              <a:solidFill>
                <a:schemeClr val="accent2">
                  <a:alpha val="85000"/>
                </a:schemeClr>
              </a:solidFill>
              <a:ln w="9525" cap="flat" cmpd="sng" algn="ctr">
                <a:solidFill>
                  <a:srgbClr val="44546A"/>
                </a:solidFill>
                <a:round/>
              </a:ln>
              <a:effectLst/>
            </c:spPr>
            <c:extLst>
              <c:ext xmlns:c16="http://schemas.microsoft.com/office/drawing/2014/chart" uri="{C3380CC4-5D6E-409C-BE32-E72D297353CC}">
                <c16:uniqueId val="{00000009-FBEE-415C-8D94-F31FB535A4C3}"/>
              </c:ext>
            </c:extLst>
          </c:dPt>
          <c:dLbls>
            <c:dLbl>
              <c:idx val="1"/>
              <c:layout>
                <c:manualLayout>
                  <c:x val="-6.9217970049916802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BEE-415C-8D94-F31FB535A4C3}"/>
                </c:ext>
              </c:extLst>
            </c:dLbl>
            <c:dLbl>
              <c:idx val="2"/>
              <c:layout>
                <c:manualLayout>
                  <c:x val="-5.8452011302247784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BEE-415C-8D94-F31FB535A4C3}"/>
                </c:ext>
              </c:extLst>
            </c:dLbl>
            <c:dLbl>
              <c:idx val="3"/>
              <c:layout>
                <c:manualLayout>
                  <c:x val="-8.0637258113118553E-3"/>
                  <c:y val="-4.2145107005859289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FBEE-415C-8D94-F31FB535A4C3}"/>
                </c:ext>
              </c:extLst>
            </c:dLbl>
            <c:dLbl>
              <c:idx val="5"/>
              <c:layout>
                <c:manualLayout>
                  <c:x val="-8.9455634248384701E-3"/>
                  <c:y val="6.2754972961006922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FBEE-415C-8D94-F31FB535A4C3}"/>
                </c:ext>
              </c:extLst>
            </c:dLbl>
            <c:spPr>
              <a:noFill/>
              <a:ln>
                <a:noFill/>
              </a:ln>
              <a:effectLst/>
            </c:spPr>
            <c:txPr>
              <a:bodyPr rot="0" spcFirstLastPara="1" vertOverflow="ellipsis" vert="horz" wrap="square" anchor="ctr" anchorCtr="1"/>
              <a:lstStyle/>
              <a:p>
                <a:pPr>
                  <a:defRPr sz="1200" b="1" i="0" u="none" strike="noStrike" kern="1200" baseline="0">
                    <a:solidFill>
                      <a:schemeClr val="bg2">
                        <a:lumMod val="50000"/>
                      </a:schemeClr>
                    </a:solidFill>
                    <a:latin typeface="Segoe UI" panose="020B0502040204020203" pitchFamily="34" charset="0"/>
                    <a:ea typeface="+mn-ea"/>
                    <a:cs typeface="Segoe UI" panose="020B0502040204020203"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'1-node-max-model-size'!$A$2:$A$7</c:f>
              <c:strCache>
                <c:ptCount val="6"/>
                <c:pt idx="0">
                  <c:v>ZeRO-Infinity (NVMe)</c:v>
                </c:pt>
                <c:pt idx="1">
                  <c:v>ZeRO-Infinity (CPU)</c:v>
                </c:pt>
                <c:pt idx="2">
                  <c:v>3D Parallelism</c:v>
                </c:pt>
                <c:pt idx="3">
                  <c:v>ZeRO Stage 3</c:v>
                </c:pt>
                <c:pt idx="4">
                  <c:v>ZeRO Offload</c:v>
                </c:pt>
                <c:pt idx="5">
                  <c:v>Data Parallel</c:v>
                </c:pt>
              </c:strCache>
            </c:strRef>
          </c:cat>
          <c:val>
            <c:numRef>
              <c:f>'1-node-max-model-size'!$B$2:$B$7</c:f>
              <c:numCache>
                <c:formatCode>General</c:formatCode>
                <c:ptCount val="6"/>
                <c:pt idx="0">
                  <c:v>1000</c:v>
                </c:pt>
                <c:pt idx="1">
                  <c:v>70</c:v>
                </c:pt>
                <c:pt idx="2">
                  <c:v>20</c:v>
                </c:pt>
                <c:pt idx="3">
                  <c:v>20</c:v>
                </c:pt>
                <c:pt idx="4">
                  <c:v>13</c:v>
                </c:pt>
                <c:pt idx="5">
                  <c:v>1.4</c:v>
                </c:pt>
              </c:numCache>
            </c:numRef>
          </c:val>
          <c:extLst>
            <c:ext xmlns:c16="http://schemas.microsoft.com/office/drawing/2014/chart" uri="{C3380CC4-5D6E-409C-BE32-E72D297353CC}">
              <c16:uniqueId val="{0000000B-FBEE-415C-8D94-F31FB535A4C3}"/>
            </c:ext>
          </c:extLst>
        </c:ser>
        <c:dLbls>
          <c:dLblPos val="inEnd"/>
          <c:showLegendKey val="0"/>
          <c:showVal val="1"/>
          <c:showCatName val="0"/>
          <c:showSerName val="0"/>
          <c:showPercent val="0"/>
          <c:showBubbleSize val="0"/>
        </c:dLbls>
        <c:gapWidth val="65"/>
        <c:axId val="1924585407"/>
        <c:axId val="1924562943"/>
      </c:barChart>
      <c:catAx>
        <c:axId val="1924585407"/>
        <c:scaling>
          <c:orientation val="minMax"/>
        </c:scaling>
        <c:delete val="0"/>
        <c:axPos val="l"/>
        <c:numFmt formatCode="General" sourceLinked="1"/>
        <c:majorTickMark val="none"/>
        <c:minorTickMark val="none"/>
        <c:tickLblPos val="nextTo"/>
        <c:spPr>
          <a:noFill/>
          <a:ln w="19050" cap="flat" cmpd="sng" algn="ctr">
            <a:solidFill>
              <a:srgbClr val="002060"/>
            </a:solidFill>
            <a:round/>
          </a:ln>
          <a:effectLst/>
        </c:spPr>
        <c:txPr>
          <a:bodyPr rot="-60000000" spcFirstLastPara="1" vertOverflow="ellipsis" vert="horz" wrap="square" anchor="ctr" anchorCtr="1"/>
          <a:lstStyle/>
          <a:p>
            <a:pPr>
              <a:defRPr sz="1200" b="0" i="0" u="none" strike="noStrike" kern="1200" cap="all" baseline="0">
                <a:solidFill>
                  <a:schemeClr val="bg2">
                    <a:lumMod val="50000"/>
                  </a:schemeClr>
                </a:solidFill>
                <a:latin typeface="Segoe UI" panose="020B0502040204020203" pitchFamily="34" charset="0"/>
                <a:ea typeface="+mn-ea"/>
                <a:cs typeface="Segoe UI" panose="020B0502040204020203" pitchFamily="34" charset="0"/>
              </a:defRPr>
            </a:pPr>
            <a:endParaRPr lang="en-US"/>
          </a:p>
        </c:txPr>
        <c:crossAx val="1924562943"/>
        <c:crosses val="autoZero"/>
        <c:auto val="1"/>
        <c:lblAlgn val="ctr"/>
        <c:lblOffset val="100"/>
        <c:noMultiLvlLbl val="0"/>
      </c:catAx>
      <c:valAx>
        <c:axId val="1924562943"/>
        <c:scaling>
          <c:orientation val="minMax"/>
          <c:max val="1000"/>
        </c:scaling>
        <c:delete val="0"/>
        <c:axPos val="b"/>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title>
          <c:tx>
            <c:rich>
              <a:bodyPr rot="0" spcFirstLastPara="1" vertOverflow="ellipsis" vert="horz" wrap="square" anchor="ctr" anchorCtr="1"/>
              <a:lstStyle/>
              <a:p>
                <a:pPr>
                  <a:defRPr sz="1200" b="1" i="0" u="none" strike="noStrike" kern="1200" baseline="0">
                    <a:solidFill>
                      <a:schemeClr val="bg2">
                        <a:lumMod val="50000"/>
                      </a:schemeClr>
                    </a:solidFill>
                    <a:latin typeface="Segoe UI" panose="020B0502040204020203" pitchFamily="34" charset="0"/>
                    <a:ea typeface="+mn-ea"/>
                    <a:cs typeface="Segoe UI" panose="020B0502040204020203" pitchFamily="34" charset="0"/>
                  </a:defRPr>
                </a:pPr>
                <a:r>
                  <a:rPr lang="en-US"/>
                  <a:t>Trainable Model Parameter (Billions)</a:t>
                </a:r>
              </a:p>
            </c:rich>
          </c:tx>
          <c:layout>
            <c:manualLayout>
              <c:xMode val="edge"/>
              <c:yMode val="edge"/>
              <c:x val="0.43079454650073828"/>
              <c:y val="0.90386075113858877"/>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bg2">
                      <a:lumMod val="50000"/>
                    </a:schemeClr>
                  </a:solidFill>
                  <a:latin typeface="Segoe UI" panose="020B0502040204020203" pitchFamily="34" charset="0"/>
                  <a:ea typeface="+mn-ea"/>
                  <a:cs typeface="Segoe UI" panose="020B0502040204020203"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bg2">
                    <a:lumMod val="50000"/>
                  </a:schemeClr>
                </a:solidFill>
                <a:latin typeface="Segoe UI" panose="020B0502040204020203" pitchFamily="34" charset="0"/>
                <a:ea typeface="+mn-ea"/>
                <a:cs typeface="Segoe UI" panose="020B0502040204020203" pitchFamily="34" charset="0"/>
              </a:defRPr>
            </a:pPr>
            <a:endParaRPr lang="en-US"/>
          </a:p>
        </c:txPr>
        <c:crossAx val="1924585407"/>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1200">
          <a:solidFill>
            <a:schemeClr val="bg2">
              <a:lumMod val="50000"/>
            </a:schemeClr>
          </a:solidFill>
          <a:latin typeface="Segoe UI" panose="020B0502040204020203" pitchFamily="34" charset="0"/>
          <a:cs typeface="Segoe UI" panose="020B0502040204020203"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6">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A6F05C-A5E4-4961-99FD-AC5FC9E8B784}" type="datetimeFigureOut">
              <a:rPr lang="en-US" smtClean="0"/>
              <a:t>10/26/2021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EA3894-BC09-4CF5-A39B-8EB472A2E12D}" type="slidenum">
              <a:rPr lang="en-US" smtClean="0"/>
              <a:t>‹#›</a:t>
            </a:fld>
            <a:endParaRPr lang="en-US"/>
          </a:p>
        </p:txBody>
      </p:sp>
    </p:spTree>
    <p:extLst>
      <p:ext uri="{BB962C8B-B14F-4D97-AF65-F5344CB8AC3E}">
        <p14:creationId xmlns:p14="http://schemas.microsoft.com/office/powerpoint/2010/main" val="35416849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5EA3894-BC09-4CF5-A39B-8EB472A2E12D}" type="slidenum">
              <a:rPr lang="en-US" smtClean="0"/>
              <a:t>1</a:t>
            </a:fld>
            <a:endParaRPr lang="en-US"/>
          </a:p>
        </p:txBody>
      </p:sp>
    </p:spTree>
    <p:extLst>
      <p:ext uri="{BB962C8B-B14F-4D97-AF65-F5344CB8AC3E}">
        <p14:creationId xmlns:p14="http://schemas.microsoft.com/office/powerpoint/2010/main" val="20106856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see an animation of </a:t>
            </a:r>
            <a:r>
              <a:rPr lang="en-US" dirty="0" err="1"/>
              <a:t>ZeRO</a:t>
            </a:r>
            <a:r>
              <a:rPr lang="en-US" dirty="0"/>
              <a:t>-Infinity in action during the forward, backward and optimizer stages of training. Each rank fetches a </a:t>
            </a:r>
            <a:r>
              <a:rPr lang="en-US" dirty="0" err="1"/>
              <a:t>partitionof</a:t>
            </a:r>
            <a:r>
              <a:rPr lang="en-US" dirty="0"/>
              <a:t> each model layer from </a:t>
            </a:r>
            <a:r>
              <a:rPr lang="en-US" dirty="0" err="1"/>
              <a:t>NVMe</a:t>
            </a:r>
            <a:r>
              <a:rPr lang="en-US" dirty="0"/>
              <a:t> storage and performs an all-gather in the </a:t>
            </a:r>
            <a:r>
              <a:rPr lang="en-US" dirty="0" err="1"/>
              <a:t>infinband</a:t>
            </a:r>
            <a:r>
              <a:rPr lang="en-US" dirty="0"/>
              <a:t> network to assemble the full layer. It computes the full layer to generate activations for subsequent layers and for the backward pass. During the backward pass, layer partitions are fetched and assembled similarly in the </a:t>
            </a:r>
            <a:r>
              <a:rPr lang="en-US" dirty="0" err="1"/>
              <a:t>infiniband</a:t>
            </a:r>
            <a:r>
              <a:rPr lang="en-US" dirty="0"/>
              <a:t> network to generate gradients which are offloaded to </a:t>
            </a:r>
            <a:r>
              <a:rPr lang="en-US" dirty="0" err="1"/>
              <a:t>NVMe</a:t>
            </a:r>
            <a:r>
              <a:rPr lang="en-US" dirty="0"/>
              <a:t> storage. During the optimizer phase, layer partitions and corresponding gradients are fetched into CPU memory to perform parameter updates and the updated </a:t>
            </a:r>
            <a:r>
              <a:rPr lang="en-US" dirty="0" err="1"/>
              <a:t>paramaters</a:t>
            </a:r>
            <a:r>
              <a:rPr lang="en-US" dirty="0"/>
              <a:t> are sent to </a:t>
            </a:r>
            <a:r>
              <a:rPr lang="en-US" dirty="0" err="1"/>
              <a:t>NVMe</a:t>
            </a:r>
            <a:r>
              <a:rPr lang="en-US" dirty="0"/>
              <a:t> to process the next training input.</a:t>
            </a:r>
          </a:p>
        </p:txBody>
      </p:sp>
      <p:sp>
        <p:nvSpPr>
          <p:cNvPr id="4" name="Slide Number Placeholder 3"/>
          <p:cNvSpPr>
            <a:spLocks noGrp="1"/>
          </p:cNvSpPr>
          <p:nvPr>
            <p:ph type="sldNum" sz="quarter" idx="5"/>
          </p:nvPr>
        </p:nvSpPr>
        <p:spPr/>
        <p:txBody>
          <a:bodyPr/>
          <a:lstStyle/>
          <a:p>
            <a:fld id="{55EA3894-BC09-4CF5-A39B-8EB472A2E12D}" type="slidenum">
              <a:rPr lang="en-US" smtClean="0"/>
              <a:t>10</a:t>
            </a:fld>
            <a:endParaRPr lang="en-US"/>
          </a:p>
        </p:txBody>
      </p:sp>
    </p:spTree>
    <p:extLst>
      <p:ext uri="{BB962C8B-B14F-4D97-AF65-F5344CB8AC3E}">
        <p14:creationId xmlns:p14="http://schemas.microsoft.com/office/powerpoint/2010/main" val="35611689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ZeRO</a:t>
            </a:r>
            <a:r>
              <a:rPr lang="en-US" dirty="0"/>
              <a:t>-Infinity employs powerful optimizations to achieve good training efficiency. One such optimization is the overlap centric design which ensures that data communication across </a:t>
            </a:r>
            <a:r>
              <a:rPr lang="en-US" dirty="0" err="1"/>
              <a:t>NVMe</a:t>
            </a:r>
            <a:r>
              <a:rPr lang="en-US" dirty="0"/>
              <a:t>, CPU, and GPU memories are overlapped with GPU computation to effectively hide the communication latencies. This means that layers are prefetched ahead of use, and the prefetching overlaps the computation of earlier layers. For example, the figure shows that the computation of layer </a:t>
            </a:r>
            <a:r>
              <a:rPr lang="en-US" dirty="0" err="1"/>
              <a:t>i</a:t>
            </a:r>
            <a:r>
              <a:rPr lang="en-US" dirty="0"/>
              <a:t> during the forward pass is overlapped with the prefetching of layer i+1 from CPU into GPU, and the prefetching of layer i+2 from </a:t>
            </a:r>
            <a:r>
              <a:rPr lang="en-US" dirty="0" err="1"/>
              <a:t>NVMe</a:t>
            </a:r>
            <a:r>
              <a:rPr lang="en-US" dirty="0"/>
              <a:t> into CPU. The overlap centric design is implemented using the Infinity Offload Engine of </a:t>
            </a:r>
            <a:r>
              <a:rPr lang="en-US" dirty="0" err="1"/>
              <a:t>ZeRO</a:t>
            </a:r>
            <a:r>
              <a:rPr lang="en-US" dirty="0"/>
              <a:t>-Infinity. The Infinity Offload Engine manages the pinned memory buffers for </a:t>
            </a:r>
            <a:r>
              <a:rPr lang="en-US" dirty="0" err="1"/>
              <a:t>NVMe</a:t>
            </a:r>
            <a:r>
              <a:rPr lang="en-US" dirty="0"/>
              <a:t> data transfers and utilizes the </a:t>
            </a:r>
            <a:r>
              <a:rPr lang="en-US" dirty="0" err="1"/>
              <a:t>DeepNVMe</a:t>
            </a:r>
            <a:r>
              <a:rPr lang="en-US" dirty="0"/>
              <a:t> module for fast </a:t>
            </a:r>
            <a:r>
              <a:rPr lang="en-US" dirty="0" err="1"/>
              <a:t>NVMe</a:t>
            </a:r>
            <a:r>
              <a:rPr lang="en-US" dirty="0"/>
              <a:t> data transfers. The Infinity Offload Engine can be used as an independent library for offloading data to CPU/</a:t>
            </a:r>
            <a:r>
              <a:rPr lang="en-US" dirty="0" err="1"/>
              <a:t>NVMe</a:t>
            </a:r>
            <a:r>
              <a:rPr lang="en-US" dirty="0"/>
              <a:t> memories. </a:t>
            </a:r>
          </a:p>
        </p:txBody>
      </p:sp>
      <p:sp>
        <p:nvSpPr>
          <p:cNvPr id="4" name="Slide Number Placeholder 3"/>
          <p:cNvSpPr>
            <a:spLocks noGrp="1"/>
          </p:cNvSpPr>
          <p:nvPr>
            <p:ph type="sldNum" sz="quarter" idx="5"/>
          </p:nvPr>
        </p:nvSpPr>
        <p:spPr/>
        <p:txBody>
          <a:bodyPr/>
          <a:lstStyle/>
          <a:p>
            <a:fld id="{55EA3894-BC09-4CF5-A39B-8EB472A2E12D}" type="slidenum">
              <a:rPr lang="en-US" smtClean="0"/>
              <a:t>11</a:t>
            </a:fld>
            <a:endParaRPr lang="en-US"/>
          </a:p>
        </p:txBody>
      </p:sp>
    </p:spTree>
    <p:extLst>
      <p:ext uri="{BB962C8B-B14F-4D97-AF65-F5344CB8AC3E}">
        <p14:creationId xmlns:p14="http://schemas.microsoft.com/office/powerpoint/2010/main" val="9034836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ZeRO</a:t>
            </a:r>
            <a:r>
              <a:rPr lang="en-US" dirty="0"/>
              <a:t>-Infinity enables easy integration into models by automating data movement and model partitioning. </a:t>
            </a:r>
            <a:r>
              <a:rPr lang="en-US" dirty="0" err="1"/>
              <a:t>ZeRO</a:t>
            </a:r>
            <a:r>
              <a:rPr lang="en-US" dirty="0"/>
              <a:t>-Infinity provides automatic data movement by registering parameters so that it can materialize the parameter before use and release memory after use. </a:t>
            </a:r>
            <a:r>
              <a:rPr lang="en-US" dirty="0" err="1"/>
              <a:t>ZeRO</a:t>
            </a:r>
            <a:r>
              <a:rPr lang="en-US" dirty="0"/>
              <a:t>-Infinity also enables initialization of models that are larger than available GPU/CPU memory by automatically partitioning the model parameters at creation. Both these features are enabled by wrapping the model creation logic in the </a:t>
            </a:r>
            <a:r>
              <a:rPr lang="en-US" dirty="0" err="1"/>
              <a:t>ZeRO</a:t>
            </a:r>
            <a:r>
              <a:rPr lang="en-US" dirty="0"/>
              <a:t>-Infinity context manager as shown in the figure. </a:t>
            </a:r>
          </a:p>
        </p:txBody>
      </p:sp>
      <p:sp>
        <p:nvSpPr>
          <p:cNvPr id="4" name="Slide Number Placeholder 3"/>
          <p:cNvSpPr>
            <a:spLocks noGrp="1"/>
          </p:cNvSpPr>
          <p:nvPr>
            <p:ph type="sldNum" sz="quarter" idx="5"/>
          </p:nvPr>
        </p:nvSpPr>
        <p:spPr/>
        <p:txBody>
          <a:bodyPr/>
          <a:lstStyle/>
          <a:p>
            <a:fld id="{55EA3894-BC09-4CF5-A39B-8EB472A2E12D}" type="slidenum">
              <a:rPr lang="en-US" smtClean="0"/>
              <a:t>12</a:t>
            </a:fld>
            <a:endParaRPr lang="en-US"/>
          </a:p>
        </p:txBody>
      </p:sp>
    </p:spTree>
    <p:extLst>
      <p:ext uri="{BB962C8B-B14F-4D97-AF65-F5344CB8AC3E}">
        <p14:creationId xmlns:p14="http://schemas.microsoft.com/office/powerpoint/2010/main" val="2988731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ZeRO</a:t>
            </a:r>
            <a:r>
              <a:rPr lang="en-US" dirty="0"/>
              <a:t>-Infinity enables massive scaling of models, thus making it possible to train models with hundreds of trillions of parameters on a few hundred DGX-2 nodes. In particular, </a:t>
            </a:r>
            <a:r>
              <a:rPr lang="en-US" dirty="0" err="1"/>
              <a:t>ZeRO</a:t>
            </a:r>
            <a:r>
              <a:rPr lang="en-US" dirty="0"/>
              <a:t>-Infinity fits a trillion-parameter model on a single DGX-2 node, and scales model size linearly with node count. In comparison, the SOTA 3D parallelism cannot scale models to such massive sizes. </a:t>
            </a:r>
          </a:p>
        </p:txBody>
      </p:sp>
      <p:sp>
        <p:nvSpPr>
          <p:cNvPr id="4" name="Slide Number Placeholder 3"/>
          <p:cNvSpPr>
            <a:spLocks noGrp="1"/>
          </p:cNvSpPr>
          <p:nvPr>
            <p:ph type="sldNum" sz="quarter" idx="5"/>
          </p:nvPr>
        </p:nvSpPr>
        <p:spPr/>
        <p:txBody>
          <a:bodyPr/>
          <a:lstStyle/>
          <a:p>
            <a:fld id="{55EA3894-BC09-4CF5-A39B-8EB472A2E12D}" type="slidenum">
              <a:rPr lang="en-US" smtClean="0"/>
              <a:t>14</a:t>
            </a:fld>
            <a:endParaRPr lang="en-US"/>
          </a:p>
        </p:txBody>
      </p:sp>
    </p:spTree>
    <p:extLst>
      <p:ext uri="{BB962C8B-B14F-4D97-AF65-F5344CB8AC3E}">
        <p14:creationId xmlns:p14="http://schemas.microsoft.com/office/powerpoint/2010/main" val="30644508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ZeRO</a:t>
            </a:r>
            <a:r>
              <a:rPr lang="en-US" dirty="0"/>
              <a:t>-Infinity can match the training efficiency of SOTA 3D parallelism for largest model sizes (500B parameters) that are trainable by the existing techniques. For larger models, </a:t>
            </a:r>
            <a:r>
              <a:rPr lang="en-US" dirty="0" err="1"/>
              <a:t>ZeRO</a:t>
            </a:r>
            <a:r>
              <a:rPr lang="en-US" dirty="0"/>
              <a:t>-Infinity achieves good training efficiency until 20T parameters, where a noticeable efficiency drop is observed due to small batch sizes. Activation offloading to </a:t>
            </a:r>
            <a:r>
              <a:rPr lang="en-US" dirty="0" err="1"/>
              <a:t>NVMe</a:t>
            </a:r>
            <a:r>
              <a:rPr lang="en-US" dirty="0"/>
              <a:t> could help to boost efficiency at this extreme scale. </a:t>
            </a:r>
          </a:p>
        </p:txBody>
      </p:sp>
      <p:sp>
        <p:nvSpPr>
          <p:cNvPr id="4" name="Slide Number Placeholder 3"/>
          <p:cNvSpPr>
            <a:spLocks noGrp="1"/>
          </p:cNvSpPr>
          <p:nvPr>
            <p:ph type="sldNum" sz="quarter" idx="5"/>
          </p:nvPr>
        </p:nvSpPr>
        <p:spPr/>
        <p:txBody>
          <a:bodyPr/>
          <a:lstStyle/>
          <a:p>
            <a:fld id="{55EA3894-BC09-4CF5-A39B-8EB472A2E12D}" type="slidenum">
              <a:rPr lang="en-US" smtClean="0"/>
              <a:t>15</a:t>
            </a:fld>
            <a:endParaRPr lang="en-US"/>
          </a:p>
        </p:txBody>
      </p:sp>
    </p:spTree>
    <p:extLst>
      <p:ext uri="{BB962C8B-B14F-4D97-AF65-F5344CB8AC3E}">
        <p14:creationId xmlns:p14="http://schemas.microsoft.com/office/powerpoint/2010/main" val="40431519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ZeRO</a:t>
            </a:r>
            <a:r>
              <a:rPr lang="en-US" dirty="0"/>
              <a:t>-Infinity achieves super-linear scalability when training a 1 trillion parameter model on 4 nodes to 32 nodes. This is a weak scaling result where batch size per node is kept constant as we increase node count. </a:t>
            </a:r>
            <a:r>
              <a:rPr lang="en-US" dirty="0" err="1"/>
              <a:t>ZeRO</a:t>
            </a:r>
            <a:r>
              <a:rPr lang="en-US" dirty="0"/>
              <a:t>-Infinity exceeds linear scaling by exploiting the increasing PCIe and </a:t>
            </a:r>
            <a:r>
              <a:rPr lang="en-US" dirty="0" err="1"/>
              <a:t>NVMe</a:t>
            </a:r>
            <a:r>
              <a:rPr lang="en-US" dirty="0"/>
              <a:t> bandwidth.</a:t>
            </a:r>
          </a:p>
        </p:txBody>
      </p:sp>
      <p:sp>
        <p:nvSpPr>
          <p:cNvPr id="4" name="Slide Number Placeholder 3"/>
          <p:cNvSpPr>
            <a:spLocks noGrp="1"/>
          </p:cNvSpPr>
          <p:nvPr>
            <p:ph type="sldNum" sz="quarter" idx="5"/>
          </p:nvPr>
        </p:nvSpPr>
        <p:spPr/>
        <p:txBody>
          <a:bodyPr/>
          <a:lstStyle/>
          <a:p>
            <a:fld id="{55EA3894-BC09-4CF5-A39B-8EB472A2E12D}" type="slidenum">
              <a:rPr lang="en-US" smtClean="0"/>
              <a:t>16</a:t>
            </a:fld>
            <a:endParaRPr lang="en-US"/>
          </a:p>
        </p:txBody>
      </p:sp>
    </p:spTree>
    <p:extLst>
      <p:ext uri="{BB962C8B-B14F-4D97-AF65-F5344CB8AC3E}">
        <p14:creationId xmlns:p14="http://schemas.microsoft.com/office/powerpoint/2010/main" val="31366974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ZeRO</a:t>
            </a:r>
            <a:r>
              <a:rPr lang="en-US" dirty="0"/>
              <a:t>-Infinity democratizes model training by significantly reducing the hardware requirements for large models. With </a:t>
            </a:r>
            <a:r>
              <a:rPr lang="en-US" dirty="0" err="1"/>
              <a:t>ZeRO</a:t>
            </a:r>
            <a:r>
              <a:rPr lang="en-US" dirty="0"/>
              <a:t>-Infinity, model scientists can now train or finetune models with up to 1 trillion parameters in one dgx-2 node. </a:t>
            </a:r>
          </a:p>
        </p:txBody>
      </p:sp>
      <p:sp>
        <p:nvSpPr>
          <p:cNvPr id="4" name="Slide Number Placeholder 3"/>
          <p:cNvSpPr>
            <a:spLocks noGrp="1"/>
          </p:cNvSpPr>
          <p:nvPr>
            <p:ph type="sldNum" sz="quarter" idx="5"/>
          </p:nvPr>
        </p:nvSpPr>
        <p:spPr/>
        <p:txBody>
          <a:bodyPr/>
          <a:lstStyle/>
          <a:p>
            <a:fld id="{55EA3894-BC09-4CF5-A39B-8EB472A2E12D}" type="slidenum">
              <a:rPr lang="en-US" smtClean="0"/>
              <a:t>17</a:t>
            </a:fld>
            <a:endParaRPr lang="en-US"/>
          </a:p>
        </p:txBody>
      </p:sp>
    </p:spTree>
    <p:extLst>
      <p:ext uri="{BB962C8B-B14F-4D97-AF65-F5344CB8AC3E}">
        <p14:creationId xmlns:p14="http://schemas.microsoft.com/office/powerpoint/2010/main" val="30681104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round up the evaluation by briefly examining the impact of two </a:t>
            </a:r>
            <a:r>
              <a:rPr lang="en-US" dirty="0" err="1"/>
              <a:t>ZeRO</a:t>
            </a:r>
            <a:r>
              <a:rPr lang="en-US" dirty="0"/>
              <a:t>-Infinity features on performance. </a:t>
            </a:r>
          </a:p>
          <a:p>
            <a:endParaRPr lang="en-US" dirty="0"/>
          </a:p>
          <a:p>
            <a:r>
              <a:rPr lang="en-US" dirty="0"/>
              <a:t>The figure on the left shows the impact of prefetching and overlapping for different batch sizes. We observe that prefetching and overlapping improve performance for small batch sizes by hiding communication latencies. On the other hand, larger batch sizes have sufficient computation to hide communication latencies by themselves and so do not benefit from this feature. </a:t>
            </a:r>
          </a:p>
          <a:p>
            <a:endParaRPr lang="en-US" dirty="0"/>
          </a:p>
          <a:p>
            <a:r>
              <a:rPr lang="en-US" dirty="0"/>
              <a:t>The figure on the right shows the overhead of offloading activation checkpoints to CPU memory for different hidden dimensions. The results show that this overhead is negligible for large hidden dimensions that found in the massive models that require this feature. The smaller hidden dimensions with higher overheads are found in smaller models which don’t need this feature anyway. </a:t>
            </a:r>
          </a:p>
        </p:txBody>
      </p:sp>
      <p:sp>
        <p:nvSpPr>
          <p:cNvPr id="4" name="Slide Number Placeholder 3"/>
          <p:cNvSpPr>
            <a:spLocks noGrp="1"/>
          </p:cNvSpPr>
          <p:nvPr>
            <p:ph type="sldNum" sz="quarter" idx="5"/>
          </p:nvPr>
        </p:nvSpPr>
        <p:spPr/>
        <p:txBody>
          <a:bodyPr/>
          <a:lstStyle/>
          <a:p>
            <a:fld id="{55EA3894-BC09-4CF5-A39B-8EB472A2E12D}" type="slidenum">
              <a:rPr lang="en-US" smtClean="0"/>
              <a:t>18</a:t>
            </a:fld>
            <a:endParaRPr lang="en-US"/>
          </a:p>
        </p:txBody>
      </p:sp>
    </p:spTree>
    <p:extLst>
      <p:ext uri="{BB962C8B-B14F-4D97-AF65-F5344CB8AC3E}">
        <p14:creationId xmlns:p14="http://schemas.microsoft.com/office/powerpoint/2010/main" val="16908004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now return to our original 3 questions regarding how </a:t>
            </a:r>
            <a:r>
              <a:rPr lang="en-US" dirty="0" err="1"/>
              <a:t>ZeRO</a:t>
            </a:r>
            <a:r>
              <a:rPr lang="en-US" dirty="0"/>
              <a:t>-Infinity affects the large model training landscape: (1) GPU Memory Wall, (2) </a:t>
            </a:r>
            <a:r>
              <a:rPr lang="en-US" dirty="0" err="1"/>
              <a:t>Accessiblity</a:t>
            </a:r>
            <a:r>
              <a:rPr lang="en-US" dirty="0"/>
              <a:t> to large model training, and (3) Model code refactoring.</a:t>
            </a:r>
          </a:p>
        </p:txBody>
      </p:sp>
      <p:sp>
        <p:nvSpPr>
          <p:cNvPr id="4" name="Slide Number Placeholder 3"/>
          <p:cNvSpPr>
            <a:spLocks noGrp="1"/>
          </p:cNvSpPr>
          <p:nvPr>
            <p:ph type="sldNum" sz="quarter" idx="5"/>
          </p:nvPr>
        </p:nvSpPr>
        <p:spPr/>
        <p:txBody>
          <a:bodyPr/>
          <a:lstStyle/>
          <a:p>
            <a:fld id="{55EA3894-BC09-4CF5-A39B-8EB472A2E12D}" type="slidenum">
              <a:rPr lang="en-US" smtClean="0"/>
              <a:t>19</a:t>
            </a:fld>
            <a:endParaRPr lang="en-US"/>
          </a:p>
        </p:txBody>
      </p:sp>
    </p:spTree>
    <p:extLst>
      <p:ext uri="{BB962C8B-B14F-4D97-AF65-F5344CB8AC3E}">
        <p14:creationId xmlns:p14="http://schemas.microsoft.com/office/powerpoint/2010/main" val="21668069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see that </a:t>
            </a:r>
            <a:r>
              <a:rPr lang="en-US" dirty="0" err="1"/>
              <a:t>ZeRO</a:t>
            </a:r>
            <a:r>
              <a:rPr lang="en-US" dirty="0"/>
              <a:t>-Infinity has a positive impact on all three questions. </a:t>
            </a:r>
          </a:p>
          <a:p>
            <a:endParaRPr lang="en-US" dirty="0"/>
          </a:p>
          <a:p>
            <a:r>
              <a:rPr lang="en-US" dirty="0"/>
              <a:t>First, </a:t>
            </a:r>
            <a:r>
              <a:rPr lang="en-US" dirty="0" err="1"/>
              <a:t>ZeRO</a:t>
            </a:r>
            <a:r>
              <a:rPr lang="en-US" dirty="0"/>
              <a:t>-Infinity enables model scaling beyond the limitations of GPU Memory sizes, such as enabling models that are 50X larger. For example, a 32T parameter model can be trained on 512 GPUs instead of 25K GPUs. </a:t>
            </a:r>
          </a:p>
          <a:p>
            <a:endParaRPr lang="en-US" dirty="0"/>
          </a:p>
          <a:p>
            <a:r>
              <a:rPr lang="en-US" dirty="0"/>
              <a:t>Second,  </a:t>
            </a:r>
            <a:r>
              <a:rPr lang="en-US" dirty="0" err="1"/>
              <a:t>ZeRO</a:t>
            </a:r>
            <a:r>
              <a:rPr lang="en-US" dirty="0"/>
              <a:t>-Infinity provides broader access to large model training, for example enabling finetuning a GPT-3 size model (175B) on a single node rather than 16 nodes. </a:t>
            </a:r>
          </a:p>
          <a:p>
            <a:endParaRPr lang="en-US" dirty="0"/>
          </a:p>
          <a:p>
            <a:r>
              <a:rPr lang="en-US" dirty="0"/>
              <a:t>Third, </a:t>
            </a:r>
            <a:r>
              <a:rPr lang="en-US" dirty="0" err="1"/>
              <a:t>ZeRO</a:t>
            </a:r>
            <a:r>
              <a:rPr lang="en-US" dirty="0"/>
              <a:t>-Infinity is easy to use because it does not require model refactoring. </a:t>
            </a:r>
          </a:p>
        </p:txBody>
      </p:sp>
      <p:sp>
        <p:nvSpPr>
          <p:cNvPr id="4" name="Slide Number Placeholder 3"/>
          <p:cNvSpPr>
            <a:spLocks noGrp="1"/>
          </p:cNvSpPr>
          <p:nvPr>
            <p:ph type="sldNum" sz="quarter" idx="5"/>
          </p:nvPr>
        </p:nvSpPr>
        <p:spPr/>
        <p:txBody>
          <a:bodyPr/>
          <a:lstStyle/>
          <a:p>
            <a:fld id="{55EA3894-BC09-4CF5-A39B-8EB472A2E12D}" type="slidenum">
              <a:rPr lang="en-US" smtClean="0"/>
              <a:t>20</a:t>
            </a:fld>
            <a:endParaRPr lang="en-US"/>
          </a:p>
        </p:txBody>
      </p:sp>
    </p:spTree>
    <p:extLst>
      <p:ext uri="{BB962C8B-B14F-4D97-AF65-F5344CB8AC3E}">
        <p14:creationId xmlns:p14="http://schemas.microsoft.com/office/powerpoint/2010/main" val="14680844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the last two years, model sizes have increased by 240x while the amount of GPU memory has increased by merely 2x. It is no longer possible to fit large models on a single GPU device and DL training systems have evolved to combine multiple forms of parallelism such as tensor-slicing, pipeline parallelism and </a:t>
            </a:r>
            <a:r>
              <a:rPr lang="en-US" err="1"/>
              <a:t>ZeRO</a:t>
            </a:r>
            <a:r>
              <a:rPr lang="en-US"/>
              <a:t> to leverage aggregate GPU memory in a cluster to support training these large models. </a:t>
            </a:r>
          </a:p>
          <a:p>
            <a:endParaRPr lang="en-US"/>
          </a:p>
          <a:p>
            <a:r>
              <a:rPr lang="en-US"/>
              <a:t>Given this large model training landscape, three questions arises:</a:t>
            </a:r>
          </a:p>
          <a:p>
            <a:endParaRPr lang="en-US"/>
          </a:p>
          <a:p>
            <a:pPr marL="228600" indent="-228600">
              <a:buAutoNum type="arabicParenR"/>
            </a:pPr>
            <a:r>
              <a:rPr lang="en-US"/>
              <a:t>How do we sustain the growth in model size, when the aggregate device memory is no longer sufficient to fit large models for training?</a:t>
            </a:r>
          </a:p>
          <a:p>
            <a:pPr marL="228600" indent="-228600">
              <a:buAutoNum type="arabicParenR"/>
            </a:pPr>
            <a:r>
              <a:rPr lang="en-US"/>
              <a:t>Once large models are trained, how do we make them more accessible for fine-tuning?</a:t>
            </a:r>
          </a:p>
          <a:p>
            <a:pPr marL="228600" indent="-228600">
              <a:buAutoNum type="arabicParenR"/>
            </a:pPr>
            <a:r>
              <a:rPr lang="en-US"/>
              <a:t>Existing technology like 3D parallelism that uses tensor-slicing and pipeline parallelism requires major core refactoring which is error prone and painful. Is there a way to simply the pipeline for data scientist for large model training?</a:t>
            </a:r>
          </a:p>
          <a:p>
            <a:pPr marL="228600" indent="-228600">
              <a:buAutoNum type="arabicParenR"/>
            </a:pPr>
            <a:endParaRPr lang="en-US"/>
          </a:p>
          <a:p>
            <a:pPr marL="0" indent="0">
              <a:buNone/>
            </a:pPr>
            <a:r>
              <a:rPr lang="en-US"/>
              <a:t>In the next slides I will talk about how we can address these challenges with </a:t>
            </a:r>
            <a:r>
              <a:rPr lang="en-US" err="1"/>
              <a:t>ZeRO</a:t>
            </a:r>
            <a:r>
              <a:rPr lang="en-US"/>
              <a:t>-Infinity. Let us at the GPU Memory wall</a:t>
            </a:r>
          </a:p>
          <a:p>
            <a:endParaRPr lang="en-US"/>
          </a:p>
        </p:txBody>
      </p:sp>
      <p:sp>
        <p:nvSpPr>
          <p:cNvPr id="4" name="Slide Number Placeholder 3"/>
          <p:cNvSpPr>
            <a:spLocks noGrp="1"/>
          </p:cNvSpPr>
          <p:nvPr>
            <p:ph type="sldNum" sz="quarter" idx="5"/>
          </p:nvPr>
        </p:nvSpPr>
        <p:spPr/>
        <p:txBody>
          <a:bodyPr/>
          <a:lstStyle/>
          <a:p>
            <a:fld id="{7C5917C0-6D30-442A-8B8E-2AF16F74835F}" type="slidenum">
              <a:rPr lang="en-US" smtClean="0"/>
              <a:t>2</a:t>
            </a:fld>
            <a:endParaRPr lang="en-US"/>
          </a:p>
        </p:txBody>
      </p:sp>
    </p:spTree>
    <p:extLst>
      <p:ext uri="{BB962C8B-B14F-4D97-AF65-F5344CB8AC3E}">
        <p14:creationId xmlns:p14="http://schemas.microsoft.com/office/powerpoint/2010/main" val="22914810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Actually, Modern clusters like the NVIDIA DGX-2 </a:t>
            </a:r>
            <a:r>
              <a:rPr lang="en-US" err="1"/>
              <a:t>superpod</a:t>
            </a:r>
            <a:r>
              <a:rPr lang="en-US"/>
              <a:t> have heterogeneous memory systems, where the aggregate GPU accounts for less than 2% of total storage/memory in the system. </a:t>
            </a:r>
          </a:p>
          <a:p>
            <a:endParaRPr lang="en-US"/>
          </a:p>
          <a:p>
            <a:r>
              <a:rPr lang="en-US"/>
              <a:t>From a memory perspective, a single DGX-2 node can support training a 20 billion parameter model with GPU only memory, but if we can leverage the available CPU and NVMe memory, it could support training a trillion parmaeter model. </a:t>
            </a:r>
          </a:p>
          <a:p>
            <a:endParaRPr lang="en-US"/>
          </a:p>
          <a:p>
            <a:r>
              <a:rPr lang="en-US"/>
              <a:t>A model like GPT-3 could be fine-tuned on a single node. </a:t>
            </a:r>
          </a:p>
          <a:p>
            <a:endParaRPr lang="en-US"/>
          </a:p>
          <a:p>
            <a:endParaRPr lang="en-US"/>
          </a:p>
        </p:txBody>
      </p:sp>
      <p:sp>
        <p:nvSpPr>
          <p:cNvPr id="4" name="Slide Number Placeholder 3"/>
          <p:cNvSpPr>
            <a:spLocks noGrp="1"/>
          </p:cNvSpPr>
          <p:nvPr>
            <p:ph type="sldNum" sz="quarter" idx="5"/>
          </p:nvPr>
        </p:nvSpPr>
        <p:spPr/>
        <p:txBody>
          <a:bodyPr/>
          <a:lstStyle/>
          <a:p>
            <a:fld id="{55EA3894-BC09-4CF5-A39B-8EB472A2E12D}" type="slidenum">
              <a:rPr lang="en-US" smtClean="0"/>
              <a:t>3</a:t>
            </a:fld>
            <a:endParaRPr lang="en-US"/>
          </a:p>
        </p:txBody>
      </p:sp>
    </p:spTree>
    <p:extLst>
      <p:ext uri="{BB962C8B-B14F-4D97-AF65-F5344CB8AC3E}">
        <p14:creationId xmlns:p14="http://schemas.microsoft.com/office/powerpoint/2010/main" val="39916483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how can we leverage non-GPU memory? Can we simply extend existing parallel technology to leverage CPU/NVME Memory? Lets take a look at our candidates:</a:t>
            </a:r>
          </a:p>
          <a:p>
            <a:endParaRPr lang="en-US"/>
          </a:p>
          <a:p>
            <a:r>
              <a:rPr lang="en-US"/>
              <a:t>Data parallelism replicated data across devices and is thus causes memory explosion due to redundancy</a:t>
            </a:r>
          </a:p>
          <a:p>
            <a:r>
              <a:rPr lang="en-US"/>
              <a:t>Tensor Slicing cannot scale beyond a single node even with data on GPU memory due to communication overhead</a:t>
            </a:r>
          </a:p>
          <a:p>
            <a:r>
              <a:rPr lang="en-US"/>
              <a:t>Pipeline parallelism can scale across nodes and offers great efficiency, but it also requires significant model code refactoring that defeats our goal to simplify large model training</a:t>
            </a:r>
          </a:p>
          <a:p>
            <a:endParaRPr lang="en-US"/>
          </a:p>
          <a:p>
            <a:r>
              <a:rPr lang="en-US"/>
              <a:t>But what about the </a:t>
            </a:r>
            <a:r>
              <a:rPr lang="en-US" err="1"/>
              <a:t>ZeRO</a:t>
            </a:r>
            <a:r>
              <a:rPr lang="en-US"/>
              <a:t> redundancy Optimizer?</a:t>
            </a:r>
          </a:p>
          <a:p>
            <a:r>
              <a:rPr lang="en-US"/>
              <a:t>It can not only scale efficiently across nodes to support trillions of parameters, but also does not require any model code refactoring. So </a:t>
            </a:r>
            <a:r>
              <a:rPr lang="en-US" err="1"/>
              <a:t>ZeRO</a:t>
            </a:r>
            <a:r>
              <a:rPr lang="en-US"/>
              <a:t> seems like a promising candidate. Lets do a quick recap of how it works</a:t>
            </a:r>
          </a:p>
          <a:p>
            <a:endParaRPr lang="en-US"/>
          </a:p>
        </p:txBody>
      </p:sp>
      <p:sp>
        <p:nvSpPr>
          <p:cNvPr id="4" name="Slide Number Placeholder 3"/>
          <p:cNvSpPr>
            <a:spLocks noGrp="1"/>
          </p:cNvSpPr>
          <p:nvPr>
            <p:ph type="sldNum" sz="quarter" idx="5"/>
          </p:nvPr>
        </p:nvSpPr>
        <p:spPr/>
        <p:txBody>
          <a:bodyPr/>
          <a:lstStyle/>
          <a:p>
            <a:fld id="{55EA3894-BC09-4CF5-A39B-8EB472A2E12D}" type="slidenum">
              <a:rPr lang="en-US" smtClean="0"/>
              <a:t>4</a:t>
            </a:fld>
            <a:endParaRPr lang="en-US"/>
          </a:p>
        </p:txBody>
      </p:sp>
    </p:spTree>
    <p:extLst>
      <p:ext uri="{BB962C8B-B14F-4D97-AF65-F5344CB8AC3E}">
        <p14:creationId xmlns:p14="http://schemas.microsoft.com/office/powerpoint/2010/main" val="20817219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ZeRO</a:t>
            </a:r>
            <a:r>
              <a:rPr lang="en-US"/>
              <a:t> is a memory efficient form of data parallelism. In data parallel training each GPU stores a replica of all the model states. However, in </a:t>
            </a:r>
            <a:r>
              <a:rPr lang="en-US" err="1"/>
              <a:t>ZeRO</a:t>
            </a:r>
            <a:r>
              <a:rPr lang="en-US"/>
              <a:t>, each GPU only stores a mutually exclusive subset of parameters entirely removing the redundancy. During training, when a parameter is needed, it is broadcasted from the owner GPU of that parameter to all the other GPUs over the GPU interconnect like </a:t>
            </a:r>
            <a:r>
              <a:rPr lang="en-US" err="1"/>
              <a:t>infiniband</a:t>
            </a:r>
            <a:endParaRPr lang="en-US"/>
          </a:p>
          <a:p>
            <a:endParaRPr lang="en-US"/>
          </a:p>
        </p:txBody>
      </p:sp>
      <p:sp>
        <p:nvSpPr>
          <p:cNvPr id="4" name="Slide Number Placeholder 3"/>
          <p:cNvSpPr>
            <a:spLocks noGrp="1"/>
          </p:cNvSpPr>
          <p:nvPr>
            <p:ph type="sldNum" sz="quarter" idx="5"/>
          </p:nvPr>
        </p:nvSpPr>
        <p:spPr/>
        <p:txBody>
          <a:bodyPr/>
          <a:lstStyle/>
          <a:p>
            <a:fld id="{C12FFD32-E3A7-4C14-9C46-4EA0079E8B3F}" type="slidenum">
              <a:rPr lang="en-US" smtClean="0"/>
              <a:t>5</a:t>
            </a:fld>
            <a:endParaRPr lang="en-US"/>
          </a:p>
        </p:txBody>
      </p:sp>
    </p:spTree>
    <p:extLst>
      <p:ext uri="{BB962C8B-B14F-4D97-AF65-F5344CB8AC3E}">
        <p14:creationId xmlns:p14="http://schemas.microsoft.com/office/powerpoint/2010/main" val="11853561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how can we extend </a:t>
            </a:r>
            <a:r>
              <a:rPr lang="en-US" err="1"/>
              <a:t>ZeRO</a:t>
            </a:r>
            <a:r>
              <a:rPr lang="en-US"/>
              <a:t> to use non-GPU memory? Can we by simply offload the model states to CPU/NVMe memory and move them to GPU only when they are needed.</a:t>
            </a:r>
          </a:p>
          <a:p>
            <a:endParaRPr lang="en-US"/>
          </a:p>
          <a:p>
            <a:r>
              <a:rPr lang="en-US"/>
              <a:t>In theory this would take us beyond the GPU memory wall, but to be practically useful, it is also necessary for the system to achieve good training efficiency or thoughput. To understand the impact of this offloading strategy on throughput we perform an analysis that measures the impact of the bandwidth between GPU and NVME/CPU memory on efficiency.</a:t>
            </a:r>
          </a:p>
          <a:p>
            <a:endParaRPr lang="en-US"/>
          </a:p>
          <a:p>
            <a:r>
              <a:rPr lang="en-US"/>
              <a:t>For our analysis, we define a simple efficiency metric as the ratio between compute time and compute and communication time. </a:t>
            </a:r>
          </a:p>
          <a:p>
            <a:r>
              <a:rPr lang="en-US"/>
              <a:t>	The compute time is estimated as a function of total computation during each iteration of training, and peak achievable thoughput achievable in the absence of any communication.</a:t>
            </a:r>
          </a:p>
          <a:p>
            <a:r>
              <a:rPr lang="en-US"/>
              <a:t>	The communication time is estimated as a function of total data movement and the slowest data movement bandwidth in the critical part.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	We can re-write the total data movement as a function </a:t>
            </a:r>
            <a:r>
              <a:rPr lang="en-US" err="1"/>
              <a:t>total_computation</a:t>
            </a:r>
            <a:r>
              <a:rPr lang="en-US"/>
              <a:t> and arithmetic intensity </a:t>
            </a:r>
            <a:r>
              <a:rPr lang="en-US" err="1"/>
              <a:t>wrt</a:t>
            </a:r>
            <a:r>
              <a:rPr lang="en-US"/>
              <a:t> to different data used in the training, and obtain efficiency as a function of the data type, communication bandwidth, achievable peak throughput and arithmetic intensity for a given set of model and training parameters </a:t>
            </a:r>
          </a:p>
          <a:p>
            <a:endParaRPr lang="en-US"/>
          </a:p>
          <a:p>
            <a:endParaRPr lang="en-US"/>
          </a:p>
        </p:txBody>
      </p:sp>
      <p:sp>
        <p:nvSpPr>
          <p:cNvPr id="4" name="Slide Number Placeholder 3"/>
          <p:cNvSpPr>
            <a:spLocks noGrp="1"/>
          </p:cNvSpPr>
          <p:nvPr>
            <p:ph type="sldNum" sz="quarter" idx="5"/>
          </p:nvPr>
        </p:nvSpPr>
        <p:spPr/>
        <p:txBody>
          <a:bodyPr/>
          <a:lstStyle/>
          <a:p>
            <a:fld id="{C12FFD32-E3A7-4C14-9C46-4EA0079E8B3F}" type="slidenum">
              <a:rPr lang="en-US" smtClean="0"/>
              <a:t>6</a:t>
            </a:fld>
            <a:endParaRPr lang="en-US"/>
          </a:p>
        </p:txBody>
      </p:sp>
    </p:spTree>
    <p:extLst>
      <p:ext uri="{BB962C8B-B14F-4D97-AF65-F5344CB8AC3E}">
        <p14:creationId xmlns:p14="http://schemas.microsoft.com/office/powerpoint/2010/main" val="1964420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With our efficiency formulation, we can plot efficiency as a function of bandwidth for different data used during the training such as parameter, gradients, optimizer states and activations, for different batch sizes. These plots can tell us for a given data type, and batch size, how much bandwidth is necessary for </a:t>
            </a:r>
            <a:r>
              <a:rPr lang="en-US" err="1"/>
              <a:t>ZeRO</a:t>
            </a:r>
            <a:r>
              <a:rPr lang="en-US"/>
              <a:t> with CPU/NVMe offload to remain efficient.</a:t>
            </a:r>
          </a:p>
          <a:p>
            <a:endParaRPr lang="en-US"/>
          </a:p>
          <a:p>
            <a:r>
              <a:rPr lang="en-US"/>
              <a:t>For example, for the training with </a:t>
            </a:r>
            <a:r>
              <a:rPr lang="en-US" err="1"/>
              <a:t>ZeRO</a:t>
            </a:r>
            <a:r>
              <a:rPr lang="en-US"/>
              <a:t> to be efficient on a DGX-2 system where each GPU can achieve about 70 </a:t>
            </a:r>
            <a:r>
              <a:rPr lang="en-US" err="1"/>
              <a:t>TFlops</a:t>
            </a:r>
            <a:r>
              <a:rPr lang="en-US"/>
              <a:t> in real performance without communication, we need 60 GB/s offload communication bandwidth to read and write parameter and gradients, 1.5TB/s bandwidth for optimizer states, and 4 GB/s for activations if we use a batch size of 2K tokens per GPU.</a:t>
            </a:r>
          </a:p>
        </p:txBody>
      </p:sp>
      <p:sp>
        <p:nvSpPr>
          <p:cNvPr id="4" name="Slide Number Placeholder 3"/>
          <p:cNvSpPr>
            <a:spLocks noGrp="1"/>
          </p:cNvSpPr>
          <p:nvPr>
            <p:ph type="sldNum" sz="quarter" idx="5"/>
          </p:nvPr>
        </p:nvSpPr>
        <p:spPr/>
        <p:txBody>
          <a:bodyPr/>
          <a:lstStyle/>
          <a:p>
            <a:fld id="{55EA3894-BC09-4CF5-A39B-8EB472A2E12D}" type="slidenum">
              <a:rPr lang="en-US" smtClean="0"/>
              <a:t>7</a:t>
            </a:fld>
            <a:endParaRPr lang="en-US"/>
          </a:p>
        </p:txBody>
      </p:sp>
    </p:spTree>
    <p:extLst>
      <p:ext uri="{BB962C8B-B14F-4D97-AF65-F5344CB8AC3E}">
        <p14:creationId xmlns:p14="http://schemas.microsoft.com/office/powerpoint/2010/main" val="37382877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Given these requirements, lets consider training a massive model on 1K GPU 64 nodes DGX-2 cluster with </a:t>
            </a:r>
            <a:r>
              <a:rPr lang="en-US" err="1"/>
              <a:t>ZeRO</a:t>
            </a:r>
            <a:r>
              <a:rPr lang="en-US"/>
              <a:t> where parameters, gradients, optimizer states and activations are all offloaded to CPU or NVME memory.</a:t>
            </a:r>
          </a:p>
          <a:p>
            <a:endParaRPr lang="en-US"/>
          </a:p>
          <a:p>
            <a:r>
              <a:rPr lang="en-US"/>
              <a:t>The NVMe peak </a:t>
            </a:r>
            <a:r>
              <a:rPr lang="en-US" err="1"/>
              <a:t>bw</a:t>
            </a:r>
            <a:r>
              <a:rPr lang="en-US"/>
              <a:t> on a DGX-2 system is about 28GB/s, while the CPU memory bandwidth is a couple of hundreds of GB/s. </a:t>
            </a:r>
          </a:p>
          <a:p>
            <a:endParaRPr lang="en-US"/>
          </a:p>
          <a:p>
            <a:r>
              <a:rPr lang="en-US"/>
              <a:t>For parameters and gradients, since each parameter is owned by a unique GPU in </a:t>
            </a:r>
            <a:r>
              <a:rPr lang="en-US" err="1"/>
              <a:t>ZeRO</a:t>
            </a:r>
            <a:r>
              <a:rPr lang="en-US"/>
              <a:t>, the bandwidth from NVMe/CPU is limited by the PCIe link bandwidth between that GPU and the NVMe memory which is only about 12 GB/s. This severely restricts efficiency of </a:t>
            </a:r>
            <a:r>
              <a:rPr lang="en-US" err="1"/>
              <a:t>ZeRO</a:t>
            </a:r>
            <a:r>
              <a:rPr lang="en-US"/>
              <a:t> compared to running it directly from GPU memory.</a:t>
            </a:r>
          </a:p>
          <a:p>
            <a:endParaRPr lang="en-US"/>
          </a:p>
          <a:p>
            <a:r>
              <a:rPr lang="en-US"/>
              <a:t>Optimizer states on the other hand are updated in parallel across all nodes in </a:t>
            </a:r>
            <a:r>
              <a:rPr lang="en-US" err="1"/>
              <a:t>ZeRO</a:t>
            </a:r>
            <a:r>
              <a:rPr lang="en-US"/>
              <a:t>. Therefore, the required data movement can occur in parallel across all nodes, achieving an aggregate the NVMe bandwidth 1.7 TB/s bandwidth across 64 nodes. This is more than sufficient to achieve good efficiency.</a:t>
            </a:r>
          </a:p>
          <a:p>
            <a:endParaRPr lang="en-US"/>
          </a:p>
          <a:p>
            <a:r>
              <a:rPr lang="en-US"/>
              <a:t>Furthermore, while activation memory bandwidth from NVMe is insufficient, the bandwidth from CPU memory is sufficient to achieve good efficiency. </a:t>
            </a:r>
          </a:p>
          <a:p>
            <a:r>
              <a:rPr lang="en-US"/>
              <a:t> </a:t>
            </a:r>
          </a:p>
          <a:p>
            <a:r>
              <a:rPr lang="en-US"/>
              <a:t>In summary, our analysis shows that </a:t>
            </a:r>
            <a:r>
              <a:rPr lang="en-US" err="1"/>
              <a:t>ZeRO</a:t>
            </a:r>
            <a:r>
              <a:rPr lang="en-US"/>
              <a:t> with CPU/NVMe Offload can enable offloading of optimizer states to NVMe, and activations to CPU memory but requires parameters and gradients to stay in GPU memory. While this is very encouraging, leaving parameters and gradients in GPU memory still creates a GPU memory bottleneck. Can we do better and offload everything to completely transcend the GPU memory wall while still remaining efficient? </a:t>
            </a:r>
          </a:p>
          <a:p>
            <a:endParaRPr lang="en-US"/>
          </a:p>
          <a:p>
            <a:r>
              <a:rPr lang="en-US"/>
              <a:t>This was one of the main motivations behind the design of </a:t>
            </a:r>
            <a:r>
              <a:rPr lang="en-US" err="1"/>
              <a:t>ZeRO</a:t>
            </a:r>
            <a:r>
              <a:rPr lang="en-US"/>
              <a:t>-Infinity. </a:t>
            </a:r>
          </a:p>
          <a:p>
            <a:endParaRPr lang="en-US"/>
          </a:p>
          <a:p>
            <a:endParaRPr lang="en-US"/>
          </a:p>
        </p:txBody>
      </p:sp>
      <p:sp>
        <p:nvSpPr>
          <p:cNvPr id="4" name="Slide Number Placeholder 3"/>
          <p:cNvSpPr>
            <a:spLocks noGrp="1"/>
          </p:cNvSpPr>
          <p:nvPr>
            <p:ph type="sldNum" sz="quarter" idx="5"/>
          </p:nvPr>
        </p:nvSpPr>
        <p:spPr/>
        <p:txBody>
          <a:bodyPr/>
          <a:lstStyle/>
          <a:p>
            <a:fld id="{C12FFD32-E3A7-4C14-9C46-4EA0079E8B3F}" type="slidenum">
              <a:rPr lang="en-US" smtClean="0"/>
              <a:t>8</a:t>
            </a:fld>
            <a:endParaRPr lang="en-US"/>
          </a:p>
        </p:txBody>
      </p:sp>
    </p:spTree>
    <p:extLst>
      <p:ext uri="{BB962C8B-B14F-4D97-AF65-F5344CB8AC3E}">
        <p14:creationId xmlns:p14="http://schemas.microsoft.com/office/powerpoint/2010/main" val="1964420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core differences between </a:t>
            </a:r>
            <a:r>
              <a:rPr lang="en-US" dirty="0" err="1"/>
              <a:t>ZeRO</a:t>
            </a:r>
            <a:r>
              <a:rPr lang="en-US" dirty="0"/>
              <a:t> and </a:t>
            </a:r>
            <a:r>
              <a:rPr lang="en-US" dirty="0" err="1"/>
              <a:t>ZeRO</a:t>
            </a:r>
            <a:r>
              <a:rPr lang="en-US" dirty="0"/>
              <a:t> Infinity is in data partitioning and communication strategy. </a:t>
            </a:r>
            <a:r>
              <a:rPr lang="en-US" dirty="0" err="1"/>
              <a:t>ZeRO</a:t>
            </a:r>
            <a:r>
              <a:rPr lang="en-US" dirty="0"/>
              <a:t> Infinity partitions each individual parameter across all data parallel GPUs before offloading it to </a:t>
            </a:r>
            <a:r>
              <a:rPr lang="en-US" dirty="0" err="1"/>
              <a:t>NVMe</a:t>
            </a:r>
            <a:r>
              <a:rPr lang="en-US" dirty="0"/>
              <a:t>. When a parameter is needed during training, each of its partition is moved to the owner GPUs using multiple PCIe links in parallel. Then to reconstruct the full-parameter on each GPU, it uses an all-gather operation instead of a broadcast. My colleague Tunji will show this in action shortly.</a:t>
            </a:r>
          </a:p>
          <a:p>
            <a:endParaRPr lang="en-US" dirty="0"/>
          </a:p>
          <a:p>
            <a:r>
              <a:rPr lang="en-US" dirty="0"/>
              <a:t>Note that this remapping of data allows the </a:t>
            </a:r>
            <a:r>
              <a:rPr lang="en-US" dirty="0" err="1"/>
              <a:t>NVMe</a:t>
            </a:r>
            <a:r>
              <a:rPr lang="en-US" dirty="0"/>
              <a:t> to GPU bandwidth to increase linearly with the number of data parallel GPUs. On a single DGX-2 we can achieve near peak </a:t>
            </a:r>
            <a:r>
              <a:rPr lang="en-US" dirty="0" err="1"/>
              <a:t>NVMe</a:t>
            </a:r>
            <a:r>
              <a:rPr lang="en-US" dirty="0"/>
              <a:t> bandwidth of 28GB/s and on a 64 node cluster, a massive 1.8 TB/s bandwidth, far beyond what is needed to offload parameters and gradients. </a:t>
            </a:r>
          </a:p>
          <a:p>
            <a:endParaRPr lang="en-US" dirty="0"/>
          </a:p>
          <a:p>
            <a:r>
              <a:rPr lang="en-US" dirty="0"/>
              <a:t>The impact of this linear increase in bandwidth is demonstrated with the figure in the bottom showing weak scaling of </a:t>
            </a:r>
            <a:r>
              <a:rPr lang="en-US" dirty="0" err="1"/>
              <a:t>ZeRO</a:t>
            </a:r>
            <a:r>
              <a:rPr lang="en-US" dirty="0"/>
              <a:t>-Infinity and </a:t>
            </a:r>
            <a:r>
              <a:rPr lang="en-US" dirty="0" err="1"/>
              <a:t>ZeRO</a:t>
            </a:r>
            <a:r>
              <a:rPr lang="en-US" dirty="0"/>
              <a:t>-Offload. Note that both of them have similar performance on a single GPU, but </a:t>
            </a:r>
            <a:r>
              <a:rPr lang="en-US" dirty="0" err="1"/>
              <a:t>ZeRO</a:t>
            </a:r>
            <a:r>
              <a:rPr lang="en-US" dirty="0"/>
              <a:t>-Infinity gets over 2x faster with larger number of nodes due to the increased aggregate </a:t>
            </a:r>
            <a:r>
              <a:rPr lang="en-US" dirty="0" err="1"/>
              <a:t>NVMe</a:t>
            </a:r>
            <a:r>
              <a:rPr lang="en-US" dirty="0"/>
              <a:t> bandwidth. In fact, at scale </a:t>
            </a:r>
            <a:r>
              <a:rPr lang="en-US" dirty="0" err="1"/>
              <a:t>ZeRO</a:t>
            </a:r>
            <a:r>
              <a:rPr lang="en-US" dirty="0"/>
              <a:t>-Infinity is no longer bottlenecked by the </a:t>
            </a:r>
            <a:r>
              <a:rPr lang="en-US" dirty="0" err="1"/>
              <a:t>NVMe</a:t>
            </a:r>
            <a:r>
              <a:rPr lang="en-US" dirty="0"/>
              <a:t> or CPU bandwidth but rather by the GPU-GPU bandwidth of the </a:t>
            </a:r>
            <a:r>
              <a:rPr lang="en-US" dirty="0" err="1"/>
              <a:t>Allgather</a:t>
            </a:r>
            <a:r>
              <a:rPr lang="en-US" dirty="0"/>
              <a:t>.</a:t>
            </a:r>
          </a:p>
          <a:p>
            <a:endParaRPr lang="en-US" dirty="0"/>
          </a:p>
          <a:p>
            <a:r>
              <a:rPr lang="en-US" dirty="0"/>
              <a:t>Next my colleague, Tunji will show </a:t>
            </a:r>
            <a:r>
              <a:rPr lang="en-US" dirty="0" err="1"/>
              <a:t>ZeRO</a:t>
            </a:r>
            <a:r>
              <a:rPr lang="en-US" dirty="0"/>
              <a:t>-Infinity in action and provide a deeper dive into optimizations and performance of </a:t>
            </a:r>
            <a:r>
              <a:rPr lang="en-US" dirty="0" err="1"/>
              <a:t>ZeRO</a:t>
            </a:r>
            <a:r>
              <a:rPr lang="en-US" dirty="0"/>
              <a:t>-Infinity.</a:t>
            </a:r>
          </a:p>
          <a:p>
            <a:endParaRPr lang="en-US" dirty="0"/>
          </a:p>
          <a:p>
            <a:endParaRPr lang="en-US" dirty="0"/>
          </a:p>
        </p:txBody>
      </p:sp>
      <p:sp>
        <p:nvSpPr>
          <p:cNvPr id="4" name="Slide Number Placeholder 3"/>
          <p:cNvSpPr>
            <a:spLocks noGrp="1"/>
          </p:cNvSpPr>
          <p:nvPr>
            <p:ph type="sldNum" sz="quarter" idx="5"/>
          </p:nvPr>
        </p:nvSpPr>
        <p:spPr/>
        <p:txBody>
          <a:bodyPr/>
          <a:lstStyle/>
          <a:p>
            <a:fld id="{C12FFD32-E3A7-4C14-9C46-4EA0079E8B3F}" type="slidenum">
              <a:rPr lang="en-US" smtClean="0"/>
              <a:t>9</a:t>
            </a:fld>
            <a:endParaRPr lang="en-US"/>
          </a:p>
        </p:txBody>
      </p:sp>
    </p:spTree>
    <p:extLst>
      <p:ext uri="{BB962C8B-B14F-4D97-AF65-F5344CB8AC3E}">
        <p14:creationId xmlns:p14="http://schemas.microsoft.com/office/powerpoint/2010/main" val="5482129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428E9-360B-455D-90DF-6D0B5656FD6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CC1035C-73B6-4523-A181-C6C78FF0921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25554BD-AD38-41BC-8CEE-A5949F01953D}"/>
              </a:ext>
            </a:extLst>
          </p:cNvPr>
          <p:cNvSpPr>
            <a:spLocks noGrp="1"/>
          </p:cNvSpPr>
          <p:nvPr>
            <p:ph type="dt" sz="half" idx="10"/>
          </p:nvPr>
        </p:nvSpPr>
        <p:spPr/>
        <p:txBody>
          <a:bodyPr/>
          <a:lstStyle/>
          <a:p>
            <a:fld id="{0CA97305-9685-4009-8ADB-24AF1F13517F}" type="datetimeFigureOut">
              <a:rPr lang="en-US" smtClean="0"/>
              <a:t>10/26/2021</a:t>
            </a:fld>
            <a:endParaRPr lang="en-US"/>
          </a:p>
        </p:txBody>
      </p:sp>
      <p:sp>
        <p:nvSpPr>
          <p:cNvPr id="5" name="Footer Placeholder 4">
            <a:extLst>
              <a:ext uri="{FF2B5EF4-FFF2-40B4-BE49-F238E27FC236}">
                <a16:creationId xmlns:a16="http://schemas.microsoft.com/office/drawing/2014/main" id="{2410A5EC-9E0F-4A33-8BA1-E8C6478D80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B2DDCE-9A3F-4629-98A3-0F463FFF47BD}"/>
              </a:ext>
            </a:extLst>
          </p:cNvPr>
          <p:cNvSpPr>
            <a:spLocks noGrp="1"/>
          </p:cNvSpPr>
          <p:nvPr>
            <p:ph type="sldNum" sz="quarter" idx="12"/>
          </p:nvPr>
        </p:nvSpPr>
        <p:spPr/>
        <p:txBody>
          <a:bodyPr/>
          <a:lstStyle/>
          <a:p>
            <a:fld id="{E6F9B4B8-88D4-4087-8DF3-E3FCD36AC351}" type="slidenum">
              <a:rPr lang="en-US" smtClean="0"/>
              <a:t>‹#›</a:t>
            </a:fld>
            <a:endParaRPr lang="en-US"/>
          </a:p>
        </p:txBody>
      </p:sp>
    </p:spTree>
    <p:extLst>
      <p:ext uri="{BB962C8B-B14F-4D97-AF65-F5344CB8AC3E}">
        <p14:creationId xmlns:p14="http://schemas.microsoft.com/office/powerpoint/2010/main" val="13510552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64CBE-1355-4AE0-AB79-7DC46A7F82B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357675A-E796-43BD-A6C1-C0FD1DC7214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335BF6-A575-4171-B3B3-8DCC867A28C6}"/>
              </a:ext>
            </a:extLst>
          </p:cNvPr>
          <p:cNvSpPr>
            <a:spLocks noGrp="1"/>
          </p:cNvSpPr>
          <p:nvPr>
            <p:ph type="dt" sz="half" idx="10"/>
          </p:nvPr>
        </p:nvSpPr>
        <p:spPr/>
        <p:txBody>
          <a:bodyPr/>
          <a:lstStyle/>
          <a:p>
            <a:fld id="{0CA97305-9685-4009-8ADB-24AF1F13517F}" type="datetimeFigureOut">
              <a:rPr lang="en-US" smtClean="0"/>
              <a:t>10/26/2021</a:t>
            </a:fld>
            <a:endParaRPr lang="en-US"/>
          </a:p>
        </p:txBody>
      </p:sp>
      <p:sp>
        <p:nvSpPr>
          <p:cNvPr id="5" name="Footer Placeholder 4">
            <a:extLst>
              <a:ext uri="{FF2B5EF4-FFF2-40B4-BE49-F238E27FC236}">
                <a16:creationId xmlns:a16="http://schemas.microsoft.com/office/drawing/2014/main" id="{CEF6C3BE-A9A3-4799-85D3-B84EC421D6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AB5EA4-D4CD-4039-B239-5D70ED191375}"/>
              </a:ext>
            </a:extLst>
          </p:cNvPr>
          <p:cNvSpPr>
            <a:spLocks noGrp="1"/>
          </p:cNvSpPr>
          <p:nvPr>
            <p:ph type="sldNum" sz="quarter" idx="12"/>
          </p:nvPr>
        </p:nvSpPr>
        <p:spPr/>
        <p:txBody>
          <a:bodyPr/>
          <a:lstStyle/>
          <a:p>
            <a:fld id="{E6F9B4B8-88D4-4087-8DF3-E3FCD36AC351}" type="slidenum">
              <a:rPr lang="en-US" smtClean="0"/>
              <a:t>‹#›</a:t>
            </a:fld>
            <a:endParaRPr lang="en-US"/>
          </a:p>
        </p:txBody>
      </p:sp>
    </p:spTree>
    <p:extLst>
      <p:ext uri="{BB962C8B-B14F-4D97-AF65-F5344CB8AC3E}">
        <p14:creationId xmlns:p14="http://schemas.microsoft.com/office/powerpoint/2010/main" val="35402773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8F98498-E377-4D75-9871-3D32CB87670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90B0419-EA87-4B7B-BAA0-A62A32A1DC7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ACBAEA-6858-4209-B6C0-8C34BDB03F54}"/>
              </a:ext>
            </a:extLst>
          </p:cNvPr>
          <p:cNvSpPr>
            <a:spLocks noGrp="1"/>
          </p:cNvSpPr>
          <p:nvPr>
            <p:ph type="dt" sz="half" idx="10"/>
          </p:nvPr>
        </p:nvSpPr>
        <p:spPr/>
        <p:txBody>
          <a:bodyPr/>
          <a:lstStyle/>
          <a:p>
            <a:fld id="{0CA97305-9685-4009-8ADB-24AF1F13517F}" type="datetimeFigureOut">
              <a:rPr lang="en-US" smtClean="0"/>
              <a:t>10/26/2021</a:t>
            </a:fld>
            <a:endParaRPr lang="en-US"/>
          </a:p>
        </p:txBody>
      </p:sp>
      <p:sp>
        <p:nvSpPr>
          <p:cNvPr id="5" name="Footer Placeholder 4">
            <a:extLst>
              <a:ext uri="{FF2B5EF4-FFF2-40B4-BE49-F238E27FC236}">
                <a16:creationId xmlns:a16="http://schemas.microsoft.com/office/drawing/2014/main" id="{7227B487-3A62-406C-8205-6B6084380B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D474E8-6440-4F34-B8EA-6048298735FF}"/>
              </a:ext>
            </a:extLst>
          </p:cNvPr>
          <p:cNvSpPr>
            <a:spLocks noGrp="1"/>
          </p:cNvSpPr>
          <p:nvPr>
            <p:ph type="sldNum" sz="quarter" idx="12"/>
          </p:nvPr>
        </p:nvSpPr>
        <p:spPr/>
        <p:txBody>
          <a:bodyPr/>
          <a:lstStyle/>
          <a:p>
            <a:fld id="{E6F9B4B8-88D4-4087-8DF3-E3FCD36AC351}" type="slidenum">
              <a:rPr lang="en-US" smtClean="0"/>
              <a:t>‹#›</a:t>
            </a:fld>
            <a:endParaRPr lang="en-US"/>
          </a:p>
        </p:txBody>
      </p:sp>
    </p:spTree>
    <p:extLst>
      <p:ext uri="{BB962C8B-B14F-4D97-AF65-F5344CB8AC3E}">
        <p14:creationId xmlns:p14="http://schemas.microsoft.com/office/powerpoint/2010/main" val="38388732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CBCA2-D5C3-4AF4-9A00-FA8A2A7ADB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DDB923F-2D2F-4B6E-809C-74D003ACF9A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CFB12E-6DB7-4B6B-B17D-8D50C4839177}"/>
              </a:ext>
            </a:extLst>
          </p:cNvPr>
          <p:cNvSpPr>
            <a:spLocks noGrp="1"/>
          </p:cNvSpPr>
          <p:nvPr>
            <p:ph type="dt" sz="half" idx="10"/>
          </p:nvPr>
        </p:nvSpPr>
        <p:spPr/>
        <p:txBody>
          <a:bodyPr/>
          <a:lstStyle/>
          <a:p>
            <a:fld id="{0CA97305-9685-4009-8ADB-24AF1F13517F}" type="datetimeFigureOut">
              <a:rPr lang="en-US" smtClean="0"/>
              <a:t>10/26/2021</a:t>
            </a:fld>
            <a:endParaRPr lang="en-US"/>
          </a:p>
        </p:txBody>
      </p:sp>
      <p:sp>
        <p:nvSpPr>
          <p:cNvPr id="5" name="Footer Placeholder 4">
            <a:extLst>
              <a:ext uri="{FF2B5EF4-FFF2-40B4-BE49-F238E27FC236}">
                <a16:creationId xmlns:a16="http://schemas.microsoft.com/office/drawing/2014/main" id="{F608410A-35DD-4D55-B1CC-B7A95B0812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8BA46E-5E79-4977-8670-3DC4E53B5DCA}"/>
              </a:ext>
            </a:extLst>
          </p:cNvPr>
          <p:cNvSpPr>
            <a:spLocks noGrp="1"/>
          </p:cNvSpPr>
          <p:nvPr>
            <p:ph type="sldNum" sz="quarter" idx="12"/>
          </p:nvPr>
        </p:nvSpPr>
        <p:spPr/>
        <p:txBody>
          <a:bodyPr/>
          <a:lstStyle/>
          <a:p>
            <a:fld id="{E6F9B4B8-88D4-4087-8DF3-E3FCD36AC351}" type="slidenum">
              <a:rPr lang="en-US" smtClean="0"/>
              <a:t>‹#›</a:t>
            </a:fld>
            <a:endParaRPr lang="en-US"/>
          </a:p>
        </p:txBody>
      </p:sp>
    </p:spTree>
    <p:extLst>
      <p:ext uri="{BB962C8B-B14F-4D97-AF65-F5344CB8AC3E}">
        <p14:creationId xmlns:p14="http://schemas.microsoft.com/office/powerpoint/2010/main" val="830255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EC5FB-15EE-4037-92EE-58B511ADB4E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7826ACD-6350-41C2-ADB5-C614602341B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D9B2013-3060-44AA-99EC-BB2B3FD77115}"/>
              </a:ext>
            </a:extLst>
          </p:cNvPr>
          <p:cNvSpPr>
            <a:spLocks noGrp="1"/>
          </p:cNvSpPr>
          <p:nvPr>
            <p:ph type="dt" sz="half" idx="10"/>
          </p:nvPr>
        </p:nvSpPr>
        <p:spPr/>
        <p:txBody>
          <a:bodyPr/>
          <a:lstStyle/>
          <a:p>
            <a:fld id="{0CA97305-9685-4009-8ADB-24AF1F13517F}" type="datetimeFigureOut">
              <a:rPr lang="en-US" smtClean="0"/>
              <a:t>10/26/2021</a:t>
            </a:fld>
            <a:endParaRPr lang="en-US"/>
          </a:p>
        </p:txBody>
      </p:sp>
      <p:sp>
        <p:nvSpPr>
          <p:cNvPr id="5" name="Footer Placeholder 4">
            <a:extLst>
              <a:ext uri="{FF2B5EF4-FFF2-40B4-BE49-F238E27FC236}">
                <a16:creationId xmlns:a16="http://schemas.microsoft.com/office/drawing/2014/main" id="{C4698A51-3039-4E30-A258-CDE76FC3CE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A1555B-96CE-44B5-BBF5-9D4AB6F79D86}"/>
              </a:ext>
            </a:extLst>
          </p:cNvPr>
          <p:cNvSpPr>
            <a:spLocks noGrp="1"/>
          </p:cNvSpPr>
          <p:nvPr>
            <p:ph type="sldNum" sz="quarter" idx="12"/>
          </p:nvPr>
        </p:nvSpPr>
        <p:spPr/>
        <p:txBody>
          <a:bodyPr/>
          <a:lstStyle/>
          <a:p>
            <a:fld id="{E6F9B4B8-88D4-4087-8DF3-E3FCD36AC351}" type="slidenum">
              <a:rPr lang="en-US" smtClean="0"/>
              <a:t>‹#›</a:t>
            </a:fld>
            <a:endParaRPr lang="en-US"/>
          </a:p>
        </p:txBody>
      </p:sp>
    </p:spTree>
    <p:extLst>
      <p:ext uri="{BB962C8B-B14F-4D97-AF65-F5344CB8AC3E}">
        <p14:creationId xmlns:p14="http://schemas.microsoft.com/office/powerpoint/2010/main" val="39319239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DDE53-4171-4F0B-B563-0D648A4B22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4377F1-4E69-4DF4-A5D2-6FB135AC705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5F1C525-E730-447E-B204-8C2DBA59CAB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67A6978-97AD-42CC-B3FE-E3373C32A46C}"/>
              </a:ext>
            </a:extLst>
          </p:cNvPr>
          <p:cNvSpPr>
            <a:spLocks noGrp="1"/>
          </p:cNvSpPr>
          <p:nvPr>
            <p:ph type="dt" sz="half" idx="10"/>
          </p:nvPr>
        </p:nvSpPr>
        <p:spPr/>
        <p:txBody>
          <a:bodyPr/>
          <a:lstStyle/>
          <a:p>
            <a:fld id="{0CA97305-9685-4009-8ADB-24AF1F13517F}" type="datetimeFigureOut">
              <a:rPr lang="en-US" smtClean="0"/>
              <a:t>10/26/2021</a:t>
            </a:fld>
            <a:endParaRPr lang="en-US"/>
          </a:p>
        </p:txBody>
      </p:sp>
      <p:sp>
        <p:nvSpPr>
          <p:cNvPr id="6" name="Footer Placeholder 5">
            <a:extLst>
              <a:ext uri="{FF2B5EF4-FFF2-40B4-BE49-F238E27FC236}">
                <a16:creationId xmlns:a16="http://schemas.microsoft.com/office/drawing/2014/main" id="{2E2E83D8-2928-4F9A-95AF-7F03E64E88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EBDD94-0AA5-445F-94D3-E9EF97A32EB6}"/>
              </a:ext>
            </a:extLst>
          </p:cNvPr>
          <p:cNvSpPr>
            <a:spLocks noGrp="1"/>
          </p:cNvSpPr>
          <p:nvPr>
            <p:ph type="sldNum" sz="quarter" idx="12"/>
          </p:nvPr>
        </p:nvSpPr>
        <p:spPr/>
        <p:txBody>
          <a:bodyPr/>
          <a:lstStyle/>
          <a:p>
            <a:fld id="{E6F9B4B8-88D4-4087-8DF3-E3FCD36AC351}" type="slidenum">
              <a:rPr lang="en-US" smtClean="0"/>
              <a:t>‹#›</a:t>
            </a:fld>
            <a:endParaRPr lang="en-US"/>
          </a:p>
        </p:txBody>
      </p:sp>
    </p:spTree>
    <p:extLst>
      <p:ext uri="{BB962C8B-B14F-4D97-AF65-F5344CB8AC3E}">
        <p14:creationId xmlns:p14="http://schemas.microsoft.com/office/powerpoint/2010/main" val="8303592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6F97E-6412-4831-83BB-C99471BE297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5030858-840B-4C23-98C2-184BF889CD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6E5A3EC-3C5A-4D7C-A781-2B535C8A4D5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A763486-E9CD-4B28-822B-266A4DE5B41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2171C8B-B42C-4D35-B8D0-4BC16B0CFE3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81E855E-47DF-4047-868D-130796F1A007}"/>
              </a:ext>
            </a:extLst>
          </p:cNvPr>
          <p:cNvSpPr>
            <a:spLocks noGrp="1"/>
          </p:cNvSpPr>
          <p:nvPr>
            <p:ph type="dt" sz="half" idx="10"/>
          </p:nvPr>
        </p:nvSpPr>
        <p:spPr/>
        <p:txBody>
          <a:bodyPr/>
          <a:lstStyle/>
          <a:p>
            <a:fld id="{0CA97305-9685-4009-8ADB-24AF1F13517F}" type="datetimeFigureOut">
              <a:rPr lang="en-US" smtClean="0"/>
              <a:t>10/26/2021</a:t>
            </a:fld>
            <a:endParaRPr lang="en-US"/>
          </a:p>
        </p:txBody>
      </p:sp>
      <p:sp>
        <p:nvSpPr>
          <p:cNvPr id="8" name="Footer Placeholder 7">
            <a:extLst>
              <a:ext uri="{FF2B5EF4-FFF2-40B4-BE49-F238E27FC236}">
                <a16:creationId xmlns:a16="http://schemas.microsoft.com/office/drawing/2014/main" id="{B0E1CA5F-D7AD-45CF-A956-4CF147A02AE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F2B3C10-1A9A-4AC1-B056-62FAEB9A20F7}"/>
              </a:ext>
            </a:extLst>
          </p:cNvPr>
          <p:cNvSpPr>
            <a:spLocks noGrp="1"/>
          </p:cNvSpPr>
          <p:nvPr>
            <p:ph type="sldNum" sz="quarter" idx="12"/>
          </p:nvPr>
        </p:nvSpPr>
        <p:spPr/>
        <p:txBody>
          <a:bodyPr/>
          <a:lstStyle/>
          <a:p>
            <a:fld id="{E6F9B4B8-88D4-4087-8DF3-E3FCD36AC351}" type="slidenum">
              <a:rPr lang="en-US" smtClean="0"/>
              <a:t>‹#›</a:t>
            </a:fld>
            <a:endParaRPr lang="en-US"/>
          </a:p>
        </p:txBody>
      </p:sp>
    </p:spTree>
    <p:extLst>
      <p:ext uri="{BB962C8B-B14F-4D97-AF65-F5344CB8AC3E}">
        <p14:creationId xmlns:p14="http://schemas.microsoft.com/office/powerpoint/2010/main" val="20748942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7B630-20D7-483B-A3D1-4C0A01DF7E7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15AB807-FD8D-4DF3-896D-6B4DD8734E22}"/>
              </a:ext>
            </a:extLst>
          </p:cNvPr>
          <p:cNvSpPr>
            <a:spLocks noGrp="1"/>
          </p:cNvSpPr>
          <p:nvPr>
            <p:ph type="dt" sz="half" idx="10"/>
          </p:nvPr>
        </p:nvSpPr>
        <p:spPr/>
        <p:txBody>
          <a:bodyPr/>
          <a:lstStyle/>
          <a:p>
            <a:fld id="{0CA97305-9685-4009-8ADB-24AF1F13517F}" type="datetimeFigureOut">
              <a:rPr lang="en-US" smtClean="0"/>
              <a:t>10/26/2021</a:t>
            </a:fld>
            <a:endParaRPr lang="en-US"/>
          </a:p>
        </p:txBody>
      </p:sp>
      <p:sp>
        <p:nvSpPr>
          <p:cNvPr id="4" name="Footer Placeholder 3">
            <a:extLst>
              <a:ext uri="{FF2B5EF4-FFF2-40B4-BE49-F238E27FC236}">
                <a16:creationId xmlns:a16="http://schemas.microsoft.com/office/drawing/2014/main" id="{076CEC76-1FEF-4F5D-9404-E87F50B14C1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7F331F4-96A6-4CCD-BA00-60F2159F45E6}"/>
              </a:ext>
            </a:extLst>
          </p:cNvPr>
          <p:cNvSpPr>
            <a:spLocks noGrp="1"/>
          </p:cNvSpPr>
          <p:nvPr>
            <p:ph type="sldNum" sz="quarter" idx="12"/>
          </p:nvPr>
        </p:nvSpPr>
        <p:spPr/>
        <p:txBody>
          <a:bodyPr/>
          <a:lstStyle/>
          <a:p>
            <a:fld id="{E6F9B4B8-88D4-4087-8DF3-E3FCD36AC351}" type="slidenum">
              <a:rPr lang="en-US" smtClean="0"/>
              <a:t>‹#›</a:t>
            </a:fld>
            <a:endParaRPr lang="en-US"/>
          </a:p>
        </p:txBody>
      </p:sp>
    </p:spTree>
    <p:extLst>
      <p:ext uri="{BB962C8B-B14F-4D97-AF65-F5344CB8AC3E}">
        <p14:creationId xmlns:p14="http://schemas.microsoft.com/office/powerpoint/2010/main" val="6261916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88486EF-FE07-4580-AA48-37B26ECE0713}"/>
              </a:ext>
            </a:extLst>
          </p:cNvPr>
          <p:cNvSpPr>
            <a:spLocks noGrp="1"/>
          </p:cNvSpPr>
          <p:nvPr>
            <p:ph type="dt" sz="half" idx="10"/>
          </p:nvPr>
        </p:nvSpPr>
        <p:spPr/>
        <p:txBody>
          <a:bodyPr/>
          <a:lstStyle/>
          <a:p>
            <a:fld id="{0CA97305-9685-4009-8ADB-24AF1F13517F}" type="datetimeFigureOut">
              <a:rPr lang="en-US" smtClean="0"/>
              <a:t>10/26/2021</a:t>
            </a:fld>
            <a:endParaRPr lang="en-US"/>
          </a:p>
        </p:txBody>
      </p:sp>
      <p:sp>
        <p:nvSpPr>
          <p:cNvPr id="3" name="Footer Placeholder 2">
            <a:extLst>
              <a:ext uri="{FF2B5EF4-FFF2-40B4-BE49-F238E27FC236}">
                <a16:creationId xmlns:a16="http://schemas.microsoft.com/office/drawing/2014/main" id="{F31773A0-6D9F-45DC-BE86-0561CCC433F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25C4698-7791-47C8-95A8-391EF279C291}"/>
              </a:ext>
            </a:extLst>
          </p:cNvPr>
          <p:cNvSpPr>
            <a:spLocks noGrp="1"/>
          </p:cNvSpPr>
          <p:nvPr>
            <p:ph type="sldNum" sz="quarter" idx="12"/>
          </p:nvPr>
        </p:nvSpPr>
        <p:spPr/>
        <p:txBody>
          <a:bodyPr/>
          <a:lstStyle/>
          <a:p>
            <a:fld id="{E6F9B4B8-88D4-4087-8DF3-E3FCD36AC351}" type="slidenum">
              <a:rPr lang="en-US" smtClean="0"/>
              <a:t>‹#›</a:t>
            </a:fld>
            <a:endParaRPr lang="en-US"/>
          </a:p>
        </p:txBody>
      </p:sp>
    </p:spTree>
    <p:extLst>
      <p:ext uri="{BB962C8B-B14F-4D97-AF65-F5344CB8AC3E}">
        <p14:creationId xmlns:p14="http://schemas.microsoft.com/office/powerpoint/2010/main" val="4471472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40526-6227-489D-B58B-F9ADD0474A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A9947D-8F54-4DF5-8475-96E6D005670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037EAAF-349F-4EE4-939C-E96014AA95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196164-B47A-4235-A3A0-B23CDC9F0A88}"/>
              </a:ext>
            </a:extLst>
          </p:cNvPr>
          <p:cNvSpPr>
            <a:spLocks noGrp="1"/>
          </p:cNvSpPr>
          <p:nvPr>
            <p:ph type="dt" sz="half" idx="10"/>
          </p:nvPr>
        </p:nvSpPr>
        <p:spPr/>
        <p:txBody>
          <a:bodyPr/>
          <a:lstStyle/>
          <a:p>
            <a:fld id="{0CA97305-9685-4009-8ADB-24AF1F13517F}" type="datetimeFigureOut">
              <a:rPr lang="en-US" smtClean="0"/>
              <a:t>10/26/2021</a:t>
            </a:fld>
            <a:endParaRPr lang="en-US"/>
          </a:p>
        </p:txBody>
      </p:sp>
      <p:sp>
        <p:nvSpPr>
          <p:cNvPr id="6" name="Footer Placeholder 5">
            <a:extLst>
              <a:ext uri="{FF2B5EF4-FFF2-40B4-BE49-F238E27FC236}">
                <a16:creationId xmlns:a16="http://schemas.microsoft.com/office/drawing/2014/main" id="{339DC3D2-BD12-455C-96F4-B8ABA017E9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C3CA91-438F-4C9B-AF0C-A205707FC855}"/>
              </a:ext>
            </a:extLst>
          </p:cNvPr>
          <p:cNvSpPr>
            <a:spLocks noGrp="1"/>
          </p:cNvSpPr>
          <p:nvPr>
            <p:ph type="sldNum" sz="quarter" idx="12"/>
          </p:nvPr>
        </p:nvSpPr>
        <p:spPr/>
        <p:txBody>
          <a:bodyPr/>
          <a:lstStyle/>
          <a:p>
            <a:fld id="{E6F9B4B8-88D4-4087-8DF3-E3FCD36AC351}" type="slidenum">
              <a:rPr lang="en-US" smtClean="0"/>
              <a:t>‹#›</a:t>
            </a:fld>
            <a:endParaRPr lang="en-US"/>
          </a:p>
        </p:txBody>
      </p:sp>
    </p:spTree>
    <p:extLst>
      <p:ext uri="{BB962C8B-B14F-4D97-AF65-F5344CB8AC3E}">
        <p14:creationId xmlns:p14="http://schemas.microsoft.com/office/powerpoint/2010/main" val="2152036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D5B47-154A-45B9-A34D-8E033159A6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772FEC8-6610-4495-A7F8-89C410542C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35947E4-D846-40C2-AE86-16472BE252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A5676B6-ECAE-458F-8F3F-45A9A7A0D667}"/>
              </a:ext>
            </a:extLst>
          </p:cNvPr>
          <p:cNvSpPr>
            <a:spLocks noGrp="1"/>
          </p:cNvSpPr>
          <p:nvPr>
            <p:ph type="dt" sz="half" idx="10"/>
          </p:nvPr>
        </p:nvSpPr>
        <p:spPr/>
        <p:txBody>
          <a:bodyPr/>
          <a:lstStyle/>
          <a:p>
            <a:fld id="{0CA97305-9685-4009-8ADB-24AF1F13517F}" type="datetimeFigureOut">
              <a:rPr lang="en-US" smtClean="0"/>
              <a:t>10/26/2021</a:t>
            </a:fld>
            <a:endParaRPr lang="en-US"/>
          </a:p>
        </p:txBody>
      </p:sp>
      <p:sp>
        <p:nvSpPr>
          <p:cNvPr id="6" name="Footer Placeholder 5">
            <a:extLst>
              <a:ext uri="{FF2B5EF4-FFF2-40B4-BE49-F238E27FC236}">
                <a16:creationId xmlns:a16="http://schemas.microsoft.com/office/drawing/2014/main" id="{163E958A-03CB-4DCE-B2C9-DD3AE6643E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F88F72-BD0C-468C-9939-A62BCFEB1198}"/>
              </a:ext>
            </a:extLst>
          </p:cNvPr>
          <p:cNvSpPr>
            <a:spLocks noGrp="1"/>
          </p:cNvSpPr>
          <p:nvPr>
            <p:ph type="sldNum" sz="quarter" idx="12"/>
          </p:nvPr>
        </p:nvSpPr>
        <p:spPr/>
        <p:txBody>
          <a:bodyPr/>
          <a:lstStyle/>
          <a:p>
            <a:fld id="{E6F9B4B8-88D4-4087-8DF3-E3FCD36AC351}" type="slidenum">
              <a:rPr lang="en-US" smtClean="0"/>
              <a:t>‹#›</a:t>
            </a:fld>
            <a:endParaRPr lang="en-US"/>
          </a:p>
        </p:txBody>
      </p:sp>
    </p:spTree>
    <p:extLst>
      <p:ext uri="{BB962C8B-B14F-4D97-AF65-F5344CB8AC3E}">
        <p14:creationId xmlns:p14="http://schemas.microsoft.com/office/powerpoint/2010/main" val="26550073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3CE26D-EF11-405A-BE88-BCF4D95F997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401599A-2C34-4BA1-B855-D8B5E6019DB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DE6EA3-07FC-4CC2-9AFE-6E51E0B9F9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A97305-9685-4009-8ADB-24AF1F13517F}" type="datetimeFigureOut">
              <a:rPr lang="en-US" smtClean="0"/>
              <a:t>10/26/2021</a:t>
            </a:fld>
            <a:endParaRPr lang="en-US"/>
          </a:p>
        </p:txBody>
      </p:sp>
      <p:sp>
        <p:nvSpPr>
          <p:cNvPr id="5" name="Footer Placeholder 4">
            <a:extLst>
              <a:ext uri="{FF2B5EF4-FFF2-40B4-BE49-F238E27FC236}">
                <a16:creationId xmlns:a16="http://schemas.microsoft.com/office/drawing/2014/main" id="{3A0E4510-CC63-4C40-8F70-6A6D25BAF1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529C767-0F74-4408-8E6F-615099CB1D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F9B4B8-88D4-4087-8DF3-E3FCD36AC351}" type="slidenum">
              <a:rPr lang="en-US" smtClean="0"/>
              <a:t>‹#›</a:t>
            </a:fld>
            <a:endParaRPr lang="en-US"/>
          </a:p>
        </p:txBody>
      </p:sp>
    </p:spTree>
    <p:extLst>
      <p:ext uri="{BB962C8B-B14F-4D97-AF65-F5344CB8AC3E}">
        <p14:creationId xmlns:p14="http://schemas.microsoft.com/office/powerpoint/2010/main" val="23962392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file:////Users/toddszymanski/Documents/01%20Work/SC21/title%20slide/sc21_back_02.png" TargetMode="External"/></Relationships>
</file>

<file path=ppt/slides/_rels/slide10.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9.xml"/><Relationship Id="rId6" Type="http://schemas.openxmlformats.org/officeDocument/2006/relationships/image" Target="../media/image11.png"/><Relationship Id="rId5" Type="http://schemas.openxmlformats.org/officeDocument/2006/relationships/notesSlide" Target="../notesSlides/notesSlide10.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4.sv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1.xml"/><Relationship Id="rId5" Type="http://schemas.openxmlformats.org/officeDocument/2006/relationships/hyperlink" Target="https://medium.com/riselab/ai-and-memory-wall-2cb4265cb0b8" TargetMode="Externa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hyperlink" Target="https://medium.com/riselab/ai-and-memory-wall-2cb4265cb0b8" TargetMode="Externa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hyperlink" Target="http://www.deepspeed.ai/"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8143093-3D74-45B3-980A-09EFDE3FE994}"/>
              </a:ext>
            </a:extLst>
          </p:cNvPr>
          <p:cNvPicPr>
            <a:picLocks noChangeAspect="1"/>
          </p:cNvPicPr>
          <p:nvPr/>
        </p:nvPicPr>
        <p:blipFill rotWithShape="1">
          <a:blip r:embed="rId3" r:link="rId4">
            <a:extLst>
              <a:ext uri="{28A0092B-C50C-407E-A947-70E740481C1C}">
                <a14:useLocalDpi xmlns:a14="http://schemas.microsoft.com/office/drawing/2010/main"/>
              </a:ext>
            </a:extLst>
          </a:blip>
          <a:stretch>
            <a:fillRect/>
          </a:stretch>
        </p:blipFill>
        <p:spPr>
          <a:xfrm>
            <a:off x="-911" y="-1782"/>
            <a:ext cx="12195169" cy="6859781"/>
          </a:xfrm>
          <a:prstGeom prst="rect">
            <a:avLst/>
          </a:prstGeom>
        </p:spPr>
      </p:pic>
      <p:sp>
        <p:nvSpPr>
          <p:cNvPr id="6" name="TextBox 5">
            <a:extLst>
              <a:ext uri="{FF2B5EF4-FFF2-40B4-BE49-F238E27FC236}">
                <a16:creationId xmlns:a16="http://schemas.microsoft.com/office/drawing/2014/main" id="{FA120D0C-02AF-4BC8-B08A-356A7325E65D}"/>
              </a:ext>
            </a:extLst>
          </p:cNvPr>
          <p:cNvSpPr txBox="1"/>
          <p:nvPr/>
        </p:nvSpPr>
        <p:spPr>
          <a:xfrm>
            <a:off x="337506" y="3273850"/>
            <a:ext cx="9591071" cy="1384995"/>
          </a:xfrm>
          <a:prstGeom prst="rect">
            <a:avLst/>
          </a:prstGeom>
          <a:noFill/>
        </p:spPr>
        <p:txBody>
          <a:bodyPr wrap="square" rtlCol="0">
            <a:spAutoFit/>
          </a:bodyPr>
          <a:lstStyle/>
          <a:p>
            <a:r>
              <a:rPr lang="en-US" sz="3600" b="1" err="1">
                <a:solidFill>
                  <a:schemeClr val="bg1"/>
                </a:solidFill>
              </a:rPr>
              <a:t>ZeRO</a:t>
            </a:r>
            <a:r>
              <a:rPr lang="en-US" sz="3600" b="1">
                <a:solidFill>
                  <a:schemeClr val="bg1"/>
                </a:solidFill>
              </a:rPr>
              <a:t>-Infinity: </a:t>
            </a:r>
          </a:p>
          <a:p>
            <a:r>
              <a:rPr lang="en-US" sz="2400" i="0">
                <a:solidFill>
                  <a:schemeClr val="bg1"/>
                </a:solidFill>
                <a:effectLst/>
              </a:rPr>
              <a:t>Breaking the GPU Memory Wall for Extreme Scale Deep Learning</a:t>
            </a:r>
          </a:p>
          <a:p>
            <a:r>
              <a:rPr lang="en-US" sz="2400" b="1"/>
              <a:t>  </a:t>
            </a:r>
          </a:p>
        </p:txBody>
      </p:sp>
      <p:sp>
        <p:nvSpPr>
          <p:cNvPr id="7" name="TextBox 6">
            <a:extLst>
              <a:ext uri="{FF2B5EF4-FFF2-40B4-BE49-F238E27FC236}">
                <a16:creationId xmlns:a16="http://schemas.microsoft.com/office/drawing/2014/main" id="{B40BDE96-7232-494B-A0B9-29F93A5FDBBC}"/>
              </a:ext>
            </a:extLst>
          </p:cNvPr>
          <p:cNvSpPr txBox="1"/>
          <p:nvPr/>
        </p:nvSpPr>
        <p:spPr>
          <a:xfrm>
            <a:off x="134829" y="5383581"/>
            <a:ext cx="8356390" cy="400110"/>
          </a:xfrm>
          <a:prstGeom prst="rect">
            <a:avLst/>
          </a:prstGeom>
          <a:noFill/>
        </p:spPr>
        <p:txBody>
          <a:bodyPr wrap="none" rtlCol="0">
            <a:spAutoFit/>
          </a:bodyPr>
          <a:lstStyle/>
          <a:p>
            <a:pPr algn="ctr"/>
            <a:r>
              <a:rPr lang="en-US" sz="2000" b="1" i="1">
                <a:solidFill>
                  <a:schemeClr val="bg1"/>
                </a:solidFill>
              </a:rPr>
              <a:t>Samyam Rajbhandari, Olatunji Ruwase,</a:t>
            </a:r>
            <a:r>
              <a:rPr lang="en-US" sz="2000">
                <a:solidFill>
                  <a:schemeClr val="bg1"/>
                </a:solidFill>
              </a:rPr>
              <a:t> Jeff Rasley, </a:t>
            </a:r>
            <a:r>
              <a:rPr lang="en-US">
                <a:solidFill>
                  <a:schemeClr val="bg1"/>
                </a:solidFill>
              </a:rPr>
              <a:t>Shaden</a:t>
            </a:r>
            <a:r>
              <a:rPr lang="en-US" sz="2000">
                <a:solidFill>
                  <a:schemeClr val="bg1"/>
                </a:solidFill>
              </a:rPr>
              <a:t> Smith, Yuxiong He</a:t>
            </a:r>
          </a:p>
        </p:txBody>
      </p:sp>
      <p:pic>
        <p:nvPicPr>
          <p:cNvPr id="1026" name="Picture 2" descr="A picture containing text, clipart&#10;&#10;Description automatically generated">
            <a:extLst>
              <a:ext uri="{FF2B5EF4-FFF2-40B4-BE49-F238E27FC236}">
                <a16:creationId xmlns:a16="http://schemas.microsoft.com/office/drawing/2014/main" id="{9F9B5FF6-3B97-4881-A251-6205F400CD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4434" y="5934089"/>
            <a:ext cx="2541704" cy="544651"/>
          </a:xfrm>
          <a:prstGeom prst="rect">
            <a:avLst/>
          </a:prstGeom>
          <a:noFill/>
        </p:spPr>
      </p:pic>
      <p:grpSp>
        <p:nvGrpSpPr>
          <p:cNvPr id="10" name="Group 9">
            <a:extLst>
              <a:ext uri="{FF2B5EF4-FFF2-40B4-BE49-F238E27FC236}">
                <a16:creationId xmlns:a16="http://schemas.microsoft.com/office/drawing/2014/main" id="{AC14E81E-C05E-4DA4-9AF0-BF5651A83313}"/>
              </a:ext>
            </a:extLst>
          </p:cNvPr>
          <p:cNvGrpSpPr/>
          <p:nvPr/>
        </p:nvGrpSpPr>
        <p:grpSpPr>
          <a:xfrm>
            <a:off x="1160907" y="5889320"/>
            <a:ext cx="2549079" cy="775290"/>
            <a:chOff x="1951300" y="5902569"/>
            <a:chExt cx="2549079" cy="775290"/>
          </a:xfrm>
        </p:grpSpPr>
        <p:pic>
          <p:nvPicPr>
            <p:cNvPr id="8" name="Picture 7" descr="Icon&#10;&#10;Description automatically generated">
              <a:extLst>
                <a:ext uri="{FF2B5EF4-FFF2-40B4-BE49-F238E27FC236}">
                  <a16:creationId xmlns:a16="http://schemas.microsoft.com/office/drawing/2014/main" id="{082A9BA9-58F7-4420-9BA1-BEBE941A74F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51300" y="5902569"/>
              <a:ext cx="780076" cy="775290"/>
            </a:xfrm>
            <a:prstGeom prst="rect">
              <a:avLst/>
            </a:prstGeom>
          </p:spPr>
        </p:pic>
        <p:sp>
          <p:nvSpPr>
            <p:cNvPr id="9" name="TextBox 8">
              <a:extLst>
                <a:ext uri="{FF2B5EF4-FFF2-40B4-BE49-F238E27FC236}">
                  <a16:creationId xmlns:a16="http://schemas.microsoft.com/office/drawing/2014/main" id="{1516FEA2-9E8A-4170-AB6A-D59ACE33DC79}"/>
                </a:ext>
              </a:extLst>
            </p:cNvPr>
            <p:cNvSpPr txBox="1"/>
            <p:nvPr/>
          </p:nvSpPr>
          <p:spPr>
            <a:xfrm>
              <a:off x="2708029" y="5967047"/>
              <a:ext cx="1792350" cy="523220"/>
            </a:xfrm>
            <a:prstGeom prst="rect">
              <a:avLst/>
            </a:prstGeom>
            <a:noFill/>
          </p:spPr>
          <p:txBody>
            <a:bodyPr wrap="none" rtlCol="0">
              <a:spAutoFit/>
            </a:bodyPr>
            <a:lstStyle/>
            <a:p>
              <a:r>
                <a:rPr lang="en-US" sz="2800" err="1">
                  <a:solidFill>
                    <a:schemeClr val="bg1"/>
                  </a:solidFill>
                </a:rPr>
                <a:t>deepspeed</a:t>
              </a:r>
              <a:endParaRPr lang="en-US" sz="2800">
                <a:solidFill>
                  <a:schemeClr val="bg1"/>
                </a:solidFill>
              </a:endParaRPr>
            </a:p>
          </p:txBody>
        </p:sp>
      </p:grpSp>
    </p:spTree>
    <p:extLst>
      <p:ext uri="{BB962C8B-B14F-4D97-AF65-F5344CB8AC3E}">
        <p14:creationId xmlns:p14="http://schemas.microsoft.com/office/powerpoint/2010/main" val="2452620587"/>
      </p:ext>
    </p:extLst>
  </p:cSld>
  <p:clrMapOvr>
    <a:masterClrMapping/>
  </p:clrMapOvr>
  <mc:AlternateContent xmlns:mc="http://schemas.openxmlformats.org/markup-compatibility/2006" xmlns:p14="http://schemas.microsoft.com/office/powerpoint/2010/main">
    <mc:Choice Requires="p14">
      <p:transition spd="slow" p14:dur="2000" advTm="16065"/>
    </mc:Choice>
    <mc:Fallback xmlns="">
      <p:transition spd="slow" advTm="16065"/>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1400x788_deepspeed_nologo-1 (1)">
            <a:hlinkClick r:id="" action="ppaction://media"/>
            <a:extLst>
              <a:ext uri="{FF2B5EF4-FFF2-40B4-BE49-F238E27FC236}">
                <a16:creationId xmlns:a16="http://schemas.microsoft.com/office/drawing/2014/main" id="{FB313B3B-78E2-4567-BB5E-37D2B90980FB}"/>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617306" y="709220"/>
            <a:ext cx="10925383" cy="6148780"/>
          </a:xfrm>
          <a:prstGeom prst="rect">
            <a:avLst/>
          </a:prstGeom>
        </p:spPr>
      </p:pic>
      <p:sp>
        <p:nvSpPr>
          <p:cNvPr id="9" name="TextBox 8">
            <a:extLst>
              <a:ext uri="{FF2B5EF4-FFF2-40B4-BE49-F238E27FC236}">
                <a16:creationId xmlns:a16="http://schemas.microsoft.com/office/drawing/2014/main" id="{15BA73BA-BDB5-4996-9D61-36B4C60AFC17}"/>
              </a:ext>
            </a:extLst>
          </p:cNvPr>
          <p:cNvSpPr txBox="1"/>
          <p:nvPr/>
        </p:nvSpPr>
        <p:spPr>
          <a:xfrm>
            <a:off x="4175446" y="135292"/>
            <a:ext cx="4133463" cy="584775"/>
          </a:xfrm>
          <a:prstGeom prst="rect">
            <a:avLst/>
          </a:prstGeom>
          <a:noFill/>
        </p:spPr>
        <p:txBody>
          <a:bodyPr wrap="square" rtlCol="0">
            <a:spAutoFit/>
          </a:bodyPr>
          <a:lstStyle/>
          <a:p>
            <a:r>
              <a:rPr lang="en-US" sz="3200" err="1"/>
              <a:t>ZeRO</a:t>
            </a:r>
            <a:r>
              <a:rPr lang="en-US" sz="3200"/>
              <a:t>-Infinity in Action</a:t>
            </a:r>
          </a:p>
        </p:txBody>
      </p:sp>
    </p:spTree>
    <p:custDataLst>
      <p:tags r:id="rId1"/>
    </p:custDataLst>
    <p:extLst>
      <p:ext uri="{BB962C8B-B14F-4D97-AF65-F5344CB8AC3E}">
        <p14:creationId xmlns:p14="http://schemas.microsoft.com/office/powerpoint/2010/main" val="3875975315"/>
      </p:ext>
    </p:extLst>
  </p:cSld>
  <p:clrMapOvr>
    <a:masterClrMapping/>
  </p:clrMapOvr>
  <mc:AlternateContent xmlns:mc="http://schemas.openxmlformats.org/markup-compatibility/2006" xmlns:p14="http://schemas.microsoft.com/office/powerpoint/2010/main">
    <mc:Choice Requires="p14">
      <p:transition spd="slow" p14:dur="2000" advTm="62287"/>
    </mc:Choice>
    <mc:Fallback xmlns="">
      <p:transition spd="slow" advTm="6228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09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extLst>
    <p:ext uri="{E180D4A7-C9FB-4DFB-919C-405C955672EB}">
      <p14:showEvtLst xmlns:p14="http://schemas.microsoft.com/office/powerpoint/2010/main">
        <p14:playEvt time="9060" objId="3"/>
        <p14:triggerEvt type="onClick" time="9061" objId="3"/>
        <p14:stopEvt time="59171" objId="3"/>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Content Placeholder 2">
            <a:extLst>
              <a:ext uri="{FF2B5EF4-FFF2-40B4-BE49-F238E27FC236}">
                <a16:creationId xmlns:a16="http://schemas.microsoft.com/office/drawing/2014/main" id="{6BB053BD-386D-48B6-A973-610D44C9B71C}"/>
              </a:ext>
            </a:extLst>
          </p:cNvPr>
          <p:cNvSpPr>
            <a:spLocks noGrp="1"/>
          </p:cNvSpPr>
          <p:nvPr>
            <p:ph idx="1"/>
          </p:nvPr>
        </p:nvSpPr>
        <p:spPr>
          <a:xfrm>
            <a:off x="838200" y="1825625"/>
            <a:ext cx="10515600" cy="4351338"/>
          </a:xfrm>
        </p:spPr>
        <p:txBody>
          <a:bodyPr/>
          <a:lstStyle/>
          <a:p>
            <a:r>
              <a:rPr lang="en-US" dirty="0"/>
              <a:t>Overlap Centric Design</a:t>
            </a:r>
          </a:p>
          <a:p>
            <a:pPr lvl="1"/>
            <a:r>
              <a:rPr lang="en-US" dirty="0"/>
              <a:t>GPU computation</a:t>
            </a:r>
          </a:p>
          <a:p>
            <a:pPr lvl="1"/>
            <a:r>
              <a:rPr lang="en-US" dirty="0"/>
              <a:t>GPU </a:t>
            </a:r>
            <a:r>
              <a:rPr lang="en-US" dirty="0">
                <a:sym typeface="Wingdings" panose="05000000000000000000" pitchFamily="2" charset="2"/>
              </a:rPr>
              <a:t> </a:t>
            </a:r>
            <a:r>
              <a:rPr lang="en-US" dirty="0"/>
              <a:t>CPU, NVME </a:t>
            </a:r>
            <a:r>
              <a:rPr lang="en-US" dirty="0">
                <a:sym typeface="Wingdings" panose="05000000000000000000" pitchFamily="2" charset="2"/>
              </a:rPr>
              <a:t> CPU</a:t>
            </a:r>
            <a:r>
              <a:rPr lang="en-US" dirty="0"/>
              <a:t> communication</a:t>
            </a:r>
            <a:endParaRPr lang="en-US" dirty="0">
              <a:sym typeface="Wingdings" panose="05000000000000000000" pitchFamily="2" charset="2"/>
            </a:endParaRPr>
          </a:p>
          <a:p>
            <a:pPr lvl="1"/>
            <a:r>
              <a:rPr lang="en-US" dirty="0">
                <a:sym typeface="Wingdings" panose="05000000000000000000" pitchFamily="2" charset="2"/>
              </a:rPr>
              <a:t>GPU  GPU communication</a:t>
            </a:r>
          </a:p>
          <a:p>
            <a:pPr marL="457200" lvl="1" indent="0">
              <a:buNone/>
            </a:pPr>
            <a:endParaRPr lang="en-US" dirty="0">
              <a:sym typeface="Wingdings" panose="05000000000000000000" pitchFamily="2" charset="2"/>
            </a:endParaRPr>
          </a:p>
          <a:p>
            <a:r>
              <a:rPr lang="en-US" dirty="0">
                <a:sym typeface="Wingdings" panose="05000000000000000000" pitchFamily="2" charset="2"/>
              </a:rPr>
              <a:t>Infinity Offload Engine</a:t>
            </a:r>
          </a:p>
          <a:p>
            <a:pPr lvl="1"/>
            <a:r>
              <a:rPr lang="en-US" dirty="0">
                <a:sym typeface="Wingdings" panose="05000000000000000000" pitchFamily="2" charset="2"/>
              </a:rPr>
              <a:t>Pinned Memory Management Layer</a:t>
            </a:r>
          </a:p>
          <a:p>
            <a:pPr lvl="1"/>
            <a:r>
              <a:rPr lang="en-US" dirty="0" err="1">
                <a:sym typeface="Wingdings" panose="05000000000000000000" pitchFamily="2" charset="2"/>
              </a:rPr>
              <a:t>DeepNVMe</a:t>
            </a:r>
            <a:endParaRPr lang="en-US" dirty="0">
              <a:sym typeface="Wingdings" panose="05000000000000000000" pitchFamily="2" charset="2"/>
            </a:endParaRPr>
          </a:p>
          <a:p>
            <a:pPr lvl="1"/>
            <a:r>
              <a:rPr lang="en-US" dirty="0">
                <a:sym typeface="Wingdings" panose="05000000000000000000" pitchFamily="2" charset="2"/>
              </a:rPr>
              <a:t>Can be used as an independent library</a:t>
            </a:r>
            <a:endParaRPr lang="en-US" dirty="0"/>
          </a:p>
        </p:txBody>
      </p:sp>
      <p:sp>
        <p:nvSpPr>
          <p:cNvPr id="14" name="Rectangle 13">
            <a:extLst>
              <a:ext uri="{FF2B5EF4-FFF2-40B4-BE49-F238E27FC236}">
                <a16:creationId xmlns:a16="http://schemas.microsoft.com/office/drawing/2014/main" id="{3720A81D-5FF1-43F5-BC09-8C6FE2F05C27}"/>
              </a:ext>
            </a:extLst>
          </p:cNvPr>
          <p:cNvSpPr/>
          <p:nvPr/>
        </p:nvSpPr>
        <p:spPr>
          <a:xfrm>
            <a:off x="8293975" y="1840322"/>
            <a:ext cx="1515979" cy="923632"/>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2D02DA4-5D74-4A8D-9646-F0B5219EC655}"/>
              </a:ext>
            </a:extLst>
          </p:cNvPr>
          <p:cNvSpPr/>
          <p:nvPr/>
        </p:nvSpPr>
        <p:spPr>
          <a:xfrm>
            <a:off x="8340437" y="3355444"/>
            <a:ext cx="1515979" cy="923632"/>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C448BC3-3182-4D61-8C34-E6CDAFAB6350}"/>
              </a:ext>
            </a:extLst>
          </p:cNvPr>
          <p:cNvSpPr/>
          <p:nvPr/>
        </p:nvSpPr>
        <p:spPr>
          <a:xfrm>
            <a:off x="8340437" y="4693749"/>
            <a:ext cx="1515979" cy="92363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A01B8D-E2DB-46C0-AF3A-CB26069C2159}"/>
              </a:ext>
            </a:extLst>
          </p:cNvPr>
          <p:cNvSpPr>
            <a:spLocks noGrp="1"/>
          </p:cNvSpPr>
          <p:nvPr>
            <p:ph type="title"/>
          </p:nvPr>
        </p:nvSpPr>
        <p:spPr/>
        <p:txBody>
          <a:bodyPr/>
          <a:lstStyle/>
          <a:p>
            <a:r>
              <a:rPr lang="en-US"/>
              <a:t>Powerful Optimizations in </a:t>
            </a:r>
            <a:r>
              <a:rPr lang="en-US" err="1"/>
              <a:t>ZeRO</a:t>
            </a:r>
            <a:r>
              <a:rPr lang="en-US"/>
              <a:t>-Infinity</a:t>
            </a:r>
          </a:p>
        </p:txBody>
      </p:sp>
      <p:sp>
        <p:nvSpPr>
          <p:cNvPr id="5" name="Rectangle 4">
            <a:extLst>
              <a:ext uri="{FF2B5EF4-FFF2-40B4-BE49-F238E27FC236}">
                <a16:creationId xmlns:a16="http://schemas.microsoft.com/office/drawing/2014/main" id="{9C3D0597-8D74-4F0F-93E7-C9C660834B1E}"/>
              </a:ext>
            </a:extLst>
          </p:cNvPr>
          <p:cNvSpPr/>
          <p:nvPr/>
        </p:nvSpPr>
        <p:spPr>
          <a:xfrm>
            <a:off x="8535845" y="1965785"/>
            <a:ext cx="1032235" cy="28921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Layer </a:t>
            </a:r>
            <a:r>
              <a:rPr lang="en-US" dirty="0" err="1"/>
              <a:t>i</a:t>
            </a:r>
            <a:endParaRPr lang="en-US" dirty="0"/>
          </a:p>
        </p:txBody>
      </p:sp>
      <p:sp>
        <p:nvSpPr>
          <p:cNvPr id="7" name="Rectangle 6">
            <a:extLst>
              <a:ext uri="{FF2B5EF4-FFF2-40B4-BE49-F238E27FC236}">
                <a16:creationId xmlns:a16="http://schemas.microsoft.com/office/drawing/2014/main" id="{0075FEF1-4E50-4932-8165-871FCD5694A8}"/>
              </a:ext>
            </a:extLst>
          </p:cNvPr>
          <p:cNvSpPr/>
          <p:nvPr/>
        </p:nvSpPr>
        <p:spPr>
          <a:xfrm>
            <a:off x="8535846" y="3544340"/>
            <a:ext cx="1032235" cy="322423"/>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Layer i+1</a:t>
            </a:r>
          </a:p>
        </p:txBody>
      </p:sp>
      <p:sp>
        <p:nvSpPr>
          <p:cNvPr id="9" name="Rectangle 8">
            <a:extLst>
              <a:ext uri="{FF2B5EF4-FFF2-40B4-BE49-F238E27FC236}">
                <a16:creationId xmlns:a16="http://schemas.microsoft.com/office/drawing/2014/main" id="{34854123-FAB9-4654-A1A3-945EEA8459EB}"/>
              </a:ext>
            </a:extLst>
          </p:cNvPr>
          <p:cNvSpPr/>
          <p:nvPr/>
        </p:nvSpPr>
        <p:spPr>
          <a:xfrm>
            <a:off x="8535848" y="5004102"/>
            <a:ext cx="1032235" cy="30501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Layer i+2</a:t>
            </a:r>
          </a:p>
        </p:txBody>
      </p:sp>
      <p:cxnSp>
        <p:nvCxnSpPr>
          <p:cNvPr id="16" name="Connector: Curved 15">
            <a:extLst>
              <a:ext uri="{FF2B5EF4-FFF2-40B4-BE49-F238E27FC236}">
                <a16:creationId xmlns:a16="http://schemas.microsoft.com/office/drawing/2014/main" id="{B2DA9B96-FEB5-4C37-8E08-EC24A04CEF02}"/>
              </a:ext>
            </a:extLst>
          </p:cNvPr>
          <p:cNvCxnSpPr>
            <a:cxnSpLocks/>
            <a:stCxn id="9" idx="1"/>
            <a:endCxn id="13" idx="1"/>
          </p:cNvCxnSpPr>
          <p:nvPr/>
        </p:nvCxnSpPr>
        <p:spPr>
          <a:xfrm rot="10800000">
            <a:off x="8340438" y="3817261"/>
            <a:ext cx="195411" cy="1339349"/>
          </a:xfrm>
          <a:prstGeom prst="curvedConnector3">
            <a:avLst>
              <a:gd name="adj1" fmla="val 216984"/>
            </a:avLst>
          </a:prstGeom>
          <a:ln w="38100">
            <a:solidFill>
              <a:schemeClr val="accent4"/>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5" name="Connector: Curved 24">
            <a:extLst>
              <a:ext uri="{FF2B5EF4-FFF2-40B4-BE49-F238E27FC236}">
                <a16:creationId xmlns:a16="http://schemas.microsoft.com/office/drawing/2014/main" id="{4C3CAF6F-40F8-40DF-A955-F5B19B6E196C}"/>
              </a:ext>
            </a:extLst>
          </p:cNvPr>
          <p:cNvCxnSpPr>
            <a:cxnSpLocks/>
            <a:stCxn id="7" idx="3"/>
            <a:endCxn id="14" idx="3"/>
          </p:cNvCxnSpPr>
          <p:nvPr/>
        </p:nvCxnSpPr>
        <p:spPr>
          <a:xfrm flipV="1">
            <a:off x="9568081" y="2302138"/>
            <a:ext cx="241873" cy="1403414"/>
          </a:xfrm>
          <a:prstGeom prst="curvedConnector3">
            <a:avLst>
              <a:gd name="adj1" fmla="val 194512"/>
            </a:avLst>
          </a:prstGeom>
          <a:ln w="38100">
            <a:solidFill>
              <a:schemeClr val="accent4"/>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C7D05890-D151-47A4-8ACB-CF15B1777FD6}"/>
              </a:ext>
            </a:extLst>
          </p:cNvPr>
          <p:cNvSpPr txBox="1"/>
          <p:nvPr/>
        </p:nvSpPr>
        <p:spPr>
          <a:xfrm>
            <a:off x="10048188" y="2839218"/>
            <a:ext cx="1229411" cy="338554"/>
          </a:xfrm>
          <a:prstGeom prst="rect">
            <a:avLst/>
          </a:prstGeom>
          <a:noFill/>
        </p:spPr>
        <p:txBody>
          <a:bodyPr wrap="square" rtlCol="0">
            <a:spAutoFit/>
          </a:bodyPr>
          <a:lstStyle/>
          <a:p>
            <a:r>
              <a:rPr lang="en-US" sz="1600"/>
              <a:t>Prefetching</a:t>
            </a:r>
          </a:p>
        </p:txBody>
      </p:sp>
      <p:sp>
        <p:nvSpPr>
          <p:cNvPr id="30" name="TextBox 29">
            <a:extLst>
              <a:ext uri="{FF2B5EF4-FFF2-40B4-BE49-F238E27FC236}">
                <a16:creationId xmlns:a16="http://schemas.microsoft.com/office/drawing/2014/main" id="{B284CD52-4426-4E5B-A44A-82466CF28DD9}"/>
              </a:ext>
            </a:extLst>
          </p:cNvPr>
          <p:cNvSpPr txBox="1"/>
          <p:nvPr/>
        </p:nvSpPr>
        <p:spPr>
          <a:xfrm>
            <a:off x="7023423" y="4267690"/>
            <a:ext cx="1259056" cy="338554"/>
          </a:xfrm>
          <a:prstGeom prst="rect">
            <a:avLst/>
          </a:prstGeom>
          <a:noFill/>
        </p:spPr>
        <p:txBody>
          <a:bodyPr wrap="square" rtlCol="0">
            <a:spAutoFit/>
          </a:bodyPr>
          <a:lstStyle/>
          <a:p>
            <a:r>
              <a:rPr lang="en-US" sz="1600"/>
              <a:t>Prefetching</a:t>
            </a:r>
            <a:endParaRPr lang="en-US" sz="1600">
              <a:solidFill>
                <a:schemeClr val="accent1"/>
              </a:solidFill>
            </a:endParaRPr>
          </a:p>
        </p:txBody>
      </p:sp>
      <p:sp>
        <p:nvSpPr>
          <p:cNvPr id="31" name="TextBox 30">
            <a:extLst>
              <a:ext uri="{FF2B5EF4-FFF2-40B4-BE49-F238E27FC236}">
                <a16:creationId xmlns:a16="http://schemas.microsoft.com/office/drawing/2014/main" id="{EB6F5988-43D1-4B91-A91C-71A2ED9B6AB2}"/>
              </a:ext>
            </a:extLst>
          </p:cNvPr>
          <p:cNvSpPr txBox="1"/>
          <p:nvPr/>
        </p:nvSpPr>
        <p:spPr>
          <a:xfrm>
            <a:off x="9172899" y="5309116"/>
            <a:ext cx="1032235" cy="369332"/>
          </a:xfrm>
          <a:prstGeom prst="rect">
            <a:avLst/>
          </a:prstGeom>
          <a:noFill/>
        </p:spPr>
        <p:txBody>
          <a:bodyPr wrap="square" rtlCol="0">
            <a:spAutoFit/>
          </a:bodyPr>
          <a:lstStyle/>
          <a:p>
            <a:r>
              <a:rPr lang="en-US">
                <a:solidFill>
                  <a:schemeClr val="bg1"/>
                </a:solidFill>
              </a:rPr>
              <a:t>NVME</a:t>
            </a:r>
          </a:p>
        </p:txBody>
      </p:sp>
      <p:sp>
        <p:nvSpPr>
          <p:cNvPr id="32" name="TextBox 31">
            <a:extLst>
              <a:ext uri="{FF2B5EF4-FFF2-40B4-BE49-F238E27FC236}">
                <a16:creationId xmlns:a16="http://schemas.microsoft.com/office/drawing/2014/main" id="{2910D408-962B-4933-B992-5B9011B450FE}"/>
              </a:ext>
            </a:extLst>
          </p:cNvPr>
          <p:cNvSpPr txBox="1"/>
          <p:nvPr/>
        </p:nvSpPr>
        <p:spPr>
          <a:xfrm>
            <a:off x="9353719" y="3972205"/>
            <a:ext cx="702433" cy="369332"/>
          </a:xfrm>
          <a:prstGeom prst="rect">
            <a:avLst/>
          </a:prstGeom>
          <a:noFill/>
        </p:spPr>
        <p:txBody>
          <a:bodyPr wrap="square" rtlCol="0">
            <a:spAutoFit/>
          </a:bodyPr>
          <a:lstStyle/>
          <a:p>
            <a:r>
              <a:rPr lang="en-US">
                <a:solidFill>
                  <a:schemeClr val="bg1"/>
                </a:solidFill>
              </a:rPr>
              <a:t>CPU</a:t>
            </a:r>
          </a:p>
        </p:txBody>
      </p:sp>
      <p:sp>
        <p:nvSpPr>
          <p:cNvPr id="33" name="TextBox 32">
            <a:extLst>
              <a:ext uri="{FF2B5EF4-FFF2-40B4-BE49-F238E27FC236}">
                <a16:creationId xmlns:a16="http://schemas.microsoft.com/office/drawing/2014/main" id="{63895657-A35C-4A30-812F-A27739ACCEF1}"/>
              </a:ext>
            </a:extLst>
          </p:cNvPr>
          <p:cNvSpPr txBox="1"/>
          <p:nvPr/>
        </p:nvSpPr>
        <p:spPr>
          <a:xfrm>
            <a:off x="9310325" y="2441685"/>
            <a:ext cx="702433" cy="369332"/>
          </a:xfrm>
          <a:prstGeom prst="rect">
            <a:avLst/>
          </a:prstGeom>
          <a:noFill/>
        </p:spPr>
        <p:txBody>
          <a:bodyPr wrap="square" rtlCol="0">
            <a:spAutoFit/>
          </a:bodyPr>
          <a:lstStyle/>
          <a:p>
            <a:r>
              <a:rPr lang="en-US">
                <a:solidFill>
                  <a:schemeClr val="bg1"/>
                </a:solidFill>
              </a:rPr>
              <a:t>GPU</a:t>
            </a:r>
          </a:p>
        </p:txBody>
      </p:sp>
      <p:cxnSp>
        <p:nvCxnSpPr>
          <p:cNvPr id="35" name="Straight Arrow Connector 34">
            <a:extLst>
              <a:ext uri="{FF2B5EF4-FFF2-40B4-BE49-F238E27FC236}">
                <a16:creationId xmlns:a16="http://schemas.microsoft.com/office/drawing/2014/main" id="{47D25835-DAAB-424F-9454-D10AA693F1C1}"/>
              </a:ext>
            </a:extLst>
          </p:cNvPr>
          <p:cNvCxnSpPr>
            <a:cxnSpLocks/>
          </p:cNvCxnSpPr>
          <p:nvPr/>
        </p:nvCxnSpPr>
        <p:spPr>
          <a:xfrm flipH="1">
            <a:off x="9568080" y="2049150"/>
            <a:ext cx="82296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2C71D9D6-2AD6-4EFE-B772-356071C60B64}"/>
              </a:ext>
            </a:extLst>
          </p:cNvPr>
          <p:cNvSpPr txBox="1"/>
          <p:nvPr/>
        </p:nvSpPr>
        <p:spPr>
          <a:xfrm>
            <a:off x="6250273" y="5748397"/>
            <a:ext cx="5420178" cy="400110"/>
          </a:xfrm>
          <a:prstGeom prst="rect">
            <a:avLst/>
          </a:prstGeom>
          <a:noFill/>
        </p:spPr>
        <p:txBody>
          <a:bodyPr wrap="square" rtlCol="0">
            <a:spAutoFit/>
          </a:bodyPr>
          <a:lstStyle/>
          <a:p>
            <a:r>
              <a:rPr lang="en-US" sz="2000" dirty="0">
                <a:solidFill>
                  <a:schemeClr val="accent6"/>
                </a:solidFill>
              </a:rPr>
              <a:t>Overlapped layer prefetching during forward pass</a:t>
            </a:r>
          </a:p>
        </p:txBody>
      </p:sp>
      <p:sp>
        <p:nvSpPr>
          <p:cNvPr id="38" name="TextBox 37">
            <a:extLst>
              <a:ext uri="{FF2B5EF4-FFF2-40B4-BE49-F238E27FC236}">
                <a16:creationId xmlns:a16="http://schemas.microsoft.com/office/drawing/2014/main" id="{66DB91C5-8F17-4ABA-A8F1-9ED59E6AC935}"/>
              </a:ext>
            </a:extLst>
          </p:cNvPr>
          <p:cNvSpPr txBox="1"/>
          <p:nvPr/>
        </p:nvSpPr>
        <p:spPr>
          <a:xfrm>
            <a:off x="10326043" y="1868206"/>
            <a:ext cx="1318300" cy="369332"/>
          </a:xfrm>
          <a:prstGeom prst="rect">
            <a:avLst/>
          </a:prstGeom>
          <a:noFill/>
        </p:spPr>
        <p:txBody>
          <a:bodyPr wrap="square" rtlCol="0">
            <a:spAutoFit/>
          </a:bodyPr>
          <a:lstStyle/>
          <a:p>
            <a:r>
              <a:rPr lang="en-US">
                <a:solidFill>
                  <a:schemeClr val="accent6"/>
                </a:solidFill>
              </a:rPr>
              <a:t>Computing</a:t>
            </a:r>
          </a:p>
        </p:txBody>
      </p:sp>
    </p:spTree>
    <p:extLst>
      <p:ext uri="{BB962C8B-B14F-4D97-AF65-F5344CB8AC3E}">
        <p14:creationId xmlns:p14="http://schemas.microsoft.com/office/powerpoint/2010/main" val="2284412183"/>
      </p:ext>
    </p:extLst>
  </p:cSld>
  <p:clrMapOvr>
    <a:masterClrMapping/>
  </p:clrMapOvr>
  <mc:AlternateContent xmlns:mc="http://schemas.openxmlformats.org/markup-compatibility/2006" xmlns:p14="http://schemas.microsoft.com/office/powerpoint/2010/main">
    <mc:Choice Requires="p14">
      <p:transition spd="slow" p14:dur="2000" advTm="81802"/>
    </mc:Choice>
    <mc:Fallback xmlns="">
      <p:transition spd="slow" advTm="81802"/>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22FD1-0BA5-49BA-86CA-4BDDF44DA576}"/>
              </a:ext>
            </a:extLst>
          </p:cNvPr>
          <p:cNvSpPr>
            <a:spLocks noGrp="1"/>
          </p:cNvSpPr>
          <p:nvPr>
            <p:ph type="title"/>
          </p:nvPr>
        </p:nvSpPr>
        <p:spPr/>
        <p:txBody>
          <a:bodyPr/>
          <a:lstStyle/>
          <a:p>
            <a:r>
              <a:rPr lang="en-US"/>
              <a:t>Ease Inspired Implementation</a:t>
            </a:r>
          </a:p>
        </p:txBody>
      </p:sp>
      <p:sp>
        <p:nvSpPr>
          <p:cNvPr id="3" name="Content Placeholder 2">
            <a:extLst>
              <a:ext uri="{FF2B5EF4-FFF2-40B4-BE49-F238E27FC236}">
                <a16:creationId xmlns:a16="http://schemas.microsoft.com/office/drawing/2014/main" id="{437F4539-073B-449B-B9C1-A8C24CDCCBDD}"/>
              </a:ext>
            </a:extLst>
          </p:cNvPr>
          <p:cNvSpPr>
            <a:spLocks noGrp="1"/>
          </p:cNvSpPr>
          <p:nvPr>
            <p:ph idx="1"/>
          </p:nvPr>
        </p:nvSpPr>
        <p:spPr>
          <a:xfrm>
            <a:off x="522316" y="2242646"/>
            <a:ext cx="8763000" cy="4269885"/>
          </a:xfrm>
        </p:spPr>
        <p:txBody>
          <a:bodyPr>
            <a:normAutofit/>
          </a:bodyPr>
          <a:lstStyle/>
          <a:p>
            <a:r>
              <a:rPr lang="en-US" dirty="0"/>
              <a:t>Automatic Data Movement</a:t>
            </a:r>
          </a:p>
          <a:p>
            <a:pPr lvl="1"/>
            <a:r>
              <a:rPr lang="en-US" dirty="0"/>
              <a:t>Auto registration of all parameters</a:t>
            </a:r>
          </a:p>
          <a:p>
            <a:pPr lvl="1"/>
            <a:r>
              <a:rPr lang="en-US" dirty="0"/>
              <a:t>Intercept parameter access to automate communication</a:t>
            </a:r>
          </a:p>
          <a:p>
            <a:r>
              <a:rPr lang="en-US" dirty="0"/>
              <a:t>Automatic Model Partitioning during Initialization</a:t>
            </a:r>
          </a:p>
          <a:p>
            <a:pPr lvl="1"/>
            <a:r>
              <a:rPr lang="en-US" dirty="0"/>
              <a:t>Initializing models that are larger than GPU/CPU memory</a:t>
            </a:r>
          </a:p>
          <a:p>
            <a:pPr lvl="1"/>
            <a:r>
              <a:rPr lang="en-US" dirty="0"/>
              <a:t>Automatically partitioning parameters as they are created</a:t>
            </a:r>
          </a:p>
        </p:txBody>
      </p:sp>
      <p:pic>
        <p:nvPicPr>
          <p:cNvPr id="8" name="Picture 7">
            <a:extLst>
              <a:ext uri="{FF2B5EF4-FFF2-40B4-BE49-F238E27FC236}">
                <a16:creationId xmlns:a16="http://schemas.microsoft.com/office/drawing/2014/main" id="{58B0FD7A-7EB9-4C76-A692-C1CE48BDFE43}"/>
              </a:ext>
            </a:extLst>
          </p:cNvPr>
          <p:cNvPicPr>
            <a:picLocks noChangeAspect="1"/>
          </p:cNvPicPr>
          <p:nvPr/>
        </p:nvPicPr>
        <p:blipFill>
          <a:blip r:embed="rId3"/>
          <a:stretch>
            <a:fillRect/>
          </a:stretch>
        </p:blipFill>
        <p:spPr>
          <a:xfrm>
            <a:off x="5520843" y="4924164"/>
            <a:ext cx="5616826" cy="1069312"/>
          </a:xfrm>
          <a:prstGeom prst="rect">
            <a:avLst/>
          </a:prstGeom>
        </p:spPr>
      </p:pic>
    </p:spTree>
    <p:extLst>
      <p:ext uri="{BB962C8B-B14F-4D97-AF65-F5344CB8AC3E}">
        <p14:creationId xmlns:p14="http://schemas.microsoft.com/office/powerpoint/2010/main" val="2666767362"/>
      </p:ext>
    </p:extLst>
  </p:cSld>
  <p:clrMapOvr>
    <a:masterClrMapping/>
  </p:clrMapOvr>
  <mc:AlternateContent xmlns:mc="http://schemas.openxmlformats.org/markup-compatibility/2006" xmlns:p14="http://schemas.microsoft.com/office/powerpoint/2010/main">
    <mc:Choice Requires="p14">
      <p:transition spd="slow" p14:dur="2000" advTm="55128"/>
    </mc:Choice>
    <mc:Fallback xmlns="">
      <p:transition spd="slow" advTm="55128"/>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517CE-6E65-4639-ABA1-F96FB700E07B}"/>
              </a:ext>
            </a:extLst>
          </p:cNvPr>
          <p:cNvSpPr>
            <a:spLocks noGrp="1"/>
          </p:cNvSpPr>
          <p:nvPr>
            <p:ph type="title"/>
          </p:nvPr>
        </p:nvSpPr>
        <p:spPr/>
        <p:txBody>
          <a:bodyPr/>
          <a:lstStyle/>
          <a:p>
            <a:r>
              <a:rPr lang="en-US"/>
              <a:t>Evaluation</a:t>
            </a:r>
          </a:p>
        </p:txBody>
      </p:sp>
    </p:spTree>
    <p:custDataLst>
      <p:tags r:id="rId1"/>
    </p:custDataLst>
    <p:extLst>
      <p:ext uri="{BB962C8B-B14F-4D97-AF65-F5344CB8AC3E}">
        <p14:creationId xmlns:p14="http://schemas.microsoft.com/office/powerpoint/2010/main" val="3556358353"/>
      </p:ext>
    </p:extLst>
  </p:cSld>
  <p:clrMapOvr>
    <a:masterClrMapping/>
  </p:clrMapOvr>
  <mc:AlternateContent xmlns:mc="http://schemas.openxmlformats.org/markup-compatibility/2006" xmlns:p14="http://schemas.microsoft.com/office/powerpoint/2010/main">
    <mc:Choice Requires="p14">
      <p:transition spd="slow" p14:dur="2000" advTm="4527"/>
    </mc:Choice>
    <mc:Fallback xmlns="">
      <p:transition spd="slow" advTm="4527"/>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5D7C1-0A7A-4BCA-8E33-5F132FD5D0A2}"/>
              </a:ext>
            </a:extLst>
          </p:cNvPr>
          <p:cNvSpPr>
            <a:spLocks noGrp="1"/>
          </p:cNvSpPr>
          <p:nvPr>
            <p:ph type="title"/>
          </p:nvPr>
        </p:nvSpPr>
        <p:spPr/>
        <p:txBody>
          <a:bodyPr/>
          <a:lstStyle/>
          <a:p>
            <a:r>
              <a:rPr lang="en-US"/>
              <a:t>Massive model scale</a:t>
            </a:r>
          </a:p>
        </p:txBody>
      </p:sp>
      <p:graphicFrame>
        <p:nvGraphicFramePr>
          <p:cNvPr id="7" name="Chart 6">
            <a:extLst>
              <a:ext uri="{FF2B5EF4-FFF2-40B4-BE49-F238E27FC236}">
                <a16:creationId xmlns:a16="http://schemas.microsoft.com/office/drawing/2014/main" id="{576B785B-CBE1-414D-92B4-C7EC133DE4F5}"/>
              </a:ext>
            </a:extLst>
          </p:cNvPr>
          <p:cNvGraphicFramePr/>
          <p:nvPr>
            <p:extLst>
              <p:ext uri="{D42A27DB-BD31-4B8C-83A1-F6EECF244321}">
                <p14:modId xmlns:p14="http://schemas.microsoft.com/office/powerpoint/2010/main" val="3814061162"/>
              </p:ext>
            </p:extLst>
          </p:nvPr>
        </p:nvGraphicFramePr>
        <p:xfrm>
          <a:off x="1966884" y="1426938"/>
          <a:ext cx="7980680" cy="440120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30330901"/>
      </p:ext>
    </p:extLst>
  </p:cSld>
  <p:clrMapOvr>
    <a:masterClrMapping/>
  </p:clrMapOvr>
  <mc:AlternateContent xmlns:mc="http://schemas.openxmlformats.org/markup-compatibility/2006" xmlns:p14="http://schemas.microsoft.com/office/powerpoint/2010/main">
    <mc:Choice Requires="p14">
      <p:transition spd="slow" p14:dur="2000" advTm="35145"/>
    </mc:Choice>
    <mc:Fallback xmlns="">
      <p:transition spd="slow" advTm="35145"/>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66DF9-BDAE-4F20-9B68-FFD67DC70039}"/>
              </a:ext>
            </a:extLst>
          </p:cNvPr>
          <p:cNvSpPr>
            <a:spLocks noGrp="1"/>
          </p:cNvSpPr>
          <p:nvPr>
            <p:ph type="title"/>
          </p:nvPr>
        </p:nvSpPr>
        <p:spPr/>
        <p:txBody>
          <a:bodyPr/>
          <a:lstStyle/>
          <a:p>
            <a:r>
              <a:rPr lang="en-US"/>
              <a:t>Excellent Efficiency</a:t>
            </a:r>
          </a:p>
        </p:txBody>
      </p:sp>
      <p:grpSp>
        <p:nvGrpSpPr>
          <p:cNvPr id="4" name="Group 3">
            <a:extLst>
              <a:ext uri="{FF2B5EF4-FFF2-40B4-BE49-F238E27FC236}">
                <a16:creationId xmlns:a16="http://schemas.microsoft.com/office/drawing/2014/main" id="{91919D3D-2F9C-46E0-A282-BB9A9CD43858}"/>
              </a:ext>
            </a:extLst>
          </p:cNvPr>
          <p:cNvGrpSpPr/>
          <p:nvPr/>
        </p:nvGrpSpPr>
        <p:grpSpPr>
          <a:xfrm>
            <a:off x="2251260" y="1595582"/>
            <a:ext cx="7017431" cy="4564149"/>
            <a:chOff x="6112983" y="399472"/>
            <a:chExt cx="5298573" cy="3029528"/>
          </a:xfrm>
        </p:grpSpPr>
        <p:graphicFrame>
          <p:nvGraphicFramePr>
            <p:cNvPr id="5" name="Chart 4">
              <a:extLst>
                <a:ext uri="{FF2B5EF4-FFF2-40B4-BE49-F238E27FC236}">
                  <a16:creationId xmlns:a16="http://schemas.microsoft.com/office/drawing/2014/main" id="{EC0ED47C-0FDF-47B4-887A-95662A79F604}"/>
                </a:ext>
              </a:extLst>
            </p:cNvPr>
            <p:cNvGraphicFramePr/>
            <p:nvPr>
              <p:extLst>
                <p:ext uri="{D42A27DB-BD31-4B8C-83A1-F6EECF244321}">
                  <p14:modId xmlns:p14="http://schemas.microsoft.com/office/powerpoint/2010/main" val="882260462"/>
                </p:ext>
              </p:extLst>
            </p:nvPr>
          </p:nvGraphicFramePr>
          <p:xfrm>
            <a:off x="6112983" y="399472"/>
            <a:ext cx="5298573" cy="3029528"/>
          </p:xfrm>
          <a:graphic>
            <a:graphicData uri="http://schemas.openxmlformats.org/drawingml/2006/chart">
              <c:chart xmlns:c="http://schemas.openxmlformats.org/drawingml/2006/chart" xmlns:r="http://schemas.openxmlformats.org/officeDocument/2006/relationships" r:id="rId3"/>
            </a:graphicData>
          </a:graphic>
        </p:graphicFrame>
        <p:pic>
          <p:nvPicPr>
            <p:cNvPr id="6" name="Graphic 5" descr="Close with solid fill">
              <a:extLst>
                <a:ext uri="{FF2B5EF4-FFF2-40B4-BE49-F238E27FC236}">
                  <a16:creationId xmlns:a16="http://schemas.microsoft.com/office/drawing/2014/main" id="{5A8FAD44-E3A3-4487-9645-5AA185EA958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755976" y="2459494"/>
              <a:ext cx="233892" cy="233892"/>
            </a:xfrm>
            <a:prstGeom prst="rect">
              <a:avLst/>
            </a:prstGeom>
          </p:spPr>
        </p:pic>
        <p:pic>
          <p:nvPicPr>
            <p:cNvPr id="7" name="Graphic 6" descr="Close with solid fill">
              <a:extLst>
                <a:ext uri="{FF2B5EF4-FFF2-40B4-BE49-F238E27FC236}">
                  <a16:creationId xmlns:a16="http://schemas.microsoft.com/office/drawing/2014/main" id="{B86721CB-F4E3-4CE7-A8A0-4B5F7F63DFA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628002" y="2459494"/>
              <a:ext cx="233892" cy="233892"/>
            </a:xfrm>
            <a:prstGeom prst="rect">
              <a:avLst/>
            </a:prstGeom>
          </p:spPr>
        </p:pic>
        <p:pic>
          <p:nvPicPr>
            <p:cNvPr id="8" name="Graphic 7" descr="Close with solid fill">
              <a:extLst>
                <a:ext uri="{FF2B5EF4-FFF2-40B4-BE49-F238E27FC236}">
                  <a16:creationId xmlns:a16="http://schemas.microsoft.com/office/drawing/2014/main" id="{E4B1CEBF-43F1-4EBE-9E04-4FDB6CCA3D5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491068" y="2459494"/>
              <a:ext cx="233892" cy="233892"/>
            </a:xfrm>
            <a:prstGeom prst="rect">
              <a:avLst/>
            </a:prstGeom>
          </p:spPr>
        </p:pic>
        <p:pic>
          <p:nvPicPr>
            <p:cNvPr id="9" name="Graphic 8" descr="Close with solid fill">
              <a:extLst>
                <a:ext uri="{FF2B5EF4-FFF2-40B4-BE49-F238E27FC236}">
                  <a16:creationId xmlns:a16="http://schemas.microsoft.com/office/drawing/2014/main" id="{7A0A340B-89D3-4F43-87DF-D21F3D474FB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83950" y="2459494"/>
              <a:ext cx="233892" cy="233892"/>
            </a:xfrm>
            <a:prstGeom prst="rect">
              <a:avLst/>
            </a:prstGeom>
          </p:spPr>
        </p:pic>
      </p:grpSp>
    </p:spTree>
    <p:extLst>
      <p:ext uri="{BB962C8B-B14F-4D97-AF65-F5344CB8AC3E}">
        <p14:creationId xmlns:p14="http://schemas.microsoft.com/office/powerpoint/2010/main" val="1175521263"/>
      </p:ext>
    </p:extLst>
  </p:cSld>
  <p:clrMapOvr>
    <a:masterClrMapping/>
  </p:clrMapOvr>
  <mc:AlternateContent xmlns:mc="http://schemas.openxmlformats.org/markup-compatibility/2006" xmlns:p14="http://schemas.microsoft.com/office/powerpoint/2010/main">
    <mc:Choice Requires="p14">
      <p:transition spd="slow" p14:dur="2000" advTm="36163"/>
    </mc:Choice>
    <mc:Fallback xmlns="">
      <p:transition spd="slow" advTm="36163"/>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D2C43-A194-4747-9415-BB5C076BA366}"/>
              </a:ext>
            </a:extLst>
          </p:cNvPr>
          <p:cNvSpPr>
            <a:spLocks noGrp="1"/>
          </p:cNvSpPr>
          <p:nvPr>
            <p:ph type="title"/>
          </p:nvPr>
        </p:nvSpPr>
        <p:spPr/>
        <p:txBody>
          <a:bodyPr/>
          <a:lstStyle/>
          <a:p>
            <a:r>
              <a:rPr lang="en-US"/>
              <a:t>Super-linear Scalability</a:t>
            </a:r>
          </a:p>
        </p:txBody>
      </p:sp>
      <p:graphicFrame>
        <p:nvGraphicFramePr>
          <p:cNvPr id="11" name="Chart 10">
            <a:extLst>
              <a:ext uri="{FF2B5EF4-FFF2-40B4-BE49-F238E27FC236}">
                <a16:creationId xmlns:a16="http://schemas.microsoft.com/office/drawing/2014/main" id="{301B9CB9-E21B-4F85-8B92-7E7BB5E37396}"/>
              </a:ext>
            </a:extLst>
          </p:cNvPr>
          <p:cNvGraphicFramePr/>
          <p:nvPr>
            <p:extLst>
              <p:ext uri="{D42A27DB-BD31-4B8C-83A1-F6EECF244321}">
                <p14:modId xmlns:p14="http://schemas.microsoft.com/office/powerpoint/2010/main" val="3490889797"/>
              </p:ext>
            </p:extLst>
          </p:nvPr>
        </p:nvGraphicFramePr>
        <p:xfrm>
          <a:off x="2476743" y="1615873"/>
          <a:ext cx="7565031" cy="459373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68031944"/>
      </p:ext>
    </p:extLst>
  </p:cSld>
  <p:clrMapOvr>
    <a:masterClrMapping/>
  </p:clrMapOvr>
  <mc:AlternateContent xmlns:mc="http://schemas.openxmlformats.org/markup-compatibility/2006" xmlns:p14="http://schemas.microsoft.com/office/powerpoint/2010/main">
    <mc:Choice Requires="p14">
      <p:transition spd="slow" p14:dur="2000" advTm="26875"/>
    </mc:Choice>
    <mc:Fallback xmlns="">
      <p:transition spd="slow" advTm="26875"/>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E4AE1-FA68-4702-B49E-B2A195672792}"/>
              </a:ext>
            </a:extLst>
          </p:cNvPr>
          <p:cNvSpPr>
            <a:spLocks noGrp="1"/>
          </p:cNvSpPr>
          <p:nvPr>
            <p:ph type="title"/>
          </p:nvPr>
        </p:nvSpPr>
        <p:spPr/>
        <p:txBody>
          <a:bodyPr/>
          <a:lstStyle/>
          <a:p>
            <a:r>
              <a:rPr lang="en-US" dirty="0"/>
              <a:t>Democratizing Large Model Training </a:t>
            </a:r>
          </a:p>
        </p:txBody>
      </p:sp>
      <p:graphicFrame>
        <p:nvGraphicFramePr>
          <p:cNvPr id="5" name="Chart 4">
            <a:extLst>
              <a:ext uri="{FF2B5EF4-FFF2-40B4-BE49-F238E27FC236}">
                <a16:creationId xmlns:a16="http://schemas.microsoft.com/office/drawing/2014/main" id="{E125402C-8B50-4B9D-9CA5-6EC9D37802E3}"/>
              </a:ext>
            </a:extLst>
          </p:cNvPr>
          <p:cNvGraphicFramePr>
            <a:graphicFrameLocks/>
          </p:cNvGraphicFramePr>
          <p:nvPr>
            <p:extLst>
              <p:ext uri="{D42A27DB-BD31-4B8C-83A1-F6EECF244321}">
                <p14:modId xmlns:p14="http://schemas.microsoft.com/office/powerpoint/2010/main" val="3590992060"/>
              </p:ext>
            </p:extLst>
          </p:nvPr>
        </p:nvGraphicFramePr>
        <p:xfrm>
          <a:off x="1730977" y="1429155"/>
          <a:ext cx="8452114" cy="423181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74401992"/>
      </p:ext>
    </p:extLst>
  </p:cSld>
  <p:clrMapOvr>
    <a:masterClrMapping/>
  </p:clrMapOvr>
  <mc:AlternateContent xmlns:mc="http://schemas.openxmlformats.org/markup-compatibility/2006" xmlns:p14="http://schemas.microsoft.com/office/powerpoint/2010/main">
    <mc:Choice Requires="p14">
      <p:transition spd="slow" p14:dur="2000" advTm="27162"/>
    </mc:Choice>
    <mc:Fallback xmlns="">
      <p:transition spd="slow" advTm="27162"/>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8E3A1-E90C-4433-B2C1-DE2C3FA34760}"/>
              </a:ext>
            </a:extLst>
          </p:cNvPr>
          <p:cNvSpPr>
            <a:spLocks noGrp="1"/>
          </p:cNvSpPr>
          <p:nvPr>
            <p:ph type="title"/>
          </p:nvPr>
        </p:nvSpPr>
        <p:spPr>
          <a:xfrm>
            <a:off x="623502" y="372129"/>
            <a:ext cx="10515600" cy="1325563"/>
          </a:xfrm>
        </p:spPr>
        <p:txBody>
          <a:bodyPr/>
          <a:lstStyle/>
          <a:p>
            <a:r>
              <a:rPr lang="en-US" dirty="0"/>
              <a:t>Impact of System Features on Performance</a:t>
            </a:r>
          </a:p>
        </p:txBody>
      </p:sp>
      <p:grpSp>
        <p:nvGrpSpPr>
          <p:cNvPr id="9" name="Group 8">
            <a:extLst>
              <a:ext uri="{FF2B5EF4-FFF2-40B4-BE49-F238E27FC236}">
                <a16:creationId xmlns:a16="http://schemas.microsoft.com/office/drawing/2014/main" id="{230C08E1-E602-4167-8733-4E55987F14ED}"/>
              </a:ext>
            </a:extLst>
          </p:cNvPr>
          <p:cNvGrpSpPr/>
          <p:nvPr/>
        </p:nvGrpSpPr>
        <p:grpSpPr>
          <a:xfrm>
            <a:off x="6625389" y="1709881"/>
            <a:ext cx="4728411" cy="3647999"/>
            <a:chOff x="6625389" y="1709881"/>
            <a:chExt cx="4728411" cy="3647999"/>
          </a:xfrm>
        </p:grpSpPr>
        <p:pic>
          <p:nvPicPr>
            <p:cNvPr id="5" name="Picture 4" descr="Chart, line chart&#10;&#10;Description automatically generated">
              <a:extLst>
                <a:ext uri="{FF2B5EF4-FFF2-40B4-BE49-F238E27FC236}">
                  <a16:creationId xmlns:a16="http://schemas.microsoft.com/office/drawing/2014/main" id="{E4E45B78-08D0-42A9-AEC1-2794DE042E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3759" y="2438102"/>
              <a:ext cx="3649578" cy="2919778"/>
            </a:xfrm>
            <a:prstGeom prst="rect">
              <a:avLst/>
            </a:prstGeom>
          </p:spPr>
        </p:pic>
        <p:sp>
          <p:nvSpPr>
            <p:cNvPr id="8" name="Content Placeholder 2">
              <a:extLst>
                <a:ext uri="{FF2B5EF4-FFF2-40B4-BE49-F238E27FC236}">
                  <a16:creationId xmlns:a16="http://schemas.microsoft.com/office/drawing/2014/main" id="{9BDD2D3D-74B1-410B-AB36-58574BAEAE18}"/>
                </a:ext>
              </a:extLst>
            </p:cNvPr>
            <p:cNvSpPr txBox="1">
              <a:spLocks/>
            </p:cNvSpPr>
            <p:nvPr/>
          </p:nvSpPr>
          <p:spPr>
            <a:xfrm>
              <a:off x="6625389" y="1709881"/>
              <a:ext cx="4728411" cy="709028"/>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Offloading activation checkpoints to CPU</a:t>
              </a:r>
            </a:p>
          </p:txBody>
        </p:sp>
      </p:grpSp>
      <p:sp>
        <p:nvSpPr>
          <p:cNvPr id="3" name="Content Placeholder 2">
            <a:extLst>
              <a:ext uri="{FF2B5EF4-FFF2-40B4-BE49-F238E27FC236}">
                <a16:creationId xmlns:a16="http://schemas.microsoft.com/office/drawing/2014/main" id="{85C52CB1-E280-4220-A764-0DBB70E6829A}"/>
              </a:ext>
            </a:extLst>
          </p:cNvPr>
          <p:cNvSpPr>
            <a:spLocks noGrp="1"/>
          </p:cNvSpPr>
          <p:nvPr>
            <p:ph idx="1"/>
          </p:nvPr>
        </p:nvSpPr>
        <p:spPr>
          <a:xfrm>
            <a:off x="838200" y="1825624"/>
            <a:ext cx="5183909" cy="477543"/>
          </a:xfrm>
        </p:spPr>
        <p:txBody>
          <a:bodyPr>
            <a:normAutofit/>
          </a:bodyPr>
          <a:lstStyle/>
          <a:p>
            <a:r>
              <a:rPr lang="en-US"/>
              <a:t>Prefetching and Overlapping</a:t>
            </a:r>
          </a:p>
        </p:txBody>
      </p:sp>
      <p:grpSp>
        <p:nvGrpSpPr>
          <p:cNvPr id="12" name="Group 11">
            <a:extLst>
              <a:ext uri="{FF2B5EF4-FFF2-40B4-BE49-F238E27FC236}">
                <a16:creationId xmlns:a16="http://schemas.microsoft.com/office/drawing/2014/main" id="{69CD6F02-13CB-4A8B-8ED8-1D5471B3094E}"/>
              </a:ext>
            </a:extLst>
          </p:cNvPr>
          <p:cNvGrpSpPr/>
          <p:nvPr/>
        </p:nvGrpSpPr>
        <p:grpSpPr>
          <a:xfrm>
            <a:off x="946485" y="2303167"/>
            <a:ext cx="3649578" cy="3103023"/>
            <a:chOff x="946485" y="2438103"/>
            <a:chExt cx="3649578" cy="3103023"/>
          </a:xfrm>
        </p:grpSpPr>
        <p:pic>
          <p:nvPicPr>
            <p:cNvPr id="7" name="Picture 6" descr="Chart, line chart&#10;&#10;Description automatically generated">
              <a:extLst>
                <a:ext uri="{FF2B5EF4-FFF2-40B4-BE49-F238E27FC236}">
                  <a16:creationId xmlns:a16="http://schemas.microsoft.com/office/drawing/2014/main" id="{8C6BD5F5-40FB-4E3F-BB18-8897E0FF0F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6485" y="2438103"/>
              <a:ext cx="3649578" cy="3103023"/>
            </a:xfrm>
            <a:prstGeom prst="rect">
              <a:avLst/>
            </a:prstGeom>
          </p:spPr>
        </p:pic>
        <p:sp>
          <p:nvSpPr>
            <p:cNvPr id="10" name="Rectangle: Rounded Corners 9">
              <a:extLst>
                <a:ext uri="{FF2B5EF4-FFF2-40B4-BE49-F238E27FC236}">
                  <a16:creationId xmlns:a16="http://schemas.microsoft.com/office/drawing/2014/main" id="{F44EAC9D-ACED-46E3-9CC1-F899AA0B9C83}"/>
                </a:ext>
              </a:extLst>
            </p:cNvPr>
            <p:cNvSpPr/>
            <p:nvPr/>
          </p:nvSpPr>
          <p:spPr>
            <a:xfrm>
              <a:off x="2366928" y="2667953"/>
              <a:ext cx="1789568" cy="256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8B model on 64 GPUs</a:t>
              </a:r>
            </a:p>
          </p:txBody>
        </p:sp>
      </p:grpSp>
      <p:sp>
        <p:nvSpPr>
          <p:cNvPr id="13" name="TextBox 12">
            <a:extLst>
              <a:ext uri="{FF2B5EF4-FFF2-40B4-BE49-F238E27FC236}">
                <a16:creationId xmlns:a16="http://schemas.microsoft.com/office/drawing/2014/main" id="{2DB748E5-C087-4226-992E-5261FFDBD3EC}"/>
              </a:ext>
            </a:extLst>
          </p:cNvPr>
          <p:cNvSpPr txBox="1"/>
          <p:nvPr/>
        </p:nvSpPr>
        <p:spPr>
          <a:xfrm>
            <a:off x="1187116" y="5702968"/>
            <a:ext cx="3649578" cy="369332"/>
          </a:xfrm>
          <a:prstGeom prst="rect">
            <a:avLst/>
          </a:prstGeom>
          <a:noFill/>
        </p:spPr>
        <p:txBody>
          <a:bodyPr wrap="square" rtlCol="0">
            <a:spAutoFit/>
          </a:bodyPr>
          <a:lstStyle/>
          <a:p>
            <a:r>
              <a:rPr lang="en-US"/>
              <a:t>More effective for smaller batch sizes</a:t>
            </a:r>
          </a:p>
        </p:txBody>
      </p:sp>
      <p:sp>
        <p:nvSpPr>
          <p:cNvPr id="14" name="TextBox 13">
            <a:extLst>
              <a:ext uri="{FF2B5EF4-FFF2-40B4-BE49-F238E27FC236}">
                <a16:creationId xmlns:a16="http://schemas.microsoft.com/office/drawing/2014/main" id="{95C407AB-EEF5-417B-9D43-90ED3FE3329C}"/>
              </a:ext>
            </a:extLst>
          </p:cNvPr>
          <p:cNvSpPr txBox="1"/>
          <p:nvPr/>
        </p:nvSpPr>
        <p:spPr>
          <a:xfrm>
            <a:off x="6733759" y="5702968"/>
            <a:ext cx="4297280" cy="369332"/>
          </a:xfrm>
          <a:prstGeom prst="rect">
            <a:avLst/>
          </a:prstGeom>
          <a:noFill/>
        </p:spPr>
        <p:txBody>
          <a:bodyPr wrap="square" rtlCol="0">
            <a:spAutoFit/>
          </a:bodyPr>
          <a:lstStyle/>
          <a:p>
            <a:r>
              <a:rPr lang="en-US"/>
              <a:t>Overhead is negligible for large hidden dims</a:t>
            </a:r>
          </a:p>
        </p:txBody>
      </p:sp>
    </p:spTree>
    <p:extLst>
      <p:ext uri="{BB962C8B-B14F-4D97-AF65-F5344CB8AC3E}">
        <p14:creationId xmlns:p14="http://schemas.microsoft.com/office/powerpoint/2010/main" val="397720056"/>
      </p:ext>
    </p:extLst>
  </p:cSld>
  <p:clrMapOvr>
    <a:masterClrMapping/>
  </p:clrMapOvr>
  <mc:AlternateContent xmlns:mc="http://schemas.openxmlformats.org/markup-compatibility/2006" xmlns:p14="http://schemas.microsoft.com/office/powerpoint/2010/main">
    <mc:Choice Requires="p14">
      <p:transition spd="slow" p14:dur="2000" advTm="61357"/>
    </mc:Choice>
    <mc:Fallback xmlns="">
      <p:transition spd="slow" advTm="61357"/>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0BA0C-C9CE-4BE2-A3CA-A02BD7D032E4}"/>
              </a:ext>
            </a:extLst>
          </p:cNvPr>
          <p:cNvSpPr>
            <a:spLocks noGrp="1"/>
          </p:cNvSpPr>
          <p:nvPr>
            <p:ph type="title"/>
          </p:nvPr>
        </p:nvSpPr>
        <p:spPr/>
        <p:txBody>
          <a:bodyPr/>
          <a:lstStyle/>
          <a:p>
            <a:r>
              <a:rPr lang="en-US"/>
              <a:t>Large model training landscape today</a:t>
            </a:r>
          </a:p>
        </p:txBody>
      </p:sp>
      <p:pic>
        <p:nvPicPr>
          <p:cNvPr id="5" name="Picture 4" descr="Chart, scatter chart&#10;&#10;Description automatically generated">
            <a:extLst>
              <a:ext uri="{FF2B5EF4-FFF2-40B4-BE49-F238E27FC236}">
                <a16:creationId xmlns:a16="http://schemas.microsoft.com/office/drawing/2014/main" id="{9DF7F896-9DA9-4692-B945-4762320DA00B}"/>
              </a:ext>
            </a:extLst>
          </p:cNvPr>
          <p:cNvPicPr>
            <a:picLocks noChangeAspect="1"/>
          </p:cNvPicPr>
          <p:nvPr/>
        </p:nvPicPr>
        <p:blipFill>
          <a:blip r:embed="rId4"/>
          <a:stretch>
            <a:fillRect/>
          </a:stretch>
        </p:blipFill>
        <p:spPr>
          <a:xfrm>
            <a:off x="4771187" y="2213875"/>
            <a:ext cx="7173620" cy="3600987"/>
          </a:xfrm>
          <a:prstGeom prst="rect">
            <a:avLst/>
          </a:prstGeom>
        </p:spPr>
      </p:pic>
      <p:sp>
        <p:nvSpPr>
          <p:cNvPr id="7" name="TextBox 6">
            <a:extLst>
              <a:ext uri="{FF2B5EF4-FFF2-40B4-BE49-F238E27FC236}">
                <a16:creationId xmlns:a16="http://schemas.microsoft.com/office/drawing/2014/main" id="{128F8206-72A2-4214-B23D-F804A65CECC8}"/>
              </a:ext>
            </a:extLst>
          </p:cNvPr>
          <p:cNvSpPr txBox="1"/>
          <p:nvPr/>
        </p:nvSpPr>
        <p:spPr>
          <a:xfrm>
            <a:off x="304288" y="2033661"/>
            <a:ext cx="4567287" cy="4893647"/>
          </a:xfrm>
          <a:prstGeom prst="rect">
            <a:avLst/>
          </a:prstGeom>
          <a:noFill/>
        </p:spPr>
        <p:txBody>
          <a:bodyPr wrap="square" rtlCol="0">
            <a:spAutoFit/>
          </a:bodyPr>
          <a:lstStyle/>
          <a:p>
            <a:pPr marL="285750" indent="-285750">
              <a:buFont typeface="Arial" panose="020B0604020202020204" pitchFamily="34" charset="0"/>
              <a:buChar char="•"/>
            </a:pPr>
            <a:r>
              <a:rPr lang="en-US" b="1"/>
              <a:t>GPU Memory Wall</a:t>
            </a:r>
          </a:p>
          <a:p>
            <a:pPr marL="742950" lvl="1" indent="-285750">
              <a:buFont typeface="Arial" panose="020B0604020202020204" pitchFamily="34" charset="0"/>
              <a:buChar char="•"/>
            </a:pPr>
            <a:r>
              <a:rPr lang="en-US"/>
              <a:t>1T (10T) params: 800 (8K) V100 GPUs</a:t>
            </a:r>
          </a:p>
          <a:p>
            <a:pPr marL="742950" lvl="1" indent="-285750">
              <a:buFont typeface="Arial" panose="020B0604020202020204" pitchFamily="34" charset="0"/>
              <a:buChar char="•"/>
            </a:pPr>
            <a:r>
              <a:rPr lang="en-US"/>
              <a:t>How do we support the growth in model size?</a:t>
            </a:r>
          </a:p>
          <a:p>
            <a:pPr lvl="1"/>
            <a:endParaRPr lang="en-US"/>
          </a:p>
          <a:p>
            <a:pPr marL="285750" indent="-285750">
              <a:buFont typeface="Arial" panose="020B0604020202020204" pitchFamily="34" charset="0"/>
              <a:buChar char="•"/>
            </a:pPr>
            <a:r>
              <a:rPr lang="en-US"/>
              <a:t> </a:t>
            </a:r>
            <a:r>
              <a:rPr lang="en-US" b="1"/>
              <a:t>Accessibility to large model training</a:t>
            </a:r>
          </a:p>
          <a:p>
            <a:pPr marL="742950" lvl="1" indent="-285750">
              <a:buFont typeface="Arial" panose="020B0604020202020204" pitchFamily="34" charset="0"/>
              <a:buChar char="•"/>
            </a:pPr>
            <a:r>
              <a:rPr lang="en-US"/>
              <a:t>256 GPUs to fine-tune GPT-3</a:t>
            </a:r>
          </a:p>
          <a:p>
            <a:pPr marL="742950" lvl="1" indent="-285750">
              <a:buFont typeface="Arial" panose="020B0604020202020204" pitchFamily="34" charset="0"/>
              <a:buChar char="•"/>
            </a:pPr>
            <a:r>
              <a:rPr lang="en-US"/>
              <a:t>Limited access to such resources</a:t>
            </a:r>
          </a:p>
          <a:p>
            <a:pPr lvl="1"/>
            <a:endParaRPr lang="en-US"/>
          </a:p>
          <a:p>
            <a:pPr marL="285750" indent="-285750">
              <a:buFont typeface="Arial" panose="020B0604020202020204" pitchFamily="34" charset="0"/>
              <a:buChar char="•"/>
            </a:pPr>
            <a:r>
              <a:rPr lang="en-US" b="1"/>
              <a:t>Model code refactoring</a:t>
            </a:r>
          </a:p>
          <a:p>
            <a:pPr marL="742950" lvl="1" indent="-285750">
              <a:buFont typeface="Arial" panose="020B0604020202020204" pitchFamily="34" charset="0"/>
              <a:buChar char="•"/>
            </a:pPr>
            <a:r>
              <a:rPr lang="en-US"/>
              <a:t>Re-writing the model using 3D parallelism (tensor-slicing + pipeline parallelism)</a:t>
            </a:r>
          </a:p>
          <a:p>
            <a:pPr marL="742950" lvl="1" indent="-285750">
              <a:buFont typeface="Arial" panose="020B0604020202020204" pitchFamily="34" charset="0"/>
              <a:buChar char="•"/>
            </a:pPr>
            <a:r>
              <a:rPr lang="en-US"/>
              <a:t>Painful and error prone</a:t>
            </a:r>
          </a:p>
          <a:p>
            <a:pPr lvl="1"/>
            <a:endParaRPr lang="en-US"/>
          </a:p>
          <a:p>
            <a:pPr marL="742950" lvl="1" indent="-285750">
              <a:buFont typeface="Arial" panose="020B0604020202020204" pitchFamily="34" charset="0"/>
              <a:buChar char="•"/>
            </a:pPr>
            <a:endParaRPr lang="en-US"/>
          </a:p>
          <a:p>
            <a:pPr marL="742950" lvl="1" indent="-285750">
              <a:buFont typeface="Arial" panose="020B0604020202020204" pitchFamily="34" charset="0"/>
              <a:buChar char="•"/>
            </a:pPr>
            <a:endParaRPr lang="en-US" sz="800"/>
          </a:p>
          <a:p>
            <a:pPr lvl="1"/>
            <a:r>
              <a:rPr lang="en-US" sz="800"/>
              <a:t>*</a:t>
            </a:r>
            <a:r>
              <a:rPr lang="en-US" sz="800">
                <a:hlinkClick r:id="rId5"/>
              </a:rPr>
              <a:t>AI and Memory Wall. (This blogpost has been written in… | by Amir </a:t>
            </a:r>
            <a:r>
              <a:rPr lang="en-US" sz="800" err="1">
                <a:hlinkClick r:id="rId5"/>
              </a:rPr>
              <a:t>Gholami</a:t>
            </a:r>
            <a:r>
              <a:rPr lang="en-US" sz="800">
                <a:hlinkClick r:id="rId5"/>
              </a:rPr>
              <a:t> | </a:t>
            </a:r>
            <a:r>
              <a:rPr lang="en-US" sz="800" err="1">
                <a:hlinkClick r:id="rId5"/>
              </a:rPr>
              <a:t>riselab</a:t>
            </a:r>
            <a:r>
              <a:rPr lang="en-US" sz="800">
                <a:hlinkClick r:id="rId5"/>
              </a:rPr>
              <a:t> | Medium</a:t>
            </a:r>
            <a:endParaRPr lang="en-US" sz="800"/>
          </a:p>
        </p:txBody>
      </p:sp>
      <p:sp>
        <p:nvSpPr>
          <p:cNvPr id="3" name="Rectangle 2">
            <a:extLst>
              <a:ext uri="{FF2B5EF4-FFF2-40B4-BE49-F238E27FC236}">
                <a16:creationId xmlns:a16="http://schemas.microsoft.com/office/drawing/2014/main" id="{C7D0F354-7EA4-48EF-88C4-1FD39749B529}"/>
              </a:ext>
            </a:extLst>
          </p:cNvPr>
          <p:cNvSpPr/>
          <p:nvPr/>
        </p:nvSpPr>
        <p:spPr>
          <a:xfrm>
            <a:off x="564502" y="2006081"/>
            <a:ext cx="2090057" cy="37789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 name="Rectangle 3">
            <a:extLst>
              <a:ext uri="{FF2B5EF4-FFF2-40B4-BE49-F238E27FC236}">
                <a16:creationId xmlns:a16="http://schemas.microsoft.com/office/drawing/2014/main" id="{A452FCF6-BF7D-4544-8C49-905CA6B77E41}"/>
              </a:ext>
            </a:extLst>
          </p:cNvPr>
          <p:cNvSpPr/>
          <p:nvPr/>
        </p:nvSpPr>
        <p:spPr>
          <a:xfrm>
            <a:off x="653988" y="3351976"/>
            <a:ext cx="3549453" cy="37789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9" name="Rectangle 8">
            <a:extLst>
              <a:ext uri="{FF2B5EF4-FFF2-40B4-BE49-F238E27FC236}">
                <a16:creationId xmlns:a16="http://schemas.microsoft.com/office/drawing/2014/main" id="{24BEA63C-1C62-4BFD-A372-5C88CDCD52B6}"/>
              </a:ext>
            </a:extLst>
          </p:cNvPr>
          <p:cNvSpPr/>
          <p:nvPr/>
        </p:nvSpPr>
        <p:spPr>
          <a:xfrm>
            <a:off x="564503" y="4472091"/>
            <a:ext cx="2369976" cy="37789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custDataLst>
      <p:tags r:id="rId1"/>
    </p:custDataLst>
    <p:extLst>
      <p:ext uri="{BB962C8B-B14F-4D97-AF65-F5344CB8AC3E}">
        <p14:creationId xmlns:p14="http://schemas.microsoft.com/office/powerpoint/2010/main" val="2397177999"/>
      </p:ext>
    </p:extLst>
  </p:cSld>
  <p:clrMapOvr>
    <a:masterClrMapping/>
  </p:clrMapOvr>
  <mc:AlternateContent xmlns:mc="http://schemas.openxmlformats.org/markup-compatibility/2006" xmlns:p14="http://schemas.microsoft.com/office/powerpoint/2010/main">
    <mc:Choice Requires="p14">
      <p:transition spd="slow" p14:dur="2000" advTm="11545"/>
    </mc:Choice>
    <mc:Fallback xmlns="">
      <p:transition spd="slow" advTm="1154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0BA0C-C9CE-4BE2-A3CA-A02BD7D032E4}"/>
              </a:ext>
            </a:extLst>
          </p:cNvPr>
          <p:cNvSpPr>
            <a:spLocks noGrp="1"/>
          </p:cNvSpPr>
          <p:nvPr>
            <p:ph type="title"/>
          </p:nvPr>
        </p:nvSpPr>
        <p:spPr/>
        <p:txBody>
          <a:bodyPr/>
          <a:lstStyle/>
          <a:p>
            <a:r>
              <a:rPr lang="en-US"/>
              <a:t>Large model training landscape</a:t>
            </a:r>
          </a:p>
        </p:txBody>
      </p:sp>
      <p:pic>
        <p:nvPicPr>
          <p:cNvPr id="5" name="Picture 4" descr="Chart, scatter chart&#10;&#10;Description automatically generated">
            <a:extLst>
              <a:ext uri="{FF2B5EF4-FFF2-40B4-BE49-F238E27FC236}">
                <a16:creationId xmlns:a16="http://schemas.microsoft.com/office/drawing/2014/main" id="{9DF7F896-9DA9-4692-B945-4762320DA00B}"/>
              </a:ext>
            </a:extLst>
          </p:cNvPr>
          <p:cNvPicPr>
            <a:picLocks noChangeAspect="1"/>
          </p:cNvPicPr>
          <p:nvPr/>
        </p:nvPicPr>
        <p:blipFill>
          <a:blip r:embed="rId4"/>
          <a:stretch>
            <a:fillRect/>
          </a:stretch>
        </p:blipFill>
        <p:spPr>
          <a:xfrm>
            <a:off x="4771187" y="2213875"/>
            <a:ext cx="7173620" cy="3600987"/>
          </a:xfrm>
          <a:prstGeom prst="rect">
            <a:avLst/>
          </a:prstGeom>
        </p:spPr>
      </p:pic>
      <p:sp>
        <p:nvSpPr>
          <p:cNvPr id="7" name="TextBox 6">
            <a:extLst>
              <a:ext uri="{FF2B5EF4-FFF2-40B4-BE49-F238E27FC236}">
                <a16:creationId xmlns:a16="http://schemas.microsoft.com/office/drawing/2014/main" id="{128F8206-72A2-4214-B23D-F804A65CECC8}"/>
              </a:ext>
            </a:extLst>
          </p:cNvPr>
          <p:cNvSpPr txBox="1"/>
          <p:nvPr/>
        </p:nvSpPr>
        <p:spPr>
          <a:xfrm>
            <a:off x="304288" y="2033661"/>
            <a:ext cx="4567287" cy="4893647"/>
          </a:xfrm>
          <a:prstGeom prst="rect">
            <a:avLst/>
          </a:prstGeom>
          <a:noFill/>
        </p:spPr>
        <p:txBody>
          <a:bodyPr wrap="square" rtlCol="0">
            <a:spAutoFit/>
          </a:bodyPr>
          <a:lstStyle/>
          <a:p>
            <a:pPr marL="285750" indent="-285750">
              <a:buFont typeface="Arial" panose="020B0604020202020204" pitchFamily="34" charset="0"/>
              <a:buChar char="•"/>
            </a:pPr>
            <a:r>
              <a:rPr lang="en-US"/>
              <a:t>GPU Memory Wall</a:t>
            </a:r>
          </a:p>
          <a:p>
            <a:pPr marL="742950" lvl="1" indent="-285750">
              <a:buFont typeface="Arial" panose="020B0604020202020204" pitchFamily="34" charset="0"/>
              <a:buChar char="•"/>
            </a:pPr>
            <a:r>
              <a:rPr lang="en-US"/>
              <a:t>1T (10T) params: 800 (8K) V100 GPUs</a:t>
            </a:r>
          </a:p>
          <a:p>
            <a:pPr marL="742950" lvl="1" indent="-285750">
              <a:buFont typeface="Arial" panose="020B0604020202020204" pitchFamily="34" charset="0"/>
              <a:buChar char="•"/>
            </a:pPr>
            <a:r>
              <a:rPr lang="en-US"/>
              <a:t>How do we support the growth in model size?</a:t>
            </a:r>
          </a:p>
          <a:p>
            <a:pPr lvl="1"/>
            <a:endParaRPr lang="en-US"/>
          </a:p>
          <a:p>
            <a:pPr marL="285750" indent="-285750">
              <a:buFont typeface="Arial" panose="020B0604020202020204" pitchFamily="34" charset="0"/>
              <a:buChar char="•"/>
            </a:pPr>
            <a:r>
              <a:rPr lang="en-US"/>
              <a:t> Accessibility to large model training</a:t>
            </a:r>
          </a:p>
          <a:p>
            <a:pPr marL="742950" lvl="1" indent="-285750">
              <a:buFont typeface="Arial" panose="020B0604020202020204" pitchFamily="34" charset="0"/>
              <a:buChar char="•"/>
            </a:pPr>
            <a:r>
              <a:rPr lang="en-US"/>
              <a:t>256 GPUs to fine-tune GPT-3</a:t>
            </a:r>
          </a:p>
          <a:p>
            <a:pPr marL="742950" lvl="1" indent="-285750">
              <a:buFont typeface="Arial" panose="020B0604020202020204" pitchFamily="34" charset="0"/>
              <a:buChar char="•"/>
            </a:pPr>
            <a:r>
              <a:rPr lang="en-US"/>
              <a:t>Limited access to such resources</a:t>
            </a:r>
          </a:p>
          <a:p>
            <a:pPr lvl="1"/>
            <a:endParaRPr lang="en-US"/>
          </a:p>
          <a:p>
            <a:pPr marL="285750" indent="-285750">
              <a:buFont typeface="Arial" panose="020B0604020202020204" pitchFamily="34" charset="0"/>
              <a:buChar char="•"/>
            </a:pPr>
            <a:r>
              <a:rPr lang="en-US"/>
              <a:t>Model code refactoring</a:t>
            </a:r>
          </a:p>
          <a:p>
            <a:pPr marL="742950" lvl="1" indent="-285750">
              <a:buFont typeface="Arial" panose="020B0604020202020204" pitchFamily="34" charset="0"/>
              <a:buChar char="•"/>
            </a:pPr>
            <a:r>
              <a:rPr lang="en-US"/>
              <a:t>Re-writing the model using 3D parallelism (tensor-slicing + pipeline parallelism)</a:t>
            </a:r>
          </a:p>
          <a:p>
            <a:pPr marL="742950" lvl="1" indent="-285750">
              <a:buFont typeface="Arial" panose="020B0604020202020204" pitchFamily="34" charset="0"/>
              <a:buChar char="•"/>
            </a:pPr>
            <a:r>
              <a:rPr lang="en-US"/>
              <a:t>Painful and error prone</a:t>
            </a:r>
          </a:p>
          <a:p>
            <a:pPr lvl="1"/>
            <a:endParaRPr lang="en-US"/>
          </a:p>
          <a:p>
            <a:pPr marL="742950" lvl="1" indent="-285750">
              <a:buFont typeface="Arial" panose="020B0604020202020204" pitchFamily="34" charset="0"/>
              <a:buChar char="•"/>
            </a:pPr>
            <a:endParaRPr lang="en-US"/>
          </a:p>
          <a:p>
            <a:pPr marL="742950" lvl="1" indent="-285750">
              <a:buFont typeface="Arial" panose="020B0604020202020204" pitchFamily="34" charset="0"/>
              <a:buChar char="•"/>
            </a:pPr>
            <a:endParaRPr lang="en-US" sz="800"/>
          </a:p>
          <a:p>
            <a:pPr lvl="1"/>
            <a:r>
              <a:rPr lang="en-US" sz="800"/>
              <a:t>*</a:t>
            </a:r>
            <a:r>
              <a:rPr lang="en-US" sz="800">
                <a:hlinkClick r:id="rId5"/>
              </a:rPr>
              <a:t>AI and Memory Wall. (This blogpost has been written in… | by Amir </a:t>
            </a:r>
            <a:r>
              <a:rPr lang="en-US" sz="800" err="1">
                <a:hlinkClick r:id="rId5"/>
              </a:rPr>
              <a:t>Gholami</a:t>
            </a:r>
            <a:r>
              <a:rPr lang="en-US" sz="800">
                <a:hlinkClick r:id="rId5"/>
              </a:rPr>
              <a:t> | </a:t>
            </a:r>
            <a:r>
              <a:rPr lang="en-US" sz="800" err="1">
                <a:hlinkClick r:id="rId5"/>
              </a:rPr>
              <a:t>riselab</a:t>
            </a:r>
            <a:r>
              <a:rPr lang="en-US" sz="800">
                <a:hlinkClick r:id="rId5"/>
              </a:rPr>
              <a:t> | Medium</a:t>
            </a:r>
            <a:endParaRPr lang="en-US" sz="800"/>
          </a:p>
        </p:txBody>
      </p:sp>
    </p:spTree>
    <p:custDataLst>
      <p:tags r:id="rId1"/>
    </p:custDataLst>
    <p:extLst>
      <p:ext uri="{BB962C8B-B14F-4D97-AF65-F5344CB8AC3E}">
        <p14:creationId xmlns:p14="http://schemas.microsoft.com/office/powerpoint/2010/main" val="122896262"/>
      </p:ext>
    </p:extLst>
  </p:cSld>
  <p:clrMapOvr>
    <a:masterClrMapping/>
  </p:clrMapOvr>
  <mc:AlternateContent xmlns:mc="http://schemas.openxmlformats.org/markup-compatibility/2006" xmlns:p14="http://schemas.microsoft.com/office/powerpoint/2010/main">
    <mc:Choice Requires="p14">
      <p:transition spd="slow" p14:dur="2000" advTm="75103"/>
    </mc:Choice>
    <mc:Fallback xmlns="">
      <p:transition spd="slow" advTm="7510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0BA0C-C9CE-4BE2-A3CA-A02BD7D032E4}"/>
              </a:ext>
            </a:extLst>
          </p:cNvPr>
          <p:cNvSpPr>
            <a:spLocks noGrp="1"/>
          </p:cNvSpPr>
          <p:nvPr>
            <p:ph type="title"/>
          </p:nvPr>
        </p:nvSpPr>
        <p:spPr>
          <a:xfrm>
            <a:off x="838200" y="365125"/>
            <a:ext cx="5602165" cy="1325563"/>
          </a:xfrm>
        </p:spPr>
        <p:txBody>
          <a:bodyPr>
            <a:normAutofit fontScale="90000"/>
          </a:bodyPr>
          <a:lstStyle/>
          <a:p>
            <a:r>
              <a:rPr lang="en-US"/>
              <a:t>Redefining the landscape with </a:t>
            </a:r>
            <a:r>
              <a:rPr lang="en-US" err="1"/>
              <a:t>ZeRO</a:t>
            </a:r>
            <a:r>
              <a:rPr lang="en-US"/>
              <a:t>-Infinity</a:t>
            </a:r>
          </a:p>
        </p:txBody>
      </p:sp>
      <p:sp>
        <p:nvSpPr>
          <p:cNvPr id="3" name="Content Placeholder 2">
            <a:extLst>
              <a:ext uri="{FF2B5EF4-FFF2-40B4-BE49-F238E27FC236}">
                <a16:creationId xmlns:a16="http://schemas.microsoft.com/office/drawing/2014/main" id="{83AFA77E-2D76-4447-9E80-8E62636C49BA}"/>
              </a:ext>
            </a:extLst>
          </p:cNvPr>
          <p:cNvSpPr>
            <a:spLocks noGrp="1"/>
          </p:cNvSpPr>
          <p:nvPr>
            <p:ph idx="1"/>
          </p:nvPr>
        </p:nvSpPr>
        <p:spPr>
          <a:xfrm>
            <a:off x="76200" y="2197929"/>
            <a:ext cx="4804611" cy="3336597"/>
          </a:xfrm>
        </p:spPr>
        <p:txBody>
          <a:bodyPr>
            <a:normAutofit fontScale="77500" lnSpcReduction="20000"/>
          </a:bodyPr>
          <a:lstStyle/>
          <a:p>
            <a:pPr lvl="1"/>
            <a:r>
              <a:rPr lang="en-US"/>
              <a:t>Beyond GPU Memory  </a:t>
            </a:r>
          </a:p>
          <a:p>
            <a:pPr lvl="2"/>
            <a:r>
              <a:rPr lang="en-US"/>
              <a:t>50x larger models</a:t>
            </a:r>
          </a:p>
          <a:p>
            <a:pPr lvl="2"/>
            <a:r>
              <a:rPr lang="en-US"/>
              <a:t>32T params on 512 GPUs (instead of 25K)</a:t>
            </a:r>
          </a:p>
          <a:p>
            <a:pPr marL="914400" lvl="2" indent="0">
              <a:buNone/>
            </a:pPr>
            <a:endParaRPr lang="en-US"/>
          </a:p>
          <a:p>
            <a:pPr lvl="1"/>
            <a:r>
              <a:rPr lang="en-US"/>
              <a:t>Broader access to large model training </a:t>
            </a:r>
          </a:p>
          <a:p>
            <a:pPr lvl="2"/>
            <a:r>
              <a:rPr lang="en-US"/>
              <a:t>GPT-3 sized fine-tuning on a single node/GPU (instead of 16 nodes)</a:t>
            </a:r>
          </a:p>
          <a:p>
            <a:pPr marL="914400" lvl="2" indent="0">
              <a:buNone/>
            </a:pPr>
            <a:endParaRPr lang="en-US"/>
          </a:p>
          <a:p>
            <a:pPr lvl="1"/>
            <a:r>
              <a:rPr lang="en-US"/>
              <a:t>Excellent Throughput and Scalability</a:t>
            </a:r>
          </a:p>
          <a:p>
            <a:pPr lvl="2"/>
            <a:r>
              <a:rPr lang="en-US"/>
              <a:t>Comparable to 3D-parallelism</a:t>
            </a:r>
          </a:p>
          <a:p>
            <a:pPr lvl="2"/>
            <a:endParaRPr lang="en-US"/>
          </a:p>
          <a:p>
            <a:pPr lvl="1"/>
            <a:r>
              <a:rPr lang="en-US"/>
              <a:t>Ease of Use</a:t>
            </a:r>
          </a:p>
          <a:p>
            <a:pPr lvl="2"/>
            <a:r>
              <a:rPr lang="en-US"/>
              <a:t>No model refactoring necessary</a:t>
            </a:r>
          </a:p>
          <a:p>
            <a:pPr lvl="2"/>
            <a:endParaRPr lang="en-US"/>
          </a:p>
          <a:p>
            <a:pPr lvl="2"/>
            <a:endParaRPr lang="en-US"/>
          </a:p>
          <a:p>
            <a:pPr marL="457200" lvl="1" indent="0">
              <a:buNone/>
            </a:pPr>
            <a:endParaRPr lang="en-US" sz="1300"/>
          </a:p>
        </p:txBody>
      </p:sp>
      <p:pic>
        <p:nvPicPr>
          <p:cNvPr id="4" name="Picture 3" descr="Timeline&#10;&#10;Description automatically generated">
            <a:extLst>
              <a:ext uri="{FF2B5EF4-FFF2-40B4-BE49-F238E27FC236}">
                <a16:creationId xmlns:a16="http://schemas.microsoft.com/office/drawing/2014/main" id="{7FB9FC90-2230-41D2-A8CF-9A878BA894EF}"/>
              </a:ext>
            </a:extLst>
          </p:cNvPr>
          <p:cNvPicPr>
            <a:picLocks noChangeAspect="1"/>
          </p:cNvPicPr>
          <p:nvPr/>
        </p:nvPicPr>
        <p:blipFill>
          <a:blip r:embed="rId3"/>
          <a:stretch>
            <a:fillRect/>
          </a:stretch>
        </p:blipFill>
        <p:spPr>
          <a:xfrm>
            <a:off x="4976323" y="1866325"/>
            <a:ext cx="7139477" cy="4291878"/>
          </a:xfrm>
          <a:prstGeom prst="rect">
            <a:avLst/>
          </a:prstGeom>
        </p:spPr>
      </p:pic>
    </p:spTree>
    <p:extLst>
      <p:ext uri="{BB962C8B-B14F-4D97-AF65-F5344CB8AC3E}">
        <p14:creationId xmlns:p14="http://schemas.microsoft.com/office/powerpoint/2010/main" val="3505296150"/>
      </p:ext>
    </p:extLst>
  </p:cSld>
  <p:clrMapOvr>
    <a:masterClrMapping/>
  </p:clrMapOvr>
  <mc:AlternateContent xmlns:mc="http://schemas.openxmlformats.org/markup-compatibility/2006" xmlns:p14="http://schemas.microsoft.com/office/powerpoint/2010/main">
    <mc:Choice Requires="p14">
      <p:transition spd="slow" p14:dur="2000" advTm="72686"/>
    </mc:Choice>
    <mc:Fallback xmlns="">
      <p:transition spd="slow" advTm="72686"/>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D1A67-C41D-4219-B46C-E4B20DF5AB33}"/>
              </a:ext>
            </a:extLst>
          </p:cNvPr>
          <p:cNvSpPr>
            <a:spLocks noGrp="1"/>
          </p:cNvSpPr>
          <p:nvPr>
            <p:ph type="title"/>
          </p:nvPr>
        </p:nvSpPr>
        <p:spPr/>
        <p:txBody>
          <a:bodyPr/>
          <a:lstStyle/>
          <a:p>
            <a:r>
              <a:rPr lang="en-US"/>
              <a:t>Thank You!</a:t>
            </a:r>
          </a:p>
        </p:txBody>
      </p:sp>
      <p:sp>
        <p:nvSpPr>
          <p:cNvPr id="3" name="Content Placeholder 2">
            <a:extLst>
              <a:ext uri="{FF2B5EF4-FFF2-40B4-BE49-F238E27FC236}">
                <a16:creationId xmlns:a16="http://schemas.microsoft.com/office/drawing/2014/main" id="{FE12E6A9-989F-4C3C-9C3B-C343B271B982}"/>
              </a:ext>
            </a:extLst>
          </p:cNvPr>
          <p:cNvSpPr>
            <a:spLocks noGrp="1"/>
          </p:cNvSpPr>
          <p:nvPr>
            <p:ph idx="1"/>
          </p:nvPr>
        </p:nvSpPr>
        <p:spPr>
          <a:xfrm>
            <a:off x="1487979" y="2291731"/>
            <a:ext cx="8537170" cy="3710057"/>
          </a:xfrm>
        </p:spPr>
        <p:txBody>
          <a:bodyPr>
            <a:normAutofit/>
          </a:bodyPr>
          <a:lstStyle/>
          <a:p>
            <a:pPr marL="0" indent="0" algn="ctr">
              <a:buNone/>
            </a:pPr>
            <a:r>
              <a:rPr lang="en-US" sz="4000" dirty="0">
                <a:hlinkClick r:id="rId2"/>
              </a:rPr>
              <a:t>www.deepspeed.ai</a:t>
            </a:r>
            <a:endParaRPr lang="en-US" sz="4000" dirty="0"/>
          </a:p>
          <a:p>
            <a:pPr marL="0" indent="0" algn="ctr">
              <a:buNone/>
            </a:pPr>
            <a:endParaRPr lang="en-US" sz="4400" dirty="0">
              <a:solidFill>
                <a:srgbClr val="00B050"/>
              </a:solidFill>
            </a:endParaRPr>
          </a:p>
          <a:p>
            <a:pPr marL="0" indent="0" algn="ctr">
              <a:buNone/>
            </a:pPr>
            <a:r>
              <a:rPr lang="en-US" sz="4400" dirty="0">
                <a:solidFill>
                  <a:srgbClr val="00B050"/>
                </a:solidFill>
              </a:rPr>
              <a:t>Currently hiring </a:t>
            </a:r>
          </a:p>
          <a:p>
            <a:pPr marL="0" indent="0" algn="ctr">
              <a:buNone/>
            </a:pPr>
            <a:r>
              <a:rPr lang="en-US" sz="4400" b="1" dirty="0">
                <a:solidFill>
                  <a:srgbClr val="00B050"/>
                </a:solidFill>
              </a:rPr>
              <a:t>engineers</a:t>
            </a:r>
            <a:r>
              <a:rPr lang="en-US" sz="4400" dirty="0">
                <a:solidFill>
                  <a:srgbClr val="00B050"/>
                </a:solidFill>
              </a:rPr>
              <a:t> &amp; </a:t>
            </a:r>
            <a:r>
              <a:rPr lang="en-US" sz="4400" b="1" dirty="0">
                <a:solidFill>
                  <a:srgbClr val="00B050"/>
                </a:solidFill>
              </a:rPr>
              <a:t>researchers</a:t>
            </a:r>
          </a:p>
          <a:p>
            <a:pPr algn="ctr"/>
            <a:endParaRPr lang="en-US" sz="4000" dirty="0"/>
          </a:p>
        </p:txBody>
      </p:sp>
    </p:spTree>
    <p:extLst>
      <p:ext uri="{BB962C8B-B14F-4D97-AF65-F5344CB8AC3E}">
        <p14:creationId xmlns:p14="http://schemas.microsoft.com/office/powerpoint/2010/main" val="3280146294"/>
      </p:ext>
    </p:extLst>
  </p:cSld>
  <p:clrMapOvr>
    <a:masterClrMapping/>
  </p:clrMapOvr>
  <mc:AlternateContent xmlns:mc="http://schemas.openxmlformats.org/markup-compatibility/2006" xmlns:p14="http://schemas.microsoft.com/office/powerpoint/2010/main">
    <mc:Choice Requires="p14">
      <p:transition spd="slow" p14:dur="2000" advTm="11686"/>
    </mc:Choice>
    <mc:Fallback xmlns="">
      <p:transition spd="slow" advTm="11686"/>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517CE-6E65-4639-ABA1-F96FB700E07B}"/>
              </a:ext>
            </a:extLst>
          </p:cNvPr>
          <p:cNvSpPr>
            <a:spLocks noGrp="1"/>
          </p:cNvSpPr>
          <p:nvPr>
            <p:ph type="title"/>
          </p:nvPr>
        </p:nvSpPr>
        <p:spPr/>
        <p:txBody>
          <a:bodyPr/>
          <a:lstStyle/>
          <a:p>
            <a:r>
              <a:rPr lang="en-US"/>
              <a:t>Evaluation</a:t>
            </a:r>
          </a:p>
        </p:txBody>
      </p:sp>
      <p:pic>
        <p:nvPicPr>
          <p:cNvPr id="3" name="Picture 2" descr="Timeline&#10;&#10;Description automatically generated">
            <a:extLst>
              <a:ext uri="{FF2B5EF4-FFF2-40B4-BE49-F238E27FC236}">
                <a16:creationId xmlns:a16="http://schemas.microsoft.com/office/drawing/2014/main" id="{BBC79C35-8330-401D-B177-79E295F97E22}"/>
              </a:ext>
            </a:extLst>
          </p:cNvPr>
          <p:cNvPicPr>
            <a:picLocks noChangeAspect="1"/>
          </p:cNvPicPr>
          <p:nvPr/>
        </p:nvPicPr>
        <p:blipFill>
          <a:blip r:embed="rId3"/>
          <a:stretch>
            <a:fillRect/>
          </a:stretch>
        </p:blipFill>
        <p:spPr>
          <a:xfrm>
            <a:off x="1484794" y="1381125"/>
            <a:ext cx="9110701" cy="5476875"/>
          </a:xfrm>
          <a:prstGeom prst="rect">
            <a:avLst/>
          </a:prstGeom>
        </p:spPr>
      </p:pic>
      <p:sp>
        <p:nvSpPr>
          <p:cNvPr id="6" name="Rectangle 5">
            <a:extLst>
              <a:ext uri="{FF2B5EF4-FFF2-40B4-BE49-F238E27FC236}">
                <a16:creationId xmlns:a16="http://schemas.microsoft.com/office/drawing/2014/main" id="{CAB02C20-003A-4358-8CE4-59E0E12BEE9E}"/>
              </a:ext>
            </a:extLst>
          </p:cNvPr>
          <p:cNvSpPr/>
          <p:nvPr/>
        </p:nvSpPr>
        <p:spPr>
          <a:xfrm>
            <a:off x="1484794" y="1334475"/>
            <a:ext cx="4477856" cy="228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17DEAC7-9A51-43F5-910C-7FE1E4DDE6A8}"/>
              </a:ext>
            </a:extLst>
          </p:cNvPr>
          <p:cNvSpPr/>
          <p:nvPr/>
        </p:nvSpPr>
        <p:spPr>
          <a:xfrm>
            <a:off x="6117639" y="1346198"/>
            <a:ext cx="4477856" cy="228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FE9AAC8-0AFF-4F16-AB42-34D666B1C654}"/>
              </a:ext>
            </a:extLst>
          </p:cNvPr>
          <p:cNvSpPr/>
          <p:nvPr/>
        </p:nvSpPr>
        <p:spPr>
          <a:xfrm>
            <a:off x="1596505" y="4572000"/>
            <a:ext cx="4477856" cy="228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D9DA9A5-5D38-4DD3-8F65-F332ED9232CA}"/>
              </a:ext>
            </a:extLst>
          </p:cNvPr>
          <p:cNvSpPr/>
          <p:nvPr/>
        </p:nvSpPr>
        <p:spPr>
          <a:xfrm>
            <a:off x="6306909" y="4630252"/>
            <a:ext cx="4477856" cy="228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1A20105-83C0-4D8B-B22E-C4CD698C0180}"/>
              </a:ext>
            </a:extLst>
          </p:cNvPr>
          <p:cNvSpPr/>
          <p:nvPr/>
        </p:nvSpPr>
        <p:spPr>
          <a:xfrm>
            <a:off x="1634048" y="3429000"/>
            <a:ext cx="2182172" cy="15721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9221197-1ACB-4CF4-9C9F-2AE28918AA27}"/>
              </a:ext>
            </a:extLst>
          </p:cNvPr>
          <p:cNvSpPr/>
          <p:nvPr/>
        </p:nvSpPr>
        <p:spPr>
          <a:xfrm>
            <a:off x="3816220" y="3632077"/>
            <a:ext cx="2182172" cy="13923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15705EF-25B4-4B44-ADC8-5D980A2FE085}"/>
              </a:ext>
            </a:extLst>
          </p:cNvPr>
          <p:cNvSpPr/>
          <p:nvPr/>
        </p:nvSpPr>
        <p:spPr>
          <a:xfrm>
            <a:off x="6056490" y="3632914"/>
            <a:ext cx="2295684" cy="15721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0249E31-C1B2-4568-BA3E-C0C7AB1009CE}"/>
              </a:ext>
            </a:extLst>
          </p:cNvPr>
          <p:cNvSpPr/>
          <p:nvPr/>
        </p:nvSpPr>
        <p:spPr>
          <a:xfrm>
            <a:off x="8276205" y="3674906"/>
            <a:ext cx="2182172" cy="15721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23341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P spid="12" grpId="0" animBg="1"/>
      <p:bldP spid="14" grpId="0" animBg="1"/>
      <p:bldP spid="16" grpId="0" animBg="1"/>
      <p:bldP spid="18" grpId="0" animBg="1"/>
      <p:bldP spid="20"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2" name="Content Placeholder 2">
            <a:extLst>
              <a:ext uri="{FF2B5EF4-FFF2-40B4-BE49-F238E27FC236}">
                <a16:creationId xmlns:a16="http://schemas.microsoft.com/office/drawing/2014/main" id="{6BB053BD-386D-48B6-A973-610D44C9B71C}"/>
              </a:ext>
            </a:extLst>
          </p:cNvPr>
          <p:cNvSpPr>
            <a:spLocks noGrp="1"/>
          </p:cNvSpPr>
          <p:nvPr>
            <p:ph idx="1"/>
          </p:nvPr>
        </p:nvSpPr>
        <p:spPr>
          <a:xfrm>
            <a:off x="838200" y="1825625"/>
            <a:ext cx="10515600" cy="4351338"/>
          </a:xfrm>
        </p:spPr>
        <p:txBody>
          <a:bodyPr/>
          <a:lstStyle/>
          <a:p>
            <a:r>
              <a:rPr lang="en-US" dirty="0"/>
              <a:t>Overlap Centric Design</a:t>
            </a:r>
          </a:p>
          <a:p>
            <a:pPr lvl="1"/>
            <a:r>
              <a:rPr lang="en-US" dirty="0"/>
              <a:t>GPU computation</a:t>
            </a:r>
          </a:p>
          <a:p>
            <a:pPr lvl="1"/>
            <a:r>
              <a:rPr lang="en-US" dirty="0"/>
              <a:t>GPU </a:t>
            </a:r>
            <a:r>
              <a:rPr lang="en-US" dirty="0">
                <a:sym typeface="Wingdings" panose="05000000000000000000" pitchFamily="2" charset="2"/>
              </a:rPr>
              <a:t> </a:t>
            </a:r>
            <a:r>
              <a:rPr lang="en-US" dirty="0"/>
              <a:t>CPU, NVME </a:t>
            </a:r>
            <a:r>
              <a:rPr lang="en-US" dirty="0">
                <a:sym typeface="Wingdings" panose="05000000000000000000" pitchFamily="2" charset="2"/>
              </a:rPr>
              <a:t> CPU</a:t>
            </a:r>
            <a:r>
              <a:rPr lang="en-US" dirty="0"/>
              <a:t> communication</a:t>
            </a:r>
            <a:endParaRPr lang="en-US" dirty="0">
              <a:sym typeface="Wingdings" panose="05000000000000000000" pitchFamily="2" charset="2"/>
            </a:endParaRPr>
          </a:p>
          <a:p>
            <a:pPr lvl="1"/>
            <a:r>
              <a:rPr lang="en-US" dirty="0">
                <a:sym typeface="Wingdings" panose="05000000000000000000" pitchFamily="2" charset="2"/>
              </a:rPr>
              <a:t>GPU  GPU communication</a:t>
            </a:r>
          </a:p>
          <a:p>
            <a:pPr marL="457200" lvl="1" indent="0">
              <a:buNone/>
            </a:pPr>
            <a:endParaRPr lang="en-US" dirty="0">
              <a:sym typeface="Wingdings" panose="05000000000000000000" pitchFamily="2" charset="2"/>
            </a:endParaRPr>
          </a:p>
          <a:p>
            <a:r>
              <a:rPr lang="en-US" dirty="0">
                <a:sym typeface="Wingdings" panose="05000000000000000000" pitchFamily="2" charset="2"/>
              </a:rPr>
              <a:t>Infinity Offload Engine</a:t>
            </a:r>
          </a:p>
          <a:p>
            <a:pPr lvl="1"/>
            <a:r>
              <a:rPr lang="en-US" dirty="0" err="1">
                <a:sym typeface="Wingdings" panose="05000000000000000000" pitchFamily="2" charset="2"/>
              </a:rPr>
              <a:t>DeepNVMe</a:t>
            </a:r>
            <a:endParaRPr lang="en-US" dirty="0">
              <a:sym typeface="Wingdings" panose="05000000000000000000" pitchFamily="2" charset="2"/>
            </a:endParaRPr>
          </a:p>
          <a:p>
            <a:pPr lvl="1"/>
            <a:r>
              <a:rPr lang="en-US" dirty="0">
                <a:sym typeface="Wingdings" panose="05000000000000000000" pitchFamily="2" charset="2"/>
              </a:rPr>
              <a:t>Pinned Memory Management Layer</a:t>
            </a:r>
          </a:p>
          <a:p>
            <a:pPr lvl="1"/>
            <a:r>
              <a:rPr lang="en-US" dirty="0">
                <a:sym typeface="Wingdings" panose="05000000000000000000" pitchFamily="2" charset="2"/>
              </a:rPr>
              <a:t>Can be used as an independent library</a:t>
            </a:r>
            <a:endParaRPr lang="en-US" dirty="0"/>
          </a:p>
        </p:txBody>
      </p:sp>
      <p:sp>
        <p:nvSpPr>
          <p:cNvPr id="14" name="Rectangle 13">
            <a:extLst>
              <a:ext uri="{FF2B5EF4-FFF2-40B4-BE49-F238E27FC236}">
                <a16:creationId xmlns:a16="http://schemas.microsoft.com/office/drawing/2014/main" id="{3720A81D-5FF1-43F5-BC09-8C6FE2F05C27}"/>
              </a:ext>
            </a:extLst>
          </p:cNvPr>
          <p:cNvSpPr/>
          <p:nvPr/>
        </p:nvSpPr>
        <p:spPr>
          <a:xfrm>
            <a:off x="8293975" y="1690688"/>
            <a:ext cx="1515979" cy="923632"/>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2D02DA4-5D74-4A8D-9646-F0B5219EC655}"/>
              </a:ext>
            </a:extLst>
          </p:cNvPr>
          <p:cNvSpPr/>
          <p:nvPr/>
        </p:nvSpPr>
        <p:spPr>
          <a:xfrm>
            <a:off x="8340437" y="3205810"/>
            <a:ext cx="1515979" cy="923632"/>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C448BC3-3182-4D61-8C34-E6CDAFAB6350}"/>
              </a:ext>
            </a:extLst>
          </p:cNvPr>
          <p:cNvSpPr/>
          <p:nvPr/>
        </p:nvSpPr>
        <p:spPr>
          <a:xfrm>
            <a:off x="8377381" y="4618003"/>
            <a:ext cx="1515979" cy="92363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A01B8D-E2DB-46C0-AF3A-CB26069C2159}"/>
              </a:ext>
            </a:extLst>
          </p:cNvPr>
          <p:cNvSpPr>
            <a:spLocks noGrp="1"/>
          </p:cNvSpPr>
          <p:nvPr>
            <p:ph type="title"/>
          </p:nvPr>
        </p:nvSpPr>
        <p:spPr/>
        <p:txBody>
          <a:bodyPr/>
          <a:lstStyle/>
          <a:p>
            <a:r>
              <a:rPr lang="en-US"/>
              <a:t>Powerful Optimizations in </a:t>
            </a:r>
            <a:r>
              <a:rPr lang="en-US" err="1"/>
              <a:t>ZeRO</a:t>
            </a:r>
            <a:r>
              <a:rPr lang="en-US"/>
              <a:t>-Infinity</a:t>
            </a:r>
          </a:p>
        </p:txBody>
      </p:sp>
      <p:sp>
        <p:nvSpPr>
          <p:cNvPr id="5" name="Rectangle 4">
            <a:extLst>
              <a:ext uri="{FF2B5EF4-FFF2-40B4-BE49-F238E27FC236}">
                <a16:creationId xmlns:a16="http://schemas.microsoft.com/office/drawing/2014/main" id="{9C3D0597-8D74-4F0F-93E7-C9C660834B1E}"/>
              </a:ext>
            </a:extLst>
          </p:cNvPr>
          <p:cNvSpPr/>
          <p:nvPr/>
        </p:nvSpPr>
        <p:spPr>
          <a:xfrm>
            <a:off x="8535845" y="1816151"/>
            <a:ext cx="1032235" cy="28921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Layer </a:t>
            </a:r>
            <a:r>
              <a:rPr lang="en-US" dirty="0" err="1"/>
              <a:t>i</a:t>
            </a:r>
            <a:endParaRPr lang="en-US" dirty="0"/>
          </a:p>
        </p:txBody>
      </p:sp>
      <p:cxnSp>
        <p:nvCxnSpPr>
          <p:cNvPr id="25" name="Connector: Curved 24">
            <a:extLst>
              <a:ext uri="{FF2B5EF4-FFF2-40B4-BE49-F238E27FC236}">
                <a16:creationId xmlns:a16="http://schemas.microsoft.com/office/drawing/2014/main" id="{4C3CAF6F-40F8-40DF-A955-F5B19B6E196C}"/>
              </a:ext>
            </a:extLst>
          </p:cNvPr>
          <p:cNvCxnSpPr>
            <a:cxnSpLocks/>
            <a:endCxn id="14" idx="3"/>
          </p:cNvCxnSpPr>
          <p:nvPr/>
        </p:nvCxnSpPr>
        <p:spPr>
          <a:xfrm flipV="1">
            <a:off x="9568081" y="2152504"/>
            <a:ext cx="241873" cy="1403414"/>
          </a:xfrm>
          <a:prstGeom prst="curvedConnector3">
            <a:avLst>
              <a:gd name="adj1" fmla="val 194512"/>
            </a:avLst>
          </a:prstGeom>
          <a:ln w="38100">
            <a:solidFill>
              <a:schemeClr val="accent4"/>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C7D05890-D151-47A4-8ACB-CF15B1777FD6}"/>
              </a:ext>
            </a:extLst>
          </p:cNvPr>
          <p:cNvSpPr txBox="1"/>
          <p:nvPr/>
        </p:nvSpPr>
        <p:spPr>
          <a:xfrm>
            <a:off x="10048188" y="2689584"/>
            <a:ext cx="1229411" cy="338554"/>
          </a:xfrm>
          <a:prstGeom prst="rect">
            <a:avLst/>
          </a:prstGeom>
          <a:noFill/>
        </p:spPr>
        <p:txBody>
          <a:bodyPr wrap="square" rtlCol="0">
            <a:spAutoFit/>
          </a:bodyPr>
          <a:lstStyle/>
          <a:p>
            <a:r>
              <a:rPr lang="en-US" sz="1600"/>
              <a:t>Prefetching</a:t>
            </a:r>
          </a:p>
        </p:txBody>
      </p:sp>
      <p:sp>
        <p:nvSpPr>
          <p:cNvPr id="30" name="TextBox 29">
            <a:extLst>
              <a:ext uri="{FF2B5EF4-FFF2-40B4-BE49-F238E27FC236}">
                <a16:creationId xmlns:a16="http://schemas.microsoft.com/office/drawing/2014/main" id="{B284CD52-4426-4E5B-A44A-82466CF28DD9}"/>
              </a:ext>
            </a:extLst>
          </p:cNvPr>
          <p:cNvSpPr txBox="1"/>
          <p:nvPr/>
        </p:nvSpPr>
        <p:spPr>
          <a:xfrm>
            <a:off x="7023423" y="4118056"/>
            <a:ext cx="1259056" cy="338554"/>
          </a:xfrm>
          <a:prstGeom prst="rect">
            <a:avLst/>
          </a:prstGeom>
          <a:noFill/>
        </p:spPr>
        <p:txBody>
          <a:bodyPr wrap="square" rtlCol="0">
            <a:spAutoFit/>
          </a:bodyPr>
          <a:lstStyle/>
          <a:p>
            <a:r>
              <a:rPr lang="en-US" sz="1600"/>
              <a:t>Prefetching</a:t>
            </a:r>
            <a:endParaRPr lang="en-US" sz="1600">
              <a:solidFill>
                <a:schemeClr val="accent1"/>
              </a:solidFill>
            </a:endParaRPr>
          </a:p>
        </p:txBody>
      </p:sp>
      <p:sp>
        <p:nvSpPr>
          <p:cNvPr id="31" name="TextBox 30">
            <a:extLst>
              <a:ext uri="{FF2B5EF4-FFF2-40B4-BE49-F238E27FC236}">
                <a16:creationId xmlns:a16="http://schemas.microsoft.com/office/drawing/2014/main" id="{EB6F5988-43D1-4B91-A91C-71A2ED9B6AB2}"/>
              </a:ext>
            </a:extLst>
          </p:cNvPr>
          <p:cNvSpPr txBox="1"/>
          <p:nvPr/>
        </p:nvSpPr>
        <p:spPr>
          <a:xfrm>
            <a:off x="9182135" y="5233370"/>
            <a:ext cx="1032235" cy="369332"/>
          </a:xfrm>
          <a:prstGeom prst="rect">
            <a:avLst/>
          </a:prstGeom>
          <a:noFill/>
        </p:spPr>
        <p:txBody>
          <a:bodyPr wrap="square" rtlCol="0">
            <a:spAutoFit/>
          </a:bodyPr>
          <a:lstStyle/>
          <a:p>
            <a:r>
              <a:rPr lang="en-US" dirty="0">
                <a:solidFill>
                  <a:schemeClr val="bg1"/>
                </a:solidFill>
              </a:rPr>
              <a:t>NVME</a:t>
            </a:r>
          </a:p>
        </p:txBody>
      </p:sp>
      <p:sp>
        <p:nvSpPr>
          <p:cNvPr id="32" name="TextBox 31">
            <a:extLst>
              <a:ext uri="{FF2B5EF4-FFF2-40B4-BE49-F238E27FC236}">
                <a16:creationId xmlns:a16="http://schemas.microsoft.com/office/drawing/2014/main" id="{2910D408-962B-4933-B992-5B9011B450FE}"/>
              </a:ext>
            </a:extLst>
          </p:cNvPr>
          <p:cNvSpPr txBox="1"/>
          <p:nvPr/>
        </p:nvSpPr>
        <p:spPr>
          <a:xfrm>
            <a:off x="9353719" y="3822571"/>
            <a:ext cx="702433" cy="369332"/>
          </a:xfrm>
          <a:prstGeom prst="rect">
            <a:avLst/>
          </a:prstGeom>
          <a:noFill/>
        </p:spPr>
        <p:txBody>
          <a:bodyPr wrap="square" rtlCol="0">
            <a:spAutoFit/>
          </a:bodyPr>
          <a:lstStyle/>
          <a:p>
            <a:r>
              <a:rPr lang="en-US">
                <a:solidFill>
                  <a:schemeClr val="bg1"/>
                </a:solidFill>
              </a:rPr>
              <a:t>CPU</a:t>
            </a:r>
          </a:p>
        </p:txBody>
      </p:sp>
      <p:sp>
        <p:nvSpPr>
          <p:cNvPr id="33" name="TextBox 32">
            <a:extLst>
              <a:ext uri="{FF2B5EF4-FFF2-40B4-BE49-F238E27FC236}">
                <a16:creationId xmlns:a16="http://schemas.microsoft.com/office/drawing/2014/main" id="{63895657-A35C-4A30-812F-A27739ACCEF1}"/>
              </a:ext>
            </a:extLst>
          </p:cNvPr>
          <p:cNvSpPr txBox="1"/>
          <p:nvPr/>
        </p:nvSpPr>
        <p:spPr>
          <a:xfrm>
            <a:off x="9310325" y="2292051"/>
            <a:ext cx="702433" cy="369332"/>
          </a:xfrm>
          <a:prstGeom prst="rect">
            <a:avLst/>
          </a:prstGeom>
          <a:noFill/>
        </p:spPr>
        <p:txBody>
          <a:bodyPr wrap="square" rtlCol="0">
            <a:spAutoFit/>
          </a:bodyPr>
          <a:lstStyle/>
          <a:p>
            <a:r>
              <a:rPr lang="en-US">
                <a:solidFill>
                  <a:schemeClr val="bg1"/>
                </a:solidFill>
              </a:rPr>
              <a:t>GPU</a:t>
            </a:r>
          </a:p>
        </p:txBody>
      </p:sp>
      <p:cxnSp>
        <p:nvCxnSpPr>
          <p:cNvPr id="35" name="Straight Arrow Connector 34">
            <a:extLst>
              <a:ext uri="{FF2B5EF4-FFF2-40B4-BE49-F238E27FC236}">
                <a16:creationId xmlns:a16="http://schemas.microsoft.com/office/drawing/2014/main" id="{47D25835-DAAB-424F-9454-D10AA693F1C1}"/>
              </a:ext>
            </a:extLst>
          </p:cNvPr>
          <p:cNvCxnSpPr>
            <a:cxnSpLocks/>
          </p:cNvCxnSpPr>
          <p:nvPr/>
        </p:nvCxnSpPr>
        <p:spPr>
          <a:xfrm flipH="1">
            <a:off x="9568080" y="1899516"/>
            <a:ext cx="82296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2C71D9D6-2AD6-4EFE-B772-356071C60B64}"/>
              </a:ext>
            </a:extLst>
          </p:cNvPr>
          <p:cNvSpPr txBox="1"/>
          <p:nvPr/>
        </p:nvSpPr>
        <p:spPr>
          <a:xfrm>
            <a:off x="6289162" y="5632826"/>
            <a:ext cx="5420178" cy="400110"/>
          </a:xfrm>
          <a:prstGeom prst="rect">
            <a:avLst/>
          </a:prstGeom>
          <a:noFill/>
        </p:spPr>
        <p:txBody>
          <a:bodyPr wrap="square" rtlCol="0">
            <a:spAutoFit/>
          </a:bodyPr>
          <a:lstStyle/>
          <a:p>
            <a:r>
              <a:rPr lang="en-US" sz="2000">
                <a:solidFill>
                  <a:schemeClr val="accent6"/>
                </a:solidFill>
              </a:rPr>
              <a:t>Overlapped layer prefetching during forward pass</a:t>
            </a:r>
          </a:p>
        </p:txBody>
      </p:sp>
      <p:sp>
        <p:nvSpPr>
          <p:cNvPr id="38" name="TextBox 37">
            <a:extLst>
              <a:ext uri="{FF2B5EF4-FFF2-40B4-BE49-F238E27FC236}">
                <a16:creationId xmlns:a16="http://schemas.microsoft.com/office/drawing/2014/main" id="{66DB91C5-8F17-4ABA-A8F1-9ED59E6AC935}"/>
              </a:ext>
            </a:extLst>
          </p:cNvPr>
          <p:cNvSpPr txBox="1"/>
          <p:nvPr/>
        </p:nvSpPr>
        <p:spPr>
          <a:xfrm>
            <a:off x="10326043" y="1718572"/>
            <a:ext cx="1318300" cy="369332"/>
          </a:xfrm>
          <a:prstGeom prst="rect">
            <a:avLst/>
          </a:prstGeom>
          <a:noFill/>
        </p:spPr>
        <p:txBody>
          <a:bodyPr wrap="square" rtlCol="0">
            <a:spAutoFit/>
          </a:bodyPr>
          <a:lstStyle/>
          <a:p>
            <a:r>
              <a:rPr lang="en-US">
                <a:solidFill>
                  <a:schemeClr val="accent6"/>
                </a:solidFill>
              </a:rPr>
              <a:t>Computing</a:t>
            </a:r>
          </a:p>
        </p:txBody>
      </p:sp>
      <p:sp>
        <p:nvSpPr>
          <p:cNvPr id="24" name="Flowchart: Document 23">
            <a:extLst>
              <a:ext uri="{FF2B5EF4-FFF2-40B4-BE49-F238E27FC236}">
                <a16:creationId xmlns:a16="http://schemas.microsoft.com/office/drawing/2014/main" id="{C7AA3C3B-B995-4874-8D1A-46BBBB2E1DA5}"/>
              </a:ext>
            </a:extLst>
          </p:cNvPr>
          <p:cNvSpPr/>
          <p:nvPr/>
        </p:nvSpPr>
        <p:spPr>
          <a:xfrm rot="5400000">
            <a:off x="9081137" y="3242020"/>
            <a:ext cx="355600" cy="597479"/>
          </a:xfrm>
          <a:prstGeom prst="flowChartDocumen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dirty="0"/>
              <a:t>i+1</a:t>
            </a:r>
          </a:p>
        </p:txBody>
      </p:sp>
      <p:sp>
        <p:nvSpPr>
          <p:cNvPr id="27" name="Flowchart: Document 26">
            <a:extLst>
              <a:ext uri="{FF2B5EF4-FFF2-40B4-BE49-F238E27FC236}">
                <a16:creationId xmlns:a16="http://schemas.microsoft.com/office/drawing/2014/main" id="{87D760F0-8108-45A1-AED3-BE20CD592B53}"/>
              </a:ext>
            </a:extLst>
          </p:cNvPr>
          <p:cNvSpPr/>
          <p:nvPr/>
        </p:nvSpPr>
        <p:spPr>
          <a:xfrm rot="5400000">
            <a:off x="9136552" y="4769329"/>
            <a:ext cx="355600" cy="597479"/>
          </a:xfrm>
          <a:prstGeom prst="flowChartDocumen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dirty="0"/>
              <a:t>i+2</a:t>
            </a:r>
          </a:p>
        </p:txBody>
      </p:sp>
      <p:cxnSp>
        <p:nvCxnSpPr>
          <p:cNvPr id="28" name="Connector: Curved 27">
            <a:extLst>
              <a:ext uri="{FF2B5EF4-FFF2-40B4-BE49-F238E27FC236}">
                <a16:creationId xmlns:a16="http://schemas.microsoft.com/office/drawing/2014/main" id="{4AE39B47-9A64-4E03-A4F9-0AB4D4F54AAC}"/>
              </a:ext>
            </a:extLst>
          </p:cNvPr>
          <p:cNvCxnSpPr>
            <a:cxnSpLocks/>
          </p:cNvCxnSpPr>
          <p:nvPr/>
        </p:nvCxnSpPr>
        <p:spPr>
          <a:xfrm flipV="1">
            <a:off x="9637544" y="3713359"/>
            <a:ext cx="241873" cy="1403414"/>
          </a:xfrm>
          <a:prstGeom prst="curvedConnector3">
            <a:avLst>
              <a:gd name="adj1" fmla="val 194512"/>
            </a:avLst>
          </a:prstGeom>
          <a:ln w="38100">
            <a:solidFill>
              <a:schemeClr val="accent4"/>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E3A451C1-8EBA-472D-952A-FEC1E3CAA34B}"/>
              </a:ext>
            </a:extLst>
          </p:cNvPr>
          <p:cNvSpPr txBox="1"/>
          <p:nvPr/>
        </p:nvSpPr>
        <p:spPr>
          <a:xfrm>
            <a:off x="10126887" y="4250439"/>
            <a:ext cx="1229411" cy="338554"/>
          </a:xfrm>
          <a:prstGeom prst="rect">
            <a:avLst/>
          </a:prstGeom>
          <a:noFill/>
        </p:spPr>
        <p:txBody>
          <a:bodyPr wrap="square" rtlCol="0">
            <a:spAutoFit/>
          </a:bodyPr>
          <a:lstStyle/>
          <a:p>
            <a:r>
              <a:rPr lang="en-US" sz="1600"/>
              <a:t>Prefetching</a:t>
            </a:r>
          </a:p>
        </p:txBody>
      </p:sp>
    </p:spTree>
    <p:extLst>
      <p:ext uri="{BB962C8B-B14F-4D97-AF65-F5344CB8AC3E}">
        <p14:creationId xmlns:p14="http://schemas.microsoft.com/office/powerpoint/2010/main" val="26578009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39B2F-A40F-4422-967D-19FBC1DEFE64}"/>
              </a:ext>
            </a:extLst>
          </p:cNvPr>
          <p:cNvSpPr>
            <a:spLocks noGrp="1"/>
          </p:cNvSpPr>
          <p:nvPr>
            <p:ph type="title"/>
          </p:nvPr>
        </p:nvSpPr>
        <p:spPr>
          <a:xfrm>
            <a:off x="644951" y="398118"/>
            <a:ext cx="10515600" cy="1325563"/>
          </a:xfrm>
        </p:spPr>
        <p:txBody>
          <a:bodyPr/>
          <a:lstStyle/>
          <a:p>
            <a:r>
              <a:rPr lang="en-US"/>
              <a:t>Beyond the GPU Memory</a:t>
            </a:r>
          </a:p>
        </p:txBody>
      </p:sp>
      <p:grpSp>
        <p:nvGrpSpPr>
          <p:cNvPr id="13" name="Group 12">
            <a:extLst>
              <a:ext uri="{FF2B5EF4-FFF2-40B4-BE49-F238E27FC236}">
                <a16:creationId xmlns:a16="http://schemas.microsoft.com/office/drawing/2014/main" id="{62612A29-ADE7-4584-BE1C-A0D07E4125BA}"/>
              </a:ext>
            </a:extLst>
          </p:cNvPr>
          <p:cNvGrpSpPr/>
          <p:nvPr/>
        </p:nvGrpSpPr>
        <p:grpSpPr>
          <a:xfrm>
            <a:off x="7044974" y="2000418"/>
            <a:ext cx="4911375" cy="1818364"/>
            <a:chOff x="7071390" y="3289723"/>
            <a:chExt cx="4911375" cy="1818364"/>
          </a:xfrm>
        </p:grpSpPr>
        <p:pic>
          <p:nvPicPr>
            <p:cNvPr id="5" name="Picture 4" descr="A picture containing chart&#10;&#10;Description automatically generated">
              <a:extLst>
                <a:ext uri="{FF2B5EF4-FFF2-40B4-BE49-F238E27FC236}">
                  <a16:creationId xmlns:a16="http://schemas.microsoft.com/office/drawing/2014/main" id="{BF03B4D6-A257-47CB-96D9-75668E81F732}"/>
                </a:ext>
              </a:extLst>
            </p:cNvPr>
            <p:cNvPicPr>
              <a:picLocks noChangeAspect="1"/>
            </p:cNvPicPr>
            <p:nvPr/>
          </p:nvPicPr>
          <p:blipFill rotWithShape="1">
            <a:blip r:embed="rId4"/>
            <a:srcRect b="18251"/>
            <a:stretch/>
          </p:blipFill>
          <p:spPr>
            <a:xfrm>
              <a:off x="7071390" y="3895767"/>
              <a:ext cx="4911375" cy="1212320"/>
            </a:xfrm>
            <a:prstGeom prst="rect">
              <a:avLst/>
            </a:prstGeom>
          </p:spPr>
        </p:pic>
        <p:sp>
          <p:nvSpPr>
            <p:cNvPr id="10" name="TextBox 9">
              <a:extLst>
                <a:ext uri="{FF2B5EF4-FFF2-40B4-BE49-F238E27FC236}">
                  <a16:creationId xmlns:a16="http://schemas.microsoft.com/office/drawing/2014/main" id="{388ED797-8A59-4925-ADD7-7036FC97C5BA}"/>
                </a:ext>
              </a:extLst>
            </p:cNvPr>
            <p:cNvSpPr txBox="1"/>
            <p:nvPr/>
          </p:nvSpPr>
          <p:spPr>
            <a:xfrm flipH="1">
              <a:off x="7417825" y="3289723"/>
              <a:ext cx="4375469" cy="369332"/>
            </a:xfrm>
            <a:prstGeom prst="rect">
              <a:avLst/>
            </a:prstGeom>
            <a:solidFill>
              <a:schemeClr val="bg1"/>
            </a:solidFill>
          </p:spPr>
          <p:txBody>
            <a:bodyPr wrap="square" rtlCol="0">
              <a:spAutoFit/>
            </a:bodyPr>
            <a:lstStyle/>
            <a:p>
              <a:r>
                <a:rPr lang="en-US"/>
                <a:t>Memory available on a Single DGX-2 Node</a:t>
              </a:r>
            </a:p>
          </p:txBody>
        </p:sp>
        <p:pic>
          <p:nvPicPr>
            <p:cNvPr id="12" name="Picture 11">
              <a:extLst>
                <a:ext uri="{FF2B5EF4-FFF2-40B4-BE49-F238E27FC236}">
                  <a16:creationId xmlns:a16="http://schemas.microsoft.com/office/drawing/2014/main" id="{97743B2A-6589-444F-8523-E73729A91476}"/>
                </a:ext>
              </a:extLst>
            </p:cNvPr>
            <p:cNvPicPr>
              <a:picLocks noChangeAspect="1"/>
            </p:cNvPicPr>
            <p:nvPr/>
          </p:nvPicPr>
          <p:blipFill>
            <a:blip r:embed="rId5"/>
            <a:stretch>
              <a:fillRect/>
            </a:stretch>
          </p:blipFill>
          <p:spPr>
            <a:xfrm>
              <a:off x="7260859" y="3792957"/>
              <a:ext cx="4532435" cy="366884"/>
            </a:xfrm>
            <a:prstGeom prst="rect">
              <a:avLst/>
            </a:prstGeom>
          </p:spPr>
        </p:pic>
      </p:grpSp>
      <p:sp>
        <p:nvSpPr>
          <p:cNvPr id="3" name="Content Placeholder 2">
            <a:extLst>
              <a:ext uri="{FF2B5EF4-FFF2-40B4-BE49-F238E27FC236}">
                <a16:creationId xmlns:a16="http://schemas.microsoft.com/office/drawing/2014/main" id="{4138626F-5B9B-4ED7-B4BB-F929275710A3}"/>
              </a:ext>
            </a:extLst>
          </p:cNvPr>
          <p:cNvSpPr>
            <a:spLocks noGrp="1"/>
          </p:cNvSpPr>
          <p:nvPr>
            <p:ph idx="1"/>
          </p:nvPr>
        </p:nvSpPr>
        <p:spPr>
          <a:xfrm>
            <a:off x="819679" y="1662484"/>
            <a:ext cx="5436048" cy="4351338"/>
          </a:xfrm>
        </p:spPr>
        <p:txBody>
          <a:bodyPr>
            <a:normAutofit fontScale="92500" lnSpcReduction="20000"/>
          </a:bodyPr>
          <a:lstStyle/>
          <a:p>
            <a:r>
              <a:rPr lang="en-US"/>
              <a:t>Modern clusters have heterogeneous memory systems.</a:t>
            </a:r>
          </a:p>
          <a:p>
            <a:endParaRPr lang="en-US"/>
          </a:p>
          <a:p>
            <a:r>
              <a:rPr lang="en-US"/>
              <a:t>GPU memory comprises a small fraction</a:t>
            </a:r>
          </a:p>
          <a:p>
            <a:endParaRPr lang="en-US"/>
          </a:p>
          <a:p>
            <a:r>
              <a:rPr lang="en-US"/>
              <a:t>Leverages GPU/CPU/NVMe memory</a:t>
            </a:r>
          </a:p>
          <a:p>
            <a:pPr lvl="1"/>
            <a:r>
              <a:rPr lang="en-US"/>
              <a:t>32T params on 32 nodes</a:t>
            </a:r>
          </a:p>
          <a:p>
            <a:pPr lvl="1"/>
            <a:r>
              <a:rPr lang="en-US"/>
              <a:t>1T params on a single node</a:t>
            </a:r>
          </a:p>
          <a:p>
            <a:pPr lvl="1"/>
            <a:endParaRPr lang="en-US"/>
          </a:p>
          <a:p>
            <a:r>
              <a:rPr lang="en-US"/>
              <a:t>GPT-3 can be fine-tuned on a single node</a:t>
            </a:r>
          </a:p>
          <a:p>
            <a:endParaRPr lang="en-US"/>
          </a:p>
        </p:txBody>
      </p:sp>
      <p:grpSp>
        <p:nvGrpSpPr>
          <p:cNvPr id="18" name="Group 17">
            <a:extLst>
              <a:ext uri="{FF2B5EF4-FFF2-40B4-BE49-F238E27FC236}">
                <a16:creationId xmlns:a16="http://schemas.microsoft.com/office/drawing/2014/main" id="{C44138CE-B4DC-425B-83AF-BC616CBD57F5}"/>
              </a:ext>
            </a:extLst>
          </p:cNvPr>
          <p:cNvGrpSpPr/>
          <p:nvPr/>
        </p:nvGrpSpPr>
        <p:grpSpPr>
          <a:xfrm>
            <a:off x="5453743" y="4470384"/>
            <a:ext cx="6626705" cy="2261923"/>
            <a:chOff x="5453743" y="4470384"/>
            <a:chExt cx="6626705" cy="2261923"/>
          </a:xfrm>
        </p:grpSpPr>
        <p:pic>
          <p:nvPicPr>
            <p:cNvPr id="7" name="Picture 6" descr="Chart, bar chart, histogram&#10;&#10;Description automatically generated">
              <a:extLst>
                <a:ext uri="{FF2B5EF4-FFF2-40B4-BE49-F238E27FC236}">
                  <a16:creationId xmlns:a16="http://schemas.microsoft.com/office/drawing/2014/main" id="{0CBDCC79-BA3E-4077-828E-56184B4C9123}"/>
                </a:ext>
              </a:extLst>
            </p:cNvPr>
            <p:cNvPicPr>
              <a:picLocks noChangeAspect="1"/>
            </p:cNvPicPr>
            <p:nvPr/>
          </p:nvPicPr>
          <p:blipFill rotWithShape="1">
            <a:blip r:embed="rId6"/>
            <a:srcRect t="44635"/>
            <a:stretch/>
          </p:blipFill>
          <p:spPr>
            <a:xfrm>
              <a:off x="6095999" y="5028895"/>
              <a:ext cx="5984449" cy="1703412"/>
            </a:xfrm>
            <a:prstGeom prst="rect">
              <a:avLst/>
            </a:prstGeom>
          </p:spPr>
        </p:pic>
        <p:sp>
          <p:nvSpPr>
            <p:cNvPr id="8" name="TextBox 7">
              <a:extLst>
                <a:ext uri="{FF2B5EF4-FFF2-40B4-BE49-F238E27FC236}">
                  <a16:creationId xmlns:a16="http://schemas.microsoft.com/office/drawing/2014/main" id="{A98767D5-2D6F-4447-A127-C580B9C6C0D6}"/>
                </a:ext>
              </a:extLst>
            </p:cNvPr>
            <p:cNvSpPr txBox="1"/>
            <p:nvPr/>
          </p:nvSpPr>
          <p:spPr>
            <a:xfrm flipH="1">
              <a:off x="7782565" y="4470384"/>
              <a:ext cx="3589756" cy="369332"/>
            </a:xfrm>
            <a:prstGeom prst="rect">
              <a:avLst/>
            </a:prstGeom>
            <a:solidFill>
              <a:schemeClr val="bg1"/>
            </a:solidFill>
          </p:spPr>
          <p:txBody>
            <a:bodyPr wrap="square" rtlCol="0">
              <a:spAutoFit/>
            </a:bodyPr>
            <a:lstStyle/>
            <a:p>
              <a:r>
                <a:rPr lang="en-US"/>
                <a:t>Model Size on a Single DGX-2 Node</a:t>
              </a:r>
            </a:p>
          </p:txBody>
        </p:sp>
        <p:sp>
          <p:nvSpPr>
            <p:cNvPr id="6" name="Rectangle 5">
              <a:extLst>
                <a:ext uri="{FF2B5EF4-FFF2-40B4-BE49-F238E27FC236}">
                  <a16:creationId xmlns:a16="http://schemas.microsoft.com/office/drawing/2014/main" id="{4D3B1F03-D15A-40D2-BAAB-7D0FE19C372F}"/>
                </a:ext>
              </a:extLst>
            </p:cNvPr>
            <p:cNvSpPr/>
            <p:nvPr/>
          </p:nvSpPr>
          <p:spPr>
            <a:xfrm>
              <a:off x="5976257" y="5019868"/>
              <a:ext cx="1258188" cy="13109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FF3C81D-3B87-4027-BE6A-FE30D2759A29}"/>
                </a:ext>
              </a:extLst>
            </p:cNvPr>
            <p:cNvSpPr txBox="1"/>
            <p:nvPr/>
          </p:nvSpPr>
          <p:spPr>
            <a:xfrm>
              <a:off x="6196913" y="5028895"/>
              <a:ext cx="1096347" cy="369332"/>
            </a:xfrm>
            <a:prstGeom prst="rect">
              <a:avLst/>
            </a:prstGeom>
            <a:noFill/>
          </p:spPr>
          <p:txBody>
            <a:bodyPr wrap="square" rtlCol="0">
              <a:spAutoFit/>
            </a:bodyPr>
            <a:lstStyle/>
            <a:p>
              <a:r>
                <a:rPr lang="en-US"/>
                <a:t>GPU Only</a:t>
              </a:r>
            </a:p>
          </p:txBody>
        </p:sp>
        <p:sp>
          <p:nvSpPr>
            <p:cNvPr id="11" name="TextBox 10">
              <a:extLst>
                <a:ext uri="{FF2B5EF4-FFF2-40B4-BE49-F238E27FC236}">
                  <a16:creationId xmlns:a16="http://schemas.microsoft.com/office/drawing/2014/main" id="{632C7A32-0803-443F-B7D6-D0F5925D9788}"/>
                </a:ext>
              </a:extLst>
            </p:cNvPr>
            <p:cNvSpPr txBox="1"/>
            <p:nvPr/>
          </p:nvSpPr>
          <p:spPr>
            <a:xfrm>
              <a:off x="6119324" y="5489964"/>
              <a:ext cx="1197261" cy="369332"/>
            </a:xfrm>
            <a:prstGeom prst="rect">
              <a:avLst/>
            </a:prstGeom>
            <a:noFill/>
          </p:spPr>
          <p:txBody>
            <a:bodyPr wrap="square" rtlCol="0">
              <a:spAutoFit/>
            </a:bodyPr>
            <a:lstStyle/>
            <a:p>
              <a:r>
                <a:rPr lang="en-US"/>
                <a:t>CPU + GPU</a:t>
              </a:r>
            </a:p>
          </p:txBody>
        </p:sp>
        <p:sp>
          <p:nvSpPr>
            <p:cNvPr id="17" name="TextBox 16">
              <a:extLst>
                <a:ext uri="{FF2B5EF4-FFF2-40B4-BE49-F238E27FC236}">
                  <a16:creationId xmlns:a16="http://schemas.microsoft.com/office/drawing/2014/main" id="{6FCE2F25-0E2C-47E4-B11F-1B7C8D8A9EEC}"/>
                </a:ext>
              </a:extLst>
            </p:cNvPr>
            <p:cNvSpPr txBox="1"/>
            <p:nvPr/>
          </p:nvSpPr>
          <p:spPr>
            <a:xfrm>
              <a:off x="5453743" y="5944218"/>
              <a:ext cx="1828770" cy="369332"/>
            </a:xfrm>
            <a:prstGeom prst="rect">
              <a:avLst/>
            </a:prstGeom>
            <a:noFill/>
          </p:spPr>
          <p:txBody>
            <a:bodyPr wrap="square" rtlCol="0">
              <a:spAutoFit/>
            </a:bodyPr>
            <a:lstStyle/>
            <a:p>
              <a:r>
                <a:rPr lang="en-US" err="1"/>
                <a:t>NVMe+CPU+GPU</a:t>
              </a:r>
              <a:endParaRPr lang="en-US"/>
            </a:p>
          </p:txBody>
        </p:sp>
      </p:grpSp>
    </p:spTree>
    <p:custDataLst>
      <p:tags r:id="rId1"/>
    </p:custDataLst>
    <p:extLst>
      <p:ext uri="{BB962C8B-B14F-4D97-AF65-F5344CB8AC3E}">
        <p14:creationId xmlns:p14="http://schemas.microsoft.com/office/powerpoint/2010/main" val="3678597974"/>
      </p:ext>
    </p:extLst>
  </p:cSld>
  <p:clrMapOvr>
    <a:masterClrMapping/>
  </p:clrMapOvr>
  <mc:AlternateContent xmlns:mc="http://schemas.openxmlformats.org/markup-compatibility/2006" xmlns:p14="http://schemas.microsoft.com/office/powerpoint/2010/main">
    <mc:Choice Requires="p14">
      <p:transition spd="slow" p14:dur="2000" advTm="37396"/>
    </mc:Choice>
    <mc:Fallback xmlns="">
      <p:transition spd="slow" advTm="3739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153C3-D5B6-4F82-8002-2678F76A031D}"/>
              </a:ext>
            </a:extLst>
          </p:cNvPr>
          <p:cNvSpPr>
            <a:spLocks noGrp="1"/>
          </p:cNvSpPr>
          <p:nvPr>
            <p:ph type="title"/>
          </p:nvPr>
        </p:nvSpPr>
        <p:spPr/>
        <p:txBody>
          <a:bodyPr/>
          <a:lstStyle/>
          <a:p>
            <a:r>
              <a:rPr lang="en-US"/>
              <a:t>How to leverage non-GPU memory?</a:t>
            </a:r>
          </a:p>
        </p:txBody>
      </p:sp>
      <p:sp>
        <p:nvSpPr>
          <p:cNvPr id="3" name="Content Placeholder 2">
            <a:extLst>
              <a:ext uri="{FF2B5EF4-FFF2-40B4-BE49-F238E27FC236}">
                <a16:creationId xmlns:a16="http://schemas.microsoft.com/office/drawing/2014/main" id="{279F1E28-AFD4-448F-BD00-67F14664A7C0}"/>
              </a:ext>
            </a:extLst>
          </p:cNvPr>
          <p:cNvSpPr>
            <a:spLocks noGrp="1"/>
          </p:cNvSpPr>
          <p:nvPr>
            <p:ph idx="1"/>
          </p:nvPr>
        </p:nvSpPr>
        <p:spPr/>
        <p:txBody>
          <a:bodyPr>
            <a:normAutofit lnSpcReduction="10000"/>
          </a:bodyPr>
          <a:lstStyle/>
          <a:p>
            <a:r>
              <a:rPr lang="en-US"/>
              <a:t>Can we extend an existing parallel training technology to use CPU/NVMe memory?</a:t>
            </a:r>
          </a:p>
          <a:p>
            <a:pPr marL="0" indent="0">
              <a:buNone/>
            </a:pPr>
            <a:endParaRPr lang="en-US"/>
          </a:p>
          <a:p>
            <a:r>
              <a:rPr lang="en-US"/>
              <a:t>Data Parallelism : </a:t>
            </a:r>
            <a:r>
              <a:rPr lang="en-US">
                <a:solidFill>
                  <a:srgbClr val="C00000"/>
                </a:solidFill>
              </a:rPr>
              <a:t>Replication causes memory explosion</a:t>
            </a:r>
          </a:p>
          <a:p>
            <a:r>
              <a:rPr lang="en-US"/>
              <a:t>Tensor-Slicing: </a:t>
            </a:r>
            <a:r>
              <a:rPr lang="en-US">
                <a:solidFill>
                  <a:srgbClr val="C00000"/>
                </a:solidFill>
              </a:rPr>
              <a:t>Does not scale beyond a single node</a:t>
            </a:r>
          </a:p>
          <a:p>
            <a:r>
              <a:rPr lang="en-US"/>
              <a:t>Pipeline-Parallelism: </a:t>
            </a:r>
            <a:r>
              <a:rPr lang="en-US">
                <a:solidFill>
                  <a:srgbClr val="C00000"/>
                </a:solidFill>
              </a:rPr>
              <a:t>Requires significant code refactoring</a:t>
            </a:r>
          </a:p>
          <a:p>
            <a:endParaRPr lang="en-US"/>
          </a:p>
          <a:p>
            <a:r>
              <a:rPr lang="en-US"/>
              <a:t>What about Zero Redundancy Optimizer (</a:t>
            </a:r>
            <a:r>
              <a:rPr lang="en-US" err="1"/>
              <a:t>ZeRO</a:t>
            </a:r>
            <a:r>
              <a:rPr lang="en-US"/>
              <a:t>)?</a:t>
            </a:r>
          </a:p>
          <a:p>
            <a:pPr lvl="1"/>
            <a:r>
              <a:rPr lang="en-US">
                <a:solidFill>
                  <a:schemeClr val="accent6"/>
                </a:solidFill>
              </a:rPr>
              <a:t>Efficiently scale across nodes – trillions of parameters </a:t>
            </a:r>
          </a:p>
          <a:p>
            <a:pPr lvl="1"/>
            <a:r>
              <a:rPr lang="en-US">
                <a:solidFill>
                  <a:schemeClr val="accent6"/>
                </a:solidFill>
              </a:rPr>
              <a:t>No model code refactoring necessary</a:t>
            </a:r>
            <a:r>
              <a:rPr lang="en-US"/>
              <a:t> </a:t>
            </a:r>
          </a:p>
        </p:txBody>
      </p:sp>
    </p:spTree>
    <p:custDataLst>
      <p:tags r:id="rId1"/>
    </p:custDataLst>
    <p:extLst>
      <p:ext uri="{BB962C8B-B14F-4D97-AF65-F5344CB8AC3E}">
        <p14:creationId xmlns:p14="http://schemas.microsoft.com/office/powerpoint/2010/main" val="2307267482"/>
      </p:ext>
    </p:extLst>
  </p:cSld>
  <p:clrMapOvr>
    <a:masterClrMapping/>
  </p:clrMapOvr>
  <mc:AlternateContent xmlns:mc="http://schemas.openxmlformats.org/markup-compatibility/2006" xmlns:p14="http://schemas.microsoft.com/office/powerpoint/2010/main">
    <mc:Choice Requires="p14">
      <p:transition spd="slow" p14:dur="2000" advTm="72502"/>
    </mc:Choice>
    <mc:Fallback xmlns="">
      <p:transition spd="slow" advTm="7250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153C3-D5B6-4F82-8002-2678F76A031D}"/>
              </a:ext>
            </a:extLst>
          </p:cNvPr>
          <p:cNvSpPr>
            <a:spLocks noGrp="1"/>
          </p:cNvSpPr>
          <p:nvPr>
            <p:ph type="title"/>
          </p:nvPr>
        </p:nvSpPr>
        <p:spPr/>
        <p:txBody>
          <a:bodyPr/>
          <a:lstStyle/>
          <a:p>
            <a:r>
              <a:rPr lang="en-US" err="1"/>
              <a:t>ZeRO</a:t>
            </a:r>
            <a:r>
              <a:rPr lang="en-US"/>
              <a:t>: Zero Redundancy Optimizer</a:t>
            </a:r>
          </a:p>
        </p:txBody>
      </p:sp>
      <p:sp>
        <p:nvSpPr>
          <p:cNvPr id="3" name="Content Placeholder 2">
            <a:extLst>
              <a:ext uri="{FF2B5EF4-FFF2-40B4-BE49-F238E27FC236}">
                <a16:creationId xmlns:a16="http://schemas.microsoft.com/office/drawing/2014/main" id="{279F1E28-AFD4-448F-BD00-67F14664A7C0}"/>
              </a:ext>
            </a:extLst>
          </p:cNvPr>
          <p:cNvSpPr>
            <a:spLocks noGrp="1"/>
          </p:cNvSpPr>
          <p:nvPr>
            <p:ph idx="1"/>
          </p:nvPr>
        </p:nvSpPr>
        <p:spPr/>
        <p:txBody>
          <a:bodyPr/>
          <a:lstStyle/>
          <a:p>
            <a:r>
              <a:rPr lang="en-US"/>
              <a:t>Memory efficient form of data parallelism</a:t>
            </a:r>
          </a:p>
          <a:p>
            <a:r>
              <a:rPr lang="en-US"/>
              <a:t>Each GPU stores a mutually exclusive subset of the parameters</a:t>
            </a:r>
          </a:p>
          <a:p>
            <a:r>
              <a:rPr lang="en-US"/>
              <a:t>Broadcast parameters from owner to all the GPUs as needed</a:t>
            </a:r>
          </a:p>
        </p:txBody>
      </p:sp>
      <p:grpSp>
        <p:nvGrpSpPr>
          <p:cNvPr id="60" name="Group 59">
            <a:extLst>
              <a:ext uri="{FF2B5EF4-FFF2-40B4-BE49-F238E27FC236}">
                <a16:creationId xmlns:a16="http://schemas.microsoft.com/office/drawing/2014/main" id="{2C12D3A0-E287-4617-8C5C-7070F04491E3}"/>
              </a:ext>
            </a:extLst>
          </p:cNvPr>
          <p:cNvGrpSpPr/>
          <p:nvPr/>
        </p:nvGrpSpPr>
        <p:grpSpPr>
          <a:xfrm>
            <a:off x="1134129" y="4163892"/>
            <a:ext cx="4259873" cy="1525530"/>
            <a:chOff x="1134129" y="4163892"/>
            <a:chExt cx="4259873" cy="1525530"/>
          </a:xfrm>
        </p:grpSpPr>
        <p:grpSp>
          <p:nvGrpSpPr>
            <p:cNvPr id="8" name="Group 7">
              <a:extLst>
                <a:ext uri="{FF2B5EF4-FFF2-40B4-BE49-F238E27FC236}">
                  <a16:creationId xmlns:a16="http://schemas.microsoft.com/office/drawing/2014/main" id="{1857588F-948A-4488-966B-5C72A25B0CA3}"/>
                </a:ext>
              </a:extLst>
            </p:cNvPr>
            <p:cNvGrpSpPr/>
            <p:nvPr/>
          </p:nvGrpSpPr>
          <p:grpSpPr>
            <a:xfrm>
              <a:off x="1134129" y="4163892"/>
              <a:ext cx="4259873" cy="1525530"/>
              <a:chOff x="1134129" y="4163892"/>
              <a:chExt cx="4259873" cy="1525530"/>
            </a:xfrm>
          </p:grpSpPr>
          <p:grpSp>
            <p:nvGrpSpPr>
              <p:cNvPr id="9" name="Group 8">
                <a:extLst>
                  <a:ext uri="{FF2B5EF4-FFF2-40B4-BE49-F238E27FC236}">
                    <a16:creationId xmlns:a16="http://schemas.microsoft.com/office/drawing/2014/main" id="{1DE22DDA-7C92-487C-A5C2-7754A7251AB7}"/>
                  </a:ext>
                </a:extLst>
              </p:cNvPr>
              <p:cNvGrpSpPr/>
              <p:nvPr/>
            </p:nvGrpSpPr>
            <p:grpSpPr>
              <a:xfrm>
                <a:off x="1134129" y="4163892"/>
                <a:ext cx="4259873" cy="1525530"/>
                <a:chOff x="7393843" y="1445359"/>
                <a:chExt cx="4259873" cy="1525530"/>
              </a:xfrm>
            </p:grpSpPr>
            <p:sp>
              <p:nvSpPr>
                <p:cNvPr id="20" name="Rectangle 19">
                  <a:extLst>
                    <a:ext uri="{FF2B5EF4-FFF2-40B4-BE49-F238E27FC236}">
                      <a16:creationId xmlns:a16="http://schemas.microsoft.com/office/drawing/2014/main" id="{F8E4A7A8-3618-4D2C-B550-9BAEB62D0BDA}"/>
                    </a:ext>
                  </a:extLst>
                </p:cNvPr>
                <p:cNvSpPr/>
                <p:nvPr/>
              </p:nvSpPr>
              <p:spPr>
                <a:xfrm>
                  <a:off x="7706412" y="1969475"/>
                  <a:ext cx="1032235" cy="1001414"/>
                </a:xfrm>
                <a:prstGeom prst="rect">
                  <a:avLst/>
                </a:prstGeom>
                <a:ln w="19050"/>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a:p>
                  <a:pPr algn="ctr"/>
                  <a:endParaRPr lang="en-US"/>
                </a:p>
                <a:p>
                  <a:pPr algn="ctr"/>
                  <a:endParaRPr lang="en-US"/>
                </a:p>
                <a:p>
                  <a:pPr algn="ctr"/>
                  <a:r>
                    <a:rPr lang="en-US"/>
                    <a:t>GPU 0</a:t>
                  </a:r>
                </a:p>
              </p:txBody>
            </p:sp>
            <p:sp>
              <p:nvSpPr>
                <p:cNvPr id="21" name="Rectangle 20">
                  <a:extLst>
                    <a:ext uri="{FF2B5EF4-FFF2-40B4-BE49-F238E27FC236}">
                      <a16:creationId xmlns:a16="http://schemas.microsoft.com/office/drawing/2014/main" id="{D522DD5D-C5D0-468D-90D4-14B58268720F}"/>
                    </a:ext>
                  </a:extLst>
                </p:cNvPr>
                <p:cNvSpPr/>
                <p:nvPr/>
              </p:nvSpPr>
              <p:spPr>
                <a:xfrm>
                  <a:off x="9032583" y="1954120"/>
                  <a:ext cx="1032235" cy="100141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a:p>
                  <a:pPr algn="ctr"/>
                  <a:endParaRPr lang="en-US"/>
                </a:p>
                <a:p>
                  <a:pPr algn="ctr"/>
                  <a:endParaRPr lang="en-US"/>
                </a:p>
                <a:p>
                  <a:pPr algn="ctr"/>
                  <a:r>
                    <a:rPr lang="en-US"/>
                    <a:t>GPU 1</a:t>
                  </a:r>
                </a:p>
              </p:txBody>
            </p:sp>
            <p:sp>
              <p:nvSpPr>
                <p:cNvPr id="22" name="Rectangle 21">
                  <a:extLst>
                    <a:ext uri="{FF2B5EF4-FFF2-40B4-BE49-F238E27FC236}">
                      <a16:creationId xmlns:a16="http://schemas.microsoft.com/office/drawing/2014/main" id="{56CBECD4-F959-42AD-8A60-4324A842D279}"/>
                    </a:ext>
                  </a:extLst>
                </p:cNvPr>
                <p:cNvSpPr/>
                <p:nvPr/>
              </p:nvSpPr>
              <p:spPr>
                <a:xfrm>
                  <a:off x="10288689" y="1950673"/>
                  <a:ext cx="1032235" cy="100141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a:p>
                  <a:pPr algn="ctr"/>
                  <a:endParaRPr lang="en-US"/>
                </a:p>
                <a:p>
                  <a:pPr algn="ctr"/>
                  <a:endParaRPr lang="en-US"/>
                </a:p>
                <a:p>
                  <a:pPr algn="ctr"/>
                  <a:r>
                    <a:rPr lang="en-US"/>
                    <a:t>GPU 2</a:t>
                  </a:r>
                </a:p>
              </p:txBody>
            </p:sp>
            <p:sp>
              <p:nvSpPr>
                <p:cNvPr id="16" name="Rectangle 15">
                  <a:extLst>
                    <a:ext uri="{FF2B5EF4-FFF2-40B4-BE49-F238E27FC236}">
                      <a16:creationId xmlns:a16="http://schemas.microsoft.com/office/drawing/2014/main" id="{977580D8-EA34-4DBF-876E-A7F0FD548E08}"/>
                    </a:ext>
                  </a:extLst>
                </p:cNvPr>
                <p:cNvSpPr/>
                <p:nvPr/>
              </p:nvSpPr>
              <p:spPr>
                <a:xfrm>
                  <a:off x="7706411" y="2030994"/>
                  <a:ext cx="1032235" cy="21088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t>Layer 0</a:t>
                  </a:r>
                </a:p>
              </p:txBody>
            </p:sp>
            <p:sp>
              <p:nvSpPr>
                <p:cNvPr id="17" name="Rectangle 16">
                  <a:extLst>
                    <a:ext uri="{FF2B5EF4-FFF2-40B4-BE49-F238E27FC236}">
                      <a16:creationId xmlns:a16="http://schemas.microsoft.com/office/drawing/2014/main" id="{DFC775B1-17C9-4323-BA78-2016936FDF08}"/>
                    </a:ext>
                  </a:extLst>
                </p:cNvPr>
                <p:cNvSpPr/>
                <p:nvPr/>
              </p:nvSpPr>
              <p:spPr>
                <a:xfrm>
                  <a:off x="7706410" y="2259115"/>
                  <a:ext cx="1032235" cy="21088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t>Layer 1</a:t>
                  </a:r>
                </a:p>
              </p:txBody>
            </p:sp>
            <p:sp>
              <p:nvSpPr>
                <p:cNvPr id="18" name="Rectangle 17">
                  <a:extLst>
                    <a:ext uri="{FF2B5EF4-FFF2-40B4-BE49-F238E27FC236}">
                      <a16:creationId xmlns:a16="http://schemas.microsoft.com/office/drawing/2014/main" id="{2040CC18-1029-4A79-A12D-CCDCBC2FC993}"/>
                    </a:ext>
                  </a:extLst>
                </p:cNvPr>
                <p:cNvSpPr/>
                <p:nvPr/>
              </p:nvSpPr>
              <p:spPr>
                <a:xfrm>
                  <a:off x="7706409" y="2479234"/>
                  <a:ext cx="1032235" cy="21088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t>Layer 2</a:t>
                  </a:r>
                </a:p>
              </p:txBody>
            </p:sp>
            <p:sp>
              <p:nvSpPr>
                <p:cNvPr id="19" name="Rectangle 18">
                  <a:extLst>
                    <a:ext uri="{FF2B5EF4-FFF2-40B4-BE49-F238E27FC236}">
                      <a16:creationId xmlns:a16="http://schemas.microsoft.com/office/drawing/2014/main" id="{D428BE72-000E-4544-87E2-DE0BCCC492C9}"/>
                    </a:ext>
                  </a:extLst>
                </p:cNvPr>
                <p:cNvSpPr/>
                <p:nvPr/>
              </p:nvSpPr>
              <p:spPr>
                <a:xfrm>
                  <a:off x="7393843" y="1445359"/>
                  <a:ext cx="4259873" cy="29136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t>GPU Interconnect</a:t>
                  </a:r>
                </a:p>
              </p:txBody>
            </p:sp>
          </p:grpSp>
          <p:cxnSp>
            <p:nvCxnSpPr>
              <p:cNvPr id="10" name="Straight Arrow Connector 9">
                <a:extLst>
                  <a:ext uri="{FF2B5EF4-FFF2-40B4-BE49-F238E27FC236}">
                    <a16:creationId xmlns:a16="http://schemas.microsoft.com/office/drawing/2014/main" id="{997D53AF-4DDD-424A-A100-779B76DE3DA4}"/>
                  </a:ext>
                </a:extLst>
              </p:cNvPr>
              <p:cNvCxnSpPr>
                <a:cxnSpLocks/>
              </p:cNvCxnSpPr>
              <p:nvPr/>
            </p:nvCxnSpPr>
            <p:spPr>
              <a:xfrm flipH="1" flipV="1">
                <a:off x="1996143" y="4472193"/>
                <a:ext cx="1" cy="20624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0421389A-9EC4-4D58-9482-0AF58F16F9B3}"/>
                  </a:ext>
                </a:extLst>
              </p:cNvPr>
              <p:cNvCxnSpPr>
                <a:cxnSpLocks/>
              </p:cNvCxnSpPr>
              <p:nvPr/>
            </p:nvCxnSpPr>
            <p:spPr>
              <a:xfrm flipH="1" flipV="1">
                <a:off x="3330779" y="4467799"/>
                <a:ext cx="1" cy="20624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EC54FF96-4B7E-4E0C-955A-96B1688FB325}"/>
                  </a:ext>
                </a:extLst>
              </p:cNvPr>
              <p:cNvCxnSpPr>
                <a:cxnSpLocks/>
              </p:cNvCxnSpPr>
              <p:nvPr/>
            </p:nvCxnSpPr>
            <p:spPr>
              <a:xfrm flipH="1" flipV="1">
                <a:off x="4549973" y="4463562"/>
                <a:ext cx="1" cy="20624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48" name="Rectangle 47">
              <a:extLst>
                <a:ext uri="{FF2B5EF4-FFF2-40B4-BE49-F238E27FC236}">
                  <a16:creationId xmlns:a16="http://schemas.microsoft.com/office/drawing/2014/main" id="{E768CD5A-5C04-4B2D-B9CA-77BC271862E2}"/>
                </a:ext>
              </a:extLst>
            </p:cNvPr>
            <p:cNvSpPr/>
            <p:nvPr/>
          </p:nvSpPr>
          <p:spPr>
            <a:xfrm>
              <a:off x="2770442" y="4741263"/>
              <a:ext cx="1032235" cy="21088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t>Layer 0</a:t>
              </a:r>
            </a:p>
          </p:txBody>
        </p:sp>
        <p:sp>
          <p:nvSpPr>
            <p:cNvPr id="50" name="Rectangle 49">
              <a:extLst>
                <a:ext uri="{FF2B5EF4-FFF2-40B4-BE49-F238E27FC236}">
                  <a16:creationId xmlns:a16="http://schemas.microsoft.com/office/drawing/2014/main" id="{06F28D59-7C41-4C86-B170-B583A58C4DFF}"/>
                </a:ext>
              </a:extLst>
            </p:cNvPr>
            <p:cNvSpPr/>
            <p:nvPr/>
          </p:nvSpPr>
          <p:spPr>
            <a:xfrm>
              <a:off x="2770441" y="4969384"/>
              <a:ext cx="1032235" cy="21088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t>Layer 1</a:t>
              </a:r>
            </a:p>
          </p:txBody>
        </p:sp>
        <p:sp>
          <p:nvSpPr>
            <p:cNvPr id="52" name="Rectangle 51">
              <a:extLst>
                <a:ext uri="{FF2B5EF4-FFF2-40B4-BE49-F238E27FC236}">
                  <a16:creationId xmlns:a16="http://schemas.microsoft.com/office/drawing/2014/main" id="{13CA9682-2989-4E5C-84A8-D905CDA6ACC3}"/>
                </a:ext>
              </a:extLst>
            </p:cNvPr>
            <p:cNvSpPr/>
            <p:nvPr/>
          </p:nvSpPr>
          <p:spPr>
            <a:xfrm>
              <a:off x="2770440" y="5189503"/>
              <a:ext cx="1032235" cy="21088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t>Layer 2</a:t>
              </a:r>
            </a:p>
          </p:txBody>
        </p:sp>
        <p:sp>
          <p:nvSpPr>
            <p:cNvPr id="54" name="Rectangle 53">
              <a:extLst>
                <a:ext uri="{FF2B5EF4-FFF2-40B4-BE49-F238E27FC236}">
                  <a16:creationId xmlns:a16="http://schemas.microsoft.com/office/drawing/2014/main" id="{72C98FE0-B0BE-49CC-988B-037D9DC9944D}"/>
                </a:ext>
              </a:extLst>
            </p:cNvPr>
            <p:cNvSpPr/>
            <p:nvPr/>
          </p:nvSpPr>
          <p:spPr>
            <a:xfrm>
              <a:off x="4028973" y="4748448"/>
              <a:ext cx="1032235" cy="21088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t>Layer 0</a:t>
              </a:r>
            </a:p>
          </p:txBody>
        </p:sp>
        <p:sp>
          <p:nvSpPr>
            <p:cNvPr id="56" name="Rectangle 55">
              <a:extLst>
                <a:ext uri="{FF2B5EF4-FFF2-40B4-BE49-F238E27FC236}">
                  <a16:creationId xmlns:a16="http://schemas.microsoft.com/office/drawing/2014/main" id="{B81BFB28-1229-4B2E-AED3-43C3734B4FD3}"/>
                </a:ext>
              </a:extLst>
            </p:cNvPr>
            <p:cNvSpPr/>
            <p:nvPr/>
          </p:nvSpPr>
          <p:spPr>
            <a:xfrm>
              <a:off x="4028972" y="4976569"/>
              <a:ext cx="1032235" cy="21088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t>Layer 1</a:t>
              </a:r>
            </a:p>
          </p:txBody>
        </p:sp>
        <p:sp>
          <p:nvSpPr>
            <p:cNvPr id="58" name="Rectangle 57">
              <a:extLst>
                <a:ext uri="{FF2B5EF4-FFF2-40B4-BE49-F238E27FC236}">
                  <a16:creationId xmlns:a16="http://schemas.microsoft.com/office/drawing/2014/main" id="{BB448F1D-2A8F-4E26-9256-FE78E87AB6C2}"/>
                </a:ext>
              </a:extLst>
            </p:cNvPr>
            <p:cNvSpPr/>
            <p:nvPr/>
          </p:nvSpPr>
          <p:spPr>
            <a:xfrm>
              <a:off x="4028971" y="5196688"/>
              <a:ext cx="1032235" cy="21088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t>Layer 2</a:t>
              </a:r>
            </a:p>
          </p:txBody>
        </p:sp>
      </p:grpSp>
      <p:grpSp>
        <p:nvGrpSpPr>
          <p:cNvPr id="62" name="Group 61">
            <a:extLst>
              <a:ext uri="{FF2B5EF4-FFF2-40B4-BE49-F238E27FC236}">
                <a16:creationId xmlns:a16="http://schemas.microsoft.com/office/drawing/2014/main" id="{988DCAB7-78FE-4AEE-A565-09BE5114AEE0}"/>
              </a:ext>
            </a:extLst>
          </p:cNvPr>
          <p:cNvGrpSpPr/>
          <p:nvPr/>
        </p:nvGrpSpPr>
        <p:grpSpPr>
          <a:xfrm>
            <a:off x="6215623" y="4163892"/>
            <a:ext cx="4259873" cy="1525530"/>
            <a:chOff x="1134129" y="4163892"/>
            <a:chExt cx="4259873" cy="1525530"/>
          </a:xfrm>
        </p:grpSpPr>
        <p:grpSp>
          <p:nvGrpSpPr>
            <p:cNvPr id="63" name="Group 62">
              <a:extLst>
                <a:ext uri="{FF2B5EF4-FFF2-40B4-BE49-F238E27FC236}">
                  <a16:creationId xmlns:a16="http://schemas.microsoft.com/office/drawing/2014/main" id="{F2F170DF-4D61-484B-B9C1-49655125CD36}"/>
                </a:ext>
              </a:extLst>
            </p:cNvPr>
            <p:cNvGrpSpPr/>
            <p:nvPr/>
          </p:nvGrpSpPr>
          <p:grpSpPr>
            <a:xfrm>
              <a:off x="1134129" y="4163892"/>
              <a:ext cx="4259873" cy="1525530"/>
              <a:chOff x="1134129" y="4163892"/>
              <a:chExt cx="4259873" cy="1525530"/>
            </a:xfrm>
          </p:grpSpPr>
          <p:grpSp>
            <p:nvGrpSpPr>
              <p:cNvPr id="70" name="Group 69">
                <a:extLst>
                  <a:ext uri="{FF2B5EF4-FFF2-40B4-BE49-F238E27FC236}">
                    <a16:creationId xmlns:a16="http://schemas.microsoft.com/office/drawing/2014/main" id="{FDA86D77-9EA8-462D-B960-1DF448D4A765}"/>
                  </a:ext>
                </a:extLst>
              </p:cNvPr>
              <p:cNvGrpSpPr/>
              <p:nvPr/>
            </p:nvGrpSpPr>
            <p:grpSpPr>
              <a:xfrm>
                <a:off x="1134129" y="4163892"/>
                <a:ext cx="4259873" cy="1525530"/>
                <a:chOff x="7393843" y="1445359"/>
                <a:chExt cx="4259873" cy="1525530"/>
              </a:xfrm>
            </p:grpSpPr>
            <p:sp>
              <p:nvSpPr>
                <p:cNvPr id="74" name="Rectangle 73">
                  <a:extLst>
                    <a:ext uri="{FF2B5EF4-FFF2-40B4-BE49-F238E27FC236}">
                      <a16:creationId xmlns:a16="http://schemas.microsoft.com/office/drawing/2014/main" id="{61862D94-1001-464C-A77D-7B9BFC633B76}"/>
                    </a:ext>
                  </a:extLst>
                </p:cNvPr>
                <p:cNvSpPr/>
                <p:nvPr/>
              </p:nvSpPr>
              <p:spPr>
                <a:xfrm>
                  <a:off x="7706412" y="1969475"/>
                  <a:ext cx="1032235" cy="1001414"/>
                </a:xfrm>
                <a:prstGeom prst="rect">
                  <a:avLst/>
                </a:prstGeom>
                <a:ln w="19050"/>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a:p>
                  <a:pPr algn="ctr"/>
                  <a:endParaRPr lang="en-US"/>
                </a:p>
                <a:p>
                  <a:pPr algn="ctr"/>
                  <a:endParaRPr lang="en-US"/>
                </a:p>
                <a:p>
                  <a:pPr algn="ctr"/>
                  <a:r>
                    <a:rPr lang="en-US"/>
                    <a:t>GPU 0</a:t>
                  </a:r>
                </a:p>
              </p:txBody>
            </p:sp>
            <p:sp>
              <p:nvSpPr>
                <p:cNvPr id="75" name="Rectangle 74">
                  <a:extLst>
                    <a:ext uri="{FF2B5EF4-FFF2-40B4-BE49-F238E27FC236}">
                      <a16:creationId xmlns:a16="http://schemas.microsoft.com/office/drawing/2014/main" id="{BE4FD2FA-4941-421E-9C47-7F2A3D8E70BB}"/>
                    </a:ext>
                  </a:extLst>
                </p:cNvPr>
                <p:cNvSpPr/>
                <p:nvPr/>
              </p:nvSpPr>
              <p:spPr>
                <a:xfrm>
                  <a:off x="9032583" y="1954120"/>
                  <a:ext cx="1032235" cy="100141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a:p>
                  <a:pPr algn="ctr"/>
                  <a:endParaRPr lang="en-US"/>
                </a:p>
                <a:p>
                  <a:pPr algn="ctr"/>
                  <a:endParaRPr lang="en-US"/>
                </a:p>
                <a:p>
                  <a:pPr algn="ctr"/>
                  <a:r>
                    <a:rPr lang="en-US"/>
                    <a:t>GPU 1</a:t>
                  </a:r>
                </a:p>
              </p:txBody>
            </p:sp>
            <p:sp>
              <p:nvSpPr>
                <p:cNvPr id="76" name="Rectangle 75">
                  <a:extLst>
                    <a:ext uri="{FF2B5EF4-FFF2-40B4-BE49-F238E27FC236}">
                      <a16:creationId xmlns:a16="http://schemas.microsoft.com/office/drawing/2014/main" id="{BD28B829-7907-48FA-A975-3B0597B46008}"/>
                    </a:ext>
                  </a:extLst>
                </p:cNvPr>
                <p:cNvSpPr/>
                <p:nvPr/>
              </p:nvSpPr>
              <p:spPr>
                <a:xfrm>
                  <a:off x="10288689" y="1950673"/>
                  <a:ext cx="1032235" cy="100141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a:p>
                  <a:pPr algn="ctr"/>
                  <a:endParaRPr lang="en-US"/>
                </a:p>
                <a:p>
                  <a:pPr algn="ctr"/>
                  <a:endParaRPr lang="en-US"/>
                </a:p>
                <a:p>
                  <a:pPr algn="ctr"/>
                  <a:r>
                    <a:rPr lang="en-US"/>
                    <a:t>GPU 2</a:t>
                  </a:r>
                </a:p>
              </p:txBody>
            </p:sp>
            <p:sp>
              <p:nvSpPr>
                <p:cNvPr id="77" name="Rectangle 76">
                  <a:extLst>
                    <a:ext uri="{FF2B5EF4-FFF2-40B4-BE49-F238E27FC236}">
                      <a16:creationId xmlns:a16="http://schemas.microsoft.com/office/drawing/2014/main" id="{B30D85D7-7AFD-4068-83C8-AFC9A5E65949}"/>
                    </a:ext>
                  </a:extLst>
                </p:cNvPr>
                <p:cNvSpPr/>
                <p:nvPr/>
              </p:nvSpPr>
              <p:spPr>
                <a:xfrm>
                  <a:off x="7706411" y="2030994"/>
                  <a:ext cx="1032235" cy="21088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t>Layer 0</a:t>
                  </a:r>
                </a:p>
              </p:txBody>
            </p:sp>
            <p:sp>
              <p:nvSpPr>
                <p:cNvPr id="80" name="Rectangle 79">
                  <a:extLst>
                    <a:ext uri="{FF2B5EF4-FFF2-40B4-BE49-F238E27FC236}">
                      <a16:creationId xmlns:a16="http://schemas.microsoft.com/office/drawing/2014/main" id="{08267693-7A55-43A4-BFD5-0621389059BD}"/>
                    </a:ext>
                  </a:extLst>
                </p:cNvPr>
                <p:cNvSpPr/>
                <p:nvPr/>
              </p:nvSpPr>
              <p:spPr>
                <a:xfrm>
                  <a:off x="7393843" y="1445359"/>
                  <a:ext cx="4259873" cy="29136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t>GPU Interconnect</a:t>
                  </a:r>
                </a:p>
              </p:txBody>
            </p:sp>
          </p:grpSp>
          <p:cxnSp>
            <p:nvCxnSpPr>
              <p:cNvPr id="71" name="Straight Arrow Connector 70">
                <a:extLst>
                  <a:ext uri="{FF2B5EF4-FFF2-40B4-BE49-F238E27FC236}">
                    <a16:creationId xmlns:a16="http://schemas.microsoft.com/office/drawing/2014/main" id="{B2419B3E-76E2-45DA-8ABA-E5A9B96DB26C}"/>
                  </a:ext>
                </a:extLst>
              </p:cNvPr>
              <p:cNvCxnSpPr>
                <a:cxnSpLocks/>
              </p:cNvCxnSpPr>
              <p:nvPr/>
            </p:nvCxnSpPr>
            <p:spPr>
              <a:xfrm flipH="1" flipV="1">
                <a:off x="1996143" y="4472193"/>
                <a:ext cx="1" cy="20624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B7267E01-CE85-457A-B99B-8D0212D3592A}"/>
                  </a:ext>
                </a:extLst>
              </p:cNvPr>
              <p:cNvCxnSpPr>
                <a:cxnSpLocks/>
              </p:cNvCxnSpPr>
              <p:nvPr/>
            </p:nvCxnSpPr>
            <p:spPr>
              <a:xfrm flipH="1" flipV="1">
                <a:off x="3330779" y="4467799"/>
                <a:ext cx="1" cy="20624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B10BBF71-2548-418C-9DA5-1299B3773B8E}"/>
                  </a:ext>
                </a:extLst>
              </p:cNvPr>
              <p:cNvCxnSpPr>
                <a:cxnSpLocks/>
              </p:cNvCxnSpPr>
              <p:nvPr/>
            </p:nvCxnSpPr>
            <p:spPr>
              <a:xfrm flipH="1" flipV="1">
                <a:off x="4549973" y="4463562"/>
                <a:ext cx="1" cy="20624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65" name="Rectangle 64">
              <a:extLst>
                <a:ext uri="{FF2B5EF4-FFF2-40B4-BE49-F238E27FC236}">
                  <a16:creationId xmlns:a16="http://schemas.microsoft.com/office/drawing/2014/main" id="{02CF3C9F-A426-4BF7-938E-6CBF0D614029}"/>
                </a:ext>
              </a:extLst>
            </p:cNvPr>
            <p:cNvSpPr/>
            <p:nvPr/>
          </p:nvSpPr>
          <p:spPr>
            <a:xfrm>
              <a:off x="2770441" y="4969384"/>
              <a:ext cx="1032235" cy="21088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t>Layer 1</a:t>
              </a:r>
            </a:p>
          </p:txBody>
        </p:sp>
        <p:sp>
          <p:nvSpPr>
            <p:cNvPr id="69" name="Rectangle 68">
              <a:extLst>
                <a:ext uri="{FF2B5EF4-FFF2-40B4-BE49-F238E27FC236}">
                  <a16:creationId xmlns:a16="http://schemas.microsoft.com/office/drawing/2014/main" id="{0B098542-0050-4B92-B090-CC26CF341C8D}"/>
                </a:ext>
              </a:extLst>
            </p:cNvPr>
            <p:cNvSpPr/>
            <p:nvPr/>
          </p:nvSpPr>
          <p:spPr>
            <a:xfrm>
              <a:off x="4028971" y="5196688"/>
              <a:ext cx="1032235" cy="21088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t>Layer 2</a:t>
              </a:r>
            </a:p>
          </p:txBody>
        </p:sp>
      </p:grpSp>
      <p:sp>
        <p:nvSpPr>
          <p:cNvPr id="61" name="TextBox 60">
            <a:extLst>
              <a:ext uri="{FF2B5EF4-FFF2-40B4-BE49-F238E27FC236}">
                <a16:creationId xmlns:a16="http://schemas.microsoft.com/office/drawing/2014/main" id="{DECA5F13-4223-4500-A993-F8F4BBD8E84A}"/>
              </a:ext>
            </a:extLst>
          </p:cNvPr>
          <p:cNvSpPr txBox="1"/>
          <p:nvPr/>
        </p:nvSpPr>
        <p:spPr>
          <a:xfrm>
            <a:off x="928687" y="6152631"/>
            <a:ext cx="4591898" cy="369332"/>
          </a:xfrm>
          <a:prstGeom prst="rect">
            <a:avLst/>
          </a:prstGeom>
          <a:noFill/>
        </p:spPr>
        <p:txBody>
          <a:bodyPr wrap="none" rtlCol="0">
            <a:spAutoFit/>
          </a:bodyPr>
          <a:lstStyle/>
          <a:p>
            <a:r>
              <a:rPr lang="en-US"/>
              <a:t>Model States mapping in </a:t>
            </a:r>
            <a:r>
              <a:rPr lang="en-US" b="1"/>
              <a:t>Data Parallel </a:t>
            </a:r>
            <a:r>
              <a:rPr lang="en-US"/>
              <a:t>Training </a:t>
            </a:r>
          </a:p>
        </p:txBody>
      </p:sp>
      <p:sp>
        <p:nvSpPr>
          <p:cNvPr id="81" name="TextBox 80">
            <a:extLst>
              <a:ext uri="{FF2B5EF4-FFF2-40B4-BE49-F238E27FC236}">
                <a16:creationId xmlns:a16="http://schemas.microsoft.com/office/drawing/2014/main" id="{664EABF6-C6DA-4B75-AB85-B813621141EC}"/>
              </a:ext>
            </a:extLst>
          </p:cNvPr>
          <p:cNvSpPr txBox="1"/>
          <p:nvPr/>
        </p:nvSpPr>
        <p:spPr>
          <a:xfrm>
            <a:off x="6267365" y="6152631"/>
            <a:ext cx="3913123" cy="369332"/>
          </a:xfrm>
          <a:prstGeom prst="rect">
            <a:avLst/>
          </a:prstGeom>
          <a:noFill/>
        </p:spPr>
        <p:txBody>
          <a:bodyPr wrap="none" rtlCol="0">
            <a:spAutoFit/>
          </a:bodyPr>
          <a:lstStyle/>
          <a:p>
            <a:r>
              <a:rPr lang="en-US"/>
              <a:t>Model States mapping in </a:t>
            </a:r>
            <a:r>
              <a:rPr lang="en-US" b="1" err="1"/>
              <a:t>ZeRO</a:t>
            </a:r>
            <a:r>
              <a:rPr lang="en-US"/>
              <a:t> Training </a:t>
            </a:r>
          </a:p>
        </p:txBody>
      </p:sp>
      <p:sp>
        <p:nvSpPr>
          <p:cNvPr id="4" name="Slide Number Placeholder 3">
            <a:extLst>
              <a:ext uri="{FF2B5EF4-FFF2-40B4-BE49-F238E27FC236}">
                <a16:creationId xmlns:a16="http://schemas.microsoft.com/office/drawing/2014/main" id="{AC2CC1A0-2AF0-467E-81BA-FD2956EA09B6}"/>
              </a:ext>
            </a:extLst>
          </p:cNvPr>
          <p:cNvSpPr>
            <a:spLocks noGrp="1"/>
          </p:cNvSpPr>
          <p:nvPr>
            <p:ph type="sldNum" sz="quarter" idx="12"/>
          </p:nvPr>
        </p:nvSpPr>
        <p:spPr/>
        <p:txBody>
          <a:bodyPr/>
          <a:lstStyle/>
          <a:p>
            <a:fld id="{A7B053EC-0D2A-4D99-B5BD-04782BEEEC94}" type="slidenum">
              <a:rPr lang="en-US" smtClean="0"/>
              <a:t>5</a:t>
            </a:fld>
            <a:endParaRPr lang="en-US"/>
          </a:p>
        </p:txBody>
      </p:sp>
    </p:spTree>
    <p:custDataLst>
      <p:tags r:id="rId1"/>
    </p:custDataLst>
    <p:extLst>
      <p:ext uri="{BB962C8B-B14F-4D97-AF65-F5344CB8AC3E}">
        <p14:creationId xmlns:p14="http://schemas.microsoft.com/office/powerpoint/2010/main" val="3995516137"/>
      </p:ext>
    </p:extLst>
  </p:cSld>
  <p:clrMapOvr>
    <a:masterClrMapping/>
  </p:clrMapOvr>
  <mc:AlternateContent xmlns:mc="http://schemas.openxmlformats.org/markup-compatibility/2006" xmlns:p14="http://schemas.microsoft.com/office/powerpoint/2010/main">
    <mc:Choice Requires="p14">
      <p:transition spd="slow" p14:dur="2000" advTm="29011"/>
    </mc:Choice>
    <mc:Fallback xmlns="">
      <p:transition spd="slow" advTm="2901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73F5A-D8C7-4F4D-95A9-01C4DD589F3F}"/>
              </a:ext>
            </a:extLst>
          </p:cNvPr>
          <p:cNvSpPr>
            <a:spLocks noGrp="1"/>
          </p:cNvSpPr>
          <p:nvPr>
            <p:ph type="title"/>
          </p:nvPr>
        </p:nvSpPr>
        <p:spPr/>
        <p:txBody>
          <a:bodyPr/>
          <a:lstStyle/>
          <a:p>
            <a:r>
              <a:rPr lang="en-US" err="1"/>
              <a:t>ZeRO</a:t>
            </a:r>
            <a:r>
              <a:rPr lang="en-US"/>
              <a:t> with CPU/NVME Offload</a:t>
            </a:r>
          </a:p>
        </p:txBody>
      </p:sp>
      <p:sp>
        <p:nvSpPr>
          <p:cNvPr id="9" name="Content Placeholder 8">
            <a:extLst>
              <a:ext uri="{FF2B5EF4-FFF2-40B4-BE49-F238E27FC236}">
                <a16:creationId xmlns:a16="http://schemas.microsoft.com/office/drawing/2014/main" id="{AA28D005-FF99-4458-984B-0DC901D4F25A}"/>
              </a:ext>
            </a:extLst>
          </p:cNvPr>
          <p:cNvSpPr>
            <a:spLocks noGrp="1"/>
          </p:cNvSpPr>
          <p:nvPr>
            <p:ph idx="1"/>
          </p:nvPr>
        </p:nvSpPr>
        <p:spPr>
          <a:xfrm>
            <a:off x="838201" y="1825625"/>
            <a:ext cx="5441066" cy="4351338"/>
          </a:xfrm>
        </p:spPr>
        <p:txBody>
          <a:bodyPr>
            <a:normAutofit fontScale="92500" lnSpcReduction="10000"/>
          </a:bodyPr>
          <a:lstStyle/>
          <a:p>
            <a:pPr marL="0" indent="0">
              <a:buNone/>
            </a:pPr>
            <a:endParaRPr lang="en-US"/>
          </a:p>
          <a:p>
            <a:r>
              <a:rPr lang="en-US"/>
              <a:t>Store in CPU/NVME instead of GPU</a:t>
            </a:r>
          </a:p>
          <a:p>
            <a:r>
              <a:rPr lang="en-US"/>
              <a:t>Send from CPU/NVMe to GPU</a:t>
            </a:r>
          </a:p>
          <a:p>
            <a:r>
              <a:rPr lang="en-US"/>
              <a:t>Broadcast or reduce as </a:t>
            </a:r>
            <a:r>
              <a:rPr lang="en-US" err="1"/>
              <a:t>ZeRO</a:t>
            </a:r>
            <a:endParaRPr lang="en-US"/>
          </a:p>
          <a:p>
            <a:pPr marL="0" indent="0">
              <a:buNone/>
            </a:pPr>
            <a:endParaRPr lang="en-US"/>
          </a:p>
          <a:p>
            <a:pPr marL="0" indent="0">
              <a:buNone/>
            </a:pPr>
            <a:endParaRPr lang="en-US"/>
          </a:p>
          <a:p>
            <a:r>
              <a:rPr lang="en-US"/>
              <a:t>Is NVME</a:t>
            </a:r>
            <a:r>
              <a:rPr lang="en-US">
                <a:sym typeface="Wingdings" panose="05000000000000000000" pitchFamily="2" charset="2"/>
              </a:rPr>
              <a:t> GPU bandwidth sufficient?</a:t>
            </a:r>
          </a:p>
          <a:p>
            <a:pPr lvl="1"/>
            <a:r>
              <a:rPr lang="en-US">
                <a:sym typeface="Wingdings" panose="05000000000000000000" pitchFamily="2" charset="2"/>
              </a:rPr>
              <a:t>Efficiency analysis based on </a:t>
            </a:r>
          </a:p>
          <a:p>
            <a:pPr marL="457200" lvl="1" indent="0">
              <a:buNone/>
            </a:pPr>
            <a:r>
              <a:rPr lang="en-US">
                <a:sym typeface="Wingdings" panose="05000000000000000000" pitchFamily="2" charset="2"/>
              </a:rPr>
              <a:t>bandwidth</a:t>
            </a:r>
            <a:endParaRPr lang="en-US">
              <a:solidFill>
                <a:srgbClr val="EE0000"/>
              </a:solidFill>
            </a:endParaRPr>
          </a:p>
        </p:txBody>
      </p:sp>
      <p:pic>
        <p:nvPicPr>
          <p:cNvPr id="5" name="Picture 4">
            <a:extLst>
              <a:ext uri="{FF2B5EF4-FFF2-40B4-BE49-F238E27FC236}">
                <a16:creationId xmlns:a16="http://schemas.microsoft.com/office/drawing/2014/main" id="{73A096CE-AA73-41C8-81E1-1412DD0B3441}"/>
              </a:ext>
            </a:extLst>
          </p:cNvPr>
          <p:cNvPicPr>
            <a:picLocks noChangeAspect="1"/>
          </p:cNvPicPr>
          <p:nvPr/>
        </p:nvPicPr>
        <p:blipFill rotWithShape="1">
          <a:blip r:embed="rId4"/>
          <a:srcRect t="80730" r="10795" b="-1370"/>
          <a:stretch/>
        </p:blipFill>
        <p:spPr>
          <a:xfrm>
            <a:off x="5591953" y="5364865"/>
            <a:ext cx="5966542" cy="812098"/>
          </a:xfrm>
          <a:prstGeom prst="rect">
            <a:avLst/>
          </a:prstGeom>
        </p:spPr>
      </p:pic>
      <p:pic>
        <p:nvPicPr>
          <p:cNvPr id="14" name="Picture 13">
            <a:extLst>
              <a:ext uri="{FF2B5EF4-FFF2-40B4-BE49-F238E27FC236}">
                <a16:creationId xmlns:a16="http://schemas.microsoft.com/office/drawing/2014/main" id="{33954DAC-F892-4C0B-8F51-8C08BF304836}"/>
              </a:ext>
            </a:extLst>
          </p:cNvPr>
          <p:cNvPicPr>
            <a:picLocks noChangeAspect="1"/>
          </p:cNvPicPr>
          <p:nvPr/>
        </p:nvPicPr>
        <p:blipFill rotWithShape="1">
          <a:blip r:embed="rId4"/>
          <a:srcRect t="59109" b="26963"/>
          <a:stretch/>
        </p:blipFill>
        <p:spPr>
          <a:xfrm>
            <a:off x="5081982" y="1870789"/>
            <a:ext cx="6688565" cy="548001"/>
          </a:xfrm>
          <a:prstGeom prst="rect">
            <a:avLst/>
          </a:prstGeom>
        </p:spPr>
      </p:pic>
      <p:pic>
        <p:nvPicPr>
          <p:cNvPr id="15" name="Picture 14">
            <a:extLst>
              <a:ext uri="{FF2B5EF4-FFF2-40B4-BE49-F238E27FC236}">
                <a16:creationId xmlns:a16="http://schemas.microsoft.com/office/drawing/2014/main" id="{0EF192EE-E223-45DF-B81C-B82A69A0BDA4}"/>
              </a:ext>
            </a:extLst>
          </p:cNvPr>
          <p:cNvPicPr>
            <a:picLocks noChangeAspect="1"/>
          </p:cNvPicPr>
          <p:nvPr/>
        </p:nvPicPr>
        <p:blipFill rotWithShape="1">
          <a:blip r:embed="rId4"/>
          <a:srcRect b="39213"/>
          <a:stretch/>
        </p:blipFill>
        <p:spPr>
          <a:xfrm>
            <a:off x="5469039" y="2772141"/>
            <a:ext cx="6688560" cy="2391624"/>
          </a:xfrm>
          <a:prstGeom prst="rect">
            <a:avLst/>
          </a:prstGeom>
        </p:spPr>
      </p:pic>
    </p:spTree>
    <p:custDataLst>
      <p:tags r:id="rId1"/>
    </p:custDataLst>
    <p:extLst>
      <p:ext uri="{BB962C8B-B14F-4D97-AF65-F5344CB8AC3E}">
        <p14:creationId xmlns:p14="http://schemas.microsoft.com/office/powerpoint/2010/main" val="1490759786"/>
      </p:ext>
    </p:extLst>
  </p:cSld>
  <p:clrMapOvr>
    <a:masterClrMapping/>
  </p:clrMapOvr>
  <mc:AlternateContent xmlns:mc="http://schemas.openxmlformats.org/markup-compatibility/2006" xmlns:p14="http://schemas.microsoft.com/office/powerpoint/2010/main">
    <mc:Choice Requires="p14">
      <p:transition spd="slow" p14:dur="2000" advTm="87595"/>
    </mc:Choice>
    <mc:Fallback xmlns="">
      <p:transition spd="slow" advTm="8759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98A4A-27C2-45E4-A667-2919E04D5B31}"/>
              </a:ext>
            </a:extLst>
          </p:cNvPr>
          <p:cNvSpPr>
            <a:spLocks noGrp="1"/>
          </p:cNvSpPr>
          <p:nvPr>
            <p:ph type="title"/>
          </p:nvPr>
        </p:nvSpPr>
        <p:spPr/>
        <p:txBody>
          <a:bodyPr/>
          <a:lstStyle/>
          <a:p>
            <a:r>
              <a:rPr lang="en-US"/>
              <a:t>Efficiency as a function of bandwidth</a:t>
            </a:r>
          </a:p>
        </p:txBody>
      </p:sp>
      <p:pic>
        <p:nvPicPr>
          <p:cNvPr id="5" name="Picture 4" descr="Graphical user interface&#10;&#10;Description automatically generated with low confidence">
            <a:extLst>
              <a:ext uri="{FF2B5EF4-FFF2-40B4-BE49-F238E27FC236}">
                <a16:creationId xmlns:a16="http://schemas.microsoft.com/office/drawing/2014/main" id="{197DCAFD-466D-416B-9A40-55D7EE1080A5}"/>
              </a:ext>
            </a:extLst>
          </p:cNvPr>
          <p:cNvPicPr>
            <a:picLocks noChangeAspect="1"/>
          </p:cNvPicPr>
          <p:nvPr/>
        </p:nvPicPr>
        <p:blipFill>
          <a:blip r:embed="rId4"/>
          <a:stretch>
            <a:fillRect/>
          </a:stretch>
        </p:blipFill>
        <p:spPr>
          <a:xfrm>
            <a:off x="210716" y="1736305"/>
            <a:ext cx="11770568" cy="3267638"/>
          </a:xfrm>
          <a:prstGeom prst="rect">
            <a:avLst/>
          </a:prstGeom>
        </p:spPr>
      </p:pic>
      <p:graphicFrame>
        <p:nvGraphicFramePr>
          <p:cNvPr id="4" name="Table 3">
            <a:extLst>
              <a:ext uri="{FF2B5EF4-FFF2-40B4-BE49-F238E27FC236}">
                <a16:creationId xmlns:a16="http://schemas.microsoft.com/office/drawing/2014/main" id="{CADF5D44-656E-4F91-BE95-C98EC45D6FD1}"/>
              </a:ext>
            </a:extLst>
          </p:cNvPr>
          <p:cNvGraphicFramePr/>
          <p:nvPr>
            <p:extLst>
              <p:ext uri="{D42A27DB-BD31-4B8C-83A1-F6EECF244321}">
                <p14:modId xmlns:p14="http://schemas.microsoft.com/office/powerpoint/2010/main" val="2825606830"/>
              </p:ext>
            </p:extLst>
          </p:nvPr>
        </p:nvGraphicFramePr>
        <p:xfrm>
          <a:off x="1502228" y="5149178"/>
          <a:ext cx="5808307" cy="1500968"/>
        </p:xfrm>
        <a:graphic>
          <a:graphicData uri="http://schemas.openxmlformats.org/drawingml/2006/table">
            <a:tbl>
              <a:tblPr>
                <a:tableStyleId>{5C22544A-7EE6-4342-B048-85BDC9FD1C3A}</a:tableStyleId>
              </a:tblPr>
              <a:tblGrid>
                <a:gridCol w="2219735">
                  <a:extLst>
                    <a:ext uri="{9D8B030D-6E8A-4147-A177-3AD203B41FA5}">
                      <a16:colId xmlns:a16="http://schemas.microsoft.com/office/drawing/2014/main" val="668652293"/>
                    </a:ext>
                  </a:extLst>
                </a:gridCol>
                <a:gridCol w="1821321">
                  <a:extLst>
                    <a:ext uri="{9D8B030D-6E8A-4147-A177-3AD203B41FA5}">
                      <a16:colId xmlns:a16="http://schemas.microsoft.com/office/drawing/2014/main" val="1320064359"/>
                    </a:ext>
                  </a:extLst>
                </a:gridCol>
                <a:gridCol w="1767251">
                  <a:extLst>
                    <a:ext uri="{9D8B030D-6E8A-4147-A177-3AD203B41FA5}">
                      <a16:colId xmlns:a16="http://schemas.microsoft.com/office/drawing/2014/main" val="1424578115"/>
                    </a:ext>
                  </a:extLst>
                </a:gridCol>
              </a:tblGrid>
              <a:tr h="375242">
                <a:tc>
                  <a:txBody>
                    <a:bodyPr/>
                    <a:lstStyle/>
                    <a:p>
                      <a:pPr algn="ctr" fontAlgn="b">
                        <a:spcBef>
                          <a:spcPts val="0"/>
                        </a:spcBef>
                        <a:spcAft>
                          <a:spcPts val="0"/>
                        </a:spcAft>
                      </a:pPr>
                      <a:r>
                        <a:rPr lang="en-US" sz="1800" b="1" i="0" u="none" strike="noStrike">
                          <a:effectLst/>
                          <a:latin typeface="Arial" panose="020B0604020202020204" pitchFamily="34" charset="0"/>
                        </a:rPr>
                        <a:t>Data Type</a:t>
                      </a:r>
                    </a:p>
                  </a:txBody>
                  <a:tcPr marL="3810" marR="3810" marT="3810" marB="0" anchor="b"/>
                </a:tc>
                <a:tc>
                  <a:txBody>
                    <a:bodyPr/>
                    <a:lstStyle/>
                    <a:p>
                      <a:pPr algn="ctr" fontAlgn="b">
                        <a:spcBef>
                          <a:spcPts val="0"/>
                        </a:spcBef>
                        <a:spcAft>
                          <a:spcPts val="0"/>
                        </a:spcAft>
                      </a:pPr>
                      <a:r>
                        <a:rPr lang="en-US" sz="1800" b="1" u="none" strike="noStrike">
                          <a:effectLst/>
                        </a:rPr>
                        <a:t>Overlap</a:t>
                      </a:r>
                      <a:endParaRPr lang="en-US" sz="1800" b="1" i="0" u="none" strike="noStrike">
                        <a:effectLst/>
                        <a:latin typeface="Arial" panose="020B0604020202020204" pitchFamily="34" charset="0"/>
                      </a:endParaRPr>
                    </a:p>
                  </a:txBody>
                  <a:tcPr marL="3810" marR="3810" marT="3810" marB="0" anchor="b"/>
                </a:tc>
                <a:tc>
                  <a:txBody>
                    <a:bodyPr/>
                    <a:lstStyle/>
                    <a:p>
                      <a:pPr algn="ctr" fontAlgn="b">
                        <a:spcBef>
                          <a:spcPts val="0"/>
                        </a:spcBef>
                        <a:spcAft>
                          <a:spcPts val="0"/>
                        </a:spcAft>
                      </a:pPr>
                      <a:r>
                        <a:rPr lang="en-US" sz="1800" b="1" u="none" strike="noStrike">
                          <a:effectLst/>
                        </a:rPr>
                        <a:t>Requirement</a:t>
                      </a:r>
                      <a:endParaRPr lang="en-US" sz="1800" b="1" i="0" u="none" strike="noStrike">
                        <a:effectLst/>
                        <a:latin typeface="Arial" panose="020B0604020202020204" pitchFamily="34" charset="0"/>
                      </a:endParaRPr>
                    </a:p>
                  </a:txBody>
                  <a:tcPr marL="3810" marR="3810" marT="3810" marB="0" anchor="b"/>
                </a:tc>
                <a:extLst>
                  <a:ext uri="{0D108BD9-81ED-4DB2-BD59-A6C34878D82A}">
                    <a16:rowId xmlns:a16="http://schemas.microsoft.com/office/drawing/2014/main" val="1711214602"/>
                  </a:ext>
                </a:extLst>
              </a:tr>
              <a:tr h="375242">
                <a:tc>
                  <a:txBody>
                    <a:bodyPr/>
                    <a:lstStyle/>
                    <a:p>
                      <a:pPr algn="ctr" fontAlgn="b">
                        <a:spcBef>
                          <a:spcPts val="0"/>
                        </a:spcBef>
                        <a:spcAft>
                          <a:spcPts val="0"/>
                        </a:spcAft>
                      </a:pPr>
                      <a:r>
                        <a:rPr lang="en-US" sz="1800" u="none" strike="noStrike">
                          <a:effectLst/>
                        </a:rPr>
                        <a:t>Params/Grads</a:t>
                      </a:r>
                      <a:endParaRPr lang="en-US" sz="1800" b="0" i="0" u="none" strike="noStrike">
                        <a:effectLst/>
                        <a:latin typeface="Arial" panose="020B0604020202020204" pitchFamily="34" charset="0"/>
                      </a:endParaRPr>
                    </a:p>
                  </a:txBody>
                  <a:tcPr marL="3810" marR="3810" marT="3810" marB="0" anchor="b"/>
                </a:tc>
                <a:tc>
                  <a:txBody>
                    <a:bodyPr/>
                    <a:lstStyle/>
                    <a:p>
                      <a:pPr algn="ctr" fontAlgn="b">
                        <a:spcBef>
                          <a:spcPts val="0"/>
                        </a:spcBef>
                        <a:spcAft>
                          <a:spcPts val="0"/>
                        </a:spcAft>
                      </a:pPr>
                      <a:r>
                        <a:rPr lang="en-US" sz="1800" u="none" strike="noStrike">
                          <a:effectLst/>
                        </a:rPr>
                        <a:t>Yes</a:t>
                      </a:r>
                      <a:endParaRPr lang="en-US" sz="1800" b="0" i="0" u="none" strike="noStrike">
                        <a:effectLst/>
                        <a:latin typeface="Arial" panose="020B0604020202020204" pitchFamily="34" charset="0"/>
                      </a:endParaRPr>
                    </a:p>
                  </a:txBody>
                  <a:tcPr marL="3810" marR="3810" marT="3810" marB="0" anchor="b"/>
                </a:tc>
                <a:tc>
                  <a:txBody>
                    <a:bodyPr/>
                    <a:lstStyle/>
                    <a:p>
                      <a:pPr algn="ctr" fontAlgn="b">
                        <a:spcBef>
                          <a:spcPts val="0"/>
                        </a:spcBef>
                        <a:spcAft>
                          <a:spcPts val="0"/>
                        </a:spcAft>
                      </a:pPr>
                      <a:r>
                        <a:rPr lang="en-US" sz="1800" u="none" strike="noStrike">
                          <a:effectLst/>
                        </a:rPr>
                        <a:t>60 GB/s</a:t>
                      </a:r>
                      <a:endParaRPr lang="en-US" sz="1800" b="0" i="0" u="none" strike="noStrike">
                        <a:effectLst/>
                        <a:latin typeface="Arial" panose="020B0604020202020204" pitchFamily="34" charset="0"/>
                      </a:endParaRPr>
                    </a:p>
                  </a:txBody>
                  <a:tcPr marL="3810" marR="3810" marT="3810" marB="0" anchor="b"/>
                </a:tc>
                <a:extLst>
                  <a:ext uri="{0D108BD9-81ED-4DB2-BD59-A6C34878D82A}">
                    <a16:rowId xmlns:a16="http://schemas.microsoft.com/office/drawing/2014/main" val="1974957664"/>
                  </a:ext>
                </a:extLst>
              </a:tr>
              <a:tr h="375242">
                <a:tc>
                  <a:txBody>
                    <a:bodyPr/>
                    <a:lstStyle/>
                    <a:p>
                      <a:pPr algn="ctr" fontAlgn="b">
                        <a:spcBef>
                          <a:spcPts val="0"/>
                        </a:spcBef>
                        <a:spcAft>
                          <a:spcPts val="0"/>
                        </a:spcAft>
                      </a:pPr>
                      <a:r>
                        <a:rPr lang="en-US" sz="1800" u="none" strike="noStrike">
                          <a:effectLst/>
                        </a:rPr>
                        <a:t>Optimizer States</a:t>
                      </a:r>
                      <a:endParaRPr lang="en-US" sz="1800" b="0" i="0" u="none" strike="noStrike">
                        <a:effectLst/>
                        <a:latin typeface="Arial" panose="020B0604020202020204" pitchFamily="34" charset="0"/>
                      </a:endParaRPr>
                    </a:p>
                  </a:txBody>
                  <a:tcPr marL="3810" marR="3810" marT="3810" marB="0" anchor="b"/>
                </a:tc>
                <a:tc>
                  <a:txBody>
                    <a:bodyPr/>
                    <a:lstStyle/>
                    <a:p>
                      <a:pPr algn="ctr" fontAlgn="b">
                        <a:spcBef>
                          <a:spcPts val="0"/>
                        </a:spcBef>
                        <a:spcAft>
                          <a:spcPts val="0"/>
                        </a:spcAft>
                      </a:pPr>
                      <a:r>
                        <a:rPr lang="en-US" sz="1800" u="none" strike="noStrike">
                          <a:effectLst/>
                        </a:rPr>
                        <a:t>No</a:t>
                      </a:r>
                      <a:endParaRPr lang="en-US" sz="1800" b="0" i="0" u="none" strike="noStrike">
                        <a:effectLst/>
                        <a:latin typeface="Arial" panose="020B0604020202020204" pitchFamily="34" charset="0"/>
                      </a:endParaRPr>
                    </a:p>
                  </a:txBody>
                  <a:tcPr marL="3810" marR="3810" marT="3810" marB="0" anchor="b"/>
                </a:tc>
                <a:tc>
                  <a:txBody>
                    <a:bodyPr/>
                    <a:lstStyle/>
                    <a:p>
                      <a:pPr algn="ctr" fontAlgn="b">
                        <a:spcBef>
                          <a:spcPts val="0"/>
                        </a:spcBef>
                        <a:spcAft>
                          <a:spcPts val="0"/>
                        </a:spcAft>
                      </a:pPr>
                      <a:r>
                        <a:rPr lang="en-US" sz="1800" u="none" strike="noStrike">
                          <a:effectLst/>
                        </a:rPr>
                        <a:t>1500 GB/s</a:t>
                      </a:r>
                      <a:endParaRPr lang="en-US" sz="1800" b="0" i="0" u="none" strike="noStrike">
                        <a:effectLst/>
                        <a:latin typeface="Arial" panose="020B0604020202020204" pitchFamily="34" charset="0"/>
                      </a:endParaRPr>
                    </a:p>
                  </a:txBody>
                  <a:tcPr marL="3810" marR="3810" marT="3810" marB="0" anchor="b"/>
                </a:tc>
                <a:extLst>
                  <a:ext uri="{0D108BD9-81ED-4DB2-BD59-A6C34878D82A}">
                    <a16:rowId xmlns:a16="http://schemas.microsoft.com/office/drawing/2014/main" val="3484942324"/>
                  </a:ext>
                </a:extLst>
              </a:tr>
              <a:tr h="375242">
                <a:tc>
                  <a:txBody>
                    <a:bodyPr/>
                    <a:lstStyle/>
                    <a:p>
                      <a:pPr algn="ctr" fontAlgn="b">
                        <a:spcBef>
                          <a:spcPts val="0"/>
                        </a:spcBef>
                        <a:spcAft>
                          <a:spcPts val="0"/>
                        </a:spcAft>
                      </a:pPr>
                      <a:r>
                        <a:rPr lang="en-US" sz="1800" u="none" strike="noStrike">
                          <a:effectLst/>
                        </a:rPr>
                        <a:t>Activations</a:t>
                      </a:r>
                      <a:endParaRPr lang="en-US" sz="1800" b="0" i="0" u="none" strike="noStrike">
                        <a:effectLst/>
                        <a:latin typeface="Arial" panose="020B0604020202020204" pitchFamily="34" charset="0"/>
                      </a:endParaRPr>
                    </a:p>
                  </a:txBody>
                  <a:tcPr marL="3810" marR="3810" marT="3810" marB="0" anchor="b"/>
                </a:tc>
                <a:tc>
                  <a:txBody>
                    <a:bodyPr/>
                    <a:lstStyle/>
                    <a:p>
                      <a:pPr algn="ctr" fontAlgn="b">
                        <a:spcBef>
                          <a:spcPts val="0"/>
                        </a:spcBef>
                        <a:spcAft>
                          <a:spcPts val="0"/>
                        </a:spcAft>
                      </a:pPr>
                      <a:r>
                        <a:rPr lang="en-US" sz="1800" u="none" strike="noStrike">
                          <a:effectLst/>
                        </a:rPr>
                        <a:t>Yes</a:t>
                      </a:r>
                      <a:endParaRPr lang="en-US" sz="1800" b="0" i="0" u="none" strike="noStrike">
                        <a:effectLst/>
                        <a:latin typeface="Arial" panose="020B0604020202020204" pitchFamily="34" charset="0"/>
                      </a:endParaRPr>
                    </a:p>
                  </a:txBody>
                  <a:tcPr marL="3810" marR="3810" marT="3810" marB="0" anchor="b"/>
                </a:tc>
                <a:tc>
                  <a:txBody>
                    <a:bodyPr/>
                    <a:lstStyle/>
                    <a:p>
                      <a:pPr algn="ctr" fontAlgn="b">
                        <a:spcBef>
                          <a:spcPts val="0"/>
                        </a:spcBef>
                        <a:spcAft>
                          <a:spcPts val="0"/>
                        </a:spcAft>
                      </a:pPr>
                      <a:r>
                        <a:rPr lang="en-US" sz="1800" u="none" strike="noStrike">
                          <a:effectLst/>
                        </a:rPr>
                        <a:t>4 GB/s</a:t>
                      </a:r>
                      <a:endParaRPr lang="en-US" sz="1800" b="0" i="0" u="none" strike="noStrike">
                        <a:effectLst/>
                        <a:latin typeface="Arial" panose="020B0604020202020204" pitchFamily="34" charset="0"/>
                      </a:endParaRPr>
                    </a:p>
                  </a:txBody>
                  <a:tcPr marL="3810" marR="3810" marT="3810" marB="0" anchor="b"/>
                </a:tc>
                <a:extLst>
                  <a:ext uri="{0D108BD9-81ED-4DB2-BD59-A6C34878D82A}">
                    <a16:rowId xmlns:a16="http://schemas.microsoft.com/office/drawing/2014/main" val="96636796"/>
                  </a:ext>
                </a:extLst>
              </a:tr>
            </a:tbl>
          </a:graphicData>
        </a:graphic>
      </p:graphicFrame>
      <p:sp>
        <p:nvSpPr>
          <p:cNvPr id="3" name="TextBox 2">
            <a:extLst>
              <a:ext uri="{FF2B5EF4-FFF2-40B4-BE49-F238E27FC236}">
                <a16:creationId xmlns:a16="http://schemas.microsoft.com/office/drawing/2014/main" id="{7C3E37FD-4236-4534-A2DF-177631044253}"/>
              </a:ext>
            </a:extLst>
          </p:cNvPr>
          <p:cNvSpPr txBox="1"/>
          <p:nvPr/>
        </p:nvSpPr>
        <p:spPr>
          <a:xfrm>
            <a:off x="8184163" y="5872783"/>
            <a:ext cx="3144416" cy="369332"/>
          </a:xfrm>
          <a:prstGeom prst="rect">
            <a:avLst/>
          </a:prstGeom>
          <a:noFill/>
        </p:spPr>
        <p:txBody>
          <a:bodyPr wrap="square" rtlCol="0">
            <a:spAutoFit/>
          </a:bodyPr>
          <a:lstStyle/>
          <a:p>
            <a:r>
              <a:rPr lang="en-US"/>
              <a:t>Batch Size 2K tokens per GPU</a:t>
            </a:r>
          </a:p>
        </p:txBody>
      </p:sp>
    </p:spTree>
    <p:custDataLst>
      <p:tags r:id="rId1"/>
    </p:custDataLst>
    <p:extLst>
      <p:ext uri="{BB962C8B-B14F-4D97-AF65-F5344CB8AC3E}">
        <p14:creationId xmlns:p14="http://schemas.microsoft.com/office/powerpoint/2010/main" val="2570605576"/>
      </p:ext>
    </p:extLst>
  </p:cSld>
  <p:clrMapOvr>
    <a:masterClrMapping/>
  </p:clrMapOvr>
  <mc:AlternateContent xmlns:mc="http://schemas.openxmlformats.org/markup-compatibility/2006" xmlns:p14="http://schemas.microsoft.com/office/powerpoint/2010/main">
    <mc:Choice Requires="p14">
      <p:transition spd="slow" p14:dur="2000" advTm="63285"/>
    </mc:Choice>
    <mc:Fallback xmlns="">
      <p:transition spd="slow" advTm="6328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par>
              <p:cTn id="9"/>
            </p:par>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73F5A-D8C7-4F4D-95A9-01C4DD589F3F}"/>
              </a:ext>
            </a:extLst>
          </p:cNvPr>
          <p:cNvSpPr>
            <a:spLocks noGrp="1"/>
          </p:cNvSpPr>
          <p:nvPr>
            <p:ph type="title"/>
          </p:nvPr>
        </p:nvSpPr>
        <p:spPr/>
        <p:txBody>
          <a:bodyPr/>
          <a:lstStyle/>
          <a:p>
            <a:r>
              <a:rPr lang="en-US" err="1"/>
              <a:t>ZeRO</a:t>
            </a:r>
            <a:r>
              <a:rPr lang="en-US"/>
              <a:t> with CPU/NVME Offload</a:t>
            </a:r>
          </a:p>
        </p:txBody>
      </p:sp>
      <p:grpSp>
        <p:nvGrpSpPr>
          <p:cNvPr id="121" name="Group 120">
            <a:extLst>
              <a:ext uri="{FF2B5EF4-FFF2-40B4-BE49-F238E27FC236}">
                <a16:creationId xmlns:a16="http://schemas.microsoft.com/office/drawing/2014/main" id="{9F4CB7BA-45A0-45BC-A7CC-3E11DB7E3345}"/>
              </a:ext>
            </a:extLst>
          </p:cNvPr>
          <p:cNvGrpSpPr/>
          <p:nvPr/>
        </p:nvGrpSpPr>
        <p:grpSpPr>
          <a:xfrm>
            <a:off x="7021323" y="2207121"/>
            <a:ext cx="4605455" cy="2300163"/>
            <a:chOff x="788547" y="4163892"/>
            <a:chExt cx="4605455" cy="2300163"/>
          </a:xfrm>
        </p:grpSpPr>
        <p:grpSp>
          <p:nvGrpSpPr>
            <p:cNvPr id="105" name="Group 104">
              <a:extLst>
                <a:ext uri="{FF2B5EF4-FFF2-40B4-BE49-F238E27FC236}">
                  <a16:creationId xmlns:a16="http://schemas.microsoft.com/office/drawing/2014/main" id="{42699639-905E-4961-BD77-690E9572D591}"/>
                </a:ext>
              </a:extLst>
            </p:cNvPr>
            <p:cNvGrpSpPr/>
            <p:nvPr/>
          </p:nvGrpSpPr>
          <p:grpSpPr>
            <a:xfrm>
              <a:off x="788547" y="4163892"/>
              <a:ext cx="4605455" cy="2300163"/>
              <a:chOff x="7048261" y="1445359"/>
              <a:chExt cx="4605455" cy="2300163"/>
            </a:xfrm>
          </p:grpSpPr>
          <p:sp>
            <p:nvSpPr>
              <p:cNvPr id="52" name="Rectangle 51">
                <a:extLst>
                  <a:ext uri="{FF2B5EF4-FFF2-40B4-BE49-F238E27FC236}">
                    <a16:creationId xmlns:a16="http://schemas.microsoft.com/office/drawing/2014/main" id="{1EADFB32-0037-43B7-8CC9-253F586F20D7}"/>
                  </a:ext>
                </a:extLst>
              </p:cNvPr>
              <p:cNvSpPr/>
              <p:nvPr/>
            </p:nvSpPr>
            <p:spPr>
              <a:xfrm>
                <a:off x="10249252" y="2572727"/>
                <a:ext cx="1120551" cy="117279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a:p>
                <a:pPr algn="ctr"/>
                <a:endParaRPr lang="en-US"/>
              </a:p>
              <a:p>
                <a:pPr algn="ctr"/>
                <a:r>
                  <a:rPr lang="en-US"/>
                  <a:t>NVME</a:t>
                </a:r>
              </a:p>
            </p:txBody>
          </p:sp>
          <p:sp>
            <p:nvSpPr>
              <p:cNvPr id="50" name="Rectangle 49">
                <a:extLst>
                  <a:ext uri="{FF2B5EF4-FFF2-40B4-BE49-F238E27FC236}">
                    <a16:creationId xmlns:a16="http://schemas.microsoft.com/office/drawing/2014/main" id="{0628B94C-FE0C-4A43-9849-C348F0ED4AFF}"/>
                  </a:ext>
                </a:extLst>
              </p:cNvPr>
              <p:cNvSpPr/>
              <p:nvPr/>
            </p:nvSpPr>
            <p:spPr>
              <a:xfrm>
                <a:off x="8999394" y="2572728"/>
                <a:ext cx="1120551" cy="117279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a:p>
                <a:pPr algn="ctr"/>
                <a:endParaRPr lang="en-US"/>
              </a:p>
              <a:p>
                <a:pPr algn="ctr"/>
                <a:r>
                  <a:rPr lang="en-US"/>
                  <a:t>NVME</a:t>
                </a:r>
              </a:p>
            </p:txBody>
          </p:sp>
          <p:sp>
            <p:nvSpPr>
              <p:cNvPr id="48" name="Rectangle 47">
                <a:extLst>
                  <a:ext uri="{FF2B5EF4-FFF2-40B4-BE49-F238E27FC236}">
                    <a16:creationId xmlns:a16="http://schemas.microsoft.com/office/drawing/2014/main" id="{A22A8191-FAAA-4D4A-AE7D-70A349CA15E7}"/>
                  </a:ext>
                </a:extLst>
              </p:cNvPr>
              <p:cNvSpPr/>
              <p:nvPr/>
            </p:nvSpPr>
            <p:spPr>
              <a:xfrm>
                <a:off x="7592157" y="2576145"/>
                <a:ext cx="1261697" cy="116937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a:p>
                <a:pPr algn="ctr"/>
                <a:endParaRPr lang="en-US"/>
              </a:p>
              <a:p>
                <a:pPr algn="ctr"/>
                <a:r>
                  <a:rPr lang="en-US"/>
                  <a:t>NVME</a:t>
                </a:r>
              </a:p>
            </p:txBody>
          </p:sp>
          <p:sp>
            <p:nvSpPr>
              <p:cNvPr id="4" name="Rectangle 3">
                <a:extLst>
                  <a:ext uri="{FF2B5EF4-FFF2-40B4-BE49-F238E27FC236}">
                    <a16:creationId xmlns:a16="http://schemas.microsoft.com/office/drawing/2014/main" id="{19DFCE71-FCE4-4A97-9D52-107CB499D3FE}"/>
                  </a:ext>
                </a:extLst>
              </p:cNvPr>
              <p:cNvSpPr/>
              <p:nvPr/>
            </p:nvSpPr>
            <p:spPr>
              <a:xfrm>
                <a:off x="7732788" y="2648932"/>
                <a:ext cx="1032235" cy="21088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t>Layer 0</a:t>
                </a:r>
              </a:p>
            </p:txBody>
          </p:sp>
          <p:sp>
            <p:nvSpPr>
              <p:cNvPr id="6" name="Rectangle 5">
                <a:extLst>
                  <a:ext uri="{FF2B5EF4-FFF2-40B4-BE49-F238E27FC236}">
                    <a16:creationId xmlns:a16="http://schemas.microsoft.com/office/drawing/2014/main" id="{52C39928-F0DE-4D4E-9E3A-4039B4B3DBE7}"/>
                  </a:ext>
                </a:extLst>
              </p:cNvPr>
              <p:cNvSpPr/>
              <p:nvPr/>
            </p:nvSpPr>
            <p:spPr>
              <a:xfrm>
                <a:off x="9028187" y="2848378"/>
                <a:ext cx="1032235" cy="21088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t>Layer 1</a:t>
                </a:r>
              </a:p>
            </p:txBody>
          </p:sp>
          <p:sp>
            <p:nvSpPr>
              <p:cNvPr id="7" name="Rectangle 6">
                <a:extLst>
                  <a:ext uri="{FF2B5EF4-FFF2-40B4-BE49-F238E27FC236}">
                    <a16:creationId xmlns:a16="http://schemas.microsoft.com/office/drawing/2014/main" id="{6A2968F9-7C74-46C5-913F-E74C856E5538}"/>
                  </a:ext>
                </a:extLst>
              </p:cNvPr>
              <p:cNvSpPr/>
              <p:nvPr/>
            </p:nvSpPr>
            <p:spPr>
              <a:xfrm>
                <a:off x="10279627" y="3047971"/>
                <a:ext cx="1032235" cy="21088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t>Layer 2</a:t>
                </a:r>
              </a:p>
            </p:txBody>
          </p:sp>
          <p:sp>
            <p:nvSpPr>
              <p:cNvPr id="8" name="Rectangle 7">
                <a:extLst>
                  <a:ext uri="{FF2B5EF4-FFF2-40B4-BE49-F238E27FC236}">
                    <a16:creationId xmlns:a16="http://schemas.microsoft.com/office/drawing/2014/main" id="{CCB8156F-ED70-4A6F-8FBB-58C899838911}"/>
                  </a:ext>
                </a:extLst>
              </p:cNvPr>
              <p:cNvSpPr/>
              <p:nvPr/>
            </p:nvSpPr>
            <p:spPr>
              <a:xfrm>
                <a:off x="7393843" y="1445359"/>
                <a:ext cx="4259873" cy="29136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t>GPU Interconnect</a:t>
                </a:r>
              </a:p>
            </p:txBody>
          </p:sp>
          <p:sp>
            <p:nvSpPr>
              <p:cNvPr id="10" name="Rectangle 9">
                <a:extLst>
                  <a:ext uri="{FF2B5EF4-FFF2-40B4-BE49-F238E27FC236}">
                    <a16:creationId xmlns:a16="http://schemas.microsoft.com/office/drawing/2014/main" id="{ABD2CD24-A076-489E-9850-A0FCF33AFDC2}"/>
                  </a:ext>
                </a:extLst>
              </p:cNvPr>
              <p:cNvSpPr/>
              <p:nvPr/>
            </p:nvSpPr>
            <p:spPr>
              <a:xfrm>
                <a:off x="7706412" y="1969475"/>
                <a:ext cx="1032235" cy="338504"/>
              </a:xfrm>
              <a:prstGeom prst="rect">
                <a:avLst/>
              </a:prstGeom>
              <a:ln w="19050"/>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t>GPU 0</a:t>
                </a:r>
              </a:p>
            </p:txBody>
          </p:sp>
          <p:sp>
            <p:nvSpPr>
              <p:cNvPr id="12" name="Rectangle 11">
                <a:extLst>
                  <a:ext uri="{FF2B5EF4-FFF2-40B4-BE49-F238E27FC236}">
                    <a16:creationId xmlns:a16="http://schemas.microsoft.com/office/drawing/2014/main" id="{B16C122B-66BF-4444-B682-EF15521FF9A9}"/>
                  </a:ext>
                </a:extLst>
              </p:cNvPr>
              <p:cNvSpPr/>
              <p:nvPr/>
            </p:nvSpPr>
            <p:spPr>
              <a:xfrm>
                <a:off x="9032583" y="1954120"/>
                <a:ext cx="1032235" cy="33850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t>GPU 1</a:t>
                </a:r>
              </a:p>
            </p:txBody>
          </p:sp>
          <p:sp>
            <p:nvSpPr>
              <p:cNvPr id="18" name="Rectangle 17">
                <a:extLst>
                  <a:ext uri="{FF2B5EF4-FFF2-40B4-BE49-F238E27FC236}">
                    <a16:creationId xmlns:a16="http://schemas.microsoft.com/office/drawing/2014/main" id="{CB7E36BC-6030-495B-B2BA-C5462F541A3B}"/>
                  </a:ext>
                </a:extLst>
              </p:cNvPr>
              <p:cNvSpPr/>
              <p:nvPr/>
            </p:nvSpPr>
            <p:spPr>
              <a:xfrm>
                <a:off x="10288689" y="1950673"/>
                <a:ext cx="1032235" cy="33850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t>GPU 2</a:t>
                </a:r>
              </a:p>
            </p:txBody>
          </p:sp>
          <p:cxnSp>
            <p:nvCxnSpPr>
              <p:cNvPr id="55" name="Straight Arrow Connector 54">
                <a:extLst>
                  <a:ext uri="{FF2B5EF4-FFF2-40B4-BE49-F238E27FC236}">
                    <a16:creationId xmlns:a16="http://schemas.microsoft.com/office/drawing/2014/main" id="{392B7714-F0B3-4552-96B3-8743DC3912AA}"/>
                  </a:ext>
                </a:extLst>
              </p:cNvPr>
              <p:cNvCxnSpPr>
                <a:stCxn id="48" idx="0"/>
                <a:endCxn id="10" idx="2"/>
              </p:cNvCxnSpPr>
              <p:nvPr/>
            </p:nvCxnSpPr>
            <p:spPr>
              <a:xfrm flipH="1" flipV="1">
                <a:off x="8222530" y="2307979"/>
                <a:ext cx="476" cy="268166"/>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61" name="Straight Arrow Connector 60">
                <a:extLst>
                  <a:ext uri="{FF2B5EF4-FFF2-40B4-BE49-F238E27FC236}">
                    <a16:creationId xmlns:a16="http://schemas.microsoft.com/office/drawing/2014/main" id="{58228F96-88FC-4399-8E30-FD3916AAD4FA}"/>
                  </a:ext>
                </a:extLst>
              </p:cNvPr>
              <p:cNvCxnSpPr>
                <a:stCxn id="50" idx="0"/>
                <a:endCxn id="12" idx="2"/>
              </p:cNvCxnSpPr>
              <p:nvPr/>
            </p:nvCxnSpPr>
            <p:spPr>
              <a:xfrm flipH="1" flipV="1">
                <a:off x="9548701" y="2292624"/>
                <a:ext cx="10969" cy="280104"/>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63" name="Straight Arrow Connector 62">
                <a:extLst>
                  <a:ext uri="{FF2B5EF4-FFF2-40B4-BE49-F238E27FC236}">
                    <a16:creationId xmlns:a16="http://schemas.microsoft.com/office/drawing/2014/main" id="{6E98E827-9195-4DA7-98A7-7D85098B4792}"/>
                  </a:ext>
                </a:extLst>
              </p:cNvPr>
              <p:cNvCxnSpPr>
                <a:stCxn id="52" idx="0"/>
                <a:endCxn id="18" idx="2"/>
              </p:cNvCxnSpPr>
              <p:nvPr/>
            </p:nvCxnSpPr>
            <p:spPr>
              <a:xfrm flipH="1" flipV="1">
                <a:off x="10804807" y="2289177"/>
                <a:ext cx="4721" cy="28355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64" name="TextBox 63">
                <a:extLst>
                  <a:ext uri="{FF2B5EF4-FFF2-40B4-BE49-F238E27FC236}">
                    <a16:creationId xmlns:a16="http://schemas.microsoft.com/office/drawing/2014/main" id="{6D63C8C6-C2F6-4F28-A909-833BB2ADE8EC}"/>
                  </a:ext>
                </a:extLst>
              </p:cNvPr>
              <p:cNvSpPr txBox="1"/>
              <p:nvPr/>
            </p:nvSpPr>
            <p:spPr>
              <a:xfrm>
                <a:off x="7048261" y="2246286"/>
                <a:ext cx="631440" cy="369332"/>
              </a:xfrm>
              <a:prstGeom prst="rect">
                <a:avLst/>
              </a:prstGeom>
              <a:noFill/>
            </p:spPr>
            <p:txBody>
              <a:bodyPr wrap="square" rtlCol="0">
                <a:spAutoFit/>
              </a:bodyPr>
              <a:lstStyle/>
              <a:p>
                <a:r>
                  <a:rPr lang="en-US" b="1">
                    <a:solidFill>
                      <a:srgbClr val="FF0000"/>
                    </a:solidFill>
                  </a:rPr>
                  <a:t>PCIe</a:t>
                </a:r>
              </a:p>
            </p:txBody>
          </p:sp>
        </p:grpSp>
        <p:cxnSp>
          <p:nvCxnSpPr>
            <p:cNvPr id="114" name="Straight Arrow Connector 113">
              <a:extLst>
                <a:ext uri="{FF2B5EF4-FFF2-40B4-BE49-F238E27FC236}">
                  <a16:creationId xmlns:a16="http://schemas.microsoft.com/office/drawing/2014/main" id="{6A5AC988-F265-4B59-AFD1-A759F91C3D76}"/>
                </a:ext>
              </a:extLst>
            </p:cNvPr>
            <p:cNvCxnSpPr>
              <a:cxnSpLocks/>
            </p:cNvCxnSpPr>
            <p:nvPr/>
          </p:nvCxnSpPr>
          <p:spPr>
            <a:xfrm flipH="1" flipV="1">
              <a:off x="1996143" y="4472193"/>
              <a:ext cx="1" cy="20624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6" name="Straight Arrow Connector 115">
              <a:extLst>
                <a:ext uri="{FF2B5EF4-FFF2-40B4-BE49-F238E27FC236}">
                  <a16:creationId xmlns:a16="http://schemas.microsoft.com/office/drawing/2014/main" id="{B6FB8C3D-C1B4-4E37-9F31-55E03F7FFDDA}"/>
                </a:ext>
              </a:extLst>
            </p:cNvPr>
            <p:cNvCxnSpPr>
              <a:cxnSpLocks/>
            </p:cNvCxnSpPr>
            <p:nvPr/>
          </p:nvCxnSpPr>
          <p:spPr>
            <a:xfrm flipH="1" flipV="1">
              <a:off x="3330779" y="4467799"/>
              <a:ext cx="1" cy="20624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8" name="Straight Arrow Connector 117">
              <a:extLst>
                <a:ext uri="{FF2B5EF4-FFF2-40B4-BE49-F238E27FC236}">
                  <a16:creationId xmlns:a16="http://schemas.microsoft.com/office/drawing/2014/main" id="{DFC71174-54F2-46A1-AE0B-0B55305B00A0}"/>
                </a:ext>
              </a:extLst>
            </p:cNvPr>
            <p:cNvCxnSpPr>
              <a:cxnSpLocks/>
            </p:cNvCxnSpPr>
            <p:nvPr/>
          </p:nvCxnSpPr>
          <p:spPr>
            <a:xfrm flipH="1" flipV="1">
              <a:off x="4549973" y="4463562"/>
              <a:ext cx="1" cy="20624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9" name="Content Placeholder 8">
            <a:extLst>
              <a:ext uri="{FF2B5EF4-FFF2-40B4-BE49-F238E27FC236}">
                <a16:creationId xmlns:a16="http://schemas.microsoft.com/office/drawing/2014/main" id="{AA28D005-FF99-4458-984B-0DC901D4F25A}"/>
              </a:ext>
            </a:extLst>
          </p:cNvPr>
          <p:cNvSpPr>
            <a:spLocks noGrp="1"/>
          </p:cNvSpPr>
          <p:nvPr>
            <p:ph idx="1"/>
          </p:nvPr>
        </p:nvSpPr>
        <p:spPr>
          <a:xfrm>
            <a:off x="777287" y="4497120"/>
            <a:ext cx="6875476" cy="1746111"/>
          </a:xfrm>
        </p:spPr>
        <p:txBody>
          <a:bodyPr>
            <a:normAutofit fontScale="92500"/>
          </a:bodyPr>
          <a:lstStyle/>
          <a:p>
            <a:r>
              <a:rPr lang="en-US"/>
              <a:t>Is CPU/NVME</a:t>
            </a:r>
            <a:r>
              <a:rPr lang="en-US">
                <a:sym typeface="Wingdings" panose="05000000000000000000" pitchFamily="2" charset="2"/>
              </a:rPr>
              <a:t> GPU bandwidth sufficient?</a:t>
            </a:r>
          </a:p>
          <a:p>
            <a:pPr lvl="1"/>
            <a:r>
              <a:rPr lang="en-US">
                <a:solidFill>
                  <a:srgbClr val="EE0000"/>
                </a:solidFill>
                <a:sym typeface="Wingdings" panose="05000000000000000000" pitchFamily="2" charset="2"/>
              </a:rPr>
              <a:t>Params/grads: PCIe bottleneck 12 GB/s</a:t>
            </a:r>
          </a:p>
          <a:p>
            <a:pPr lvl="1"/>
            <a:r>
              <a:rPr lang="en-US">
                <a:solidFill>
                  <a:schemeClr val="accent6"/>
                </a:solidFill>
                <a:sym typeface="Wingdings" panose="05000000000000000000" pitchFamily="2" charset="2"/>
              </a:rPr>
              <a:t>Optimizer States: More than needed</a:t>
            </a:r>
          </a:p>
          <a:p>
            <a:pPr lvl="1"/>
            <a:r>
              <a:rPr lang="en-US">
                <a:solidFill>
                  <a:schemeClr val="accent6"/>
                </a:solidFill>
                <a:sym typeface="Wingdings" panose="05000000000000000000" pitchFamily="2" charset="2"/>
              </a:rPr>
              <a:t>Activations: CPU Memory bandwidth sufficient</a:t>
            </a:r>
            <a:endParaRPr lang="en-US">
              <a:solidFill>
                <a:schemeClr val="accent6"/>
              </a:solidFill>
            </a:endParaRPr>
          </a:p>
        </p:txBody>
      </p:sp>
      <p:sp>
        <p:nvSpPr>
          <p:cNvPr id="11" name="Rectangle 10">
            <a:extLst>
              <a:ext uri="{FF2B5EF4-FFF2-40B4-BE49-F238E27FC236}">
                <a16:creationId xmlns:a16="http://schemas.microsoft.com/office/drawing/2014/main" id="{535F2F93-443B-4B30-91E6-C92BA6EE2DD7}"/>
              </a:ext>
            </a:extLst>
          </p:cNvPr>
          <p:cNvSpPr/>
          <p:nvPr/>
        </p:nvSpPr>
        <p:spPr>
          <a:xfrm>
            <a:off x="7701623" y="3410694"/>
            <a:ext cx="1032235" cy="210889"/>
          </a:xfrm>
          <a:prstGeom prst="rect">
            <a:avLst/>
          </a:prstGeom>
          <a:ln w="57150">
            <a:solidFill>
              <a:srgbClr val="EE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t>Layer 0</a:t>
            </a:r>
          </a:p>
        </p:txBody>
      </p:sp>
      <p:cxnSp>
        <p:nvCxnSpPr>
          <p:cNvPr id="13" name="Straight Arrow Connector 12">
            <a:extLst>
              <a:ext uri="{FF2B5EF4-FFF2-40B4-BE49-F238E27FC236}">
                <a16:creationId xmlns:a16="http://schemas.microsoft.com/office/drawing/2014/main" id="{90648AE2-7441-49A8-9F08-4A54A49276AE}"/>
              </a:ext>
            </a:extLst>
          </p:cNvPr>
          <p:cNvCxnSpPr>
            <a:cxnSpLocks/>
          </p:cNvCxnSpPr>
          <p:nvPr/>
        </p:nvCxnSpPr>
        <p:spPr>
          <a:xfrm flipH="1" flipV="1">
            <a:off x="8195582" y="3069735"/>
            <a:ext cx="476" cy="268166"/>
          </a:xfrm>
          <a:prstGeom prst="straightConnector1">
            <a:avLst/>
          </a:prstGeom>
          <a:ln w="57150">
            <a:solidFill>
              <a:srgbClr val="EE0000"/>
            </a:solidFill>
            <a:tailEnd type="triangle"/>
          </a:ln>
        </p:spPr>
        <p:style>
          <a:lnRef idx="3">
            <a:schemeClr val="accent2"/>
          </a:lnRef>
          <a:fillRef idx="0">
            <a:schemeClr val="accent2"/>
          </a:fillRef>
          <a:effectRef idx="2">
            <a:schemeClr val="accent2"/>
          </a:effectRef>
          <a:fontRef idx="minor">
            <a:schemeClr val="tx1"/>
          </a:fontRef>
        </p:style>
      </p:cxnSp>
      <p:sp>
        <p:nvSpPr>
          <p:cNvPr id="3" name="Slide Number Placeholder 2">
            <a:extLst>
              <a:ext uri="{FF2B5EF4-FFF2-40B4-BE49-F238E27FC236}">
                <a16:creationId xmlns:a16="http://schemas.microsoft.com/office/drawing/2014/main" id="{97776355-12E6-4269-AE00-19F6FD4F28BB}"/>
              </a:ext>
            </a:extLst>
          </p:cNvPr>
          <p:cNvSpPr>
            <a:spLocks noGrp="1"/>
          </p:cNvSpPr>
          <p:nvPr>
            <p:ph type="sldNum" sz="quarter" idx="12"/>
          </p:nvPr>
        </p:nvSpPr>
        <p:spPr/>
        <p:txBody>
          <a:bodyPr/>
          <a:lstStyle/>
          <a:p>
            <a:fld id="{A7B053EC-0D2A-4D99-B5BD-04782BEEEC94}" type="slidenum">
              <a:rPr lang="en-US" smtClean="0"/>
              <a:t>8</a:t>
            </a:fld>
            <a:endParaRPr lang="en-US"/>
          </a:p>
        </p:txBody>
      </p:sp>
      <p:grpSp>
        <p:nvGrpSpPr>
          <p:cNvPr id="26" name="Group 25">
            <a:extLst>
              <a:ext uri="{FF2B5EF4-FFF2-40B4-BE49-F238E27FC236}">
                <a16:creationId xmlns:a16="http://schemas.microsoft.com/office/drawing/2014/main" id="{76797E5B-89A7-4D97-B913-F274F25567E1}"/>
              </a:ext>
            </a:extLst>
          </p:cNvPr>
          <p:cNvGrpSpPr/>
          <p:nvPr/>
        </p:nvGrpSpPr>
        <p:grpSpPr>
          <a:xfrm>
            <a:off x="960805" y="2184901"/>
            <a:ext cx="5862732" cy="1861319"/>
            <a:chOff x="6096000" y="1656321"/>
            <a:chExt cx="5862732" cy="1861319"/>
          </a:xfrm>
        </p:grpSpPr>
        <p:graphicFrame>
          <p:nvGraphicFramePr>
            <p:cNvPr id="27" name="Table 26">
              <a:extLst>
                <a:ext uri="{FF2B5EF4-FFF2-40B4-BE49-F238E27FC236}">
                  <a16:creationId xmlns:a16="http://schemas.microsoft.com/office/drawing/2014/main" id="{F7EAF1D9-F996-42BC-A613-8843BDCC1FDB}"/>
                </a:ext>
              </a:extLst>
            </p:cNvPr>
            <p:cNvGraphicFramePr/>
            <p:nvPr/>
          </p:nvGraphicFramePr>
          <p:xfrm>
            <a:off x="6096000" y="2025653"/>
            <a:ext cx="5862732" cy="1491987"/>
          </p:xfrm>
          <a:graphic>
            <a:graphicData uri="http://schemas.openxmlformats.org/drawingml/2006/table">
              <a:tbl>
                <a:tblPr>
                  <a:tableStyleId>{5C22544A-7EE6-4342-B048-85BDC9FD1C3A}</a:tableStyleId>
                </a:tblPr>
                <a:tblGrid>
                  <a:gridCol w="899886">
                    <a:extLst>
                      <a:ext uri="{9D8B030D-6E8A-4147-A177-3AD203B41FA5}">
                        <a16:colId xmlns:a16="http://schemas.microsoft.com/office/drawing/2014/main" val="2774844084"/>
                      </a:ext>
                    </a:extLst>
                  </a:gridCol>
                  <a:gridCol w="1401020">
                    <a:extLst>
                      <a:ext uri="{9D8B030D-6E8A-4147-A177-3AD203B41FA5}">
                        <a16:colId xmlns:a16="http://schemas.microsoft.com/office/drawing/2014/main" val="2828533364"/>
                      </a:ext>
                    </a:extLst>
                  </a:gridCol>
                  <a:gridCol w="1330970">
                    <a:extLst>
                      <a:ext uri="{9D8B030D-6E8A-4147-A177-3AD203B41FA5}">
                        <a16:colId xmlns:a16="http://schemas.microsoft.com/office/drawing/2014/main" val="3814376955"/>
                      </a:ext>
                    </a:extLst>
                  </a:gridCol>
                  <a:gridCol w="1330970">
                    <a:extLst>
                      <a:ext uri="{9D8B030D-6E8A-4147-A177-3AD203B41FA5}">
                        <a16:colId xmlns:a16="http://schemas.microsoft.com/office/drawing/2014/main" val="966997924"/>
                      </a:ext>
                    </a:extLst>
                  </a:gridCol>
                  <a:gridCol w="899886">
                    <a:extLst>
                      <a:ext uri="{9D8B030D-6E8A-4147-A177-3AD203B41FA5}">
                        <a16:colId xmlns:a16="http://schemas.microsoft.com/office/drawing/2014/main" val="111537809"/>
                      </a:ext>
                    </a:extLst>
                  </a:gridCol>
                </a:tblGrid>
                <a:tr h="569901">
                  <a:tc>
                    <a:txBody>
                      <a:bodyPr/>
                      <a:lstStyle/>
                      <a:p>
                        <a:pPr algn="ctr" fontAlgn="b">
                          <a:spcBef>
                            <a:spcPts val="0"/>
                          </a:spcBef>
                          <a:spcAft>
                            <a:spcPts val="0"/>
                          </a:spcAft>
                        </a:pPr>
                        <a:r>
                          <a:rPr lang="en-US" sz="1400" b="1" u="none" strike="noStrike">
                            <a:effectLst/>
                          </a:rPr>
                          <a:t>GPUs</a:t>
                        </a:r>
                        <a:endParaRPr lang="en-US" sz="1400" b="1" i="0" u="none" strike="noStrike">
                          <a:effectLst/>
                          <a:latin typeface="Arial" panose="020B0604020202020204" pitchFamily="34" charset="0"/>
                        </a:endParaRPr>
                      </a:p>
                    </a:txBody>
                    <a:tcPr marL="3810" marR="3810" marT="3810" marB="0" anchor="b"/>
                  </a:tc>
                  <a:tc>
                    <a:txBody>
                      <a:bodyPr/>
                      <a:lstStyle/>
                      <a:p>
                        <a:pPr algn="ctr" fontAlgn="b">
                          <a:spcBef>
                            <a:spcPts val="0"/>
                          </a:spcBef>
                          <a:spcAft>
                            <a:spcPts val="0"/>
                          </a:spcAft>
                        </a:pPr>
                        <a:r>
                          <a:rPr lang="en-US" sz="1400" b="1" u="none" strike="noStrike">
                            <a:effectLst/>
                          </a:rPr>
                          <a:t>Data Type</a:t>
                        </a:r>
                        <a:endParaRPr lang="en-US" sz="1400" b="1" i="0" u="none" strike="noStrike">
                          <a:effectLst/>
                          <a:latin typeface="Arial" panose="020B0604020202020204" pitchFamily="34" charset="0"/>
                        </a:endParaRPr>
                      </a:p>
                    </a:txBody>
                    <a:tcPr marL="3810" marR="3810" marT="3810" marB="0" anchor="b"/>
                  </a:tc>
                  <a:tc>
                    <a:txBody>
                      <a:bodyPr/>
                      <a:lstStyle/>
                      <a:p>
                        <a:pPr algn="ctr" fontAlgn="b">
                          <a:spcBef>
                            <a:spcPts val="0"/>
                          </a:spcBef>
                          <a:spcAft>
                            <a:spcPts val="0"/>
                          </a:spcAft>
                        </a:pPr>
                        <a:r>
                          <a:rPr lang="en-US" sz="1400" b="1" u="none" strike="noStrike">
                            <a:effectLst/>
                          </a:rPr>
                          <a:t>Required</a:t>
                        </a:r>
                        <a:endParaRPr lang="en-US" sz="1400" b="1" i="0" u="none" strike="noStrike">
                          <a:effectLst/>
                          <a:latin typeface="Arial" panose="020B0604020202020204" pitchFamily="34" charset="0"/>
                        </a:endParaRPr>
                      </a:p>
                    </a:txBody>
                    <a:tcPr marL="3810" marR="3810" marT="3810" marB="0" anchor="b"/>
                  </a:tc>
                  <a:tc>
                    <a:txBody>
                      <a:bodyPr/>
                      <a:lstStyle/>
                      <a:p>
                        <a:pPr algn="ctr" fontAlgn="b">
                          <a:spcBef>
                            <a:spcPts val="0"/>
                          </a:spcBef>
                          <a:spcAft>
                            <a:spcPts val="0"/>
                          </a:spcAft>
                        </a:pPr>
                        <a:r>
                          <a:rPr lang="en-US" sz="1400" b="1" u="none" strike="noStrike">
                            <a:effectLst/>
                          </a:rPr>
                          <a:t>NVMe memory</a:t>
                        </a:r>
                        <a:endParaRPr lang="en-US" sz="1400" b="1" i="0" u="none" strike="noStrike">
                          <a:effectLst/>
                          <a:latin typeface="Arial" panose="020B0604020202020204" pitchFamily="34" charset="0"/>
                        </a:endParaRPr>
                      </a:p>
                    </a:txBody>
                    <a:tcPr marL="3810" marR="3810" marT="3810" marB="0" anchor="b"/>
                  </a:tc>
                  <a:tc>
                    <a:txBody>
                      <a:bodyPr/>
                      <a:lstStyle/>
                      <a:p>
                        <a:pPr algn="ctr" fontAlgn="b">
                          <a:spcBef>
                            <a:spcPts val="0"/>
                          </a:spcBef>
                          <a:spcAft>
                            <a:spcPts val="0"/>
                          </a:spcAft>
                        </a:pPr>
                        <a:r>
                          <a:rPr lang="en-US" sz="1400" b="1" u="none" strike="noStrike">
                            <a:effectLst/>
                          </a:rPr>
                          <a:t>CPU Memory</a:t>
                        </a:r>
                        <a:endParaRPr lang="en-US" sz="1400" b="1" i="0" u="none" strike="noStrike">
                          <a:effectLst/>
                          <a:latin typeface="Arial" panose="020B0604020202020204" pitchFamily="34" charset="0"/>
                        </a:endParaRPr>
                      </a:p>
                    </a:txBody>
                    <a:tcPr marL="3810" marR="3810" marT="3810" marB="0" anchor="b"/>
                  </a:tc>
                  <a:extLst>
                    <a:ext uri="{0D108BD9-81ED-4DB2-BD59-A6C34878D82A}">
                      <a16:rowId xmlns:a16="http://schemas.microsoft.com/office/drawing/2014/main" val="3884113219"/>
                    </a:ext>
                  </a:extLst>
                </a:tr>
                <a:tr h="307362">
                  <a:tc>
                    <a:txBody>
                      <a:bodyPr/>
                      <a:lstStyle/>
                      <a:p>
                        <a:pPr algn="ctr" fontAlgn="b">
                          <a:spcBef>
                            <a:spcPts val="0"/>
                          </a:spcBef>
                          <a:spcAft>
                            <a:spcPts val="0"/>
                          </a:spcAft>
                        </a:pPr>
                        <a:r>
                          <a:rPr lang="en-US" sz="1400" u="none" strike="noStrike">
                            <a:effectLst/>
                          </a:rPr>
                          <a:t>1024</a:t>
                        </a:r>
                        <a:endParaRPr lang="en-US" sz="1400" b="0" i="0" u="none" strike="noStrike">
                          <a:effectLst/>
                          <a:latin typeface="Arial" panose="020B0604020202020204" pitchFamily="34" charset="0"/>
                        </a:endParaRPr>
                      </a:p>
                    </a:txBody>
                    <a:tcPr marL="3810" marR="3810" marT="3810" marB="0" anchor="b"/>
                  </a:tc>
                  <a:tc>
                    <a:txBody>
                      <a:bodyPr/>
                      <a:lstStyle/>
                      <a:p>
                        <a:pPr algn="ctr" fontAlgn="b">
                          <a:spcBef>
                            <a:spcPts val="0"/>
                          </a:spcBef>
                          <a:spcAft>
                            <a:spcPts val="0"/>
                          </a:spcAft>
                        </a:pPr>
                        <a:r>
                          <a:rPr lang="en-US" sz="1400" u="none" strike="noStrike">
                            <a:effectLst/>
                          </a:rPr>
                          <a:t>Params/Grads</a:t>
                        </a:r>
                        <a:endParaRPr lang="en-US" sz="1400" b="0" i="0" u="none" strike="noStrike">
                          <a:effectLst/>
                          <a:latin typeface="Arial" panose="020B0604020202020204" pitchFamily="34" charset="0"/>
                        </a:endParaRPr>
                      </a:p>
                    </a:txBody>
                    <a:tcPr marL="3810" marR="3810" marT="3810" marB="0" anchor="b"/>
                  </a:tc>
                  <a:tc>
                    <a:txBody>
                      <a:bodyPr/>
                      <a:lstStyle/>
                      <a:p>
                        <a:pPr algn="ctr" fontAlgn="b">
                          <a:spcBef>
                            <a:spcPts val="0"/>
                          </a:spcBef>
                          <a:spcAft>
                            <a:spcPts val="0"/>
                          </a:spcAft>
                        </a:pPr>
                        <a:r>
                          <a:rPr lang="en-US" sz="1400" u="none" strike="noStrike">
                            <a:effectLst/>
                          </a:rPr>
                          <a:t>60 GB/s</a:t>
                        </a:r>
                        <a:endParaRPr lang="en-US" sz="1400" b="0" i="0" u="none" strike="noStrike">
                          <a:effectLst/>
                          <a:latin typeface="Arial" panose="020B0604020202020204" pitchFamily="34" charset="0"/>
                        </a:endParaRPr>
                      </a:p>
                    </a:txBody>
                    <a:tcPr marL="3810" marR="3810" marT="3810" marB="0" anchor="b"/>
                  </a:tc>
                  <a:tc>
                    <a:txBody>
                      <a:bodyPr/>
                      <a:lstStyle/>
                      <a:p>
                        <a:pPr algn="ctr" fontAlgn="b">
                          <a:spcBef>
                            <a:spcPts val="0"/>
                          </a:spcBef>
                          <a:spcAft>
                            <a:spcPts val="0"/>
                          </a:spcAft>
                        </a:pPr>
                        <a:r>
                          <a:rPr lang="en-US" sz="1400" u="none" strike="noStrike">
                            <a:solidFill>
                              <a:srgbClr val="C00000"/>
                            </a:solidFill>
                            <a:effectLst/>
                          </a:rPr>
                          <a:t>12 GB/s</a:t>
                        </a:r>
                        <a:endParaRPr lang="en-US" sz="1400" b="0" i="0" u="none" strike="noStrike">
                          <a:solidFill>
                            <a:srgbClr val="C00000"/>
                          </a:solidFill>
                          <a:effectLst/>
                          <a:latin typeface="Arial" panose="020B0604020202020204" pitchFamily="34" charset="0"/>
                        </a:endParaRPr>
                      </a:p>
                    </a:txBody>
                    <a:tcPr marL="3810" marR="3810" marT="3810" marB="0" anchor="b"/>
                  </a:tc>
                  <a:tc>
                    <a:txBody>
                      <a:bodyPr/>
                      <a:lstStyle/>
                      <a:p>
                        <a:pPr algn="ctr" fontAlgn="b">
                          <a:spcBef>
                            <a:spcPts val="0"/>
                          </a:spcBef>
                          <a:spcAft>
                            <a:spcPts val="0"/>
                          </a:spcAft>
                        </a:pPr>
                        <a:r>
                          <a:rPr lang="en-US" sz="1400" u="none" strike="noStrike">
                            <a:solidFill>
                              <a:srgbClr val="C00000"/>
                            </a:solidFill>
                            <a:effectLst/>
                          </a:rPr>
                          <a:t>12 GB/s</a:t>
                        </a:r>
                        <a:endParaRPr lang="en-US" sz="1400" b="0" i="0" u="none" strike="noStrike">
                          <a:solidFill>
                            <a:srgbClr val="C00000"/>
                          </a:solidFill>
                          <a:effectLst/>
                          <a:latin typeface="Arial" panose="020B0604020202020204" pitchFamily="34" charset="0"/>
                        </a:endParaRPr>
                      </a:p>
                    </a:txBody>
                    <a:tcPr marL="3810" marR="3810" marT="3810" marB="0" anchor="b"/>
                  </a:tc>
                  <a:extLst>
                    <a:ext uri="{0D108BD9-81ED-4DB2-BD59-A6C34878D82A}">
                      <a16:rowId xmlns:a16="http://schemas.microsoft.com/office/drawing/2014/main" val="1579714727"/>
                    </a:ext>
                  </a:extLst>
                </a:tr>
                <a:tr h="307362">
                  <a:tc>
                    <a:txBody>
                      <a:bodyPr/>
                      <a:lstStyle/>
                      <a:p>
                        <a:pPr algn="ctr" fontAlgn="b">
                          <a:spcBef>
                            <a:spcPts val="0"/>
                          </a:spcBef>
                          <a:spcAft>
                            <a:spcPts val="0"/>
                          </a:spcAft>
                        </a:pPr>
                        <a:r>
                          <a:rPr lang="en-US" sz="1400" u="none" strike="noStrike">
                            <a:effectLst/>
                          </a:rPr>
                          <a:t>1024</a:t>
                        </a:r>
                        <a:endParaRPr lang="en-US" sz="1400" b="0" i="0" u="none" strike="noStrike">
                          <a:effectLst/>
                          <a:latin typeface="Arial" panose="020B0604020202020204" pitchFamily="34" charset="0"/>
                        </a:endParaRPr>
                      </a:p>
                    </a:txBody>
                    <a:tcPr marL="3810" marR="3810" marT="3810" marB="0" anchor="b"/>
                  </a:tc>
                  <a:tc>
                    <a:txBody>
                      <a:bodyPr/>
                      <a:lstStyle/>
                      <a:p>
                        <a:pPr algn="ctr" fontAlgn="b">
                          <a:spcBef>
                            <a:spcPts val="0"/>
                          </a:spcBef>
                          <a:spcAft>
                            <a:spcPts val="0"/>
                          </a:spcAft>
                        </a:pPr>
                        <a:r>
                          <a:rPr lang="en-US" sz="1400" u="none" strike="noStrike">
                            <a:effectLst/>
                          </a:rPr>
                          <a:t>Optimizer States</a:t>
                        </a:r>
                        <a:endParaRPr lang="en-US" sz="1400" b="0" i="0" u="none" strike="noStrike">
                          <a:effectLst/>
                          <a:latin typeface="Arial" panose="020B0604020202020204" pitchFamily="34" charset="0"/>
                        </a:endParaRPr>
                      </a:p>
                    </a:txBody>
                    <a:tcPr marL="3810" marR="3810" marT="3810" marB="0" anchor="b"/>
                  </a:tc>
                  <a:tc>
                    <a:txBody>
                      <a:bodyPr/>
                      <a:lstStyle/>
                      <a:p>
                        <a:pPr algn="ctr" fontAlgn="b">
                          <a:spcBef>
                            <a:spcPts val="0"/>
                          </a:spcBef>
                          <a:spcAft>
                            <a:spcPts val="0"/>
                          </a:spcAft>
                        </a:pPr>
                        <a:r>
                          <a:rPr lang="en-US" sz="1400" u="none" strike="noStrike">
                            <a:effectLst/>
                          </a:rPr>
                          <a:t>1500 GB/s</a:t>
                        </a:r>
                        <a:endParaRPr lang="en-US" sz="1400" b="0" i="0" u="none" strike="noStrike">
                          <a:effectLst/>
                          <a:latin typeface="Arial" panose="020B0604020202020204" pitchFamily="34" charset="0"/>
                        </a:endParaRPr>
                      </a:p>
                    </a:txBody>
                    <a:tcPr marL="3810" marR="3810" marT="3810" marB="0" anchor="b"/>
                  </a:tc>
                  <a:tc>
                    <a:txBody>
                      <a:bodyPr/>
                      <a:lstStyle/>
                      <a:p>
                        <a:pPr algn="ctr" fontAlgn="b">
                          <a:spcBef>
                            <a:spcPts val="0"/>
                          </a:spcBef>
                          <a:spcAft>
                            <a:spcPts val="0"/>
                          </a:spcAft>
                        </a:pPr>
                        <a:r>
                          <a:rPr lang="en-US" sz="1400" u="none" strike="noStrike">
                            <a:solidFill>
                              <a:schemeClr val="accent6"/>
                            </a:solidFill>
                            <a:effectLst/>
                          </a:rPr>
                          <a:t>1792 GB/s</a:t>
                        </a:r>
                        <a:endParaRPr lang="en-US" sz="1400" b="0" i="0" u="none" strike="noStrike">
                          <a:solidFill>
                            <a:schemeClr val="accent6"/>
                          </a:solidFill>
                          <a:effectLst/>
                          <a:latin typeface="Arial" panose="020B0604020202020204" pitchFamily="34" charset="0"/>
                        </a:endParaRPr>
                      </a:p>
                    </a:txBody>
                    <a:tcPr marL="3810" marR="3810" marT="3810" marB="0" anchor="b"/>
                  </a:tc>
                  <a:tc>
                    <a:txBody>
                      <a:bodyPr/>
                      <a:lstStyle/>
                      <a:p>
                        <a:pPr algn="ctr" fontAlgn="b">
                          <a:spcBef>
                            <a:spcPts val="0"/>
                          </a:spcBef>
                          <a:spcAft>
                            <a:spcPts val="0"/>
                          </a:spcAft>
                        </a:pPr>
                        <a:r>
                          <a:rPr lang="en-US" sz="1400" u="none" strike="noStrike">
                            <a:solidFill>
                              <a:schemeClr val="accent6"/>
                            </a:solidFill>
                            <a:effectLst/>
                          </a:rPr>
                          <a:t>4096 GB/s</a:t>
                        </a:r>
                        <a:endParaRPr lang="en-US" sz="1400" b="0" i="0" u="none" strike="noStrike">
                          <a:solidFill>
                            <a:schemeClr val="accent6"/>
                          </a:solidFill>
                          <a:effectLst/>
                          <a:latin typeface="Arial" panose="020B0604020202020204" pitchFamily="34" charset="0"/>
                        </a:endParaRPr>
                      </a:p>
                    </a:txBody>
                    <a:tcPr marL="3810" marR="3810" marT="3810" marB="0" anchor="b"/>
                  </a:tc>
                  <a:extLst>
                    <a:ext uri="{0D108BD9-81ED-4DB2-BD59-A6C34878D82A}">
                      <a16:rowId xmlns:a16="http://schemas.microsoft.com/office/drawing/2014/main" val="3095441512"/>
                    </a:ext>
                  </a:extLst>
                </a:tr>
                <a:tr h="307362">
                  <a:tc>
                    <a:txBody>
                      <a:bodyPr/>
                      <a:lstStyle/>
                      <a:p>
                        <a:pPr algn="ctr" fontAlgn="b">
                          <a:spcBef>
                            <a:spcPts val="0"/>
                          </a:spcBef>
                          <a:spcAft>
                            <a:spcPts val="0"/>
                          </a:spcAft>
                        </a:pPr>
                        <a:r>
                          <a:rPr lang="en-US" sz="1400" u="none" strike="noStrike">
                            <a:effectLst/>
                          </a:rPr>
                          <a:t>1024</a:t>
                        </a:r>
                        <a:endParaRPr lang="en-US" sz="1400" b="0" i="0" u="none" strike="noStrike">
                          <a:effectLst/>
                          <a:latin typeface="Arial" panose="020B0604020202020204" pitchFamily="34" charset="0"/>
                        </a:endParaRPr>
                      </a:p>
                    </a:txBody>
                    <a:tcPr marL="3810" marR="3810" marT="3810" marB="0" anchor="b"/>
                  </a:tc>
                  <a:tc>
                    <a:txBody>
                      <a:bodyPr/>
                      <a:lstStyle/>
                      <a:p>
                        <a:pPr algn="ctr" fontAlgn="b">
                          <a:spcBef>
                            <a:spcPts val="0"/>
                          </a:spcBef>
                          <a:spcAft>
                            <a:spcPts val="0"/>
                          </a:spcAft>
                        </a:pPr>
                        <a:r>
                          <a:rPr lang="en-US" sz="1400" u="none" strike="noStrike">
                            <a:effectLst/>
                          </a:rPr>
                          <a:t>Activations</a:t>
                        </a:r>
                        <a:endParaRPr lang="en-US" sz="1400" b="0" i="0" u="none" strike="noStrike">
                          <a:effectLst/>
                          <a:latin typeface="Arial" panose="020B0604020202020204" pitchFamily="34" charset="0"/>
                        </a:endParaRPr>
                      </a:p>
                    </a:txBody>
                    <a:tcPr marL="3810" marR="3810" marT="3810" marB="0" anchor="b"/>
                  </a:tc>
                  <a:tc>
                    <a:txBody>
                      <a:bodyPr/>
                      <a:lstStyle/>
                      <a:p>
                        <a:pPr algn="ctr" fontAlgn="b">
                          <a:spcBef>
                            <a:spcPts val="0"/>
                          </a:spcBef>
                          <a:spcAft>
                            <a:spcPts val="0"/>
                          </a:spcAft>
                        </a:pPr>
                        <a:r>
                          <a:rPr lang="en-US" sz="1400" u="none" strike="noStrike">
                            <a:effectLst/>
                          </a:rPr>
                          <a:t>4 GB/s</a:t>
                        </a:r>
                        <a:endParaRPr lang="en-US" sz="1400" b="0" i="0" u="none" strike="noStrike">
                          <a:effectLst/>
                          <a:latin typeface="Arial" panose="020B0604020202020204" pitchFamily="34" charset="0"/>
                        </a:endParaRPr>
                      </a:p>
                    </a:txBody>
                    <a:tcPr marL="3810" marR="3810" marT="3810" marB="0" anchor="b"/>
                  </a:tc>
                  <a:tc>
                    <a:txBody>
                      <a:bodyPr/>
                      <a:lstStyle/>
                      <a:p>
                        <a:pPr algn="ctr" fontAlgn="b">
                          <a:spcBef>
                            <a:spcPts val="0"/>
                          </a:spcBef>
                          <a:spcAft>
                            <a:spcPts val="0"/>
                          </a:spcAft>
                        </a:pPr>
                        <a:r>
                          <a:rPr lang="en-US" sz="1400" u="none" strike="noStrike">
                            <a:solidFill>
                              <a:srgbClr val="C00000"/>
                            </a:solidFill>
                            <a:effectLst/>
                          </a:rPr>
                          <a:t>1.75GB/s</a:t>
                        </a:r>
                        <a:endParaRPr lang="en-US" sz="1400" b="0" i="0" u="none" strike="noStrike">
                          <a:solidFill>
                            <a:srgbClr val="C00000"/>
                          </a:solidFill>
                          <a:effectLst/>
                          <a:latin typeface="Arial" panose="020B0604020202020204" pitchFamily="34" charset="0"/>
                        </a:endParaRPr>
                      </a:p>
                    </a:txBody>
                    <a:tcPr marL="3810" marR="3810" marT="3810" marB="0" anchor="b"/>
                  </a:tc>
                  <a:tc>
                    <a:txBody>
                      <a:bodyPr/>
                      <a:lstStyle/>
                      <a:p>
                        <a:pPr algn="ctr" fontAlgn="b">
                          <a:spcBef>
                            <a:spcPts val="0"/>
                          </a:spcBef>
                          <a:spcAft>
                            <a:spcPts val="0"/>
                          </a:spcAft>
                        </a:pPr>
                        <a:r>
                          <a:rPr lang="en-US" sz="1400" u="none" strike="noStrike">
                            <a:solidFill>
                              <a:schemeClr val="accent6">
                                <a:lumMod val="75000"/>
                              </a:schemeClr>
                            </a:solidFill>
                            <a:effectLst/>
                          </a:rPr>
                          <a:t>4GB/s</a:t>
                        </a:r>
                        <a:endParaRPr lang="en-US" sz="1400" b="0" i="0" u="none" strike="noStrike">
                          <a:solidFill>
                            <a:schemeClr val="accent6">
                              <a:lumMod val="75000"/>
                            </a:schemeClr>
                          </a:solidFill>
                          <a:effectLst/>
                          <a:latin typeface="Arial" panose="020B0604020202020204" pitchFamily="34" charset="0"/>
                        </a:endParaRPr>
                      </a:p>
                    </a:txBody>
                    <a:tcPr marL="3810" marR="3810" marT="3810" marB="0" anchor="b"/>
                  </a:tc>
                  <a:extLst>
                    <a:ext uri="{0D108BD9-81ED-4DB2-BD59-A6C34878D82A}">
                      <a16:rowId xmlns:a16="http://schemas.microsoft.com/office/drawing/2014/main" val="3542221384"/>
                    </a:ext>
                  </a:extLst>
                </a:tr>
              </a:tbl>
            </a:graphicData>
          </a:graphic>
        </p:graphicFrame>
        <p:sp>
          <p:nvSpPr>
            <p:cNvPr id="28" name="TextBox 27">
              <a:extLst>
                <a:ext uri="{FF2B5EF4-FFF2-40B4-BE49-F238E27FC236}">
                  <a16:creationId xmlns:a16="http://schemas.microsoft.com/office/drawing/2014/main" id="{CD49B926-1EC0-4B9B-91AE-4920EF1C459B}"/>
                </a:ext>
              </a:extLst>
            </p:cNvPr>
            <p:cNvSpPr txBox="1"/>
            <p:nvPr/>
          </p:nvSpPr>
          <p:spPr>
            <a:xfrm>
              <a:off x="7893698" y="1656321"/>
              <a:ext cx="2893997" cy="369332"/>
            </a:xfrm>
            <a:prstGeom prst="rect">
              <a:avLst/>
            </a:prstGeom>
            <a:noFill/>
          </p:spPr>
          <p:txBody>
            <a:bodyPr wrap="none" rtlCol="0">
              <a:spAutoFit/>
            </a:bodyPr>
            <a:lstStyle/>
            <a:p>
              <a:r>
                <a:rPr lang="en-US" err="1"/>
                <a:t>ZeRO</a:t>
              </a:r>
              <a:r>
                <a:rPr lang="en-US"/>
                <a:t> with non-GPU memory</a:t>
              </a:r>
            </a:p>
          </p:txBody>
        </p:sp>
      </p:grpSp>
      <p:sp>
        <p:nvSpPr>
          <p:cNvPr id="5" name="TextBox 4">
            <a:extLst>
              <a:ext uri="{FF2B5EF4-FFF2-40B4-BE49-F238E27FC236}">
                <a16:creationId xmlns:a16="http://schemas.microsoft.com/office/drawing/2014/main" id="{82C32E03-A759-44CC-9D84-FAC9D2E5D23B}"/>
              </a:ext>
            </a:extLst>
          </p:cNvPr>
          <p:cNvSpPr txBox="1"/>
          <p:nvPr/>
        </p:nvSpPr>
        <p:spPr>
          <a:xfrm>
            <a:off x="746760" y="1585254"/>
            <a:ext cx="6184578" cy="369332"/>
          </a:xfrm>
          <a:prstGeom prst="rect">
            <a:avLst/>
          </a:prstGeom>
          <a:noFill/>
        </p:spPr>
        <p:txBody>
          <a:bodyPr wrap="none" rtlCol="0">
            <a:spAutoFit/>
          </a:bodyPr>
          <a:lstStyle/>
          <a:p>
            <a:r>
              <a:rPr lang="en-US" b="1"/>
              <a:t>Example: </a:t>
            </a:r>
            <a:r>
              <a:rPr lang="en-US"/>
              <a:t>Training using </a:t>
            </a:r>
            <a:r>
              <a:rPr lang="en-US" err="1"/>
              <a:t>ZeRO</a:t>
            </a:r>
            <a:r>
              <a:rPr lang="en-US"/>
              <a:t> with Offload on 64x DGX-2 nodes.</a:t>
            </a:r>
          </a:p>
        </p:txBody>
      </p:sp>
      <p:sp>
        <p:nvSpPr>
          <p:cNvPr id="14" name="Rectangle 13">
            <a:extLst>
              <a:ext uri="{FF2B5EF4-FFF2-40B4-BE49-F238E27FC236}">
                <a16:creationId xmlns:a16="http://schemas.microsoft.com/office/drawing/2014/main" id="{077353C2-5195-40F0-A8D4-8A1CA54E2711}"/>
              </a:ext>
            </a:extLst>
          </p:cNvPr>
          <p:cNvSpPr/>
          <p:nvPr/>
        </p:nvSpPr>
        <p:spPr>
          <a:xfrm>
            <a:off x="4578178" y="2451603"/>
            <a:ext cx="2443145" cy="9773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ADF1CD7-0B45-44F2-B0B1-A0D5B907B3ED}"/>
              </a:ext>
            </a:extLst>
          </p:cNvPr>
          <p:cNvSpPr/>
          <p:nvPr/>
        </p:nvSpPr>
        <p:spPr>
          <a:xfrm>
            <a:off x="4578177" y="3438054"/>
            <a:ext cx="2443145" cy="9773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368012309"/>
      </p:ext>
    </p:extLst>
  </p:cSld>
  <p:clrMapOvr>
    <a:masterClrMapping/>
  </p:clrMapOvr>
  <mc:AlternateContent xmlns:mc="http://schemas.openxmlformats.org/markup-compatibility/2006" xmlns:p14="http://schemas.microsoft.com/office/powerpoint/2010/main">
    <mc:Choice Requires="p14">
      <p:transition spd="slow" p14:dur="2000" advTm="116016"/>
    </mc:Choice>
    <mc:Fallback xmlns="">
      <p:transition spd="slow" advTm="11601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childTnLst>
                                </p:cTn>
                              </p:par>
                              <p:par>
                                <p:cTn id="13" presetID="1" presetClass="exit"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1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xEl>
                                              <p:pRg st="2" end="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xEl>
                                              <p:pRg st="3" end="3"/>
                                            </p:txEl>
                                          </p:spTgt>
                                        </p:tgtEl>
                                        <p:attrNameLst>
                                          <p:attrName>style.visibility</p:attrName>
                                        </p:attrNameLst>
                                      </p:cBhvr>
                                      <p:to>
                                        <p:strVal val="visible"/>
                                      </p:to>
                                    </p:set>
                                  </p:childTnLst>
                                </p:cTn>
                              </p:par>
                              <p:par>
                                <p:cTn id="27" presetID="1" presetClass="exit"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83C2E168-8078-4712-8920-CEEA3B541B70}"/>
              </a:ext>
            </a:extLst>
          </p:cNvPr>
          <p:cNvSpPr>
            <a:spLocks noGrp="1"/>
          </p:cNvSpPr>
          <p:nvPr>
            <p:ph idx="1"/>
          </p:nvPr>
        </p:nvSpPr>
        <p:spPr>
          <a:xfrm>
            <a:off x="433594" y="1773237"/>
            <a:ext cx="5775024" cy="4351338"/>
          </a:xfrm>
        </p:spPr>
        <p:txBody>
          <a:bodyPr>
            <a:normAutofit fontScale="85000" lnSpcReduction="20000"/>
          </a:bodyPr>
          <a:lstStyle/>
          <a:p>
            <a:pPr marL="457200" lvl="1" indent="0">
              <a:buNone/>
            </a:pPr>
            <a:endParaRPr lang="en-US" sz="2800"/>
          </a:p>
          <a:p>
            <a:pPr lvl="1"/>
            <a:r>
              <a:rPr lang="en-US" sz="2800"/>
              <a:t>Partition each parmaeter across GPUs</a:t>
            </a:r>
          </a:p>
          <a:p>
            <a:pPr lvl="1"/>
            <a:r>
              <a:rPr lang="en-US" sz="2800"/>
              <a:t>Send from NVMe to GPU in parallel</a:t>
            </a:r>
          </a:p>
          <a:p>
            <a:pPr lvl="1"/>
            <a:r>
              <a:rPr lang="en-US" sz="2800"/>
              <a:t>Allgather and Reduce-Scatter</a:t>
            </a:r>
          </a:p>
          <a:p>
            <a:pPr marL="457200" lvl="1" indent="0">
              <a:buNone/>
            </a:pPr>
            <a:endParaRPr lang="en-US" sz="2800"/>
          </a:p>
          <a:p>
            <a:pPr lvl="1"/>
            <a:r>
              <a:rPr lang="en-US" sz="2800"/>
              <a:t>Bandwidth Increases linearly with devices</a:t>
            </a:r>
          </a:p>
          <a:p>
            <a:pPr lvl="2"/>
            <a:r>
              <a:rPr lang="en-US" sz="2400"/>
              <a:t>#gpus x host-to-device bandwidth</a:t>
            </a:r>
          </a:p>
          <a:p>
            <a:pPr lvl="2"/>
            <a:r>
              <a:rPr lang="en-US"/>
              <a:t>CPU -&gt; GPU: 64 GB/s – 4 TB/s (1-64 nodes)</a:t>
            </a:r>
          </a:p>
          <a:p>
            <a:pPr lvl="2"/>
            <a:r>
              <a:rPr lang="en-US"/>
              <a:t>NVMe -&gt; GPU: 28 GB/s – 1.8 TB/s (1-64 nodes)  </a:t>
            </a:r>
          </a:p>
          <a:p>
            <a:pPr lvl="1"/>
            <a:endParaRPr lang="en-US"/>
          </a:p>
          <a:p>
            <a:pPr lvl="1"/>
            <a:r>
              <a:rPr lang="en-US"/>
              <a:t>Limited by GPU</a:t>
            </a:r>
            <a:r>
              <a:rPr lang="en-US">
                <a:sym typeface="Wingdings" panose="05000000000000000000" pitchFamily="2" charset="2"/>
              </a:rPr>
              <a:t>GPU </a:t>
            </a:r>
            <a:r>
              <a:rPr lang="en-US" err="1">
                <a:sym typeface="Wingdings" panose="05000000000000000000" pitchFamily="2" charset="2"/>
              </a:rPr>
              <a:t>bw</a:t>
            </a:r>
            <a:endParaRPr lang="en-US">
              <a:sym typeface="Wingdings" panose="05000000000000000000" pitchFamily="2" charset="2"/>
            </a:endParaRPr>
          </a:p>
          <a:p>
            <a:pPr lvl="2"/>
            <a:r>
              <a:rPr lang="en-US"/>
              <a:t>min (#gpus x host-device </a:t>
            </a:r>
            <a:r>
              <a:rPr lang="en-US" err="1"/>
              <a:t>bw</a:t>
            </a:r>
            <a:r>
              <a:rPr lang="en-US"/>
              <a:t>, </a:t>
            </a:r>
            <a:r>
              <a:rPr lang="en-US" err="1"/>
              <a:t>gpu-gpu</a:t>
            </a:r>
            <a:r>
              <a:rPr lang="en-US"/>
              <a:t> </a:t>
            </a:r>
            <a:r>
              <a:rPr lang="en-US" err="1"/>
              <a:t>bw</a:t>
            </a:r>
            <a:r>
              <a:rPr lang="en-US"/>
              <a:t>)</a:t>
            </a:r>
            <a:endParaRPr lang="en-US">
              <a:sym typeface="Wingdings" panose="05000000000000000000" pitchFamily="2" charset="2"/>
            </a:endParaRPr>
          </a:p>
          <a:p>
            <a:pPr lvl="2"/>
            <a:r>
              <a:rPr lang="en-US">
                <a:sym typeface="Wingdings" panose="05000000000000000000" pitchFamily="2" charset="2"/>
              </a:rPr>
              <a:t>70 GB/s</a:t>
            </a:r>
            <a:endParaRPr lang="en-US"/>
          </a:p>
          <a:p>
            <a:pPr lvl="2"/>
            <a:endParaRPr lang="en-US"/>
          </a:p>
        </p:txBody>
      </p:sp>
      <p:sp>
        <p:nvSpPr>
          <p:cNvPr id="2" name="Title 1">
            <a:extLst>
              <a:ext uri="{FF2B5EF4-FFF2-40B4-BE49-F238E27FC236}">
                <a16:creationId xmlns:a16="http://schemas.microsoft.com/office/drawing/2014/main" id="{85A73F5A-D8C7-4F4D-95A9-01C4DD589F3F}"/>
              </a:ext>
            </a:extLst>
          </p:cNvPr>
          <p:cNvSpPr>
            <a:spLocks noGrp="1"/>
          </p:cNvSpPr>
          <p:nvPr>
            <p:ph type="title"/>
          </p:nvPr>
        </p:nvSpPr>
        <p:spPr/>
        <p:txBody>
          <a:bodyPr/>
          <a:lstStyle/>
          <a:p>
            <a:r>
              <a:rPr lang="en-US" err="1"/>
              <a:t>ZeRO</a:t>
            </a:r>
            <a:r>
              <a:rPr lang="en-US"/>
              <a:t>-Infinity</a:t>
            </a:r>
          </a:p>
        </p:txBody>
      </p:sp>
      <p:grpSp>
        <p:nvGrpSpPr>
          <p:cNvPr id="122" name="Group 121">
            <a:extLst>
              <a:ext uri="{FF2B5EF4-FFF2-40B4-BE49-F238E27FC236}">
                <a16:creationId xmlns:a16="http://schemas.microsoft.com/office/drawing/2014/main" id="{57FE7FF8-1D00-4D04-AA65-45B5E60DC393}"/>
              </a:ext>
            </a:extLst>
          </p:cNvPr>
          <p:cNvGrpSpPr/>
          <p:nvPr/>
        </p:nvGrpSpPr>
        <p:grpSpPr>
          <a:xfrm>
            <a:off x="6929000" y="225839"/>
            <a:ext cx="4635089" cy="2273658"/>
            <a:chOff x="6447934" y="4163892"/>
            <a:chExt cx="4635089" cy="2273658"/>
          </a:xfrm>
        </p:grpSpPr>
        <p:grpSp>
          <p:nvGrpSpPr>
            <p:cNvPr id="106" name="Group 105">
              <a:extLst>
                <a:ext uri="{FF2B5EF4-FFF2-40B4-BE49-F238E27FC236}">
                  <a16:creationId xmlns:a16="http://schemas.microsoft.com/office/drawing/2014/main" id="{44167DA6-05EE-4341-8D82-D5A51A677534}"/>
                </a:ext>
              </a:extLst>
            </p:cNvPr>
            <p:cNvGrpSpPr/>
            <p:nvPr/>
          </p:nvGrpSpPr>
          <p:grpSpPr>
            <a:xfrm>
              <a:off x="6447934" y="4163892"/>
              <a:ext cx="4635089" cy="2273658"/>
              <a:chOff x="7017290" y="4257560"/>
              <a:chExt cx="4635089" cy="2273658"/>
            </a:xfrm>
          </p:grpSpPr>
          <p:sp>
            <p:nvSpPr>
              <p:cNvPr id="66" name="Rectangle 65">
                <a:extLst>
                  <a:ext uri="{FF2B5EF4-FFF2-40B4-BE49-F238E27FC236}">
                    <a16:creationId xmlns:a16="http://schemas.microsoft.com/office/drawing/2014/main" id="{8B98CFD5-31CF-4616-99F0-932945C254CE}"/>
                  </a:ext>
                </a:extLst>
              </p:cNvPr>
              <p:cNvSpPr/>
              <p:nvPr/>
            </p:nvSpPr>
            <p:spPr>
              <a:xfrm>
                <a:off x="10218281" y="5358423"/>
                <a:ext cx="1120551" cy="117279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a:p>
                <a:pPr algn="ctr"/>
                <a:endParaRPr lang="en-US"/>
              </a:p>
              <a:p>
                <a:pPr algn="ctr"/>
                <a:r>
                  <a:rPr lang="en-US"/>
                  <a:t>NVME</a:t>
                </a:r>
              </a:p>
            </p:txBody>
          </p:sp>
          <p:sp>
            <p:nvSpPr>
              <p:cNvPr id="68" name="Rectangle 67">
                <a:extLst>
                  <a:ext uri="{FF2B5EF4-FFF2-40B4-BE49-F238E27FC236}">
                    <a16:creationId xmlns:a16="http://schemas.microsoft.com/office/drawing/2014/main" id="{9605808F-3138-45AD-B9E5-4D5611CB596A}"/>
                  </a:ext>
                </a:extLst>
              </p:cNvPr>
              <p:cNvSpPr/>
              <p:nvPr/>
            </p:nvSpPr>
            <p:spPr>
              <a:xfrm>
                <a:off x="8968423" y="5358424"/>
                <a:ext cx="1120551" cy="117279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a:p>
                <a:pPr algn="ctr"/>
                <a:endParaRPr lang="en-US"/>
              </a:p>
              <a:p>
                <a:pPr algn="ctr"/>
                <a:r>
                  <a:rPr lang="en-US"/>
                  <a:t>NVME</a:t>
                </a:r>
              </a:p>
            </p:txBody>
          </p:sp>
          <p:sp>
            <p:nvSpPr>
              <p:cNvPr id="70" name="Rectangle 69">
                <a:extLst>
                  <a:ext uri="{FF2B5EF4-FFF2-40B4-BE49-F238E27FC236}">
                    <a16:creationId xmlns:a16="http://schemas.microsoft.com/office/drawing/2014/main" id="{653F5C9E-2296-4CEC-9BEC-A2B6EC9BE5D9}"/>
                  </a:ext>
                </a:extLst>
              </p:cNvPr>
              <p:cNvSpPr/>
              <p:nvPr/>
            </p:nvSpPr>
            <p:spPr>
              <a:xfrm>
                <a:off x="7561186" y="5361841"/>
                <a:ext cx="1261697" cy="116937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a:p>
                <a:pPr algn="ctr"/>
                <a:endParaRPr lang="en-US"/>
              </a:p>
              <a:p>
                <a:pPr algn="ctr"/>
                <a:r>
                  <a:rPr lang="en-US"/>
                  <a:t>NVME</a:t>
                </a:r>
              </a:p>
            </p:txBody>
          </p:sp>
          <p:sp>
            <p:nvSpPr>
              <p:cNvPr id="72" name="Rectangle 71">
                <a:extLst>
                  <a:ext uri="{FF2B5EF4-FFF2-40B4-BE49-F238E27FC236}">
                    <a16:creationId xmlns:a16="http://schemas.microsoft.com/office/drawing/2014/main" id="{4FB3138B-3695-4B47-A7D8-EEA10946C2DB}"/>
                  </a:ext>
                </a:extLst>
              </p:cNvPr>
              <p:cNvSpPr/>
              <p:nvPr/>
            </p:nvSpPr>
            <p:spPr>
              <a:xfrm>
                <a:off x="7701815" y="5434628"/>
                <a:ext cx="293077" cy="21088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20C0CBBD-63BC-4DF2-925C-6F8831FE8F07}"/>
                  </a:ext>
                </a:extLst>
              </p:cNvPr>
              <p:cNvSpPr/>
              <p:nvPr/>
            </p:nvSpPr>
            <p:spPr>
              <a:xfrm>
                <a:off x="7701816" y="5654309"/>
                <a:ext cx="293077" cy="21088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6E68BC3E-8E67-4A62-9591-45E8FAFA1E92}"/>
                  </a:ext>
                </a:extLst>
              </p:cNvPr>
              <p:cNvSpPr/>
              <p:nvPr/>
            </p:nvSpPr>
            <p:spPr>
              <a:xfrm>
                <a:off x="7701815" y="5878762"/>
                <a:ext cx="293077" cy="21088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83B5FACB-3233-48C4-B87E-19FBE3D487D6}"/>
                  </a:ext>
                </a:extLst>
              </p:cNvPr>
              <p:cNvSpPr/>
              <p:nvPr/>
            </p:nvSpPr>
            <p:spPr>
              <a:xfrm>
                <a:off x="7392506" y="4257560"/>
                <a:ext cx="4259873" cy="29136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t>GPU Interconnect</a:t>
                </a:r>
              </a:p>
            </p:txBody>
          </p:sp>
          <p:sp>
            <p:nvSpPr>
              <p:cNvPr id="80" name="Rectangle 79">
                <a:extLst>
                  <a:ext uri="{FF2B5EF4-FFF2-40B4-BE49-F238E27FC236}">
                    <a16:creationId xmlns:a16="http://schemas.microsoft.com/office/drawing/2014/main" id="{276D567B-7F15-4A2E-A9AA-209AEBD3EFB5}"/>
                  </a:ext>
                </a:extLst>
              </p:cNvPr>
              <p:cNvSpPr/>
              <p:nvPr/>
            </p:nvSpPr>
            <p:spPr>
              <a:xfrm>
                <a:off x="7675441" y="4755171"/>
                <a:ext cx="1032235" cy="338504"/>
              </a:xfrm>
              <a:prstGeom prst="rect">
                <a:avLst/>
              </a:prstGeom>
              <a:ln w="19050"/>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t>GPU 0</a:t>
                </a:r>
              </a:p>
            </p:txBody>
          </p:sp>
          <p:sp>
            <p:nvSpPr>
              <p:cNvPr id="82" name="Rectangle 81">
                <a:extLst>
                  <a:ext uri="{FF2B5EF4-FFF2-40B4-BE49-F238E27FC236}">
                    <a16:creationId xmlns:a16="http://schemas.microsoft.com/office/drawing/2014/main" id="{2D6040DB-E831-456E-AA98-D4D12FC8068E}"/>
                  </a:ext>
                </a:extLst>
              </p:cNvPr>
              <p:cNvSpPr/>
              <p:nvPr/>
            </p:nvSpPr>
            <p:spPr>
              <a:xfrm>
                <a:off x="9001612" y="4739816"/>
                <a:ext cx="1032235" cy="33850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t>GPU 1</a:t>
                </a:r>
              </a:p>
            </p:txBody>
          </p:sp>
          <p:sp>
            <p:nvSpPr>
              <p:cNvPr id="84" name="Rectangle 83">
                <a:extLst>
                  <a:ext uri="{FF2B5EF4-FFF2-40B4-BE49-F238E27FC236}">
                    <a16:creationId xmlns:a16="http://schemas.microsoft.com/office/drawing/2014/main" id="{A31A76CA-FACE-4F93-AC6D-C53F7E735E0B}"/>
                  </a:ext>
                </a:extLst>
              </p:cNvPr>
              <p:cNvSpPr/>
              <p:nvPr/>
            </p:nvSpPr>
            <p:spPr>
              <a:xfrm>
                <a:off x="10257718" y="4736369"/>
                <a:ext cx="1032235" cy="33850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t>GPU 2</a:t>
                </a:r>
              </a:p>
            </p:txBody>
          </p:sp>
          <p:cxnSp>
            <p:nvCxnSpPr>
              <p:cNvPr id="86" name="Straight Arrow Connector 85">
                <a:extLst>
                  <a:ext uri="{FF2B5EF4-FFF2-40B4-BE49-F238E27FC236}">
                    <a16:creationId xmlns:a16="http://schemas.microsoft.com/office/drawing/2014/main" id="{12451E42-778B-4CFF-95F5-9DF421640F5C}"/>
                  </a:ext>
                </a:extLst>
              </p:cNvPr>
              <p:cNvCxnSpPr>
                <a:cxnSpLocks/>
                <a:stCxn id="70" idx="0"/>
                <a:endCxn id="80" idx="2"/>
              </p:cNvCxnSpPr>
              <p:nvPr/>
            </p:nvCxnSpPr>
            <p:spPr>
              <a:xfrm flipH="1" flipV="1">
                <a:off x="8191559" y="5093675"/>
                <a:ext cx="476" cy="268166"/>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88" name="Straight Arrow Connector 87">
                <a:extLst>
                  <a:ext uri="{FF2B5EF4-FFF2-40B4-BE49-F238E27FC236}">
                    <a16:creationId xmlns:a16="http://schemas.microsoft.com/office/drawing/2014/main" id="{61D12AB7-061F-433A-95CF-C37A1577DBCB}"/>
                  </a:ext>
                </a:extLst>
              </p:cNvPr>
              <p:cNvCxnSpPr>
                <a:cxnSpLocks/>
                <a:stCxn id="68" idx="0"/>
                <a:endCxn id="82" idx="2"/>
              </p:cNvCxnSpPr>
              <p:nvPr/>
            </p:nvCxnSpPr>
            <p:spPr>
              <a:xfrm flipH="1" flipV="1">
                <a:off x="9517730" y="5078320"/>
                <a:ext cx="10969" cy="280104"/>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90" name="Straight Arrow Connector 89">
                <a:extLst>
                  <a:ext uri="{FF2B5EF4-FFF2-40B4-BE49-F238E27FC236}">
                    <a16:creationId xmlns:a16="http://schemas.microsoft.com/office/drawing/2014/main" id="{8E3B819B-80A4-4016-B16F-C5F096B58751}"/>
                  </a:ext>
                </a:extLst>
              </p:cNvPr>
              <p:cNvCxnSpPr>
                <a:cxnSpLocks/>
                <a:stCxn id="66" idx="0"/>
                <a:endCxn id="84" idx="2"/>
              </p:cNvCxnSpPr>
              <p:nvPr/>
            </p:nvCxnSpPr>
            <p:spPr>
              <a:xfrm flipH="1" flipV="1">
                <a:off x="10773836" y="5074873"/>
                <a:ext cx="4721" cy="28355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92" name="TextBox 91">
                <a:extLst>
                  <a:ext uri="{FF2B5EF4-FFF2-40B4-BE49-F238E27FC236}">
                    <a16:creationId xmlns:a16="http://schemas.microsoft.com/office/drawing/2014/main" id="{65B10483-E198-4D4F-BDCF-D3F6A1B9D959}"/>
                  </a:ext>
                </a:extLst>
              </p:cNvPr>
              <p:cNvSpPr txBox="1"/>
              <p:nvPr/>
            </p:nvSpPr>
            <p:spPr>
              <a:xfrm>
                <a:off x="7017290" y="5031982"/>
                <a:ext cx="631440" cy="369332"/>
              </a:xfrm>
              <a:prstGeom prst="rect">
                <a:avLst/>
              </a:prstGeom>
              <a:noFill/>
            </p:spPr>
            <p:txBody>
              <a:bodyPr wrap="square" rtlCol="0">
                <a:spAutoFit/>
              </a:bodyPr>
              <a:lstStyle/>
              <a:p>
                <a:r>
                  <a:rPr lang="en-US" b="1">
                    <a:solidFill>
                      <a:srgbClr val="FF0000"/>
                    </a:solidFill>
                  </a:rPr>
                  <a:t>PCIe</a:t>
                </a:r>
              </a:p>
            </p:txBody>
          </p:sp>
          <p:sp>
            <p:nvSpPr>
              <p:cNvPr id="94" name="Rectangle 93">
                <a:extLst>
                  <a:ext uri="{FF2B5EF4-FFF2-40B4-BE49-F238E27FC236}">
                    <a16:creationId xmlns:a16="http://schemas.microsoft.com/office/drawing/2014/main" id="{7015F12D-A25F-44F4-BB3B-EA04217FA9A6}"/>
                  </a:ext>
                </a:extLst>
              </p:cNvPr>
              <p:cNvSpPr/>
              <p:nvPr/>
            </p:nvSpPr>
            <p:spPr>
              <a:xfrm>
                <a:off x="9390962" y="5434628"/>
                <a:ext cx="293077" cy="21088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91F3A966-F443-41E8-837F-F9F6034C6788}"/>
                  </a:ext>
                </a:extLst>
              </p:cNvPr>
              <p:cNvSpPr/>
              <p:nvPr/>
            </p:nvSpPr>
            <p:spPr>
              <a:xfrm>
                <a:off x="9390961" y="5654309"/>
                <a:ext cx="293077" cy="21088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93A9D0F1-94C9-4922-B074-E646073DA0EF}"/>
                  </a:ext>
                </a:extLst>
              </p:cNvPr>
              <p:cNvSpPr/>
              <p:nvPr/>
            </p:nvSpPr>
            <p:spPr>
              <a:xfrm>
                <a:off x="9390960" y="5878762"/>
                <a:ext cx="293077" cy="21088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2B29D680-D897-4358-895F-B894B2727ED7}"/>
                  </a:ext>
                </a:extLst>
              </p:cNvPr>
              <p:cNvSpPr/>
              <p:nvPr/>
            </p:nvSpPr>
            <p:spPr>
              <a:xfrm>
                <a:off x="10918679" y="5434628"/>
                <a:ext cx="293077" cy="21088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3E682257-2DBE-4DB0-A6A4-784D842CBA89}"/>
                  </a:ext>
                </a:extLst>
              </p:cNvPr>
              <p:cNvSpPr/>
              <p:nvPr/>
            </p:nvSpPr>
            <p:spPr>
              <a:xfrm>
                <a:off x="10918678" y="5654309"/>
                <a:ext cx="293077" cy="21088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984F8FE4-FDCB-45F7-89C3-11087A0E3B42}"/>
                  </a:ext>
                </a:extLst>
              </p:cNvPr>
              <p:cNvSpPr/>
              <p:nvPr/>
            </p:nvSpPr>
            <p:spPr>
              <a:xfrm>
                <a:off x="10918677" y="5878762"/>
                <a:ext cx="293077" cy="21088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cxnSp>
          <p:nvCxnSpPr>
            <p:cNvPr id="108" name="Straight Arrow Connector 107">
              <a:extLst>
                <a:ext uri="{FF2B5EF4-FFF2-40B4-BE49-F238E27FC236}">
                  <a16:creationId xmlns:a16="http://schemas.microsoft.com/office/drawing/2014/main" id="{4A5D3F68-BCAE-4DD3-B79E-1E80F6D2240C}"/>
                </a:ext>
              </a:extLst>
            </p:cNvPr>
            <p:cNvCxnSpPr>
              <a:stCxn id="80" idx="0"/>
            </p:cNvCxnSpPr>
            <p:nvPr/>
          </p:nvCxnSpPr>
          <p:spPr>
            <a:xfrm flipH="1" flipV="1">
              <a:off x="7622202" y="4455259"/>
              <a:ext cx="1" cy="20624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0" name="Straight Arrow Connector 109">
              <a:extLst>
                <a:ext uri="{FF2B5EF4-FFF2-40B4-BE49-F238E27FC236}">
                  <a16:creationId xmlns:a16="http://schemas.microsoft.com/office/drawing/2014/main" id="{901820DB-5C6F-4DC6-A9DF-63A60123F7E5}"/>
                </a:ext>
              </a:extLst>
            </p:cNvPr>
            <p:cNvCxnSpPr>
              <a:cxnSpLocks/>
            </p:cNvCxnSpPr>
            <p:nvPr/>
          </p:nvCxnSpPr>
          <p:spPr>
            <a:xfrm flipH="1" flipV="1">
              <a:off x="8956838" y="4450865"/>
              <a:ext cx="1" cy="20624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2" name="Straight Arrow Connector 111">
              <a:extLst>
                <a:ext uri="{FF2B5EF4-FFF2-40B4-BE49-F238E27FC236}">
                  <a16:creationId xmlns:a16="http://schemas.microsoft.com/office/drawing/2014/main" id="{C54C4410-B729-470E-AD8E-E245638AEDBC}"/>
                </a:ext>
              </a:extLst>
            </p:cNvPr>
            <p:cNvCxnSpPr>
              <a:cxnSpLocks/>
            </p:cNvCxnSpPr>
            <p:nvPr/>
          </p:nvCxnSpPr>
          <p:spPr>
            <a:xfrm flipH="1" flipV="1">
              <a:off x="10176032" y="4446628"/>
              <a:ext cx="1" cy="20624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11" name="TextBox 10">
            <a:extLst>
              <a:ext uri="{FF2B5EF4-FFF2-40B4-BE49-F238E27FC236}">
                <a16:creationId xmlns:a16="http://schemas.microsoft.com/office/drawing/2014/main" id="{211DED1A-9619-4DDB-8F06-F557E3E91257}"/>
              </a:ext>
            </a:extLst>
          </p:cNvPr>
          <p:cNvSpPr txBox="1"/>
          <p:nvPr/>
        </p:nvSpPr>
        <p:spPr>
          <a:xfrm>
            <a:off x="6605913" y="1310510"/>
            <a:ext cx="874788" cy="369332"/>
          </a:xfrm>
          <a:prstGeom prst="rect">
            <a:avLst/>
          </a:prstGeom>
          <a:noFill/>
        </p:spPr>
        <p:txBody>
          <a:bodyPr wrap="square" rtlCol="0">
            <a:spAutoFit/>
          </a:bodyPr>
          <a:lstStyle/>
          <a:p>
            <a:r>
              <a:rPr lang="en-US"/>
              <a:t>Layer 0</a:t>
            </a:r>
          </a:p>
        </p:txBody>
      </p:sp>
      <p:sp>
        <p:nvSpPr>
          <p:cNvPr id="13" name="TextBox 12">
            <a:extLst>
              <a:ext uri="{FF2B5EF4-FFF2-40B4-BE49-F238E27FC236}">
                <a16:creationId xmlns:a16="http://schemas.microsoft.com/office/drawing/2014/main" id="{5B09D412-6D20-45F1-B795-D92573BCEFCA}"/>
              </a:ext>
            </a:extLst>
          </p:cNvPr>
          <p:cNvSpPr txBox="1"/>
          <p:nvPr/>
        </p:nvSpPr>
        <p:spPr>
          <a:xfrm>
            <a:off x="6614139" y="1545335"/>
            <a:ext cx="874788" cy="369332"/>
          </a:xfrm>
          <a:prstGeom prst="rect">
            <a:avLst/>
          </a:prstGeom>
          <a:noFill/>
        </p:spPr>
        <p:txBody>
          <a:bodyPr wrap="square" rtlCol="0">
            <a:spAutoFit/>
          </a:bodyPr>
          <a:lstStyle/>
          <a:p>
            <a:r>
              <a:rPr lang="en-US"/>
              <a:t>Layer 1</a:t>
            </a:r>
          </a:p>
        </p:txBody>
      </p:sp>
      <p:sp>
        <p:nvSpPr>
          <p:cNvPr id="14" name="TextBox 13">
            <a:extLst>
              <a:ext uri="{FF2B5EF4-FFF2-40B4-BE49-F238E27FC236}">
                <a16:creationId xmlns:a16="http://schemas.microsoft.com/office/drawing/2014/main" id="{988C189C-4823-4493-847B-BB0660C876DB}"/>
              </a:ext>
            </a:extLst>
          </p:cNvPr>
          <p:cNvSpPr txBox="1"/>
          <p:nvPr/>
        </p:nvSpPr>
        <p:spPr>
          <a:xfrm>
            <a:off x="6614586" y="1793921"/>
            <a:ext cx="874788" cy="369332"/>
          </a:xfrm>
          <a:prstGeom prst="rect">
            <a:avLst/>
          </a:prstGeom>
          <a:noFill/>
        </p:spPr>
        <p:txBody>
          <a:bodyPr wrap="square" rtlCol="0">
            <a:spAutoFit/>
          </a:bodyPr>
          <a:lstStyle/>
          <a:p>
            <a:r>
              <a:rPr lang="en-US"/>
              <a:t>Layer 2</a:t>
            </a:r>
          </a:p>
        </p:txBody>
      </p:sp>
      <p:sp>
        <p:nvSpPr>
          <p:cNvPr id="15" name="Rectangle 14">
            <a:extLst>
              <a:ext uri="{FF2B5EF4-FFF2-40B4-BE49-F238E27FC236}">
                <a16:creationId xmlns:a16="http://schemas.microsoft.com/office/drawing/2014/main" id="{89FFC455-49FE-4F3D-B692-91C0CDA0DC19}"/>
              </a:ext>
            </a:extLst>
          </p:cNvPr>
          <p:cNvSpPr/>
          <p:nvPr/>
        </p:nvSpPr>
        <p:spPr>
          <a:xfrm>
            <a:off x="7613591" y="1405914"/>
            <a:ext cx="293077" cy="210889"/>
          </a:xfrm>
          <a:prstGeom prst="rect">
            <a:avLst/>
          </a:prstGeom>
          <a:ln w="38100">
            <a:solidFill>
              <a:srgbClr val="EE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BF28DDF-CB25-4A74-A5A1-D6161F05EA1F}"/>
              </a:ext>
            </a:extLst>
          </p:cNvPr>
          <p:cNvSpPr/>
          <p:nvPr/>
        </p:nvSpPr>
        <p:spPr>
          <a:xfrm>
            <a:off x="9302738" y="1405914"/>
            <a:ext cx="293077" cy="210889"/>
          </a:xfrm>
          <a:prstGeom prst="rect">
            <a:avLst/>
          </a:prstGeom>
          <a:ln w="38100">
            <a:solidFill>
              <a:srgbClr val="EE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1FA64DD-945B-47D3-9CD4-A61C80235F2D}"/>
              </a:ext>
            </a:extLst>
          </p:cNvPr>
          <p:cNvSpPr/>
          <p:nvPr/>
        </p:nvSpPr>
        <p:spPr>
          <a:xfrm>
            <a:off x="10830455" y="1405914"/>
            <a:ext cx="293077" cy="210889"/>
          </a:xfrm>
          <a:prstGeom prst="rect">
            <a:avLst/>
          </a:prstGeom>
          <a:ln w="38100">
            <a:solidFill>
              <a:srgbClr val="EE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cxnSp>
        <p:nvCxnSpPr>
          <p:cNvPr id="19" name="Straight Arrow Connector 18">
            <a:extLst>
              <a:ext uri="{FF2B5EF4-FFF2-40B4-BE49-F238E27FC236}">
                <a16:creationId xmlns:a16="http://schemas.microsoft.com/office/drawing/2014/main" id="{D20AB7ED-F635-44D4-845F-FA565BAA2D3A}"/>
              </a:ext>
            </a:extLst>
          </p:cNvPr>
          <p:cNvCxnSpPr>
            <a:cxnSpLocks/>
          </p:cNvCxnSpPr>
          <p:nvPr/>
        </p:nvCxnSpPr>
        <p:spPr>
          <a:xfrm flipH="1" flipV="1">
            <a:off x="8102731" y="1063022"/>
            <a:ext cx="476" cy="268166"/>
          </a:xfrm>
          <a:prstGeom prst="straightConnector1">
            <a:avLst/>
          </a:prstGeom>
          <a:ln w="38100">
            <a:solidFill>
              <a:srgbClr val="EE0000"/>
            </a:solidFill>
            <a:tailEnd type="triangle"/>
          </a:ln>
        </p:spPr>
        <p:style>
          <a:lnRef idx="3">
            <a:schemeClr val="accent2"/>
          </a:lnRef>
          <a:fillRef idx="0">
            <a:schemeClr val="accent2"/>
          </a:fillRef>
          <a:effectRef idx="2">
            <a:schemeClr val="accent2"/>
          </a:effectRef>
          <a:fontRef idx="minor">
            <a:schemeClr val="tx1"/>
          </a:fontRef>
        </p:style>
      </p:cxnSp>
      <p:cxnSp>
        <p:nvCxnSpPr>
          <p:cNvPr id="20" name="Straight Arrow Connector 19">
            <a:extLst>
              <a:ext uri="{FF2B5EF4-FFF2-40B4-BE49-F238E27FC236}">
                <a16:creationId xmlns:a16="http://schemas.microsoft.com/office/drawing/2014/main" id="{C21400B5-4FBD-461E-B539-BF30836309B3}"/>
              </a:ext>
            </a:extLst>
          </p:cNvPr>
          <p:cNvCxnSpPr>
            <a:cxnSpLocks/>
          </p:cNvCxnSpPr>
          <p:nvPr/>
        </p:nvCxnSpPr>
        <p:spPr>
          <a:xfrm flipH="1" flipV="1">
            <a:off x="9428902" y="1047667"/>
            <a:ext cx="10969" cy="280104"/>
          </a:xfrm>
          <a:prstGeom prst="straightConnector1">
            <a:avLst/>
          </a:prstGeom>
          <a:ln w="38100">
            <a:solidFill>
              <a:srgbClr val="EE0000"/>
            </a:solidFill>
            <a:tailEnd type="triangle"/>
          </a:ln>
        </p:spPr>
        <p:style>
          <a:lnRef idx="3">
            <a:schemeClr val="accent2"/>
          </a:lnRef>
          <a:fillRef idx="0">
            <a:schemeClr val="accent2"/>
          </a:fillRef>
          <a:effectRef idx="2">
            <a:schemeClr val="accent2"/>
          </a:effectRef>
          <a:fontRef idx="minor">
            <a:schemeClr val="tx1"/>
          </a:fontRef>
        </p:style>
      </p:cxnSp>
      <p:cxnSp>
        <p:nvCxnSpPr>
          <p:cNvPr id="21" name="Straight Arrow Connector 20">
            <a:extLst>
              <a:ext uri="{FF2B5EF4-FFF2-40B4-BE49-F238E27FC236}">
                <a16:creationId xmlns:a16="http://schemas.microsoft.com/office/drawing/2014/main" id="{064A00BA-2ED3-40D3-A418-170EE2050E92}"/>
              </a:ext>
            </a:extLst>
          </p:cNvPr>
          <p:cNvCxnSpPr>
            <a:cxnSpLocks/>
          </p:cNvCxnSpPr>
          <p:nvPr/>
        </p:nvCxnSpPr>
        <p:spPr>
          <a:xfrm flipH="1" flipV="1">
            <a:off x="10685008" y="1044220"/>
            <a:ext cx="4721" cy="283550"/>
          </a:xfrm>
          <a:prstGeom prst="straightConnector1">
            <a:avLst/>
          </a:prstGeom>
          <a:ln w="38100">
            <a:solidFill>
              <a:srgbClr val="EE0000"/>
            </a:solidFill>
            <a:tailEnd type="triangle"/>
          </a:ln>
        </p:spPr>
        <p:style>
          <a:lnRef idx="3">
            <a:schemeClr val="accent2"/>
          </a:lnRef>
          <a:fillRef idx="0">
            <a:schemeClr val="accent2"/>
          </a:fillRef>
          <a:effectRef idx="2">
            <a:schemeClr val="accent2"/>
          </a:effectRef>
          <a:fontRef idx="minor">
            <a:schemeClr val="tx1"/>
          </a:fontRef>
        </p:style>
      </p:cxnSp>
      <p:sp>
        <p:nvSpPr>
          <p:cNvPr id="22" name="TextBox 21">
            <a:extLst>
              <a:ext uri="{FF2B5EF4-FFF2-40B4-BE49-F238E27FC236}">
                <a16:creationId xmlns:a16="http://schemas.microsoft.com/office/drawing/2014/main" id="{AAF13DDE-2EC5-4260-BE59-EFFDD5B4B705}"/>
              </a:ext>
            </a:extLst>
          </p:cNvPr>
          <p:cNvSpPr txBox="1"/>
          <p:nvPr/>
        </p:nvSpPr>
        <p:spPr>
          <a:xfrm>
            <a:off x="6603260" y="1311839"/>
            <a:ext cx="874788" cy="369332"/>
          </a:xfrm>
          <a:prstGeom prst="rect">
            <a:avLst/>
          </a:prstGeom>
          <a:noFill/>
        </p:spPr>
        <p:txBody>
          <a:bodyPr wrap="square" rtlCol="0">
            <a:spAutoFit/>
          </a:bodyPr>
          <a:lstStyle/>
          <a:p>
            <a:r>
              <a:rPr lang="en-US" b="1"/>
              <a:t>Layer 0</a:t>
            </a:r>
          </a:p>
        </p:txBody>
      </p:sp>
      <p:sp>
        <p:nvSpPr>
          <p:cNvPr id="3" name="Slide Number Placeholder 2">
            <a:extLst>
              <a:ext uri="{FF2B5EF4-FFF2-40B4-BE49-F238E27FC236}">
                <a16:creationId xmlns:a16="http://schemas.microsoft.com/office/drawing/2014/main" id="{04E65D13-BCAE-497D-AE57-D77B79C9BEED}"/>
              </a:ext>
            </a:extLst>
          </p:cNvPr>
          <p:cNvSpPr>
            <a:spLocks noGrp="1"/>
          </p:cNvSpPr>
          <p:nvPr>
            <p:ph type="sldNum" sz="quarter" idx="12"/>
          </p:nvPr>
        </p:nvSpPr>
        <p:spPr>
          <a:xfrm>
            <a:off x="8610600" y="4691150"/>
            <a:ext cx="2743200" cy="365125"/>
          </a:xfrm>
        </p:spPr>
        <p:txBody>
          <a:bodyPr/>
          <a:lstStyle/>
          <a:p>
            <a:fld id="{A7B053EC-0D2A-4D99-B5BD-04782BEEEC94}" type="slidenum">
              <a:rPr lang="en-US" smtClean="0"/>
              <a:t>9</a:t>
            </a:fld>
            <a:endParaRPr lang="en-US"/>
          </a:p>
        </p:txBody>
      </p:sp>
      <p:grpSp>
        <p:nvGrpSpPr>
          <p:cNvPr id="40" name="Group 39">
            <a:extLst>
              <a:ext uri="{FF2B5EF4-FFF2-40B4-BE49-F238E27FC236}">
                <a16:creationId xmlns:a16="http://schemas.microsoft.com/office/drawing/2014/main" id="{A4018CBA-DDF4-4B12-9D27-2613B39E7E9C}"/>
              </a:ext>
            </a:extLst>
          </p:cNvPr>
          <p:cNvGrpSpPr/>
          <p:nvPr/>
        </p:nvGrpSpPr>
        <p:grpSpPr>
          <a:xfrm>
            <a:off x="6096000" y="2732993"/>
            <a:ext cx="5862732" cy="1861319"/>
            <a:chOff x="6096000" y="4337316"/>
            <a:chExt cx="5862732" cy="1861319"/>
          </a:xfrm>
        </p:grpSpPr>
        <p:graphicFrame>
          <p:nvGraphicFramePr>
            <p:cNvPr id="41" name="Table 40">
              <a:extLst>
                <a:ext uri="{FF2B5EF4-FFF2-40B4-BE49-F238E27FC236}">
                  <a16:creationId xmlns:a16="http://schemas.microsoft.com/office/drawing/2014/main" id="{9E466C27-2FD3-4FB4-B155-A9D73EDF108E}"/>
                </a:ext>
              </a:extLst>
            </p:cNvPr>
            <p:cNvGraphicFramePr/>
            <p:nvPr/>
          </p:nvGraphicFramePr>
          <p:xfrm>
            <a:off x="6096000" y="4706648"/>
            <a:ext cx="5862732" cy="1491987"/>
          </p:xfrm>
          <a:graphic>
            <a:graphicData uri="http://schemas.openxmlformats.org/drawingml/2006/table">
              <a:tbl>
                <a:tblPr>
                  <a:tableStyleId>{5C22544A-7EE6-4342-B048-85BDC9FD1C3A}</a:tableStyleId>
                </a:tblPr>
                <a:tblGrid>
                  <a:gridCol w="899886">
                    <a:extLst>
                      <a:ext uri="{9D8B030D-6E8A-4147-A177-3AD203B41FA5}">
                        <a16:colId xmlns:a16="http://schemas.microsoft.com/office/drawing/2014/main" val="2774844084"/>
                      </a:ext>
                    </a:extLst>
                  </a:gridCol>
                  <a:gridCol w="1401020">
                    <a:extLst>
                      <a:ext uri="{9D8B030D-6E8A-4147-A177-3AD203B41FA5}">
                        <a16:colId xmlns:a16="http://schemas.microsoft.com/office/drawing/2014/main" val="2828533364"/>
                      </a:ext>
                    </a:extLst>
                  </a:gridCol>
                  <a:gridCol w="1330970">
                    <a:extLst>
                      <a:ext uri="{9D8B030D-6E8A-4147-A177-3AD203B41FA5}">
                        <a16:colId xmlns:a16="http://schemas.microsoft.com/office/drawing/2014/main" val="3814376955"/>
                      </a:ext>
                    </a:extLst>
                  </a:gridCol>
                  <a:gridCol w="1330970">
                    <a:extLst>
                      <a:ext uri="{9D8B030D-6E8A-4147-A177-3AD203B41FA5}">
                        <a16:colId xmlns:a16="http://schemas.microsoft.com/office/drawing/2014/main" val="966997924"/>
                      </a:ext>
                    </a:extLst>
                  </a:gridCol>
                  <a:gridCol w="899886">
                    <a:extLst>
                      <a:ext uri="{9D8B030D-6E8A-4147-A177-3AD203B41FA5}">
                        <a16:colId xmlns:a16="http://schemas.microsoft.com/office/drawing/2014/main" val="111537809"/>
                      </a:ext>
                    </a:extLst>
                  </a:gridCol>
                </a:tblGrid>
                <a:tr h="569901">
                  <a:tc>
                    <a:txBody>
                      <a:bodyPr/>
                      <a:lstStyle/>
                      <a:p>
                        <a:pPr algn="ctr" fontAlgn="b">
                          <a:spcBef>
                            <a:spcPts val="0"/>
                          </a:spcBef>
                          <a:spcAft>
                            <a:spcPts val="0"/>
                          </a:spcAft>
                        </a:pPr>
                        <a:r>
                          <a:rPr lang="en-US" sz="1400" b="1" u="none" strike="noStrike">
                            <a:effectLst/>
                          </a:rPr>
                          <a:t>GPUs</a:t>
                        </a:r>
                        <a:endParaRPr lang="en-US" sz="1400" b="1" i="0" u="none" strike="noStrike">
                          <a:effectLst/>
                          <a:latin typeface="Arial" panose="020B0604020202020204" pitchFamily="34" charset="0"/>
                        </a:endParaRPr>
                      </a:p>
                    </a:txBody>
                    <a:tcPr marL="3810" marR="3810" marT="3810" marB="0" anchor="b"/>
                  </a:tc>
                  <a:tc>
                    <a:txBody>
                      <a:bodyPr/>
                      <a:lstStyle/>
                      <a:p>
                        <a:pPr algn="ctr" fontAlgn="b">
                          <a:spcBef>
                            <a:spcPts val="0"/>
                          </a:spcBef>
                          <a:spcAft>
                            <a:spcPts val="0"/>
                          </a:spcAft>
                        </a:pPr>
                        <a:r>
                          <a:rPr lang="en-US" sz="1400" b="1" u="none" strike="noStrike">
                            <a:effectLst/>
                          </a:rPr>
                          <a:t>Data Type</a:t>
                        </a:r>
                        <a:endParaRPr lang="en-US" sz="1400" b="1" i="0" u="none" strike="noStrike">
                          <a:effectLst/>
                          <a:latin typeface="Arial" panose="020B0604020202020204" pitchFamily="34" charset="0"/>
                        </a:endParaRPr>
                      </a:p>
                    </a:txBody>
                    <a:tcPr marL="3810" marR="3810" marT="3810" marB="0" anchor="b"/>
                  </a:tc>
                  <a:tc>
                    <a:txBody>
                      <a:bodyPr/>
                      <a:lstStyle/>
                      <a:p>
                        <a:pPr algn="ctr" fontAlgn="b">
                          <a:spcBef>
                            <a:spcPts val="0"/>
                          </a:spcBef>
                          <a:spcAft>
                            <a:spcPts val="0"/>
                          </a:spcAft>
                        </a:pPr>
                        <a:r>
                          <a:rPr lang="en-US" sz="1400" b="1" u="none" strike="noStrike">
                            <a:effectLst/>
                          </a:rPr>
                          <a:t>Required</a:t>
                        </a:r>
                        <a:endParaRPr lang="en-US" sz="1400" b="1" i="0" u="none" strike="noStrike">
                          <a:effectLst/>
                          <a:latin typeface="Arial" panose="020B0604020202020204" pitchFamily="34" charset="0"/>
                        </a:endParaRPr>
                      </a:p>
                    </a:txBody>
                    <a:tcPr marL="3810" marR="3810" marT="3810" marB="0" anchor="b"/>
                  </a:tc>
                  <a:tc>
                    <a:txBody>
                      <a:bodyPr/>
                      <a:lstStyle/>
                      <a:p>
                        <a:pPr algn="ctr" fontAlgn="b">
                          <a:spcBef>
                            <a:spcPts val="0"/>
                          </a:spcBef>
                          <a:spcAft>
                            <a:spcPts val="0"/>
                          </a:spcAft>
                        </a:pPr>
                        <a:r>
                          <a:rPr lang="en-US" sz="1400" b="1" u="none" strike="noStrike">
                            <a:effectLst/>
                          </a:rPr>
                          <a:t>NVMe memory</a:t>
                        </a:r>
                        <a:endParaRPr lang="en-US" sz="1400" b="1" i="0" u="none" strike="noStrike">
                          <a:effectLst/>
                          <a:latin typeface="Arial" panose="020B0604020202020204" pitchFamily="34" charset="0"/>
                        </a:endParaRPr>
                      </a:p>
                    </a:txBody>
                    <a:tcPr marL="3810" marR="3810" marT="3810" marB="0" anchor="b"/>
                  </a:tc>
                  <a:tc>
                    <a:txBody>
                      <a:bodyPr/>
                      <a:lstStyle/>
                      <a:p>
                        <a:pPr algn="ctr" fontAlgn="b">
                          <a:spcBef>
                            <a:spcPts val="0"/>
                          </a:spcBef>
                          <a:spcAft>
                            <a:spcPts val="0"/>
                          </a:spcAft>
                        </a:pPr>
                        <a:r>
                          <a:rPr lang="en-US" sz="1400" b="1" u="none" strike="noStrike">
                            <a:effectLst/>
                          </a:rPr>
                          <a:t>CPU Memory</a:t>
                        </a:r>
                        <a:endParaRPr lang="en-US" sz="1400" b="1" i="0" u="none" strike="noStrike">
                          <a:effectLst/>
                          <a:latin typeface="Arial" panose="020B0604020202020204" pitchFamily="34" charset="0"/>
                        </a:endParaRPr>
                      </a:p>
                    </a:txBody>
                    <a:tcPr marL="3810" marR="3810" marT="3810" marB="0" anchor="b"/>
                  </a:tc>
                  <a:extLst>
                    <a:ext uri="{0D108BD9-81ED-4DB2-BD59-A6C34878D82A}">
                      <a16:rowId xmlns:a16="http://schemas.microsoft.com/office/drawing/2014/main" val="3884113219"/>
                    </a:ext>
                  </a:extLst>
                </a:tr>
                <a:tr h="307362">
                  <a:tc>
                    <a:txBody>
                      <a:bodyPr/>
                      <a:lstStyle/>
                      <a:p>
                        <a:pPr algn="ctr" fontAlgn="b">
                          <a:spcBef>
                            <a:spcPts val="0"/>
                          </a:spcBef>
                          <a:spcAft>
                            <a:spcPts val="0"/>
                          </a:spcAft>
                        </a:pPr>
                        <a:r>
                          <a:rPr lang="en-US" sz="1400" u="none" strike="noStrike">
                            <a:effectLst/>
                          </a:rPr>
                          <a:t>1024</a:t>
                        </a:r>
                        <a:endParaRPr lang="en-US" sz="1400" b="0" i="0" u="none" strike="noStrike">
                          <a:effectLst/>
                          <a:latin typeface="Arial" panose="020B0604020202020204" pitchFamily="34" charset="0"/>
                        </a:endParaRPr>
                      </a:p>
                    </a:txBody>
                    <a:tcPr marL="3810" marR="3810" marT="3810" marB="0" anchor="b"/>
                  </a:tc>
                  <a:tc>
                    <a:txBody>
                      <a:bodyPr/>
                      <a:lstStyle/>
                      <a:p>
                        <a:pPr algn="ctr" fontAlgn="b">
                          <a:spcBef>
                            <a:spcPts val="0"/>
                          </a:spcBef>
                          <a:spcAft>
                            <a:spcPts val="0"/>
                          </a:spcAft>
                        </a:pPr>
                        <a:r>
                          <a:rPr lang="en-US" sz="1400" u="none" strike="noStrike">
                            <a:effectLst/>
                          </a:rPr>
                          <a:t>Params/Grads</a:t>
                        </a:r>
                        <a:endParaRPr lang="en-US" sz="1400" b="0" i="0" u="none" strike="noStrike">
                          <a:effectLst/>
                          <a:latin typeface="Arial" panose="020B0604020202020204" pitchFamily="34" charset="0"/>
                        </a:endParaRPr>
                      </a:p>
                    </a:txBody>
                    <a:tcPr marL="3810" marR="3810" marT="3810" marB="0" anchor="b"/>
                  </a:tc>
                  <a:tc>
                    <a:txBody>
                      <a:bodyPr/>
                      <a:lstStyle/>
                      <a:p>
                        <a:pPr algn="ctr" fontAlgn="b">
                          <a:spcBef>
                            <a:spcPts val="0"/>
                          </a:spcBef>
                          <a:spcAft>
                            <a:spcPts val="0"/>
                          </a:spcAft>
                        </a:pPr>
                        <a:r>
                          <a:rPr lang="en-US" sz="1400" u="none" strike="noStrike">
                            <a:effectLst/>
                          </a:rPr>
                          <a:t>60 GB/s</a:t>
                        </a:r>
                        <a:endParaRPr lang="en-US" sz="1400" b="0" i="0" u="none" strike="noStrike">
                          <a:effectLst/>
                          <a:latin typeface="Arial" panose="020B0604020202020204" pitchFamily="34" charset="0"/>
                        </a:endParaRPr>
                      </a:p>
                    </a:txBody>
                    <a:tcPr marL="3810" marR="3810" marT="3810" marB="0" anchor="b"/>
                  </a:tc>
                  <a:tc>
                    <a:txBody>
                      <a:bodyPr/>
                      <a:lstStyle/>
                      <a:p>
                        <a:pPr algn="ctr" fontAlgn="b">
                          <a:spcBef>
                            <a:spcPts val="0"/>
                          </a:spcBef>
                          <a:spcAft>
                            <a:spcPts val="0"/>
                          </a:spcAft>
                        </a:pPr>
                        <a:r>
                          <a:rPr lang="en-US" sz="1400" u="none" strike="noStrike">
                            <a:solidFill>
                              <a:schemeClr val="accent6">
                                <a:lumMod val="75000"/>
                              </a:schemeClr>
                            </a:solidFill>
                            <a:effectLst/>
                          </a:rPr>
                          <a:t>70 GB/s</a:t>
                        </a:r>
                        <a:endParaRPr lang="en-US" sz="1400" b="0" i="0" u="none" strike="noStrike">
                          <a:solidFill>
                            <a:schemeClr val="accent6">
                              <a:lumMod val="75000"/>
                            </a:schemeClr>
                          </a:solidFill>
                          <a:effectLst/>
                          <a:latin typeface="Arial" panose="020B0604020202020204" pitchFamily="34" charset="0"/>
                        </a:endParaRPr>
                      </a:p>
                    </a:txBody>
                    <a:tcPr marL="3810" marR="3810" marT="3810" marB="0" anchor="b"/>
                  </a:tc>
                  <a:tc>
                    <a:txBody>
                      <a:bodyPr/>
                      <a:lstStyle/>
                      <a:p>
                        <a:pPr algn="ctr" fontAlgn="b">
                          <a:spcBef>
                            <a:spcPts val="0"/>
                          </a:spcBef>
                          <a:spcAft>
                            <a:spcPts val="0"/>
                          </a:spcAft>
                        </a:pPr>
                        <a:r>
                          <a:rPr lang="en-US" sz="1400" u="none" strike="noStrike">
                            <a:solidFill>
                              <a:schemeClr val="accent6">
                                <a:lumMod val="75000"/>
                              </a:schemeClr>
                            </a:solidFill>
                            <a:effectLst/>
                          </a:rPr>
                          <a:t>70 GB/s</a:t>
                        </a:r>
                        <a:endParaRPr lang="en-US" sz="1400" b="0" i="0" u="none" strike="noStrike">
                          <a:solidFill>
                            <a:schemeClr val="accent6">
                              <a:lumMod val="75000"/>
                            </a:schemeClr>
                          </a:solidFill>
                          <a:effectLst/>
                          <a:latin typeface="Arial" panose="020B0604020202020204" pitchFamily="34" charset="0"/>
                        </a:endParaRPr>
                      </a:p>
                    </a:txBody>
                    <a:tcPr marL="3810" marR="3810" marT="3810" marB="0" anchor="b"/>
                  </a:tc>
                  <a:extLst>
                    <a:ext uri="{0D108BD9-81ED-4DB2-BD59-A6C34878D82A}">
                      <a16:rowId xmlns:a16="http://schemas.microsoft.com/office/drawing/2014/main" val="1579714727"/>
                    </a:ext>
                  </a:extLst>
                </a:tr>
                <a:tr h="307362">
                  <a:tc>
                    <a:txBody>
                      <a:bodyPr/>
                      <a:lstStyle/>
                      <a:p>
                        <a:pPr algn="ctr" fontAlgn="b">
                          <a:spcBef>
                            <a:spcPts val="0"/>
                          </a:spcBef>
                          <a:spcAft>
                            <a:spcPts val="0"/>
                          </a:spcAft>
                        </a:pPr>
                        <a:r>
                          <a:rPr lang="en-US" sz="1400" u="none" strike="noStrike">
                            <a:effectLst/>
                          </a:rPr>
                          <a:t>1024</a:t>
                        </a:r>
                        <a:endParaRPr lang="en-US" sz="1400" b="0" i="0" u="none" strike="noStrike">
                          <a:effectLst/>
                          <a:latin typeface="Arial" panose="020B0604020202020204" pitchFamily="34" charset="0"/>
                        </a:endParaRPr>
                      </a:p>
                    </a:txBody>
                    <a:tcPr marL="3810" marR="3810" marT="3810" marB="0" anchor="b"/>
                  </a:tc>
                  <a:tc>
                    <a:txBody>
                      <a:bodyPr/>
                      <a:lstStyle/>
                      <a:p>
                        <a:pPr algn="ctr" fontAlgn="b">
                          <a:spcBef>
                            <a:spcPts val="0"/>
                          </a:spcBef>
                          <a:spcAft>
                            <a:spcPts val="0"/>
                          </a:spcAft>
                        </a:pPr>
                        <a:r>
                          <a:rPr lang="en-US" sz="1400" u="none" strike="noStrike">
                            <a:effectLst/>
                          </a:rPr>
                          <a:t>Optimizer States</a:t>
                        </a:r>
                        <a:endParaRPr lang="en-US" sz="1400" b="0" i="0" u="none" strike="noStrike">
                          <a:effectLst/>
                          <a:latin typeface="Arial" panose="020B0604020202020204" pitchFamily="34" charset="0"/>
                        </a:endParaRPr>
                      </a:p>
                    </a:txBody>
                    <a:tcPr marL="3810" marR="3810" marT="3810" marB="0" anchor="b"/>
                  </a:tc>
                  <a:tc>
                    <a:txBody>
                      <a:bodyPr/>
                      <a:lstStyle/>
                      <a:p>
                        <a:pPr algn="ctr" fontAlgn="b">
                          <a:spcBef>
                            <a:spcPts val="0"/>
                          </a:spcBef>
                          <a:spcAft>
                            <a:spcPts val="0"/>
                          </a:spcAft>
                        </a:pPr>
                        <a:r>
                          <a:rPr lang="en-US" sz="1400" u="none" strike="noStrike">
                            <a:effectLst/>
                          </a:rPr>
                          <a:t>1500 GB/s</a:t>
                        </a:r>
                        <a:endParaRPr lang="en-US" sz="1400" b="0" i="0" u="none" strike="noStrike">
                          <a:effectLst/>
                          <a:latin typeface="Arial" panose="020B0604020202020204" pitchFamily="34" charset="0"/>
                        </a:endParaRPr>
                      </a:p>
                    </a:txBody>
                    <a:tcPr marL="3810" marR="3810" marT="3810" marB="0" anchor="b"/>
                  </a:tc>
                  <a:tc>
                    <a:txBody>
                      <a:bodyPr/>
                      <a:lstStyle/>
                      <a:p>
                        <a:pPr algn="ctr" fontAlgn="b">
                          <a:spcBef>
                            <a:spcPts val="0"/>
                          </a:spcBef>
                          <a:spcAft>
                            <a:spcPts val="0"/>
                          </a:spcAft>
                        </a:pPr>
                        <a:r>
                          <a:rPr lang="en-US" sz="1400" u="none" strike="noStrike">
                            <a:solidFill>
                              <a:schemeClr val="accent6"/>
                            </a:solidFill>
                            <a:effectLst/>
                          </a:rPr>
                          <a:t>1792 GB/s</a:t>
                        </a:r>
                        <a:endParaRPr lang="en-US" sz="1400" b="0" i="0" u="none" strike="noStrike">
                          <a:solidFill>
                            <a:schemeClr val="accent6"/>
                          </a:solidFill>
                          <a:effectLst/>
                          <a:latin typeface="Arial" panose="020B0604020202020204" pitchFamily="34" charset="0"/>
                        </a:endParaRPr>
                      </a:p>
                    </a:txBody>
                    <a:tcPr marL="3810" marR="3810" marT="3810" marB="0" anchor="b"/>
                  </a:tc>
                  <a:tc>
                    <a:txBody>
                      <a:bodyPr/>
                      <a:lstStyle/>
                      <a:p>
                        <a:pPr algn="ctr" fontAlgn="b">
                          <a:spcBef>
                            <a:spcPts val="0"/>
                          </a:spcBef>
                          <a:spcAft>
                            <a:spcPts val="0"/>
                          </a:spcAft>
                        </a:pPr>
                        <a:r>
                          <a:rPr lang="en-US" sz="1400" u="none" strike="noStrike">
                            <a:solidFill>
                              <a:schemeClr val="accent6"/>
                            </a:solidFill>
                            <a:effectLst/>
                          </a:rPr>
                          <a:t>4096 GB/s</a:t>
                        </a:r>
                        <a:endParaRPr lang="en-US" sz="1400" b="0" i="0" u="none" strike="noStrike">
                          <a:solidFill>
                            <a:schemeClr val="accent6"/>
                          </a:solidFill>
                          <a:effectLst/>
                          <a:latin typeface="Arial" panose="020B0604020202020204" pitchFamily="34" charset="0"/>
                        </a:endParaRPr>
                      </a:p>
                    </a:txBody>
                    <a:tcPr marL="3810" marR="3810" marT="3810" marB="0" anchor="b"/>
                  </a:tc>
                  <a:extLst>
                    <a:ext uri="{0D108BD9-81ED-4DB2-BD59-A6C34878D82A}">
                      <a16:rowId xmlns:a16="http://schemas.microsoft.com/office/drawing/2014/main" val="3095441512"/>
                    </a:ext>
                  </a:extLst>
                </a:tr>
                <a:tr h="307362">
                  <a:tc>
                    <a:txBody>
                      <a:bodyPr/>
                      <a:lstStyle/>
                      <a:p>
                        <a:pPr algn="ctr" fontAlgn="b">
                          <a:spcBef>
                            <a:spcPts val="0"/>
                          </a:spcBef>
                          <a:spcAft>
                            <a:spcPts val="0"/>
                          </a:spcAft>
                        </a:pPr>
                        <a:r>
                          <a:rPr lang="en-US" sz="1400" u="none" strike="noStrike">
                            <a:effectLst/>
                          </a:rPr>
                          <a:t>1024</a:t>
                        </a:r>
                        <a:endParaRPr lang="en-US" sz="1400" b="0" i="0" u="none" strike="noStrike">
                          <a:effectLst/>
                          <a:latin typeface="Arial" panose="020B0604020202020204" pitchFamily="34" charset="0"/>
                        </a:endParaRPr>
                      </a:p>
                    </a:txBody>
                    <a:tcPr marL="3810" marR="3810" marT="3810" marB="0" anchor="b"/>
                  </a:tc>
                  <a:tc>
                    <a:txBody>
                      <a:bodyPr/>
                      <a:lstStyle/>
                      <a:p>
                        <a:pPr algn="ctr" fontAlgn="b">
                          <a:spcBef>
                            <a:spcPts val="0"/>
                          </a:spcBef>
                          <a:spcAft>
                            <a:spcPts val="0"/>
                          </a:spcAft>
                        </a:pPr>
                        <a:r>
                          <a:rPr lang="en-US" sz="1400" u="none" strike="noStrike">
                            <a:effectLst/>
                          </a:rPr>
                          <a:t>Activations</a:t>
                        </a:r>
                        <a:endParaRPr lang="en-US" sz="1400" b="0" i="0" u="none" strike="noStrike">
                          <a:effectLst/>
                          <a:latin typeface="Arial" panose="020B0604020202020204" pitchFamily="34" charset="0"/>
                        </a:endParaRPr>
                      </a:p>
                    </a:txBody>
                    <a:tcPr marL="3810" marR="3810" marT="3810" marB="0" anchor="b"/>
                  </a:tc>
                  <a:tc>
                    <a:txBody>
                      <a:bodyPr/>
                      <a:lstStyle/>
                      <a:p>
                        <a:pPr algn="ctr" fontAlgn="b">
                          <a:spcBef>
                            <a:spcPts val="0"/>
                          </a:spcBef>
                          <a:spcAft>
                            <a:spcPts val="0"/>
                          </a:spcAft>
                        </a:pPr>
                        <a:r>
                          <a:rPr lang="en-US" sz="1400" u="none" strike="noStrike">
                            <a:effectLst/>
                          </a:rPr>
                          <a:t>4 GB/s</a:t>
                        </a:r>
                        <a:endParaRPr lang="en-US" sz="1400" b="0" i="0" u="none" strike="noStrike">
                          <a:effectLst/>
                          <a:latin typeface="Arial" panose="020B0604020202020204" pitchFamily="34" charset="0"/>
                        </a:endParaRPr>
                      </a:p>
                    </a:txBody>
                    <a:tcPr marL="3810" marR="3810" marT="3810" marB="0" anchor="b"/>
                  </a:tc>
                  <a:tc>
                    <a:txBody>
                      <a:bodyPr/>
                      <a:lstStyle/>
                      <a:p>
                        <a:pPr algn="ctr" fontAlgn="b">
                          <a:spcBef>
                            <a:spcPts val="0"/>
                          </a:spcBef>
                          <a:spcAft>
                            <a:spcPts val="0"/>
                          </a:spcAft>
                        </a:pPr>
                        <a:r>
                          <a:rPr lang="en-US" sz="1400" u="none" strike="noStrike">
                            <a:solidFill>
                              <a:srgbClr val="C00000"/>
                            </a:solidFill>
                            <a:effectLst/>
                          </a:rPr>
                          <a:t>1.75GB/s</a:t>
                        </a:r>
                        <a:endParaRPr lang="en-US" sz="1400" b="0" i="0" u="none" strike="noStrike">
                          <a:solidFill>
                            <a:srgbClr val="C00000"/>
                          </a:solidFill>
                          <a:effectLst/>
                          <a:latin typeface="Arial" panose="020B0604020202020204" pitchFamily="34" charset="0"/>
                        </a:endParaRPr>
                      </a:p>
                    </a:txBody>
                    <a:tcPr marL="3810" marR="3810" marT="3810" marB="0" anchor="b"/>
                  </a:tc>
                  <a:tc>
                    <a:txBody>
                      <a:bodyPr/>
                      <a:lstStyle/>
                      <a:p>
                        <a:pPr algn="ctr" fontAlgn="b">
                          <a:spcBef>
                            <a:spcPts val="0"/>
                          </a:spcBef>
                          <a:spcAft>
                            <a:spcPts val="0"/>
                          </a:spcAft>
                        </a:pPr>
                        <a:r>
                          <a:rPr lang="en-US" sz="1400" u="none" strike="noStrike">
                            <a:solidFill>
                              <a:schemeClr val="accent6">
                                <a:lumMod val="75000"/>
                              </a:schemeClr>
                            </a:solidFill>
                            <a:effectLst/>
                          </a:rPr>
                          <a:t>4GB/s</a:t>
                        </a:r>
                        <a:endParaRPr lang="en-US" sz="1400" b="0" i="0" u="none" strike="noStrike">
                          <a:solidFill>
                            <a:schemeClr val="accent6">
                              <a:lumMod val="75000"/>
                            </a:schemeClr>
                          </a:solidFill>
                          <a:effectLst/>
                          <a:latin typeface="Arial" panose="020B0604020202020204" pitchFamily="34" charset="0"/>
                        </a:endParaRPr>
                      </a:p>
                    </a:txBody>
                    <a:tcPr marL="3810" marR="3810" marT="3810" marB="0" anchor="b"/>
                  </a:tc>
                  <a:extLst>
                    <a:ext uri="{0D108BD9-81ED-4DB2-BD59-A6C34878D82A}">
                      <a16:rowId xmlns:a16="http://schemas.microsoft.com/office/drawing/2014/main" val="3542221384"/>
                    </a:ext>
                  </a:extLst>
                </a:tr>
              </a:tbl>
            </a:graphicData>
          </a:graphic>
        </p:graphicFrame>
        <p:sp>
          <p:nvSpPr>
            <p:cNvPr id="42" name="TextBox 41">
              <a:extLst>
                <a:ext uri="{FF2B5EF4-FFF2-40B4-BE49-F238E27FC236}">
                  <a16:creationId xmlns:a16="http://schemas.microsoft.com/office/drawing/2014/main" id="{6CBFA20D-7FBF-4F2E-AA8E-027231BCF07F}"/>
                </a:ext>
              </a:extLst>
            </p:cNvPr>
            <p:cNvSpPr txBox="1"/>
            <p:nvPr/>
          </p:nvSpPr>
          <p:spPr>
            <a:xfrm>
              <a:off x="8462865" y="4337316"/>
              <a:ext cx="1389483" cy="369332"/>
            </a:xfrm>
            <a:prstGeom prst="rect">
              <a:avLst/>
            </a:prstGeom>
            <a:noFill/>
          </p:spPr>
          <p:txBody>
            <a:bodyPr wrap="none" rtlCol="0">
              <a:spAutoFit/>
            </a:bodyPr>
            <a:lstStyle/>
            <a:p>
              <a:r>
                <a:rPr lang="en-US" err="1"/>
                <a:t>ZeRO</a:t>
              </a:r>
              <a:r>
                <a:rPr lang="en-US"/>
                <a:t> Infinity</a:t>
              </a:r>
            </a:p>
          </p:txBody>
        </p:sp>
      </p:grpSp>
      <p:pic>
        <p:nvPicPr>
          <p:cNvPr id="5" name="Picture 4">
            <a:extLst>
              <a:ext uri="{FF2B5EF4-FFF2-40B4-BE49-F238E27FC236}">
                <a16:creationId xmlns:a16="http://schemas.microsoft.com/office/drawing/2014/main" id="{946A9FE1-384D-461B-8EDF-E34A22B558D9}"/>
              </a:ext>
            </a:extLst>
          </p:cNvPr>
          <p:cNvPicPr>
            <a:picLocks noChangeAspect="1"/>
          </p:cNvPicPr>
          <p:nvPr/>
        </p:nvPicPr>
        <p:blipFill>
          <a:blip r:embed="rId4"/>
          <a:stretch>
            <a:fillRect/>
          </a:stretch>
        </p:blipFill>
        <p:spPr>
          <a:xfrm>
            <a:off x="6223551" y="4835610"/>
            <a:ext cx="2395835" cy="1818422"/>
          </a:xfrm>
          <a:prstGeom prst="rect">
            <a:avLst/>
          </a:prstGeom>
        </p:spPr>
      </p:pic>
      <p:sp>
        <p:nvSpPr>
          <p:cNvPr id="4" name="TextBox 3">
            <a:extLst>
              <a:ext uri="{FF2B5EF4-FFF2-40B4-BE49-F238E27FC236}">
                <a16:creationId xmlns:a16="http://schemas.microsoft.com/office/drawing/2014/main" id="{12171C2E-1695-4618-BBCB-365E171240D5}"/>
              </a:ext>
            </a:extLst>
          </p:cNvPr>
          <p:cNvSpPr txBox="1"/>
          <p:nvPr/>
        </p:nvSpPr>
        <p:spPr>
          <a:xfrm>
            <a:off x="8913322" y="5531297"/>
            <a:ext cx="2933816" cy="646331"/>
          </a:xfrm>
          <a:prstGeom prst="rect">
            <a:avLst/>
          </a:prstGeom>
          <a:noFill/>
        </p:spPr>
        <p:txBody>
          <a:bodyPr wrap="none" rtlCol="0">
            <a:spAutoFit/>
          </a:bodyPr>
          <a:lstStyle/>
          <a:p>
            <a:pPr algn="ctr"/>
            <a:r>
              <a:rPr lang="en-US"/>
              <a:t>Weak Scaling:</a:t>
            </a:r>
          </a:p>
          <a:p>
            <a:r>
              <a:rPr lang="en-US" err="1"/>
              <a:t>ZeRO</a:t>
            </a:r>
            <a:r>
              <a:rPr lang="en-US"/>
              <a:t> Infinity vs </a:t>
            </a:r>
            <a:r>
              <a:rPr lang="en-US" err="1"/>
              <a:t>ZeRO</a:t>
            </a:r>
            <a:r>
              <a:rPr lang="en-US"/>
              <a:t> Offload</a:t>
            </a:r>
          </a:p>
        </p:txBody>
      </p:sp>
    </p:spTree>
    <p:custDataLst>
      <p:tags r:id="rId1"/>
    </p:custDataLst>
    <p:extLst>
      <p:ext uri="{BB962C8B-B14F-4D97-AF65-F5344CB8AC3E}">
        <p14:creationId xmlns:p14="http://schemas.microsoft.com/office/powerpoint/2010/main" val="2610763019"/>
      </p:ext>
    </p:extLst>
  </p:cSld>
  <p:clrMapOvr>
    <a:masterClrMapping/>
  </p:clrMapOvr>
  <mc:AlternateContent xmlns:mc="http://schemas.openxmlformats.org/markup-compatibility/2006" xmlns:p14="http://schemas.microsoft.com/office/powerpoint/2010/main">
    <mc:Choice Requires="p14">
      <p:transition spd="slow" p14:dur="2000" advTm="98681"/>
    </mc:Choice>
    <mc:Fallback xmlns="">
      <p:transition spd="slow" advTm="986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9">
                                            <p:txEl>
                                              <p:pRg st="10" end="10"/>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9">
                                            <p:txEl>
                                              <p:pRg st="11" end="11"/>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9">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22" grpId="0"/>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34|10|4.7"/>
</p:tagLst>
</file>

<file path=ppt/tags/tag10.xml><?xml version="1.0" encoding="utf-8"?>
<p:tagLst xmlns:a="http://schemas.openxmlformats.org/drawingml/2006/main" xmlns:r="http://schemas.openxmlformats.org/officeDocument/2006/relationships" xmlns:p="http://schemas.openxmlformats.org/presentationml/2006/main">
  <p:tag name="TIMING" val="|3|8.6|5.9|11.8"/>
</p:tagLst>
</file>

<file path=ppt/tags/tag11.xml><?xml version="1.0" encoding="utf-8"?>
<p:tagLst xmlns:a="http://schemas.openxmlformats.org/drawingml/2006/main" xmlns:r="http://schemas.openxmlformats.org/officeDocument/2006/relationships" xmlns:p="http://schemas.openxmlformats.org/presentationml/2006/main">
  <p:tag name="TIMING" val="|7.2"/>
</p:tagLst>
</file>

<file path=ppt/tags/tag12.xml><?xml version="1.0" encoding="utf-8"?>
<p:tagLst xmlns:a="http://schemas.openxmlformats.org/drawingml/2006/main" xmlns:r="http://schemas.openxmlformats.org/officeDocument/2006/relationships" xmlns:p="http://schemas.openxmlformats.org/presentationml/2006/main">
  <p:tag name="TIMING" val="|3|8.6|5.9|11.8"/>
</p:tagLst>
</file>

<file path=ppt/tags/tag2.xml><?xml version="1.0" encoding="utf-8"?>
<p:tagLst xmlns:a="http://schemas.openxmlformats.org/drawingml/2006/main" xmlns:r="http://schemas.openxmlformats.org/officeDocument/2006/relationships" xmlns:p="http://schemas.openxmlformats.org/presentationml/2006/main">
  <p:tag name="TIMING" val="|15.4"/>
</p:tagLst>
</file>

<file path=ppt/tags/tag3.xml><?xml version="1.0" encoding="utf-8"?>
<p:tagLst xmlns:a="http://schemas.openxmlformats.org/drawingml/2006/main" xmlns:r="http://schemas.openxmlformats.org/officeDocument/2006/relationships" xmlns:p="http://schemas.openxmlformats.org/presentationml/2006/main">
  <p:tag name="TIMING" val="|14.5|41.6"/>
</p:tagLst>
</file>

<file path=ppt/tags/tag4.xml><?xml version="1.0" encoding="utf-8"?>
<p:tagLst xmlns:a="http://schemas.openxmlformats.org/drawingml/2006/main" xmlns:r="http://schemas.openxmlformats.org/officeDocument/2006/relationships" xmlns:p="http://schemas.openxmlformats.org/presentationml/2006/main">
  <p:tag name="TIMING" val="|13.4"/>
</p:tagLst>
</file>

<file path=ppt/tags/tag5.xml><?xml version="1.0" encoding="utf-8"?>
<p:tagLst xmlns:a="http://schemas.openxmlformats.org/drawingml/2006/main" xmlns:r="http://schemas.openxmlformats.org/officeDocument/2006/relationships" xmlns:p="http://schemas.openxmlformats.org/presentationml/2006/main">
  <p:tag name="TIMING" val="|23.9|12.9|9.4|19.4"/>
</p:tagLst>
</file>

<file path=ppt/tags/tag6.xml><?xml version="1.0" encoding="utf-8"?>
<p:tagLst xmlns:a="http://schemas.openxmlformats.org/drawingml/2006/main" xmlns:r="http://schemas.openxmlformats.org/officeDocument/2006/relationships" xmlns:p="http://schemas.openxmlformats.org/presentationml/2006/main">
  <p:tag name="TIMING" val="|34.1"/>
</p:tagLst>
</file>

<file path=ppt/tags/tag7.xml><?xml version="1.0" encoding="utf-8"?>
<p:tagLst xmlns:a="http://schemas.openxmlformats.org/drawingml/2006/main" xmlns:r="http://schemas.openxmlformats.org/officeDocument/2006/relationships" xmlns:p="http://schemas.openxmlformats.org/presentationml/2006/main">
  <p:tag name="TIMING" val="|0.3|25.9|23.3"/>
</p:tagLst>
</file>

<file path=ppt/tags/tag8.xml><?xml version="1.0" encoding="utf-8"?>
<p:tagLst xmlns:a="http://schemas.openxmlformats.org/drawingml/2006/main" xmlns:r="http://schemas.openxmlformats.org/officeDocument/2006/relationships" xmlns:p="http://schemas.openxmlformats.org/presentationml/2006/main">
  <p:tag name="TIMING" val="|31|23.5|21.8"/>
</p:tagLst>
</file>

<file path=ppt/tags/tag9.xml><?xml version="1.0" encoding="utf-8"?>
<p:tagLst xmlns:a="http://schemas.openxmlformats.org/drawingml/2006/main" xmlns:r="http://schemas.openxmlformats.org/officeDocument/2006/relationships" xmlns:p="http://schemas.openxmlformats.org/presentationml/2006/main">
  <p:tag name="TIMING" val="|7.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CDA45D914FA7E46B2C6A3641E804F41" ma:contentTypeVersion="13" ma:contentTypeDescription="Create a new document." ma:contentTypeScope="" ma:versionID="c7792521df1da8039acadad2cc3e4c7a">
  <xsd:schema xmlns:xsd="http://www.w3.org/2001/XMLSchema" xmlns:xs="http://www.w3.org/2001/XMLSchema" xmlns:p="http://schemas.microsoft.com/office/2006/metadata/properties" xmlns:ns3="a8e139e1-2fb7-4780-9351-9ef3c6e86f12" xmlns:ns4="5fa262e9-cc89-416d-9bdb-69d9ca01c545" targetNamespace="http://schemas.microsoft.com/office/2006/metadata/properties" ma:root="true" ma:fieldsID="5ae0a62ff67a88d517e360d3a117643b" ns3:_="" ns4:_="">
    <xsd:import namespace="a8e139e1-2fb7-4780-9351-9ef3c6e86f12"/>
    <xsd:import namespace="5fa262e9-cc89-416d-9bdb-69d9ca01c545"/>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DateTaken" minOccurs="0"/>
                <xsd:element ref="ns3:MediaServiceOCR" minOccurs="0"/>
                <xsd:element ref="ns4:SharedWithUsers" minOccurs="0"/>
                <xsd:element ref="ns4:SharedWithDetails" minOccurs="0"/>
                <xsd:element ref="ns4:SharingHintHash" minOccurs="0"/>
                <xsd:element ref="ns3:MediaServiceGenerationTime" minOccurs="0"/>
                <xsd:element ref="ns3:MediaServiceEventHashCode" minOccurs="0"/>
                <xsd:element ref="ns3:MediaServiceAutoKeyPoints" minOccurs="0"/>
                <xsd:element ref="ns3:MediaServiceKeyPoint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8e139e1-2fb7-4780-9351-9ef3c6e86f12"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description="" ma:internalName="MediaServiceAutoTags" ma:readOnly="true">
      <xsd:simpleType>
        <xsd:restriction base="dms:Text"/>
      </xsd:simpleType>
    </xsd:element>
    <xsd:element name="MediaServiceDateTaken" ma:index="11" nillable="true" ma:displayName="MediaServiceDateTaken" ma:description="" ma:hidden="true" ma:internalName="MediaServiceDateTaken" ma:readOnly="true">
      <xsd:simpleType>
        <xsd:restriction base="dms:Text"/>
      </xsd:simpleType>
    </xsd:element>
    <xsd:element name="MediaServiceOCR" ma:index="12" nillable="true" ma:displayName="MediaServiceOCR" ma:description=""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fa262e9-cc89-416d-9bdb-69d9ca01c545"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SharingHintHash" ma:index="15"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61D120C-FD7F-42EC-93C9-9D5D9DE4D06E}">
  <ds:schemaRefs>
    <ds:schemaRef ds:uri="http://schemas.openxmlformats.org/package/2006/metadata/core-properties"/>
    <ds:schemaRef ds:uri="http://schemas.microsoft.com/office/2006/documentManagement/types"/>
    <ds:schemaRef ds:uri="http://purl.org/dc/elements/1.1/"/>
    <ds:schemaRef ds:uri="http://schemas.microsoft.com/office/infopath/2007/PartnerControls"/>
    <ds:schemaRef ds:uri="http://www.w3.org/XML/1998/namespace"/>
    <ds:schemaRef ds:uri="5fa262e9-cc89-416d-9bdb-69d9ca01c545"/>
    <ds:schemaRef ds:uri="http://purl.org/dc/terms/"/>
    <ds:schemaRef ds:uri="a8e139e1-2fb7-4780-9351-9ef3c6e86f12"/>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7A0E9394-67DE-461F-9405-51A349D4B4CE}">
  <ds:schemaRefs>
    <ds:schemaRef ds:uri="5fa262e9-cc89-416d-9bdb-69d9ca01c545"/>
    <ds:schemaRef ds:uri="a8e139e1-2fb7-4780-9351-9ef3c6e86f1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55B86B2-D00E-4007-B9EC-555FACA42309}">
  <ds:schemaRefs>
    <ds:schemaRef ds:uri="http://schemas.microsoft.com/sharepoint/v3/contenttype/forms"/>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otalTime>498</TotalTime>
  <Words>3414</Words>
  <Application>Microsoft Office PowerPoint</Application>
  <PresentationFormat>Widescreen</PresentationFormat>
  <Paragraphs>426</Paragraphs>
  <Slides>23</Slides>
  <Notes>19</Notes>
  <HiddenSlides>2</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Calibri</vt:lpstr>
      <vt:lpstr>Calibri Light</vt:lpstr>
      <vt:lpstr>Segoe UI</vt:lpstr>
      <vt:lpstr>Office Theme</vt:lpstr>
      <vt:lpstr>PowerPoint Presentation</vt:lpstr>
      <vt:lpstr>Large model training landscape</vt:lpstr>
      <vt:lpstr>Beyond the GPU Memory</vt:lpstr>
      <vt:lpstr>How to leverage non-GPU memory?</vt:lpstr>
      <vt:lpstr>ZeRO: Zero Redundancy Optimizer</vt:lpstr>
      <vt:lpstr>ZeRO with CPU/NVME Offload</vt:lpstr>
      <vt:lpstr>Efficiency as a function of bandwidth</vt:lpstr>
      <vt:lpstr>ZeRO with CPU/NVME Offload</vt:lpstr>
      <vt:lpstr>ZeRO-Infinity</vt:lpstr>
      <vt:lpstr>PowerPoint Presentation</vt:lpstr>
      <vt:lpstr>Powerful Optimizations in ZeRO-Infinity</vt:lpstr>
      <vt:lpstr>Ease Inspired Implementation</vt:lpstr>
      <vt:lpstr>Evaluation</vt:lpstr>
      <vt:lpstr>Massive model scale</vt:lpstr>
      <vt:lpstr>Excellent Efficiency</vt:lpstr>
      <vt:lpstr>Super-linear Scalability</vt:lpstr>
      <vt:lpstr>Democratizing Large Model Training </vt:lpstr>
      <vt:lpstr>Impact of System Features on Performance</vt:lpstr>
      <vt:lpstr>Large model training landscape today</vt:lpstr>
      <vt:lpstr>Redefining the landscape with ZeRO-Infinity</vt:lpstr>
      <vt:lpstr>Thank You!</vt:lpstr>
      <vt:lpstr>Evaluation</vt:lpstr>
      <vt:lpstr>Powerful Optimizations in ZeRO-Infinity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ZeRO-Infinity</dc:title>
  <dc:creator>Samyam Rajbhandari</dc:creator>
  <cp:lastModifiedBy>Olatunji Ruwase</cp:lastModifiedBy>
  <cp:revision>38</cp:revision>
  <dcterms:created xsi:type="dcterms:W3CDTF">2021-10-20T00:06:38Z</dcterms:created>
  <dcterms:modified xsi:type="dcterms:W3CDTF">2021-10-26T07:44:43Z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0x010100DCDA45D914FA7E46B2C6A3641E804F41</vt:lpwstr>
  </property>
</Properties>
</file>